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handoutMasterIdLst>
    <p:handoutMasterId r:id="rId5"/>
  </p:handoutMasterIdLst>
  <p:sldIdLst>
    <p:sldId id="305" r:id="rId2"/>
    <p:sldId id="284" r:id="rId3"/>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7823"/>
    <a:srgbClr val="4F02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43" autoAdjust="0"/>
    <p:restoredTop sz="94660"/>
  </p:normalViewPr>
  <p:slideViewPr>
    <p:cSldViewPr snapToGrid="0" snapToObjects="1">
      <p:cViewPr varScale="1">
        <p:scale>
          <a:sx n="83" d="100"/>
          <a:sy n="83" d="100"/>
        </p:scale>
        <p:origin x="941"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DAF882-3615-CC40-AABB-F107669C1F0B}" type="datetimeFigureOut">
              <a:rPr lang="it-IT" smtClean="0"/>
              <a:pPr/>
              <a:t>05/10/2023</a:t>
            </a:fld>
            <a:endParaRPr lang="it-IT"/>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A073650-BE25-7242-AC9E-C76181C8761E}" type="slidenum">
              <a:rPr lang="it-IT" smtClean="0"/>
              <a:pPr/>
              <a:t>‹N›</a:t>
            </a:fld>
            <a:endParaRPr lang="it-IT"/>
          </a:p>
        </p:txBody>
      </p:sp>
    </p:spTree>
    <p:extLst>
      <p:ext uri="{BB962C8B-B14F-4D97-AF65-F5344CB8AC3E}">
        <p14:creationId xmlns:p14="http://schemas.microsoft.com/office/powerpoint/2010/main" val="3070088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88A5F-DB3E-214A-9E95-2A8E24980C5C}" type="datetimeFigureOut">
              <a:rPr lang="it-IT" smtClean="0"/>
              <a:pPr/>
              <a:t>05/10/2023</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9AFFB-A531-2245-8930-D012CEB0EB8B}" type="slidenum">
              <a:rPr lang="it-IT" smtClean="0"/>
              <a:pPr/>
              <a:t>‹N›</a:t>
            </a:fld>
            <a:endParaRPr lang="it-IT"/>
          </a:p>
        </p:txBody>
      </p:sp>
    </p:spTree>
    <p:extLst>
      <p:ext uri="{BB962C8B-B14F-4D97-AF65-F5344CB8AC3E}">
        <p14:creationId xmlns:p14="http://schemas.microsoft.com/office/powerpoint/2010/main" val="8241765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C328A8F3-7E8D-4EB2-9BDD-0848882BBCB2}" type="datetime1">
              <a:rPr lang="it-IT" smtClean="0"/>
              <a:t>05/10/2023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a:t>Microeconomia - Riccetti</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D26DE00-886C-49BD-8DE2-89EE69533AAF}" type="datetime1">
              <a:rPr lang="it-IT" smtClean="0"/>
              <a:t>05/10/2023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a:t>Microeconomia - Riccetti</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D5C1C4AB-CACC-4235-A3B2-C48CC64B45D8}" type="datetime1">
              <a:rPr lang="it-IT" smtClean="0"/>
              <a:t>05/10/2023</a:t>
            </a:fld>
            <a:endParaRPr lang="it-IT" dirty="0"/>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a:t>Microeconomia - Riccetti</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D90611F1-3307-4CCC-AFD5-579E47AA09CF}" type="datetime1">
              <a:rPr lang="it-IT" smtClean="0"/>
              <a:t>05/10/2023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en-US"/>
              <a:t>Microeconomia - Riccetti</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2CC7F02F-2A94-4A71-989B-2B353F22BA00}" type="datetime1">
              <a:rPr lang="it-IT" smtClean="0"/>
              <a:t>05/10/2023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a:t>Microeconomia - Riccetti</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DDFABB3-56C3-4F22-BD08-86344917C2D9}" type="datetime1">
              <a:rPr lang="it-IT" smtClean="0"/>
              <a:t>05/10/2023</a:t>
            </a:fld>
            <a:endParaRPr lang="it-IT" dirty="0"/>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en-US"/>
              <a:t>Microeconomia - Riccetti</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a:t>Fare clic per modificare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3F5AB3F-DF61-4474-8D0F-FEE07AB6041B}" type="datetime1">
              <a:rPr lang="it-IT" smtClean="0"/>
              <a:t>05/10/2023</a:t>
            </a:fld>
            <a:endParaRPr lang="it-IT" dirty="0"/>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en-US"/>
              <a:t>Microeconomia - Riccetti</a:t>
            </a:r>
            <a:endParaRPr lang="it-IT" dirty="0"/>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0AD24A49-405B-4C0F-B6CF-9207D31044C0}" type="datetime1">
              <a:rPr lang="it-IT" smtClean="0"/>
              <a:t>05/10/2023</a:t>
            </a:fld>
            <a:endParaRPr lang="it-IT" dirty="0"/>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en-US"/>
              <a:t>Microeconomia - Riccetti</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D3E450EB-5325-4F57-9724-9025D11E3622}" type="datetime1">
              <a:rPr lang="it-IT" smtClean="0"/>
              <a:t>05/10/2023</a:t>
            </a:fld>
            <a:endParaRPr lang="it-IT" dirty="0"/>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a:t>Microeconomia - Riccetti</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CE4FFAA9-D835-4671-BD90-17A4866DC8FB}" type="datetime1">
              <a:rPr lang="it-IT" smtClean="0"/>
              <a:t>05/10/2023</a:t>
            </a:fld>
            <a:endParaRPr lang="it-IT" dirty="0"/>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a:t>Microeconomia - Riccetti</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AE7E0A7A-E379-49E1-842D-182F60D210CB}" type="datetime1">
              <a:rPr lang="it-IT" smtClean="0"/>
              <a:t>05/10/2023</a:t>
            </a:fld>
            <a:endParaRPr lang="it-IT" dirty="0"/>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en-US"/>
              <a:t>Microeconomia - Riccetti</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26EFFC10-97AD-4CA3-BD2A-463C5E76363E}" type="datetime1">
              <a:rPr lang="it-IT" smtClean="0"/>
              <a:t>05/10/2023</a:t>
            </a:fld>
            <a:endParaRPr lang="it-I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en-US"/>
              <a:t>Microeconomia - Riccetti</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cxnSp>
        <p:nvCxnSpPr>
          <p:cNvPr id="9" name="Straight Connector 8"/>
          <p:cNvCxnSpPr/>
          <p:nvPr/>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p:nvPicPr>
        <p:blipFill>
          <a:blip r:embed="rId13"/>
          <a:stretch>
            <a:fillRect/>
          </a:stretch>
        </p:blipFill>
        <p:spPr>
          <a:xfrm>
            <a:off x="457200" y="152525"/>
            <a:ext cx="8229600" cy="68593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0" dirty="0">
                <a:latin typeface="Tahoma" panose="020B0604030504040204" pitchFamily="34" charset="0"/>
                <a:ea typeface="Tahoma" panose="020B0604030504040204" pitchFamily="34" charset="0"/>
                <a:cs typeface="Tahoma" panose="020B0604030504040204" pitchFamily="34" charset="0"/>
              </a:rPr>
              <a:t>Esame</a:t>
            </a:r>
          </a:p>
        </p:txBody>
      </p:sp>
      <p:sp>
        <p:nvSpPr>
          <p:cNvPr id="3" name="Segnaposto contenuto 2"/>
          <p:cNvSpPr>
            <a:spLocks noGrp="1"/>
          </p:cNvSpPr>
          <p:nvPr>
            <p:ph idx="1"/>
          </p:nvPr>
        </p:nvSpPr>
        <p:spPr>
          <a:xfrm>
            <a:off x="457200" y="1618488"/>
            <a:ext cx="8229600" cy="4525963"/>
          </a:xfrm>
        </p:spPr>
        <p:txBody>
          <a:bodyPr>
            <a:normAutofit fontScale="62500" lnSpcReduction="20000"/>
          </a:bodyPr>
          <a:lstStyle/>
          <a:p>
            <a:pPr>
              <a:lnSpc>
                <a:spcPct val="150000"/>
              </a:lnSpc>
            </a:pPr>
            <a:r>
              <a:rPr lang="it-IT" sz="2800" b="1" dirty="0">
                <a:latin typeface="Tahoma" panose="020B0604030504040204" pitchFamily="34" charset="0"/>
                <a:ea typeface="Tahoma" panose="020B0604030504040204" pitchFamily="34" charset="0"/>
                <a:cs typeface="Tahoma" panose="020B0604030504040204" pitchFamily="34" charset="0"/>
              </a:rPr>
              <a:t>Laurea EBAM curricula Economia aziendale e Economia bancaria, finanziaria e assicurativa</a:t>
            </a:r>
            <a:r>
              <a:rPr lang="it-IT" sz="2800" dirty="0">
                <a:latin typeface="Tahoma" panose="020B0604030504040204" pitchFamily="34" charset="0"/>
                <a:ea typeface="Tahoma" panose="020B0604030504040204" pitchFamily="34" charset="0"/>
                <a:cs typeface="Tahoma" panose="020B0604030504040204" pitchFamily="34" charset="0"/>
              </a:rPr>
              <a:t>: iscriversi al parziale di Microeconomia modulo A. Iscriversi all’esame di Microeconomia (da 12cfu) per registrare il voto se si ha (o si pensa di ottenere nello stesso appello) anche il voto del modulo B. Si può anche dare prima il modulo B e poi l’A (sconsigliato) o si possono dare entrambi lo stesso giorno.</a:t>
            </a:r>
          </a:p>
          <a:p>
            <a:pPr>
              <a:lnSpc>
                <a:spcPct val="150000"/>
              </a:lnSpc>
            </a:pPr>
            <a:r>
              <a:rPr lang="it-IT" sz="2800" dirty="0">
                <a:latin typeface="Tahoma" panose="020B0604030504040204" pitchFamily="34" charset="0"/>
                <a:ea typeface="Tahoma" panose="020B0604030504040204" pitchFamily="34" charset="0"/>
                <a:cs typeface="Tahoma" panose="020B0604030504040204" pitchFamily="34" charset="0"/>
              </a:rPr>
              <a:t>Il voto sarà la media dei voti del modulo A e del modulo B (e si può anche avere un’insufficienza in uno dei due </a:t>
            </a:r>
            <a:r>
              <a:rPr lang="it-IT" sz="2800" dirty="0" smtClean="0">
                <a:latin typeface="Tahoma" panose="020B0604030504040204" pitchFamily="34" charset="0"/>
                <a:ea typeface="Tahoma" panose="020B0604030504040204" pitchFamily="34" charset="0"/>
                <a:cs typeface="Tahoma" panose="020B0604030504040204" pitchFamily="34" charset="0"/>
              </a:rPr>
              <a:t>moduli, basta che la media sia almeno 18).</a:t>
            </a:r>
            <a:endParaRPr lang="it-IT" sz="2800"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it-IT" sz="2800" dirty="0">
                <a:latin typeface="Tahoma" panose="020B0604030504040204" pitchFamily="34" charset="0"/>
                <a:ea typeface="Tahoma" panose="020B0604030504040204" pitchFamily="34" charset="0"/>
                <a:cs typeface="Tahoma" panose="020B0604030504040204" pitchFamily="34" charset="0"/>
              </a:rPr>
              <a:t>Se si rifiuta un voto e si ridà un modulo, il voto passato viene cancellato: vale solo l’ultimo voto ottenuto.</a:t>
            </a:r>
            <a:endParaRPr lang="it-IT" sz="2600" dirty="0">
              <a:latin typeface="Tahoma" panose="020B0604030504040204" pitchFamily="34" charset="0"/>
              <a:ea typeface="Tahoma" panose="020B0604030504040204" pitchFamily="34" charset="0"/>
              <a:cs typeface="Tahoma" panose="020B0604030504040204" pitchFamily="34" charset="0"/>
            </a:endParaRPr>
          </a:p>
        </p:txBody>
      </p:sp>
      <p:sp>
        <p:nvSpPr>
          <p:cNvPr id="5" name="Segnaposto piè di pagina 4"/>
          <p:cNvSpPr>
            <a:spLocks noGrp="1"/>
          </p:cNvSpPr>
          <p:nvPr>
            <p:ph type="ftr" sz="quarter" idx="11"/>
          </p:nvPr>
        </p:nvSpPr>
        <p:spPr/>
        <p:txBody>
          <a:bodyPr/>
          <a:lstStyle/>
          <a:p>
            <a:r>
              <a:rPr lang="en-US"/>
              <a:t>Microeconomia - Riccetti</a:t>
            </a:r>
            <a:endParaRPr lang="it-IT" dirty="0"/>
          </a:p>
        </p:txBody>
      </p:sp>
    </p:spTree>
    <p:extLst>
      <p:ext uri="{BB962C8B-B14F-4D97-AF65-F5344CB8AC3E}">
        <p14:creationId xmlns:p14="http://schemas.microsoft.com/office/powerpoint/2010/main" val="3802945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0" dirty="0">
                <a:latin typeface="Tahoma" panose="020B0604030504040204" pitchFamily="34" charset="0"/>
                <a:ea typeface="Tahoma" panose="020B0604030504040204" pitchFamily="34" charset="0"/>
                <a:cs typeface="Tahoma" panose="020B0604030504040204" pitchFamily="34" charset="0"/>
              </a:rPr>
              <a:t>Esame modulo A</a:t>
            </a:r>
          </a:p>
        </p:txBody>
      </p:sp>
      <p:sp>
        <p:nvSpPr>
          <p:cNvPr id="3" name="Segnaposto contenuto 2"/>
          <p:cNvSpPr>
            <a:spLocks noGrp="1"/>
          </p:cNvSpPr>
          <p:nvPr>
            <p:ph idx="1"/>
          </p:nvPr>
        </p:nvSpPr>
        <p:spPr>
          <a:xfrm>
            <a:off x="457200" y="1618488"/>
            <a:ext cx="8229600" cy="4525963"/>
          </a:xfrm>
        </p:spPr>
        <p:txBody>
          <a:bodyPr>
            <a:normAutofit/>
          </a:bodyPr>
          <a:lstStyle/>
          <a:p>
            <a:pPr>
              <a:lnSpc>
                <a:spcPct val="150000"/>
              </a:lnSpc>
            </a:pPr>
            <a:r>
              <a:rPr lang="it-IT" sz="2600" dirty="0">
                <a:latin typeface="Tahoma" panose="020B0604030504040204" pitchFamily="34" charset="0"/>
                <a:ea typeface="Tahoma" panose="020B0604030504040204" pitchFamily="34" charset="0"/>
                <a:cs typeface="Tahoma" panose="020B0604030504040204" pitchFamily="34" charset="0"/>
              </a:rPr>
              <a:t>Esame scritto:</a:t>
            </a:r>
          </a:p>
          <a:p>
            <a:pPr lvl="1">
              <a:lnSpc>
                <a:spcPct val="150000"/>
              </a:lnSpc>
            </a:pPr>
            <a:r>
              <a:rPr lang="it-IT" sz="2600" dirty="0">
                <a:latin typeface="Tahoma" panose="020B0604030504040204" pitchFamily="34" charset="0"/>
                <a:ea typeface="Tahoma" panose="020B0604030504040204" pitchFamily="34" charset="0"/>
                <a:cs typeface="Tahoma" panose="020B0604030504040204" pitchFamily="34" charset="0"/>
              </a:rPr>
              <a:t>11 domande a risposta multipla (4 alternative) da 2 punti l’una (non ci sono penalizzazioni per le risposte errate);</a:t>
            </a:r>
          </a:p>
          <a:p>
            <a:pPr lvl="1">
              <a:lnSpc>
                <a:spcPct val="150000"/>
              </a:lnSpc>
            </a:pPr>
            <a:r>
              <a:rPr lang="it-IT" sz="2600" dirty="0">
                <a:latin typeface="Tahoma" panose="020B0604030504040204" pitchFamily="34" charset="0"/>
                <a:ea typeface="Tahoma" panose="020B0604030504040204" pitchFamily="34" charset="0"/>
                <a:cs typeface="Tahoma" panose="020B0604030504040204" pitchFamily="34" charset="0"/>
              </a:rPr>
              <a:t>Esercizio da 10 punti.</a:t>
            </a:r>
          </a:p>
          <a:p>
            <a:pPr lvl="1">
              <a:lnSpc>
                <a:spcPct val="150000"/>
              </a:lnSpc>
            </a:pPr>
            <a:r>
              <a:rPr lang="it-IT" sz="2600" dirty="0">
                <a:latin typeface="Tahoma" panose="020B0604030504040204" pitchFamily="34" charset="0"/>
                <a:ea typeface="Tahoma" panose="020B0604030504040204" pitchFamily="34" charset="0"/>
                <a:cs typeface="Tahoma" panose="020B0604030504040204" pitchFamily="34" charset="0"/>
              </a:rPr>
              <a:t>TOTALE: 22+10=32.</a:t>
            </a:r>
          </a:p>
        </p:txBody>
      </p:sp>
      <p:sp>
        <p:nvSpPr>
          <p:cNvPr id="5" name="Segnaposto piè di pagina 4"/>
          <p:cNvSpPr>
            <a:spLocks noGrp="1"/>
          </p:cNvSpPr>
          <p:nvPr>
            <p:ph type="ftr" sz="quarter" idx="11"/>
          </p:nvPr>
        </p:nvSpPr>
        <p:spPr/>
        <p:txBody>
          <a:bodyPr/>
          <a:lstStyle/>
          <a:p>
            <a:r>
              <a:rPr lang="en-US"/>
              <a:t>Microeconomia - Riccetti</a:t>
            </a:r>
            <a:endParaRPr lang="it-IT" dirty="0"/>
          </a:p>
        </p:txBody>
      </p:sp>
    </p:spTree>
    <p:extLst>
      <p:ext uri="{BB962C8B-B14F-4D97-AF65-F5344CB8AC3E}">
        <p14:creationId xmlns:p14="http://schemas.microsoft.com/office/powerpoint/2010/main" val="3289487224"/>
      </p:ext>
    </p:extLst>
  </p:cSld>
  <p:clrMapOvr>
    <a:masterClrMapping/>
  </p:clrMapOvr>
</p:sld>
</file>

<file path=ppt/theme/theme1.xml><?xml version="1.0" encoding="utf-8"?>
<a:theme xmlns:a="http://schemas.openxmlformats.org/drawingml/2006/main" name="Slide__UNIMC_DipECONOMIA_DIRIT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Slide__UNIMC_DipECONOMIA_DIRITTO</Template>
  <TotalTime>3</TotalTime>
  <Words>179</Words>
  <Application>Microsoft Office PowerPoint</Application>
  <PresentationFormat>Presentazione su schermo (4:3)</PresentationFormat>
  <Paragraphs>11</Paragraphs>
  <Slides>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vt:i4>
      </vt:variant>
    </vt:vector>
  </HeadingPairs>
  <TitlesOfParts>
    <vt:vector size="7" baseType="lpstr">
      <vt:lpstr>Arial</vt:lpstr>
      <vt:lpstr>Arial Italic</vt:lpstr>
      <vt:lpstr>Calibri</vt:lpstr>
      <vt:lpstr>Tahoma</vt:lpstr>
      <vt:lpstr>Slide__UNIMC_DipECONOMIA_DIRITTO</vt:lpstr>
      <vt:lpstr>Esame</vt:lpstr>
      <vt:lpstr>Esame modulo 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Microeconomia – modulo B</dc:title>
  <dc:creator>Luca</dc:creator>
  <cp:lastModifiedBy>utente</cp:lastModifiedBy>
  <cp:revision>134</cp:revision>
  <dcterms:created xsi:type="dcterms:W3CDTF">2017-02-21T13:11:15Z</dcterms:created>
  <dcterms:modified xsi:type="dcterms:W3CDTF">2023-10-05T20:56:10Z</dcterms:modified>
</cp:coreProperties>
</file>