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EECCCBB-9102-40E8-FA40-F114B51D9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C72A71D-17BC-241B-1995-C04DF364B7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7D91A24-D590-F7D1-CFAC-9B11A3DEC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FB307-674D-4253-8828-311BF6A6DB9F}" type="datetimeFigureOut">
              <a:rPr lang="it-IT" smtClean="0"/>
              <a:t>26/10/2023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91238C9-B0E3-5305-BFF6-1FB19251E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663EACF-F05D-7238-795A-D4CCCD7F8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43CE8-1DC6-47AF-82E8-CFD7F8DD63A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0274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99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307E0407-A0F1-5DCF-FC57-42DC70085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C15D49F-3C52-7756-7DB6-4FE6C1D60B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6850D90-18BC-6388-7BAD-830CCC9370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5FB307-674D-4253-8828-311BF6A6DB9F}" type="datetimeFigureOut">
              <a:rPr lang="it-IT" smtClean="0"/>
              <a:t>26/10/2023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57E0C62-913A-7CED-7D5B-1C70F4DDB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39E78ED-610F-1606-0075-40D6E9A0D1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E43CE8-1DC6-47AF-82E8-CFD7F8DD63A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5450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AE25D3-B6C8-A7B1-B55A-5875EE4AC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8472"/>
            <a:ext cx="10515600" cy="1325563"/>
          </a:xfrm>
        </p:spPr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s-ES">
                <a:latin typeface="Times New Roman" panose="02020603050405020304" pitchFamily="18" charset="0"/>
                <a:cs typeface="Times New Roman" panose="02020603050405020304" pitchFamily="18" charset="0"/>
              </a:rPr>
              <a:t>comparación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4F6C991-D690-9E0E-36ED-2B08CAFAA2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ES" dirty="0"/>
          </a:p>
          <a:p>
            <a:endParaRPr lang="es-ES" dirty="0"/>
          </a:p>
          <a:p>
            <a:pPr marL="0" indent="0" algn="just">
              <a:buNone/>
            </a:pP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“El recurso de la comparación es constante en el habla diaria, dado que por un lado sirve como </a:t>
            </a:r>
            <a:r>
              <a:rPr lang="es-E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instrumento </a:t>
            </a:r>
            <a:r>
              <a:rPr lang="es-E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hiperbolizador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 por otro proporciona al hablante un </a:t>
            </a:r>
            <a:r>
              <a:rPr lang="es-E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punto de referencia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para hacer más visible o tangible aquello a lo que se está refiriendo”</a:t>
            </a:r>
            <a:endParaRPr lang="it-IT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9218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B8C282B-7281-4BB3-8278-B186ECF73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comparación: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más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18C2A5C-8FB0-C676-54D4-64253A584B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pPr marL="0" indent="0" algn="just">
              <a:buNone/>
            </a:pP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sostituzione dei comparativi </a:t>
            </a:r>
            <a:r>
              <a:rPr lang="it-IT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mejor</a:t>
            </a: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it-IT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peor</a:t>
            </a: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provenienti dal latino, con espressioni del tipo </a:t>
            </a:r>
            <a:r>
              <a:rPr lang="it-IT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más</a:t>
            </a:r>
            <a:r>
              <a:rPr lang="it-IT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bueno</a:t>
            </a: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más</a:t>
            </a:r>
            <a:r>
              <a:rPr lang="it-IT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malo</a:t>
            </a: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è un uso di tipo popolare. </a:t>
            </a: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Tendenza alla lessicalizzazione.</a:t>
            </a:r>
            <a:endParaRPr lang="it-IT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it-IT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it-IT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Eres</a:t>
            </a:r>
            <a:r>
              <a:rPr lang="it-IT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más</a:t>
            </a:r>
            <a:r>
              <a:rPr lang="it-IT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32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malo</a:t>
            </a:r>
            <a:r>
              <a:rPr lang="it-IT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it-IT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quina</a:t>
            </a: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98168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09AAC3F-25B6-DFC4-9B82-F699A705B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comparación: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más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E18655E-FC09-199A-0CB2-288C779569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  <a:p>
            <a:pPr marL="0" indent="0" algn="just">
              <a:buNone/>
            </a:pPr>
            <a:r>
              <a:rPr lang="es-E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“Es popular la construcción en que un mismo adjetivo actúa, de manera redundante, como [...] segundo término de la comparación, como intensificándose a sí mismo”</a:t>
            </a:r>
          </a:p>
          <a:p>
            <a:pPr algn="just"/>
            <a:endParaRPr lang="es-E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s-E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¡Desesperada te veo!</a:t>
            </a:r>
            <a:r>
              <a:rPr lang="es-E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es-E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Más</a:t>
            </a:r>
            <a:r>
              <a:rPr lang="es-E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2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harta</a:t>
            </a:r>
            <a:r>
              <a:rPr lang="es-E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es-E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2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harta</a:t>
            </a:r>
            <a:r>
              <a:rPr lang="es-E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hijo mío</a:t>
            </a:r>
            <a:r>
              <a:rPr lang="es-E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it-IT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6936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B4FFB1E-EC29-BE10-69F6-7F1BA43E3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comparación -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tal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como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A42DA8F-F73A-8A8E-6DEB-673B3E0AD1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es-ES" sz="3200" dirty="0"/>
          </a:p>
          <a:p>
            <a:pPr marL="0" indent="0" algn="just">
              <a:buNone/>
            </a:pPr>
            <a:r>
              <a:rPr lang="es-E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“Lo normal es que el hablante escoja la construcción modal-comparativa -sin el primer término intensivo, es decir, solamente con </a:t>
            </a:r>
            <a:r>
              <a:rPr lang="es-E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como</a:t>
            </a:r>
            <a:r>
              <a:rPr lang="es-E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por resultarle más breve y cómoda”</a:t>
            </a:r>
          </a:p>
          <a:p>
            <a:pPr marL="0" indent="0" algn="just">
              <a:buNone/>
            </a:pPr>
            <a:endParaRPr lang="es-E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Ej. Eres </a:t>
            </a:r>
            <a:r>
              <a:rPr lang="es-E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</a:t>
            </a:r>
            <a:r>
              <a:rPr lang="es-E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bueno </a:t>
            </a:r>
            <a:r>
              <a:rPr lang="es-E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como</a:t>
            </a:r>
            <a:r>
              <a:rPr lang="es-E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&gt; Eres bueno </a:t>
            </a:r>
            <a:r>
              <a:rPr lang="es-E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como</a:t>
            </a:r>
            <a:r>
              <a:rPr lang="es-E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  <a:endParaRPr lang="it-IT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73199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11A71EE-C82F-D04D-3179-0FD68F56CC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comparación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37F18F6-5570-9EA8-7DA0-7D0CA3EFBF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pPr marL="0" indent="0" algn="just">
              <a:buNone/>
            </a:pP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Come </a:t>
            </a:r>
            <a:r>
              <a:rPr lang="it-IT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más</a:t>
            </a: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it-IT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it-IT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it-IT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anche questa congiunzione comparativa è presente in numerose locuzioni iperboliche (più o meno lessicalizzate)</a:t>
            </a:r>
          </a:p>
          <a:p>
            <a:pPr algn="just"/>
            <a:endParaRPr lang="it-IT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Aburrirse</a:t>
            </a:r>
            <a:r>
              <a:rPr lang="it-IT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como</a:t>
            </a:r>
            <a:r>
              <a:rPr lang="it-IT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una </a:t>
            </a:r>
            <a:r>
              <a:rPr lang="it-IT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ostra</a:t>
            </a:r>
            <a:endParaRPr lang="it-IT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9177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5DF4337-4686-6332-A61D-FFDF7D294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comparación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2B3012A-CAB5-94E8-5F6F-8253ECEADF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“La fórmula (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...)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como quien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como el que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verbo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 originado frases hechas que indican una actitud o forma de comportamiento”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lo dije, pero se quedó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como quien oye llover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(sin mutarse)</a:t>
            </a:r>
          </a:p>
          <a:p>
            <a:pPr marL="0" indent="0" algn="just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 allí andaba husmeando,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como el que no quiere la cosa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(con disimulo)</a:t>
            </a:r>
          </a:p>
          <a:p>
            <a:pPr marL="0" indent="0" algn="just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 soy tan honrado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como el que más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(tan honrado como el más honrado)</a:t>
            </a:r>
          </a:p>
          <a:p>
            <a:pPr marL="0" indent="0" algn="just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Hizo todo aquello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como quien se bebe un vaso de agua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(sin esfuerzo aparente)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60591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B0A889E-CD39-4C5C-CD5E-D0D9300369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comparación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E7DEA4E-D73E-98B3-4E19-CDD234D8AD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“Hay expresiones comparativas en las que el verbo del primer término se repite tras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Son expresiones redundantes, encabezadas por un gerundio que parece tener valor causal o condicional”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Siendo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 inteligente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como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 no debe tener problemas.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s-ES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Estando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 lejos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como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está, no sé cuándo llegaremos.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86875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40272A6-A90E-E6EF-794F-4845DAF57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comparación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F305825-5772-71BC-835D-F792A8816F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s-ES" dirty="0"/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“Las expresiones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como siempre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como de costumbre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lexicalizadas como segundo miembro comparativo, se callan en ocasiones por consabidas y en pro de una mayor expresividad”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Tú tan gracioso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como de costumbre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Muy bien, Jiménez. Veo que sigue usted tan laborioso y eficiente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como siempre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].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68421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354635E-B3CB-F9BC-B2CB-9C71D97B5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comparación -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tal cual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tanto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tanto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C7FAF4D-3D81-F28A-3F24-BAEDAC6FC4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Tal cual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 una fórmula de igualdad no demasiado usada en el coloquio popular, pero suele aparecer para aludir una situación o estado, con omisión del verbo en el segundo término”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Déjalo así,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tal cual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“También se escucha con relativa frecuencia la relación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tanto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tanto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en expresiones no exentas de lexicalización”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Tanto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tienes,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tanto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vales.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133957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527</Words>
  <Application>Microsoft Office PowerPoint</Application>
  <PresentationFormat>Widescreen</PresentationFormat>
  <Paragraphs>52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Tema di Office</vt:lpstr>
      <vt:lpstr>La comparación</vt:lpstr>
      <vt:lpstr>La comparación: más...que (de)</vt:lpstr>
      <vt:lpstr>La comparación: más...que (de)</vt:lpstr>
      <vt:lpstr>La comparación - tan / tal...como; como</vt:lpstr>
      <vt:lpstr>La comparación - como</vt:lpstr>
      <vt:lpstr>La comparación - como</vt:lpstr>
      <vt:lpstr>La comparación - como</vt:lpstr>
      <vt:lpstr>La comparación - como</vt:lpstr>
      <vt:lpstr>La comparación - tal cual y tanto...tanto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comparación</dc:title>
  <dc:creator>Luca Zaghen</dc:creator>
  <cp:lastModifiedBy>Luca Zaghen</cp:lastModifiedBy>
  <cp:revision>25</cp:revision>
  <dcterms:created xsi:type="dcterms:W3CDTF">2023-10-23T21:20:46Z</dcterms:created>
  <dcterms:modified xsi:type="dcterms:W3CDTF">2023-10-26T08:14:03Z</dcterms:modified>
</cp:coreProperties>
</file>