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EECCCBB-9102-40E8-FA40-F114B51D9D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C72A71D-17BC-241B-1995-C04DF364B7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7D91A24-D590-F7D1-CFAC-9B11A3DECE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FB307-674D-4253-8828-311BF6A6DB9F}" type="datetimeFigureOut">
              <a:rPr lang="it-IT" smtClean="0"/>
              <a:t>30/10/2023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91238C9-B0E3-5305-BFF6-1FB19251E1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663EACF-F05D-7238-795A-D4CCCD7F8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43CE8-1DC6-47AF-82E8-CFD7F8DD63A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20274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99">
            <a:alpha val="5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307E0407-A0F1-5DCF-FC57-42DC70085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C15D49F-3C52-7756-7DB6-4FE6C1D60B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6850D90-18BC-6388-7BAD-830CCC9370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5FB307-674D-4253-8828-311BF6A6DB9F}" type="datetimeFigureOut">
              <a:rPr lang="it-IT" smtClean="0"/>
              <a:t>30/10/2023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57E0C62-913A-7CED-7D5B-1C70F4DDB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39E78ED-610F-1606-0075-40D6E9A0D1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E43CE8-1DC6-47AF-82E8-CFD7F8DD63A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5450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CAE25D3-B6C8-A7B1-B55A-5875EE4AC7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Formas de tratamiento y apelación</a:t>
            </a:r>
            <a:endParaRPr lang="it-IT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4F6C991-D690-9E0E-36ED-2B08CAFAA2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usted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ustedes</a:t>
            </a:r>
            <a:endParaRPr lang="it-IT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la lengua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conversacional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española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observa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progresivo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retroceso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del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tratamiento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respeto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sobre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todo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 lo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refiere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la forma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pronominal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más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común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usted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Riduzione di frequenza d’uso decisamente più marcata in Spagna rispetto all’America Latina.</a:t>
            </a:r>
          </a:p>
        </p:txBody>
      </p:sp>
    </p:spTree>
    <p:extLst>
      <p:ext uri="{BB962C8B-B14F-4D97-AF65-F5344CB8AC3E}">
        <p14:creationId xmlns:p14="http://schemas.microsoft.com/office/powerpoint/2010/main" val="20792183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2E988B2-F558-00C2-3AEB-33496020B0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Formas de tratamiento y apelación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AB25084-4EAC-025F-60FF-1688674A5E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don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doña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nombre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propio</a:t>
            </a:r>
            <a:endParaRPr lang="it-IT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señor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señora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nombre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propio</a:t>
            </a:r>
            <a:endParaRPr lang="it-IT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differenza sostanziale è legata alla percezione del prestigio sociale (matrice sociolinguistica): 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señor</a:t>
            </a: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Ignacio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puede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ser un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hombre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respetable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la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vecindad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del pueblo, pero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médico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es </a:t>
            </a: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don Alfonso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682031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9B149AE-B427-B336-B576-A12C0243C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Formas de tratamiento y apelación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FFA0E68-FBCC-9B14-803F-755F81E429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s-ES" dirty="0"/>
          </a:p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tío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tía</a:t>
            </a:r>
          </a:p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ámbito rural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trattamento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riservato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persone adulte (o in generale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più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anziane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del parlante);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marcava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una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minor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distanza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parlante-interlocutore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rispetto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señor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don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doña</a:t>
            </a:r>
          </a:p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“Este uso se introdujo en los barrios populares urbanos merced a la inmigración de origen rural, pero la rápida adaptación a la vida de la ciudad lo ha hecho desaparecer”.</a:t>
            </a: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21944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69DEA29-44ED-566A-648B-351BD19AF4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Formas de tratamiento y apelación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50CC253-A9C5-9794-41FA-7662BF5D61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tío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tía</a:t>
            </a:r>
          </a:p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Equivalente a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hombre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mujer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come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appellativi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generici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carattere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encomiastico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spregiativo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Frequentemente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preceduti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una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particella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esclamativa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¡Qué tío! ¡Cómo se la arregla para salirse siempre con la suya!</a:t>
            </a:r>
          </a:p>
          <a:p>
            <a:pPr algn="just"/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Petri, esa sí que es una tía legal.</a:t>
            </a:r>
          </a:p>
          <a:p>
            <a:pPr algn="just"/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me nombres a ese tío sinvergüenza, que se me llevan los demonios.</a:t>
            </a:r>
            <a:endParaRPr lang="it-IT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26513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648998B-8BD9-0EBD-B6BF-820AC51731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Formas de tratamiento y apelación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E46CC62-9373-F949-99D4-BDB5691A6C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es-ES" dirty="0"/>
          </a:p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tío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tía</a:t>
            </a:r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Vocativo nel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gergo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giovanile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impiegato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“a menudo de un modo tan compulsivamente reiterado que se convierte en la muletilla por excelencias”.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Nessuna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distinzione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frequenza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d’uso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rilevabile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sessi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Jo, tía, no veas lo bueno que estaba el de la moto.</a:t>
            </a:r>
          </a:p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Oye, tía, ¿por qué no te vienes esta tarde conmigo al cine?</a:t>
            </a:r>
          </a:p>
          <a:p>
            <a:pPr marL="0" indent="0" algn="just">
              <a:buNone/>
            </a:pP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No, tío, no me apetece. Y además, tío, tengo que estudiar mates, que mañana tengo un examen, tío, y no me sé ni papa.</a:t>
            </a:r>
            <a:endParaRPr lang="it-IT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94292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9F45B79-7363-2B5E-6266-DEFEB62F74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Formas de tratamiento y apelación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CE48317-E7CA-E948-A4E3-836E9C6285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Macho/a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tronco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colega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pibe/a</a:t>
            </a:r>
          </a:p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Macho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tronco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hanno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“ya […] bastantes años a sus espaldas”;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pibe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“de origen rioplatense, de incorporación más tardía al español europeo”.</a:t>
            </a:r>
          </a:p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Venga, macho, échame una mano.</a:t>
            </a:r>
          </a:p>
          <a:p>
            <a:pPr algn="just"/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Espera, tronco, no te largues sin mí.</a:t>
            </a:r>
          </a:p>
          <a:p>
            <a:pPr algn="just"/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 te crees tú eso, colega.</a:t>
            </a:r>
          </a:p>
          <a:p>
            <a:pPr algn="just"/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Mira, piba, tú haz como si no le conocieras.</a:t>
            </a:r>
            <a:endParaRPr lang="it-IT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03861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0B17856-977F-1977-47D4-6AF76772A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Formas de tratamiento y apelación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0DB2FF7-E7F8-F1DC-CAA5-AA96D5D732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endParaRPr lang="es-ES" dirty="0"/>
          </a:p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Hipocorísticos</a:t>
            </a:r>
          </a:p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Gli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ipocoristici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“son abreviaciones y transformaciones diversas de los nombres de personas (no necesariamente diminutivos) que se emplean, habitualmente de manera afectiva, en círculos familiares, de amigos o laborales en los que reina la confianza”.</a:t>
            </a:r>
          </a:p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¿Cómo lo has conseguido, Pili?</a:t>
            </a:r>
          </a:p>
          <a:p>
            <a:pPr algn="just"/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Pepe, eres un fenómeno.</a:t>
            </a:r>
          </a:p>
          <a:p>
            <a:pPr algn="just"/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Paco y Menchu preguntaron por ti.</a:t>
            </a:r>
          </a:p>
          <a:p>
            <a:pPr algn="just"/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 quedado con Santi, Meli, Mamen, Riki, Goyo, Feli, Isa y Edu.</a:t>
            </a:r>
            <a:endParaRPr lang="it-IT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56537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AA06CD9-8D93-72EB-EAAB-7B93203FD2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Formas de tratamiento y apelación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693272E-6436-2AD8-FA39-AD6F81789F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Apodos</a:t>
            </a:r>
          </a:p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soprannomi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“son formas de apelación consistentes en sobrenombres que sustituyen al verdadero nombre de las personas, y que suelen tener una motivación semántica fundamentada en algún defecto, virtud o rasgo característico del individuo en cuestión”.</a:t>
            </a:r>
          </a:p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Cállate, Chino, que así estás más guapo.</a:t>
            </a:r>
          </a:p>
          <a:p>
            <a:pPr algn="just"/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Huevo y el Astilla que se vengan conmigo.</a:t>
            </a:r>
            <a:endParaRPr lang="it-IT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401449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613</Words>
  <Application>Microsoft Office PowerPoint</Application>
  <PresentationFormat>Widescreen</PresentationFormat>
  <Paragraphs>66</Paragraphs>
  <Slides>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Tema di Office</vt:lpstr>
      <vt:lpstr>Formas de tratamiento y apelación</vt:lpstr>
      <vt:lpstr>Formas de tratamiento y apelación</vt:lpstr>
      <vt:lpstr>Formas de tratamiento y apelación</vt:lpstr>
      <vt:lpstr>Formas de tratamiento y apelación</vt:lpstr>
      <vt:lpstr>Formas de tratamiento y apelación</vt:lpstr>
      <vt:lpstr>Formas de tratamiento y apelación</vt:lpstr>
      <vt:lpstr>Formas de tratamiento y apelación</vt:lpstr>
      <vt:lpstr>Formas de tratamiento y apelación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expresión hiperbólica</dc:title>
  <dc:creator>Luca Zaghen</dc:creator>
  <cp:lastModifiedBy>Luca Zaghen</cp:lastModifiedBy>
  <cp:revision>17</cp:revision>
  <dcterms:created xsi:type="dcterms:W3CDTF">2023-10-30T18:46:10Z</dcterms:created>
  <dcterms:modified xsi:type="dcterms:W3CDTF">2023-10-30T21:14:08Z</dcterms:modified>
</cp:coreProperties>
</file>