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7"/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0F8E57-6345-2C41-A796-BE79B756F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2553432-C9A3-5EA6-5D3E-8B11ED1DB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43EA4F-740C-3CE4-31E0-C0E319F62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FBB86D-11CF-1857-B797-A294D0E51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060000-122D-40C6-0D2F-3A2DBF997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6870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0BF3CD-6DA9-06B3-44FB-3FF2B329D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4F8745D-0205-3927-45E1-CD2C1BA2E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8EA4E7-6E29-B60B-A99D-05C928B49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6DE2E3-95B8-6FCD-EAA7-DAAB96E13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45FFFC-E195-23C1-F364-959196D7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8901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3010E17-2459-6BDC-77CD-B01F62AA4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07AEF0C-5297-72A9-97C9-92CEE30D2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493146-FE3A-F0CC-9476-5833ABA2C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AB860C-09DF-47F9-FCEE-3C9B4A422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72757C-4025-90EA-D2D4-A91056722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9748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D95F1D-F2F9-DD4C-5776-1AEF3A97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3D2E2-FAF3-7546-D3A6-79C8F13D4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7DA2EC-7EDB-FBAC-6DEE-AC3560943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EE7872-4AC1-9C5F-DB6B-544A746E6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37C3F2-7DF0-CC11-C122-E586F0B5D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1328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27A7D-9E6D-6F0D-C964-E2B2AB55C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840F255-59E9-0306-C8C1-B4D0A88C1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5F63D8-EEAB-50A1-F662-C1CD6EFC9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46F517-E7F1-7BD6-F40E-C731EC23F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6C77B9B-7550-3425-FD6A-76FF53EC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22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D184BF-5F30-817E-5E7B-B494D487D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E89E70-6A6B-E16F-0F14-121EC143F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5F82178-B270-9BD3-70F1-0D1BEA6DE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D64DCF4-426D-5DAA-6DE8-6CFBEF5A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0B06224-A572-D573-8AFD-BDA4FBADF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357036C-523D-705E-EE19-A1B487A6C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30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7C1E5-CA13-CFA8-1115-8AD2F7DA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959BB1-DA19-A895-A133-2B63AC736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155F916-60FE-6101-3E2A-5E412FD6C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B44A9A9-EA17-40FF-A764-928B1D542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E8F625A-3510-4123-4416-6B75CCEBAC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470B0DF-6737-5C8A-0EF7-94CE22195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D04BC65-8A12-F532-5FF5-73233A4B4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DCE3154-5619-9BEF-9A2D-991526669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092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22579C-ABCF-F580-72D1-497F38797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EEDF7FB-394D-714D-A0A9-60460D47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A59E333-58C9-C2C7-4956-714381726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EAC2EBC-7604-C696-C408-69C3F60C9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1006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C400E1A-0098-E548-B6AB-1AC8C5C4F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2F406D3-4B0D-C826-4E25-32EA7A70D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0B4FA12-E52D-5E6E-24BF-5D69981B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31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6E2393-1744-54F2-7D11-AECCF88DB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7AD0CB-0D1C-3C64-A88B-450B15836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6FB3106-58B0-571B-941E-4323ED9BC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6425F8-2163-AD70-56D6-E4D5155A8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656D169-EDF6-D518-4716-2BD2C705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4B686C6-CCB6-FE99-5452-364D84B9E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432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6EB72-0161-4C55-4B9C-A4F6ADF21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8064436-3799-A6DB-05C1-D8185D185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C65D7C7-CD50-00B4-6853-481610E8D1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9BCAA3F-995D-BB94-D063-F151FD8D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A37185-B0BA-A0E6-78A7-C0F71A3F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8682F2-7223-76BD-C500-8ACD48194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808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5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46BA340-5A27-1E15-E5B5-6C944D45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6A19FA5-60AB-C446-10FE-37FF7A409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788561-BB18-0A98-3D1C-9231C00D9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42247-B80D-4F4D-A850-48170BBE87DD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7EF502-6153-C893-32ED-13C4AD3A47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C22DA26-55C1-5231-BB98-E6612FB1E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76BC9-5ACF-4A81-9534-234F948239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047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158DF-C8A7-098E-59FA-3B4BA07AE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traduzioni degli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Ossi di seppia </a:t>
            </a:r>
            <a:b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 e altro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9ABCAC-1666-5AC5-3BF3-7549A72BD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Huesos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sepia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ed. Francisco Ferrer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Lerrín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Madrid,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Visor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1973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Huesos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sepia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poemas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ed. Carlo Fabretti, Barcellona, Orbis, 1983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tormenta y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poemas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ed. Juana Fernández Ruiz, Barcellona, DVD, 2003.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Joaquín Arce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Huesos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de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jibia</a:t>
            </a:r>
            <a:endParaRPr lang="it-IT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9105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2A49B9-26CB-0933-52FA-AB472389A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e Montale: cronistoria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AFCE03-7DE7-1E44-5F6F-C9AD2007F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1967: prima edizione di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Homenaje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Nella sezione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Variaciones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sei versioni delle poesie di Montale: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Sestear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I;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Sestear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II;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Tráeme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girasol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Quizás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temprano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yendo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Forse un mattino andando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Siroco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Scirocco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anguila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1968: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Homenaje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confluisce nella prima edizione di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nuestro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(Milano, All’insegna del pesce d’oro).</a:t>
            </a:r>
          </a:p>
        </p:txBody>
      </p:sp>
    </p:spTree>
    <p:extLst>
      <p:ext uri="{BB962C8B-B14F-4D97-AF65-F5344CB8AC3E}">
        <p14:creationId xmlns:p14="http://schemas.microsoft.com/office/powerpoint/2010/main" val="4118555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2A49B9-26CB-0933-52FA-AB472389A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e Montale: cronistoria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AFCE03-7DE7-1E44-5F6F-C9AD2007F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Risposta ad Arce nel ’54  problemi di ricostruzione del rapporto Montale-Guillén.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Possibile risposta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hoc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Guillén: prime versioni + animale metaforico (anguilla // cigno) + nuove versioni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6 traduzioni // 6 traduzioni montaliane.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86697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884D08-8C6E-2AD3-5F0B-D58E69AAA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tradotto da Montale, </a:t>
            </a:r>
            <a:b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Montale tradotto da Guillén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74475C-EF41-0D23-54F0-9892ED8C9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Interpretazione montaliana: viaggio a ritroso nei ricordi dell’infanzia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 giardini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 poesie autunnali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Ramo d’autunno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Albero autunnale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 possibilità di una speranza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Avvenimento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Presagio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suggellata dal canto de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Il cigno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Interpretazione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guilleniana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paesaggio tipico degli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Ossi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Sestear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Tráeme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girasol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 scacco esistenziale 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Quizás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temprano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yendo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Siroco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 contrappunto finale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anguila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91903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E39704-AD0A-3A11-A835-D7BE751C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e Montale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25ACCD-5F86-4744-1ABF-B98F0C6D7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it-IT" dirty="0"/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Jorge Guillén (1896-1984)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Eugenio Montale (1893-1981)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Aire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nuestro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(1928-1981):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Cántico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(1928),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Clamor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(1957),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Homenaje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(1967),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poemas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(1973),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(1981)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L’opera in versi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(1925-1980):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Ossi di seppia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(1925),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occasioni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(1939),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 e altro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(1956),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Satura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(1971),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Diario del ‘71 e ‘72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(1973),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Quaderno di quattro anni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(1977),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Altri versi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(1981) [+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Quaderno di traduzioni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1948, 1975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82805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4D57F1-3922-A4B4-4E76-B399C9DBD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Divergenze e affinità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F5DB61-CED5-D2E2-E7EC-401711A3A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Generación del ‘27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poesía pura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//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Ermetismo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(+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visione simbolista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esistenzialista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“El interés del premio Nobel italiano y de muchos autores del cenáculo florentino por la obra poética de Guillén, se debe al hecho de que las dos escuelas -el hermetismo y el grupo generacional- comparten algunas tendencias estéticas: la relectura de la tradición nacional y la gran preocupación por la forma” </a:t>
            </a:r>
          </a:p>
          <a:p>
            <a:pPr marL="0" indent="0" algn="just">
              <a:buNone/>
            </a:pP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(G. Morelli, </a:t>
            </a:r>
            <a:r>
              <a:rPr lang="es-E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y Montale: entre fidelidad y recreación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es-E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Ínsula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554-555, 1993, p. 43)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6126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67F25-172C-0006-A725-1D3D4180D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e Montale: cronistoria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8C73C5-1B7E-9420-B0B2-BF10D7B16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1928: prima edizione di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Cántico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Montale legge la raccolta e apprezza in particolare la versione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guilleniana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Cimitière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Paul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Valèry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1931: Sulla rivista genovese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Circoli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vengono pubblicate sei poesie di Guillén tradotte da Montale: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Avvenimento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Advenimiento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Presagio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Presagio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giardini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jardines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Albero autunnale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Árbol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otoño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Ramo d’autunno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Rama de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otoño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cigno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cisne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59470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67F25-172C-0006-A725-1D3D4180D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e Montale: cronistoria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8C73C5-1B7E-9420-B0B2-BF10D7B16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1931-1980: 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Traduzioni riproposte con varianti e cambi nell’ordine in: 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Poeti antichi e moderni tradotti dai lirici nuovi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(Milano, Il Balcone, 1945)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Quaderno di traduzioni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(Milano, Edizioni della Meridiana, 1948; ivi, Mondadori, 1975)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Jorge Guillén tradotto da Eugenio Montale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(Milano, All’insegna del pesce d’oro, 1958)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L’opera in versi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(Torino, Einaudi, 1980)</a:t>
            </a:r>
          </a:p>
        </p:txBody>
      </p:sp>
    </p:spTree>
    <p:extLst>
      <p:ext uri="{BB962C8B-B14F-4D97-AF65-F5344CB8AC3E}">
        <p14:creationId xmlns:p14="http://schemas.microsoft.com/office/powerpoint/2010/main" val="1883106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67F25-172C-0006-A725-1D3D4180D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e Montale: cronistoria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8C73C5-1B7E-9420-B0B2-BF10D7B16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Ordine definitivo (1980):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giardini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Ramo d’autunno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Albero autunnale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Avvenimento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Presagio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cigno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ejercicios que revelan una sumisa humildad y una plena correspondencia del traductor con el texto original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(G. Morelli,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ibidem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369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2DD5F3-2D0F-C955-13CB-8A22398FF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e Montale: cronistoria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A900F4-1745-7C15-24C0-97C7AA7B0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1931: Guillén riceve un biglietto dal Gabinetto Vieusseux </a:t>
            </a:r>
          </a:p>
          <a:p>
            <a:pPr marL="0" indent="0" algn="just">
              <a:buNone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(M. de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Nieves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Muñiz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Muñiz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traduzioni Montale/Guillén. Nuovi dati sulla cronologia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Cuadernos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Filología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italiana», n. </a:t>
            </a:r>
            <a:r>
              <a:rPr lang="it-IT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extraordinario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2000, pp. 653-654).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 descr="Immagine che contiene testo, schermata, Carattere, bianco">
            <a:extLst>
              <a:ext uri="{FF2B5EF4-FFF2-40B4-BE49-F238E27FC236}">
                <a16:creationId xmlns:a16="http://schemas.microsoft.com/office/drawing/2014/main" id="{098431BE-B8B0-5DA4-34B4-71893B461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486" y="3225533"/>
            <a:ext cx="10707028" cy="308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85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E8A3EB-3921-3C2B-3BB0-FE023151B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e Montale: cronistoria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E0336B-0441-AB93-4995-B0C42CB3B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1950: Guillén riceve una spedizione dalle Edizioni della Meridiana.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5" name="Immagine 4" descr="Immagine che contiene testo, schermata, Carattere, documento&#10;&#10;Descrizione generata automaticamente">
            <a:extLst>
              <a:ext uri="{FF2B5EF4-FFF2-40B4-BE49-F238E27FC236}">
                <a16:creationId xmlns:a16="http://schemas.microsoft.com/office/drawing/2014/main" id="{D39CADCE-193F-8904-26A4-C36250B905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210" y="2334956"/>
            <a:ext cx="986358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94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91A0ED-950B-AB82-DEDB-F70B2F699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Guillén e Montale: cronistoria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EAEF5F-9AF9-DC74-111E-A88F04192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1954: soggiorno fiorentino di Guillén. Contatti con il circolo letterario delle Giubbe Rosse e del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Paszkowski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Amicizia con Joaquín Arce, al quale Guillén dichiara di non conoscere le versioni montaliane delle sue poesie, e di aver a sua volta tradotto poesie del poeta italiano.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1966: Guillén pubblica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Hacia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poesía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Montale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Omaggio a Montale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(Milano, Mondadori) e su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Letteratura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79-81: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Sestear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I;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Sestear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Meriggiare pallido e assorto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Tráeme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girasol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Portami il girasole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anguila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L’anguilla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Montale aveva ricevuto le versioni l’anno precedente.</a:t>
            </a:r>
          </a:p>
        </p:txBody>
      </p:sp>
    </p:spTree>
    <p:extLst>
      <p:ext uri="{BB962C8B-B14F-4D97-AF65-F5344CB8AC3E}">
        <p14:creationId xmlns:p14="http://schemas.microsoft.com/office/powerpoint/2010/main" val="3100857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860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Tema di Office</vt:lpstr>
      <vt:lpstr>Le traduzioni degli Ossi di seppia  e de La bufera e altro</vt:lpstr>
      <vt:lpstr>Guillén e Montale</vt:lpstr>
      <vt:lpstr>Divergenze e affinità</vt:lpstr>
      <vt:lpstr>Guillén e Montale: cronistoria</vt:lpstr>
      <vt:lpstr>Guillén e Montale: cronistoria</vt:lpstr>
      <vt:lpstr>Guillén e Montale: cronistoria</vt:lpstr>
      <vt:lpstr>Guillén e Montale: cronistoria</vt:lpstr>
      <vt:lpstr>Guillén e Montale: cronistoria</vt:lpstr>
      <vt:lpstr>Guillén e Montale: cronistoria</vt:lpstr>
      <vt:lpstr>Guillén e Montale: cronistoria</vt:lpstr>
      <vt:lpstr>Guillén e Montale: cronistoria</vt:lpstr>
      <vt:lpstr>Guillén tradotto da Montale,  Montale tradotto da Guillén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Guillén traduttore di Montale</dc:title>
  <dc:creator>Luca Zaghen</dc:creator>
  <cp:lastModifiedBy>Luca Zaghen</cp:lastModifiedBy>
  <cp:revision>28</cp:revision>
  <dcterms:created xsi:type="dcterms:W3CDTF">2023-11-05T10:18:55Z</dcterms:created>
  <dcterms:modified xsi:type="dcterms:W3CDTF">2023-11-05T21:49:48Z</dcterms:modified>
</cp:coreProperties>
</file>