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EECCCBB-9102-40E8-FA40-F114B51D9D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C72A71D-17BC-241B-1995-C04DF364B7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7D91A24-D590-F7D1-CFAC-9B11A3DECE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FB307-674D-4253-8828-311BF6A6DB9F}" type="datetimeFigureOut">
              <a:rPr lang="it-IT" smtClean="0"/>
              <a:t>13/11/2023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91238C9-B0E3-5305-BFF6-1FB19251E1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663EACF-F05D-7238-795A-D4CCCD7F8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43CE8-1DC6-47AF-82E8-CFD7F8DD63A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20274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99">
            <a:alpha val="5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307E0407-A0F1-5DCF-FC57-42DC70085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C15D49F-3C52-7756-7DB6-4FE6C1D60B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6850D90-18BC-6388-7BAD-830CCC9370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5FB307-674D-4253-8828-311BF6A6DB9F}" type="datetimeFigureOut">
              <a:rPr lang="it-IT" smtClean="0"/>
              <a:t>13/11/2023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57E0C62-913A-7CED-7D5B-1C70F4DDB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39E78ED-610F-1606-0075-40D6E9A0D1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E43CE8-1DC6-47AF-82E8-CFD7F8DD63A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5450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31BACC6-6E3B-AA94-9DF7-E69C9B3327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habla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coloquial</a:t>
            </a:r>
            <a:endParaRPr lang="it-IT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17CBEFC-6D72-E685-AB09-8854FB80B7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endParaRPr lang="it-IT" dirty="0"/>
          </a:p>
          <a:p>
            <a:pPr algn="just">
              <a:lnSpc>
                <a:spcPct val="170000"/>
              </a:lnSpc>
            </a:pPr>
            <a:r>
              <a:rPr lang="it-IT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N.B.: Il seguente materiale riprende, con lievissime modifiche, tagli e aggiunte, quanto offerto nella monografia di E. </a:t>
            </a:r>
            <a:r>
              <a:rPr lang="it-IT" sz="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Cascón</a:t>
            </a:r>
            <a:r>
              <a:rPr lang="it-IT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Martín</a:t>
            </a:r>
            <a:r>
              <a:rPr lang="it-IT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5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Español</a:t>
            </a:r>
            <a:r>
              <a:rPr lang="it-IT" sz="5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5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coloquial</a:t>
            </a:r>
            <a:r>
              <a:rPr lang="it-IT" sz="5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it-IT" sz="5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Rasgos</a:t>
            </a:r>
            <a:r>
              <a:rPr lang="it-IT" sz="5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5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formas</a:t>
            </a:r>
            <a:r>
              <a:rPr lang="it-IT" sz="5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y </a:t>
            </a:r>
            <a:r>
              <a:rPr lang="it-IT" sz="5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fraseología</a:t>
            </a:r>
            <a:r>
              <a:rPr lang="it-IT" sz="5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la lengua diaria</a:t>
            </a:r>
            <a:r>
              <a:rPr lang="it-IT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Madrid, </a:t>
            </a:r>
            <a:r>
              <a:rPr lang="it-IT" sz="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Edinumen</a:t>
            </a:r>
            <a:r>
              <a:rPr lang="it-IT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2013</a:t>
            </a:r>
            <a:r>
              <a:rPr lang="it-IT" sz="55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it-IT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pp. 13-55, 71-76, 147-153. I virgolettati rappresentano citazioni dirette dal volume appena citato.</a:t>
            </a:r>
          </a:p>
          <a:p>
            <a:pPr algn="just">
              <a:lnSpc>
                <a:spcPct val="170000"/>
              </a:lnSpc>
            </a:pPr>
            <a:endParaRPr lang="it-IT" sz="5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70000"/>
              </a:lnSpc>
            </a:pPr>
            <a:r>
              <a:rPr lang="it-IT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N.B. #2: La numerazione delle </a:t>
            </a:r>
            <a:r>
              <a:rPr lang="it-IT" sz="5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slides</a:t>
            </a:r>
            <a:r>
              <a:rPr lang="it-IT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(4-15) risulta coerente con il numero effettivo delle lezioni nelle quali sono state proiettate [</a:t>
            </a:r>
            <a:r>
              <a:rPr lang="it-IT" sz="5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 avete scaricato i files LEZIONE 1 e LEZIONE 2, vi prego di far riferimento all’</a:t>
            </a:r>
            <a:r>
              <a:rPr lang="it-IT" sz="55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errata corrige</a:t>
            </a:r>
            <a:r>
              <a:rPr lang="it-IT" sz="5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del 13/11/2023, presente sulla pagina del corso</a:t>
            </a:r>
            <a:r>
              <a:rPr lang="it-IT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]. Le </a:t>
            </a:r>
            <a:r>
              <a:rPr lang="it-IT" sz="5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slides</a:t>
            </a:r>
            <a:r>
              <a:rPr lang="it-IT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4-9 sono state lievemente modificate a livello di formattazione, </a:t>
            </a:r>
            <a:r>
              <a:rPr lang="it-IT" sz="5500">
                <a:latin typeface="Times New Roman" panose="02020603050405020304" pitchFamily="18" charset="0"/>
                <a:cs typeface="Times New Roman" panose="02020603050405020304" pitchFamily="18" charset="0"/>
              </a:rPr>
              <a:t>per uniformarle </a:t>
            </a:r>
            <a:r>
              <a:rPr lang="it-IT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quanto offerto nella sequenza 10-15.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497798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319EC1B-B700-F43E-559E-D677C27611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Tipi d’intonazione: esclamazione ascendente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799AB3B-2B16-BC9E-4857-0A2E2BB9B7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endParaRPr lang="it-IT" dirty="0"/>
          </a:p>
          <a:p>
            <a:pPr algn="just"/>
            <a:r>
              <a:rPr lang="it-IT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Accento finale marcato (sorpresa, stupore, protesta)</a:t>
            </a:r>
          </a:p>
          <a:p>
            <a:pPr algn="just"/>
            <a:endParaRPr lang="it-IT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it-IT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</a:t>
            </a:r>
            <a:r>
              <a:rPr lang="it-IT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Eso</a:t>
            </a:r>
            <a:r>
              <a:rPr lang="it-IT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es lo </a:t>
            </a:r>
            <a:r>
              <a:rPr lang="it-IT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último</a:t>
            </a:r>
            <a:r>
              <a:rPr lang="it-IT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lang="it-IT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 </a:t>
            </a:r>
            <a:r>
              <a:rPr lang="it-IT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espe</a:t>
            </a:r>
            <a:r>
              <a:rPr lang="it-IT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it-IT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it-IT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2982574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D9A4EBC-119F-A96A-15D5-2E0F2291B6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Tipi d’intonazione: esclamazione discendente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1C66B7A-689C-CE48-C857-09E195F1E4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pPr algn="just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Accento iniziale marcato, poi discesa. Intensità dell’emozione (rassegnazione, rimprovero) determina il dislivello tra tono iniziale e finale</a:t>
            </a:r>
          </a:p>
          <a:p>
            <a:pPr algn="just"/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</a:t>
            </a:r>
            <a:r>
              <a:rPr lang="it-IT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Qué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le va a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hacer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algn="ctr"/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</a:t>
            </a:r>
            <a:r>
              <a:rPr lang="it-IT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ted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 tiene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derecho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hacernos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esto!</a:t>
            </a:r>
          </a:p>
        </p:txBody>
      </p:sp>
    </p:spTree>
    <p:extLst>
      <p:ext uri="{BB962C8B-B14F-4D97-AF65-F5344CB8AC3E}">
        <p14:creationId xmlns:p14="http://schemas.microsoft.com/office/powerpoint/2010/main" val="20229377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BB8CA7A-0836-AC64-5288-629A9F469E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Tipi d’intonazione: esclamazione ‘ondulata’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F5CFA5A-6C8D-AE0A-D1E6-DD1B9E40FC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it-IT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Accenti marcati, discesa nelle sillabe non accentate (dominio di passione, allegria, pena, ammirazione o altre emozioni intense)</a:t>
            </a:r>
          </a:p>
          <a:p>
            <a:endParaRPr lang="it-IT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it-IT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</a:t>
            </a:r>
            <a:r>
              <a:rPr lang="it-IT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</a:t>
            </a:r>
            <a:r>
              <a:rPr lang="it-IT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nco</a:t>
            </a:r>
            <a:r>
              <a:rPr lang="it-IT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</a:t>
            </a:r>
            <a:r>
              <a:rPr lang="it-IT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llo</a:t>
            </a:r>
            <a:r>
              <a:rPr lang="it-IT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nes</a:t>
            </a:r>
            <a:r>
              <a:rPr lang="it-IT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¡</a:t>
            </a:r>
            <a:r>
              <a:rPr lang="it-IT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Cinco</a:t>
            </a:r>
            <a:r>
              <a:rPr lang="it-IT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</a:t>
            </a:r>
            <a:r>
              <a:rPr lang="it-IT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llo</a:t>
            </a:r>
            <a:r>
              <a:rPr lang="it-IT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nes</a:t>
            </a:r>
            <a:r>
              <a:rPr lang="it-IT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 </a:t>
            </a:r>
            <a:r>
              <a:rPr lang="it-IT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han</a:t>
            </a:r>
            <a:r>
              <a:rPr lang="it-IT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it-IT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</a:t>
            </a:r>
            <a:r>
              <a:rPr lang="it-IT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</a:t>
            </a:r>
            <a:r>
              <a:rPr lang="it-IT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42940376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CAE25D3-B6C8-A7B1-B55A-5875EE4AC7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habla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coloquial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una definizione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4F6C991-D690-9E0E-36ED-2B08CAFAA2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it-IT" dirty="0"/>
          </a:p>
          <a:p>
            <a:pPr marL="0" indent="0" algn="just">
              <a:buNone/>
            </a:pPr>
            <a:r>
              <a:rPr lang="es-ES" sz="3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Habla “oral y espontánea, tal y como se manifiesta en la conversación entre dos personas que tienen como propósito esencial la comunicación entre ellas y no echan mano de discursos previamente planificados y formalizados” (E. Cascón Martín).</a:t>
            </a:r>
            <a:endParaRPr lang="it-IT" sz="36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79218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8EAA995-43C3-7E4E-9BED-F519B83260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Caratteri del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habla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coloquial</a:t>
            </a:r>
            <a:endParaRPr lang="it-IT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F0F4655-BFA4-7799-22F1-23133BBB73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es-ES" sz="3600" kern="100" dirty="0">
              <a:effectLst/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s-ES" sz="3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es-ES" sz="3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Carattere</a:t>
            </a:r>
            <a:r>
              <a:rPr lang="es-ES" sz="3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3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dialogico</a:t>
            </a:r>
            <a:endParaRPr lang="it-IT" sz="36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s-ES" sz="3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es-ES" sz="3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Realizzazione</a:t>
            </a:r>
            <a:r>
              <a:rPr lang="es-ES" sz="3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3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orale</a:t>
            </a:r>
            <a:endParaRPr lang="it-IT" sz="36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Base </a:t>
            </a:r>
            <a:r>
              <a:rPr lang="es-E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degli</a:t>
            </a:r>
            <a:r>
              <a:rPr lang="es-E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altri</a:t>
            </a:r>
            <a:r>
              <a:rPr lang="es-E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usi</a:t>
            </a:r>
            <a:r>
              <a:rPr lang="es-E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linguistici</a:t>
            </a:r>
            <a:endParaRPr lang="it-IT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89501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6DD12EB-CF33-4974-384A-0D4BB7B108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Caratteri del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habla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coloquial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516DD97-FC3F-F8E6-B63D-0AD6649D3C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es-ES" sz="36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s-ES" sz="3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</a:t>
            </a:r>
            <a:r>
              <a:rPr lang="es-ES" sz="3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Spontaneità</a:t>
            </a:r>
            <a:r>
              <a:rPr lang="es-ES" sz="36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es-ES" sz="3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no </a:t>
            </a:r>
            <a:r>
              <a:rPr lang="es-ES" sz="3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formalizzazioni</a:t>
            </a:r>
            <a:endParaRPr lang="it-IT" sz="36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s-ES" sz="3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 </a:t>
            </a:r>
            <a:r>
              <a:rPr lang="es-ES" sz="3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Idioletto</a:t>
            </a:r>
            <a:r>
              <a:rPr lang="es-ES" sz="3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I: </a:t>
            </a:r>
            <a:r>
              <a:rPr lang="es-ES" sz="3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abitudini</a:t>
            </a:r>
            <a:r>
              <a:rPr lang="es-ES" sz="3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 </a:t>
            </a:r>
            <a:r>
              <a:rPr lang="es-ES" sz="3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usi</a:t>
            </a:r>
            <a:r>
              <a:rPr lang="es-ES" sz="3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3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acquisiti</a:t>
            </a:r>
            <a:r>
              <a:rPr lang="es-ES" sz="3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 </a:t>
            </a:r>
            <a:r>
              <a:rPr lang="es-ES" sz="3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individuali</a:t>
            </a:r>
            <a:endParaRPr lang="it-IT" sz="36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6. </a:t>
            </a:r>
            <a:r>
              <a:rPr lang="es-E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Idioletto</a:t>
            </a:r>
            <a:r>
              <a:rPr lang="es-E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II: </a:t>
            </a:r>
            <a:r>
              <a:rPr lang="es-E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fattori</a:t>
            </a:r>
            <a:r>
              <a:rPr lang="es-E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della</a:t>
            </a:r>
            <a:r>
              <a:rPr lang="es-E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competenza</a:t>
            </a:r>
            <a:r>
              <a:rPr lang="es-E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linguistica</a:t>
            </a:r>
            <a:endParaRPr lang="it-IT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99808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0FC73C0-1691-31FC-F859-EE22330D6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Caratteri del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habla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coloquial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9F4545B-9963-78C8-D3CB-64831C8159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es-ES" sz="36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s-ES" sz="3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7. </a:t>
            </a:r>
            <a:r>
              <a:rPr lang="es-ES" sz="3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Presenza</a:t>
            </a:r>
            <a:r>
              <a:rPr lang="es-ES" sz="3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di un </a:t>
            </a:r>
            <a:r>
              <a:rPr lang="es-ES" sz="3600" i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yo </a:t>
            </a:r>
            <a:r>
              <a:rPr lang="es-ES" sz="3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 de un </a:t>
            </a:r>
            <a:r>
              <a:rPr lang="es-ES" sz="3600" i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tú</a:t>
            </a:r>
            <a:endParaRPr lang="it-IT" sz="36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s-ES" sz="3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8. </a:t>
            </a:r>
            <a:r>
              <a:rPr lang="it-IT" sz="3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Allusività ed elusività</a:t>
            </a:r>
          </a:p>
          <a:p>
            <a:pPr marL="0" indent="0" algn="just">
              <a:buNone/>
            </a:pPr>
            <a:r>
              <a:rPr lang="es-E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9. </a:t>
            </a:r>
            <a:r>
              <a:rPr lang="es-E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Tendenza</a:t>
            </a:r>
            <a:r>
              <a:rPr lang="es-E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 “</a:t>
            </a:r>
            <a:r>
              <a:rPr lang="es-E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economia</a:t>
            </a:r>
            <a:r>
              <a:rPr lang="es-E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linguistica</a:t>
            </a:r>
            <a:r>
              <a:rPr lang="es-E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</a:t>
            </a:r>
            <a:endParaRPr lang="it-IT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72150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0997A3B-4F02-E029-4AFA-73F1A6B6F9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Caratteri del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habla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coloquial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F3F20B8-1F8C-8FEF-8856-C18F29BD26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es-ES" sz="36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es-ES" sz="3600" kern="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s-ES" sz="3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10. </a:t>
            </a:r>
            <a:r>
              <a:rPr lang="es-ES" sz="3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Presenza</a:t>
            </a:r>
            <a:r>
              <a:rPr lang="es-ES" sz="3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di </a:t>
            </a:r>
            <a:r>
              <a:rPr lang="es-ES" sz="3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elementi</a:t>
            </a:r>
            <a:r>
              <a:rPr lang="es-ES" sz="3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36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paralinguistici</a:t>
            </a:r>
            <a:endParaRPr lang="it-IT" sz="36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s-ES" sz="3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11. “Expresión compartida”</a:t>
            </a:r>
            <a:endParaRPr lang="it-IT" sz="36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666589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18B0B52-AAD1-AC46-85FD-40BD76994E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sfera dell’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65CC025-278C-9B95-AF48-CC5BF563B5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es-E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“Todo aquello que manifiesta, lingüística y paralingüísticamente, la presencia del yo emisor, su protagonismo, sus actitudes, sus emociones etc.”</a:t>
            </a:r>
          </a:p>
          <a:p>
            <a:pPr algn="just"/>
            <a:endParaRPr lang="es-E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“El hablante coloquial es a un tiempo sujeto y objeto de los mensajes que emite”</a:t>
            </a:r>
          </a:p>
          <a:p>
            <a:pPr algn="just"/>
            <a:endParaRPr lang="es-E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E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“Papel alternante” </a:t>
            </a:r>
            <a:r>
              <a:rPr lang="es-E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s-E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Spie</a:t>
            </a:r>
            <a:r>
              <a:rPr lang="es-E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dell’individualità</a:t>
            </a:r>
            <a:r>
              <a:rPr lang="es-E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(“lucha de protagonismos”)</a:t>
            </a:r>
            <a:endParaRPr lang="it-IT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9151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9CB4768-D679-154B-D4F6-72C313BEFD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L’espressione delle emozioni </a:t>
            </a:r>
            <a:b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expresión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afectiva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8015DD5-1BC7-E45F-3169-C1FA56118F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pPr algn="just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Parte sostanziale della conversazione</a:t>
            </a:r>
          </a:p>
          <a:p>
            <a:pPr algn="just"/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Influenzata da molteplici fattori, dipendenti dalla persona (carattere, età, sesso) o dal contesto (stato d’animo)</a:t>
            </a:r>
          </a:p>
          <a:p>
            <a:pPr algn="just"/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Alla base di diversi fenomeni linguistici propri della lingua colloquiale: cambi d’intonazione, alterazioni nell’ordine delle parole, rotture sintattiche, espressioni iperboliche, ripetizioni ecc.</a:t>
            </a:r>
          </a:p>
        </p:txBody>
      </p:sp>
    </p:spTree>
    <p:extLst>
      <p:ext uri="{BB962C8B-B14F-4D97-AF65-F5344CB8AC3E}">
        <p14:creationId xmlns:p14="http://schemas.microsoft.com/office/powerpoint/2010/main" val="25686485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7BBB496-53B1-4E75-3BE4-CE7351384F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L’intonazione esclamativa </a:t>
            </a:r>
            <a:b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entonación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exclamativa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21EE672-E3BE-2A4A-31BA-99F93C03EB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Ampia gamma di sfumature per manifestare sentimenti ed emozioni tramite l’oralità</a:t>
            </a:r>
          </a:p>
          <a:p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Elevazione del tono = aumento della forza articolatoria = rafforzamento accenti</a:t>
            </a:r>
          </a:p>
          <a:p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(viceversa nell’abbassamento)</a:t>
            </a:r>
          </a:p>
        </p:txBody>
      </p:sp>
    </p:spTree>
    <p:extLst>
      <p:ext uri="{BB962C8B-B14F-4D97-AF65-F5344CB8AC3E}">
        <p14:creationId xmlns:p14="http://schemas.microsoft.com/office/powerpoint/2010/main" val="18008373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548</Words>
  <Application>Microsoft Office PowerPoint</Application>
  <PresentationFormat>Widescreen</PresentationFormat>
  <Paragraphs>67</Paragraphs>
  <Slides>12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Garamond</vt:lpstr>
      <vt:lpstr>Times New Roman</vt:lpstr>
      <vt:lpstr>Tema di Office</vt:lpstr>
      <vt:lpstr>El habla coloquial</vt:lpstr>
      <vt:lpstr>El habla coloquial – una definizione</vt:lpstr>
      <vt:lpstr>Caratteri del habla coloquial</vt:lpstr>
      <vt:lpstr>Caratteri del habla coloquial</vt:lpstr>
      <vt:lpstr>Caratteri del habla coloquial</vt:lpstr>
      <vt:lpstr>Caratteri del habla coloquial</vt:lpstr>
      <vt:lpstr>La sfera dell’Io</vt:lpstr>
      <vt:lpstr>L’espressione delle emozioni  (expresión afectiva)</vt:lpstr>
      <vt:lpstr>L’intonazione esclamativa  (la entonación exclamativa)</vt:lpstr>
      <vt:lpstr>Tipi d’intonazione: esclamazione ascendente</vt:lpstr>
      <vt:lpstr>Tipi d’intonazione: esclamazione discendente</vt:lpstr>
      <vt:lpstr>Tipi d’intonazione: esclamazione ‘ondulata’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habla coloquial</dc:title>
  <dc:creator>Luca Zaghen</dc:creator>
  <cp:lastModifiedBy>Luca Zaghen</cp:lastModifiedBy>
  <cp:revision>27</cp:revision>
  <dcterms:created xsi:type="dcterms:W3CDTF">2023-11-11T15:01:38Z</dcterms:created>
  <dcterms:modified xsi:type="dcterms:W3CDTF">2023-11-13T10:56:15Z</dcterms:modified>
</cp:coreProperties>
</file>