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ECCCBB-9102-40E8-FA40-F114B51D9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72A71D-17BC-241B-1995-C04DF364B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D91A24-D590-F7D1-CFAC-9B11A3DEC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B307-674D-4253-8828-311BF6A6DB9F}" type="datetimeFigureOut">
              <a:rPr lang="it-IT" smtClean="0"/>
              <a:t>13/11/2023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1238C9-B0E3-5305-BFF6-1FB19251E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63EACF-F05D-7238-795A-D4CCCD7F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0274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07E0407-A0F1-5DCF-FC57-42DC7008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C15D49F-3C52-7756-7DB6-4FE6C1D60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6850D90-18BC-6388-7BAD-830CCC9370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FB307-674D-4253-8828-311BF6A6DB9F}" type="datetimeFigureOut">
              <a:rPr lang="it-IT" smtClean="0"/>
              <a:t>13/11/2023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7E0C62-913A-7CED-7D5B-1C70F4DDB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9E78ED-610F-1606-0075-40D6E9A0D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545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5A50F3-D6CF-E5E9-5FC0-3ED38DCE9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interiezioni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1A936A5-9C62-3257-4504-8A3A43BE06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Classe di parole più elementali di un idioma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Obiettivi: trasmettere emozioni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función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expresiva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[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función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apelativa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[influire sul destinatario; meno frequente]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«Formalmente son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invariables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sintácticamente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constituyen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enunciados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por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sí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solas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es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tienen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independencia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funcionamiento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sintáctico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Spontaneità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muletillas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547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B4D86F-43BA-BCD4-34AF-9092E2335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proprie 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82C685-F993-5287-EEC4-AD8ACC94F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“Es más propia del diálogo literario que del coloquial, donde suele ser sustituida por </a:t>
            </a:r>
            <a:r>
              <a:rPr lang="es-E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Manifiesta, sobre todo, asombro [...] a menudo con cierta afectación”</a:t>
            </a:r>
          </a:p>
          <a:p>
            <a:endParaRPr lang="es-E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s-E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¡Oh, qué bonito!</a:t>
            </a:r>
            <a:endParaRPr lang="it-IT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581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A2DE23-8518-0FF7-2824-10EFFBDCA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proprie 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0D4047-F5A3-5EED-8BD7-DD6F15190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Dolore, allegria, stupore =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</a:t>
            </a:r>
            <a:endParaRPr lang="it-IT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Giubilo o delusione per azione verificatasi o meno (scarso margine)</a:t>
            </a:r>
          </a:p>
          <a:p>
            <a:pPr marL="0" indent="0" algn="just">
              <a:buNone/>
            </a:pP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 algn="just">
              <a:buNone/>
            </a:pP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¡Huy, por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pelos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839989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265755-E85A-2329-E387-8DDDB5207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proprie 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bah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uf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768698-B55A-5876-DE05-EDAD11459A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Bah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disprezzo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disdegno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riduzione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rimozione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importanza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-¿Has visto lo que ha hecho ese tío?</a:t>
            </a:r>
          </a:p>
          <a:p>
            <a:pPr marL="0" indent="0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¡Bah, eso está tirado!</a:t>
            </a:r>
          </a:p>
          <a:p>
            <a:pPr marL="0" indent="0"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Uf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indica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stanchezza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sollievo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¡Uf, qué pelma! Creí que no se iba nunca.</a:t>
            </a:r>
          </a:p>
          <a:p>
            <a:endParaRPr lang="es-E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Uf, menos mal que al final lo hemos arreglado.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851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4F392D-D76B-E812-E382-5D067D55E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proprie 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EB72D6-8397-298E-3A1C-A7CEA6F67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Sorpresa, stupore: 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¡Hala,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salto ha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pegado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Rimprovero: 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¡Hala,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exagerado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Stimolo, incoraggiamento 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¡Hala Madrid!</a:t>
            </a:r>
          </a:p>
          <a:p>
            <a:pPr marL="0" indent="0" algn="ctr">
              <a:buNone/>
            </a:pP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(Fretta: 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Hala, vamos,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 tarde</a:t>
            </a: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88611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ECAD83-7BAC-2D7E-448B-7CDE2F64C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proprie -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6A53B0-2E22-A161-7215-BC4761ECC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s-E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Hola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un tempo </a:t>
            </a:r>
            <a:r>
              <a:rPr lang="es-E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esprimeva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sorpresa, </a:t>
            </a:r>
            <a:r>
              <a:rPr lang="es-E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stupore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E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Oggi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solo </a:t>
            </a:r>
            <a:r>
              <a:rPr lang="es-E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espressione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s-E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saluto</a:t>
            </a:r>
            <a:endParaRPr lang="es-E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E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Ole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“Manifestación de entusiasmo que el español ha universalizado. Es frecuente pronunciarla con acentuación llana”</a:t>
            </a:r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143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3E693B-53E7-0593-5ED3-4FDB1EC61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proprie 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Eh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49D657-37FB-AAD8-43EE-79BF0CE46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appellativa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avviso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rimprovero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¡Eh, tú, largo de ahí!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sorpresa (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intonazione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interrogativo-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esclamativa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¿Eh? ¿Qué has dicho? </a:t>
            </a:r>
          </a:p>
          <a:p>
            <a:pPr marL="0" indent="0" algn="just">
              <a:buNone/>
            </a:pP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[Ortografía RAE: “Cuando el sentido de una oración es interrogativo y exclamativo a la vez, pueden combinarse ambos signos, abriendo con el de exclamación y cerrando con el de interrogación, o </a:t>
            </a:r>
            <a:r>
              <a:rPr lang="es-E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vicecersa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[...] o, preferiblemente, abriendo y cerrando con los dos signos a la vez” 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¿Eh! / ¡Eh? / ¡¿Eh?! / ¿¡Eh!?]</a:t>
            </a: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 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Vicinanza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all’interlocutore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chiusura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Bueno, en eso quedamos, ¿eh?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596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D133BF-EA5E-F32C-9BBD-8AE3DB343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proprie – </a:t>
            </a:r>
            <a:r>
              <a:rPr lang="it-IT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</a:t>
            </a: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ojalá</a:t>
            </a: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pche</a:t>
            </a: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fua</a:t>
            </a:r>
            <a:endParaRPr lang="it-IT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DF407EC-0298-E264-706C-64893DFC4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(stimolo; =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venga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ánimo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(dubbio)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Ojalá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(costruzioni ottative) (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Ojalá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fuera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viernes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Psché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(disprezzo, indifferenza)</a:t>
            </a: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[DRAE registra la forma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Pche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(stupore, meraviglia, «indicibile») (gergo giovanile)</a:t>
            </a:r>
          </a:p>
        </p:txBody>
      </p:sp>
    </p:spTree>
    <p:extLst>
      <p:ext uri="{BB962C8B-B14F-4D97-AF65-F5344CB8AC3E}">
        <p14:creationId xmlns:p14="http://schemas.microsoft.com/office/powerpoint/2010/main" val="2583554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FADEAF-8AB6-1F5D-6C7A-271BC772B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e ortografia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CEB71C-25B2-7EA3-25F5-32B8F00B4A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«Cuando las interjecciones constituyen enunciados por sí solas, se escriben con mayúscula y entre signos de exclamación (</a:t>
            </a:r>
            <a:r>
              <a:rPr lang="es-E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¡Ay!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E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¡Oh!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¡Anda!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aunque en algún caso poseen carácter interrogativo, como suele ocurrir con </a:t>
            </a:r>
            <a:r>
              <a:rPr lang="es-E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¿Eh?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202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8B6634-8F90-99A0-135A-2F619FC2A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e ortografia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3FFC87-16D7-2AEB-A52C-BA41F274C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«Cuando se inscriben en un enunciado más amplio, suelen aislarse, normalmente mediante comas, puesto que conservan su autonomía fonética y sintáctica. Lo habitual es que todo el enunciado vaya entre signos de exclamación, pero a veces, cuando se percibe que el énfasis exclamativo no es muy acusado, puede prescindirse de ellos»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¡Venga, vamos, que se hace tarde!</a:t>
            </a: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Bah, me trae sin cuidado.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700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2180DE-67B5-DF56-6092-3B300EA39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proprie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9A180E-B08B-2CED-88C6-B9CC663B0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Unico obiettivo: esprimere la </a:t>
            </a:r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funzione espressiva</a:t>
            </a: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appellativa</a:t>
            </a:r>
          </a:p>
        </p:txBody>
      </p:sp>
    </p:spTree>
    <p:extLst>
      <p:ext uri="{BB962C8B-B14F-4D97-AF65-F5344CB8AC3E}">
        <p14:creationId xmlns:p14="http://schemas.microsoft.com/office/powerpoint/2010/main" val="1352684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849CE7-7612-196C-9B6F-74FDE0EDD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proprie 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079CC8-B3CA-6176-12DE-BC6E38E80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¡Ay, no me toques ahí, que me duele mucho!</a:t>
            </a:r>
          </a:p>
          <a:p>
            <a:pPr algn="just"/>
            <a:endParaRPr lang="es-E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Timore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es-E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rischio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immediato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¡Ay, madre, a que se cae!</a:t>
            </a:r>
          </a:p>
          <a:p>
            <a:pPr algn="just"/>
            <a:endParaRPr lang="es-E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Rassegnazione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¡Ay, Señor, qué niños estos!</a:t>
            </a:r>
          </a:p>
          <a:p>
            <a:pPr algn="just"/>
            <a:endParaRPr lang="es-E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Allegria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¡Ay, que me troncho de risa!</a:t>
            </a:r>
            <a:endParaRPr lang="it-IT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566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643879-CB55-07F5-5E14-AEF6F60B1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proprie 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C480E8-7BE6-B30E-155E-7D72AE9D8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Compassione / avvertimento (+ 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sustantivo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pronombre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 de </a:t>
            </a:r>
            <a:r>
              <a:rPr lang="it-IT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pobres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criaturas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 de ti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como lo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intentes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Avvertimento (con ripetizione enfatica): 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¡Ay,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 he visto!</a:t>
            </a:r>
          </a:p>
        </p:txBody>
      </p:sp>
    </p:spTree>
    <p:extLst>
      <p:ext uri="{BB962C8B-B14F-4D97-AF65-F5344CB8AC3E}">
        <p14:creationId xmlns:p14="http://schemas.microsoft.com/office/powerpoint/2010/main" val="3200342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4F1AC6-3C23-48F4-79F1-EF58C1A78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proprie 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45A9E1-4DA5-1E66-B244-7FD061B694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Manifestazione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soddisfazione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contrarietà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allegria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ammirazione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¡Ah, por fin en casa!</a:t>
            </a:r>
          </a:p>
          <a:p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¡Ah, qué maravilla!</a:t>
            </a:r>
          </a:p>
          <a:p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Accettazione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que quiero decir es que no todos somos iguales, que unos son más inteligentes que otros</a:t>
            </a:r>
          </a:p>
          <a:p>
            <a:pPr marL="0" indent="0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¡Ah, bueno! En eso estamos de acuerdo.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02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6AC685-80A3-6217-A6C5-601A1F51D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proprie 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09631C5-36F2-FFEF-3955-FA2CCF904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Idea/</a:t>
            </a:r>
            <a:r>
              <a:rPr lang="es-E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ricordo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improvviso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Ah, se me olvidaba: no me llames hasta después de las cinco.</a:t>
            </a:r>
          </a:p>
          <a:p>
            <a:endParaRPr lang="es-E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Sorpresa </a:t>
            </a:r>
            <a:r>
              <a:rPr lang="es-E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apparente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Ah, ¿eres tú? No te había reconocido.</a:t>
            </a:r>
            <a:endParaRPr lang="it-IT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62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16427E-8153-BC40-639A-4A25633F4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proprie 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5C986A-B4C3-2762-0461-ACD36203C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Con sospensione tonale/discorso: reticenza o ritardo nella risposta (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f. appellativa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aumento curiosità dell’interlocutore)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Quién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 ha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dicho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mí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¡Ah...!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Ah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sí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(interrogativa):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sopresa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reticenza, ironia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Sabes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Pepe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colado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por Marina?</a:t>
            </a:r>
          </a:p>
          <a:p>
            <a:pPr marL="0" indent="0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</a:t>
            </a:r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Ah, 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sí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947153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886</Words>
  <Application>Microsoft Office PowerPoint</Application>
  <PresentationFormat>Widescreen</PresentationFormat>
  <Paragraphs>121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Tema di Office</vt:lpstr>
      <vt:lpstr>Le interiezioni</vt:lpstr>
      <vt:lpstr>Interiezioni e ortografia</vt:lpstr>
      <vt:lpstr>Interiezioni e ortografia</vt:lpstr>
      <vt:lpstr>Interiezioni proprie</vt:lpstr>
      <vt:lpstr>Interiezioni proprie - Ay</vt:lpstr>
      <vt:lpstr>Interiezioni proprie - Ay</vt:lpstr>
      <vt:lpstr>Interiezioni proprie - Ah</vt:lpstr>
      <vt:lpstr>Interiezioni proprie - Ah</vt:lpstr>
      <vt:lpstr>Interiezioni proprie - Ah</vt:lpstr>
      <vt:lpstr>Interiezioni proprie - oh</vt:lpstr>
      <vt:lpstr>Interiezioni proprie - Huy (uy)</vt:lpstr>
      <vt:lpstr>Interiezioni proprie - bah, uf</vt:lpstr>
      <vt:lpstr>Interiezioni proprie - Hala</vt:lpstr>
      <vt:lpstr>Interiezioni proprie - hola, ole</vt:lpstr>
      <vt:lpstr>Interiezioni proprie - Eh</vt:lpstr>
      <vt:lpstr>Interiezioni proprie – ea, hum, ojalá, pche, fua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Luca Zaghen</dc:creator>
  <cp:lastModifiedBy>Luca Zaghen</cp:lastModifiedBy>
  <cp:revision>23</cp:revision>
  <dcterms:created xsi:type="dcterms:W3CDTF">2023-11-11T15:30:25Z</dcterms:created>
  <dcterms:modified xsi:type="dcterms:W3CDTF">2023-11-13T11:12:07Z</dcterms:modified>
</cp:coreProperties>
</file>