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0F9"/>
    <a:srgbClr val="FFF5D5"/>
    <a:srgbClr val="D7D7D7"/>
    <a:srgbClr val="C0C0C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87F389-0EE0-F29B-E3EF-B725A0AD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5A101D1-42F1-204C-5839-7003E3E3C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2EECA5A-CE53-370A-81EC-B25DD911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F9924BD-BB92-934E-3388-26FA4687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456CD64-5529-F1A0-837D-11689419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853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C36CBE-F937-3A16-6E6F-C973BDC8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3E0EB51-A6E5-8612-CE47-F8B6FB74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60099DA-F14A-C6CB-9E18-B19B1928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62F9BA1-6690-C30B-8EE9-1D704F36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4EA078-47CD-77F9-3555-F6FB9C1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30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BAB3CE6-2476-7842-0DC4-DB39B2F64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AD7379B-0585-BC04-FC96-FCA19CCD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118A4F4-0E65-7DC8-D5F0-2D9056B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3AEF34D-85ED-8FAE-395A-78CEFEE7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89F74A8-372D-E09E-B675-CC3DC7AB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70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2DE06E-5031-FE82-F703-64D3606E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359E1AE-5CDA-AFD3-4F7A-1949E0EE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9AA815F-8048-6A45-5B19-2897E507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DE93D47-D946-14F0-1955-DAB3C143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A61F518-BFCC-5CC4-E2D4-F596A6A8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48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318BC5-797B-BC70-7901-49DF3406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AB71118-9EC8-A5B2-41D9-18EB52A1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1370131-5A98-ED14-AE6C-602FF822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38CF61-FE2F-B498-EE01-B2EACE3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51E3121-5C02-06E6-6624-E0B85D5A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38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76755E-CA84-E251-8926-2662B882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DE9C3A5-E84E-45EB-4724-5ADEFA753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71768A1-2765-15E4-AF78-2F8DDCBA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CAD3B74-BCA5-5123-CAEF-DF0330D1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2AF8967-C587-9B1A-A42F-9F9B75B7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CC9AD0C-E76E-05F0-8DC5-7C42A73D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054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DB1A15-903A-EF7E-CE74-EB3CB11C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046DD82-45AA-920E-1BA2-5CDF6EE85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E0AFD54-9992-CC37-8E16-B5CB863E1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FB09C4A-EF97-3ECF-33F8-6E1638326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69D80D1-378F-BBF7-B4D4-CD5BC2CBA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B952FD3-D25C-8ACF-D21C-A87FA13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89E5FDDA-EAE8-A79B-F282-960F910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2F79A7C-FDF3-3C9C-D27F-B5DF6CB6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9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5C1671-6FAD-396D-7262-328983DA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EF8FE6C-1701-62AD-5D99-ABBC2454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D5AC736-22A3-5AFE-B242-2CF95CD5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F2D3A04-62DC-7A27-5110-1DB2A5FC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260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78F10F3-D425-58F6-12DD-030D9F1A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E152090-1BA6-C87C-8130-84B849AF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7C5BC71-1F5E-6D92-B82E-1B7496A8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506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80EF9B-08DD-E2EC-F84D-488D4193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50031DC-5870-E4F7-3CE3-775F15B9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2287611-9F7E-2D82-C0F6-BA76D96D3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0B5866D-57F3-A800-749E-FE798433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56C39B2-F2C8-6B7D-86B4-EFDD778B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3B93EFE-11F7-C281-48F8-35E7A305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291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1DEC8E-8979-79C6-D1F3-7DCA8CA6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75D8D79-61D6-8DF3-A2BA-35ABE121B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AF24CF4-FD6B-4D87-1D52-9D1F6E208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EFFD470-0D66-26AA-ADD3-290CD2B3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26C3390-C13B-DB6F-1DB8-1B077887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C3C4B4B-390E-B599-2649-33EDEFB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61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5FB3BF6-0D62-2B6E-AB00-A4DB47CD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B0BA346-0578-7432-48B5-5AEAB9DF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C6C69ED-01F6-2433-EFC8-01BA3DAA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9A6A2-2825-4B3A-BFFA-72434B4C2839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4F48C4F-B9C0-B43F-CC68-97200A274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9306D7-8B36-7F6D-BA1B-369726CB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96F8F-4308-451D-8B36-AF269E56A3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62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Rectangle 1241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92E4FA-16F9-B984-C8A3-812B9679F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891" y="516781"/>
            <a:ext cx="4946412" cy="22347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Universidad de Macerata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Literatura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española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 LM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</a:t>
            </a:r>
            <a:r>
              <a:rPr lang="en-US" sz="2000" kern="1200" baseline="30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Luciana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Gentilli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martes 12 de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marzo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2024</a:t>
            </a:r>
            <a: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44" name="Group 1243">
            <a:extLst>
              <a:ext uri="{FF2B5EF4-FFF2-40B4-BE49-F238E27FC236}">
                <a16:creationId xmlns:a16="http://schemas.microsoft.com/office/drawing/2014/main" xmlns="" id="{698DC1B4-9C49-491A-B0C4-CF9ABED0C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23B9618-93B7-4704-1841-1FAFF53DD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1" r="16899" b="3"/>
          <a:stretch/>
        </p:blipFill>
        <p:spPr bwMode="auto"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8" name="Group 1247">
            <a:extLst>
              <a:ext uri="{FF2B5EF4-FFF2-40B4-BE49-F238E27FC236}">
                <a16:creationId xmlns:a16="http://schemas.microsoft.com/office/drawing/2014/main" xmlns="" id="{E5C89038-920A-4C2C-96CF-80507027B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1249" name="Graphic 212">
              <a:extLst>
                <a:ext uri="{FF2B5EF4-FFF2-40B4-BE49-F238E27FC236}">
                  <a16:creationId xmlns:a16="http://schemas.microsoft.com/office/drawing/2014/main" xmlns="" id="{8D8F13C5-4B99-432F-A339-372E57EB6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50" name="Graphic 212">
              <a:extLst>
                <a:ext uri="{FF2B5EF4-FFF2-40B4-BE49-F238E27FC236}">
                  <a16:creationId xmlns:a16="http://schemas.microsoft.com/office/drawing/2014/main" xmlns="" id="{413EEA21-9A3A-47C8-A94C-D6EFE2EF5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52" name="Group 1251">
            <a:extLst>
              <a:ext uri="{FF2B5EF4-FFF2-40B4-BE49-F238E27FC236}">
                <a16:creationId xmlns:a16="http://schemas.microsoft.com/office/drawing/2014/main" xmlns="" id="{9A15111C-2752-4649-B55B-B93FF93F9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1253" name="Graphic 212">
              <a:extLst>
                <a:ext uri="{FF2B5EF4-FFF2-40B4-BE49-F238E27FC236}">
                  <a16:creationId xmlns:a16="http://schemas.microsoft.com/office/drawing/2014/main" xmlns="" id="{877E3FF1-E4B8-49CB-9DD6-7D2067808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54" name="Graphic 212">
              <a:extLst>
                <a:ext uri="{FF2B5EF4-FFF2-40B4-BE49-F238E27FC236}">
                  <a16:creationId xmlns:a16="http://schemas.microsoft.com/office/drawing/2014/main" xmlns="" id="{945D9A4A-CCDB-40CE-BD57-15BE15B87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193DE0F-1041-03BE-DC05-32AD37BB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868" y="2477193"/>
            <a:ext cx="5610768" cy="369451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  <a:effectLst/>
              </a:rPr>
              <a:t>Renata Londero</a:t>
            </a:r>
          </a:p>
          <a:p>
            <a:pPr algn="l"/>
            <a:r>
              <a:rPr lang="en-US" dirty="0">
                <a:solidFill>
                  <a:schemeClr val="bg1"/>
                </a:solidFill>
                <a:effectLst/>
              </a:rPr>
              <a:t>Universidad de Udine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effectLst/>
              </a:rPr>
              <a:t>“El </a:t>
            </a:r>
            <a:r>
              <a:rPr lang="en-US" b="1" i="1" dirty="0" err="1">
                <a:solidFill>
                  <a:schemeClr val="bg1"/>
                </a:solidFill>
                <a:effectLst/>
              </a:rPr>
              <a:t>Llanto</a:t>
            </a:r>
            <a:r>
              <a:rPr lang="en-US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b="1" i="1" dirty="0" err="1">
                <a:solidFill>
                  <a:schemeClr val="bg1"/>
                </a:solidFill>
                <a:effectLst/>
              </a:rPr>
              <a:t>por</a:t>
            </a:r>
            <a:r>
              <a:rPr lang="en-US" b="1" i="1" dirty="0">
                <a:solidFill>
                  <a:schemeClr val="bg1"/>
                </a:solidFill>
                <a:effectLst/>
              </a:rPr>
              <a:t> Ignacio Sánchez </a:t>
            </a:r>
            <a:r>
              <a:rPr lang="en-US" b="1" i="1" dirty="0" err="1">
                <a:solidFill>
                  <a:schemeClr val="bg1"/>
                </a:solidFill>
                <a:effectLst/>
              </a:rPr>
              <a:t>Mejías</a:t>
            </a:r>
            <a:r>
              <a:rPr lang="en-US" b="1" dirty="0">
                <a:solidFill>
                  <a:schemeClr val="bg1"/>
                </a:solidFill>
                <a:effectLst/>
              </a:rPr>
              <a:t> de Federico García Lorca y sus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intérpretes</a:t>
            </a:r>
            <a:r>
              <a:rPr lang="en-US" b="1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italianos</a:t>
            </a:r>
            <a:r>
              <a:rPr lang="en-US" b="1" dirty="0">
                <a:solidFill>
                  <a:schemeClr val="bg1"/>
                </a:solidFill>
                <a:effectLst/>
              </a:rPr>
              <a:t>: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Vittorini</a:t>
            </a:r>
            <a:r>
              <a:rPr lang="en-US" b="1" dirty="0">
                <a:solidFill>
                  <a:schemeClr val="bg1"/>
                </a:solidFill>
                <a:effectLst/>
              </a:rPr>
              <a:t>, Macrí y </a:t>
            </a:r>
            <a:r>
              <a:rPr lang="en-US" b="1" dirty="0" err="1">
                <a:solidFill>
                  <a:schemeClr val="bg1"/>
                </a:solidFill>
                <a:effectLst/>
              </a:rPr>
              <a:t>Sciascia</a:t>
            </a:r>
            <a:r>
              <a:rPr lang="en-US" b="1" dirty="0">
                <a:solidFill>
                  <a:schemeClr val="bg1"/>
                </a:solidFill>
                <a:effectLst/>
              </a:rPr>
              <a:t>”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0" name="Picture 6" descr="Federico García Lorca en la huerta de san vicente. foto Fundación fgl">
            <a:extLst>
              <a:ext uri="{FF2B5EF4-FFF2-40B4-BE49-F238E27FC236}">
                <a16:creationId xmlns:a16="http://schemas.microsoft.com/office/drawing/2014/main" xmlns="" id="{F953D32C-FAF3-3199-6998-E763022A0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5" r="15124" b="-1"/>
          <a:stretch/>
        </p:blipFill>
        <p:spPr bwMode="auto"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4954084-E946-3E04-5981-B0B049505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" b="25756"/>
          <a:stretch/>
        </p:blipFill>
        <p:spPr bwMode="auto"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6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25713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52DA7E-A421-EDF7-A784-5E766113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564" y="0"/>
            <a:ext cx="12325564" cy="56507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   Elio Vittorini, “Lamento per Ignacio Sánchez Mejías” (1942)/3 – Análisis contrastivo 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6DCDB94-BC8A-9ED9-A096-A42DCF95D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3564" y="565079"/>
            <a:ext cx="6229564" cy="629292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/>
              <a:t>Cuerpo presente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dirty="0"/>
              <a:t>Estrofas de 4 alejandrinos – solemnidad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 v. 167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    Un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silencio</a:t>
            </a:r>
            <a:r>
              <a:rPr lang="it-IT" sz="2000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con </a:t>
            </a:r>
            <a:r>
              <a:rPr lang="it-IT" sz="20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hedores</a:t>
            </a:r>
            <a:r>
              <a:rPr lang="it-IT" sz="20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reposa</a:t>
            </a: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 v. 170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    y la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vemos</a:t>
            </a:r>
            <a:r>
              <a:rPr lang="it-IT" sz="2000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llenarse</a:t>
            </a:r>
            <a:r>
              <a:rPr lang="it-IT" sz="20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 de </a:t>
            </a:r>
            <a:r>
              <a:rPr lang="it-IT" sz="2000" dirty="0" err="1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agujeros</a:t>
            </a:r>
            <a:r>
              <a:rPr lang="it-IT" sz="20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 sin fondo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a typeface="Calibri" panose="020F0502020204030204" pitchFamily="34" charset="0"/>
              </a:rPr>
              <a:t>    vv. 194-195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Vete, Ignacio: No sientas el caliente bramido.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sz="2000" dirty="0"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Duerme, </a:t>
            </a:r>
            <a:r>
              <a:rPr lang="es-ES" sz="2000" b="1" dirty="0">
                <a:solidFill>
                  <a:srgbClr val="FF0000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vuela</a:t>
            </a:r>
            <a:r>
              <a:rPr lang="es-ES" sz="2000" dirty="0"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reposa</a:t>
            </a:r>
            <a:r>
              <a: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¡También se muere el mar!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0A935DA-8A6B-CD1B-49A5-B03674980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565078"/>
            <a:ext cx="6096000" cy="629292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b="1" dirty="0"/>
              <a:t>Corpo presente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000" dirty="0"/>
              <a:t>Estrofas breves y brevísimas (octosílabos. heptasílabos, pentasílabos, tetrasílabos)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vv. 202-203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Si stende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un silenzio </a:t>
            </a:r>
            <a:r>
              <a:rPr lang="it-IT" sz="20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che </a:t>
            </a:r>
            <a:r>
              <a:rPr lang="it-IT" sz="20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pute</a:t>
            </a:r>
            <a:endParaRPr lang="es-ES" sz="2000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vv. 208-209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</a:rPr>
              <a:t>e ora la vediamo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trapungersi di buchi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/>
              <a:t>vv. 259-262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 andare. Vai Ignacio.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 vi è caldo bramito.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Dormi </a:t>
            </a:r>
            <a:r>
              <a:rPr lang="it-IT" sz="2000" b="1" dirty="0">
                <a:solidFill>
                  <a:srgbClr val="FF0000"/>
                </a:solidFill>
                <a:effectLst/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 veglia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riposa.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Anche il mare muore.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168191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630FE7-2FF6-3E66-2B88-95AD5F92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   Elio Vittorini, “Lamento per Ignacio Sánchez Mejías” (1942)/4 – Análisis contrastivo 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BD9B2A5-D081-3AE8-C09E-BE2AD94FD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85627"/>
            <a:ext cx="6172200" cy="62723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s-ES" sz="2400" b="1" dirty="0"/>
          </a:p>
          <a:p>
            <a:r>
              <a:rPr lang="es-ES" sz="2400" b="1" dirty="0"/>
              <a:t>Alma ausente </a:t>
            </a:r>
          </a:p>
          <a:p>
            <a:endParaRPr lang="es-E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/>
              <a:t>vv. 214-216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madurez insigne de tu conocimiento.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 apetencia de muerte y </a:t>
            </a:r>
            <a:r>
              <a:rPr lang="es-ES" sz="24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el gusto de su boca</a:t>
            </a: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tristeza que tuvo tu </a:t>
            </a:r>
            <a:r>
              <a:rPr lang="es-ES" sz="24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valiente alegría</a:t>
            </a: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8074A39-1EA8-3F12-A5FD-826CF188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5627"/>
            <a:ext cx="6019800" cy="62723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s-ES" sz="2400" b="1" dirty="0"/>
          </a:p>
          <a:p>
            <a:r>
              <a:rPr lang="es-ES" sz="2400" b="1" dirty="0"/>
              <a:t>Anima assente </a:t>
            </a:r>
          </a:p>
          <a:p>
            <a:endParaRPr lang="es-E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/>
              <a:t>vv. 288-292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mente in te matura,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l’inclinazione alla morte,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highlight>
                  <a:srgbClr val="C0C0C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il diletto che avesti alla sua bocca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la tristezza in 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highlight>
                  <a:srgbClr val="C0C0C0"/>
                </a:highlight>
                <a:ea typeface="Calibri" panose="020F0502020204030204" pitchFamily="34" charset="0"/>
              </a:rPr>
              <a:t>d’intrepida allegria</a:t>
            </a:r>
            <a:r>
              <a:rPr lang="it-IT" sz="2400" dirty="0">
                <a:effectLst/>
                <a:ea typeface="Calibri" panose="020F0502020204030204" pitchFamily="34" charset="0"/>
              </a:rPr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7123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xmlns="" id="{710FEF04-9FA2-4DD8-EC29-60D92C72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xmlns="" id="{1B4A5D8B-34EC-D352-BE87-4809E4CE4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xmlns="" id="{5411AD96-CCBD-9812-0D19-0E7C7A79E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xmlns="" id="{5AF89D92-20DD-C8E9-DF7A-988B09642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xmlns="" id="{77F78F10-63E0-611E-AC78-66E24EA30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2A0EF2-314A-6BDC-A4A1-7BAC4760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28" y="93460"/>
            <a:ext cx="7020152" cy="7901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+mn-lt"/>
              </a:rPr>
              <a:t>Leonardo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Sciascia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España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y García Lorca</a:t>
            </a:r>
          </a:p>
        </p:txBody>
      </p:sp>
      <p:pic>
        <p:nvPicPr>
          <p:cNvPr id="1026" name="Picture 2" descr="Leonardo Sciascia, lo scrittore alla ricerca perenne della verità">
            <a:extLst>
              <a:ext uri="{FF2B5EF4-FFF2-40B4-BE49-F238E27FC236}">
                <a16:creationId xmlns:a16="http://schemas.microsoft.com/office/drawing/2014/main" xmlns="" id="{29AB123A-B560-1BC6-04E2-A1D4A8D39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427"/>
          <a:stretch/>
        </p:blipFill>
        <p:spPr bwMode="auto">
          <a:xfrm>
            <a:off x="20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9C0B298-C437-14E4-618C-1EE0F743BB03}"/>
              </a:ext>
            </a:extLst>
          </p:cNvPr>
          <p:cNvSpPr txBox="1"/>
          <p:nvPr/>
        </p:nvSpPr>
        <p:spPr>
          <a:xfrm>
            <a:off x="5171828" y="1137920"/>
            <a:ext cx="7020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</a:rPr>
              <a:t>“</a:t>
            </a:r>
            <a:r>
              <a:rPr lang="es-ES" sz="2400" b="1" dirty="0">
                <a:solidFill>
                  <a:schemeClr val="bg1"/>
                </a:solidFill>
              </a:rPr>
              <a:t>Avevo la Spagna nel cuore” 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(</a:t>
            </a:r>
            <a:r>
              <a:rPr lang="es-ES" sz="2400" b="1" i="1" dirty="0">
                <a:solidFill>
                  <a:schemeClr val="bg1"/>
                </a:solidFill>
              </a:rPr>
              <a:t>Le parrocchie di Regalpetra</a:t>
            </a:r>
            <a:r>
              <a:rPr lang="es-ES" sz="2400" b="1" dirty="0">
                <a:solidFill>
                  <a:schemeClr val="bg1"/>
                </a:solidFill>
              </a:rPr>
              <a:t>, 1956)</a:t>
            </a: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Hispanofilia inspirada por Elio Vittorini</a:t>
            </a: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Viajes a España: 1956, 1966, 1982, 1984, 1986</a:t>
            </a: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Lectura de Cervantes, Antonio Machado, Unamuno, Federico García Lorca, Salinas, Jorge Guillén. Traduce a Salinas, Guillén, Victoriano Crémer y otros </a:t>
            </a:r>
          </a:p>
          <a:p>
            <a:pPr algn="just"/>
            <a:endParaRPr 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«</a:t>
            </a:r>
            <a:r>
              <a:rPr lang="it-IT" sz="2400" b="1" dirty="0">
                <a:solidFill>
                  <a:schemeClr val="bg1"/>
                </a:solidFill>
              </a:rPr>
              <a:t>García Lorca è vita, creatura» («Pirandello e la Sicilia», 1961)</a:t>
            </a:r>
            <a:endParaRPr lang="es-ES" sz="2400" b="1" dirty="0">
              <a:solidFill>
                <a:schemeClr val="bg1"/>
              </a:solidFill>
            </a:endParaRPr>
          </a:p>
          <a:p>
            <a:pPr algn="just"/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5371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xmlns="" id="{86230F49-7FFF-4471-8A64-33B1F4CF1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tint">
            <a:extLst>
              <a:ext uri="{FF2B5EF4-FFF2-40B4-BE49-F238E27FC236}">
                <a16:creationId xmlns:a16="http://schemas.microsoft.com/office/drawing/2014/main" xmlns="" id="{ABCED6B1-E99D-4963-BCB1-2C5FC2B7E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xmlns="" id="{48B13CA8-CBEA-4805-955D-CEBE32236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1999" cy="5161588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0F5895-F102-E3DD-E811-B75F28B7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388961"/>
            <a:ext cx="5733746" cy="3949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Sciascia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traduce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Llanto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“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Lamento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Ignazio Sánchez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Mejías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(1961)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939AFD-161A-DE92-2B45-AFBE16C0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4338320"/>
            <a:ext cx="9509760" cy="21307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publica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revista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Rendiconti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(n. 1,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abril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/mayo de 1961, pp. 27-32).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Sciascia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antepone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versión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introducción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“Del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tradurre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Il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Lamento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Ignazio Sanchez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[sic]”, pp. 25-26: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elecciones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lingüísticas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dureza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traducción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Oreste Macrí</a:t>
            </a:r>
            <a:r>
              <a:rPr lang="en-US" sz="2400" dirty="0"/>
              <a:t>, de Carlo Bo y (con </a:t>
            </a:r>
            <a:r>
              <a:rPr lang="en-US" sz="2400" dirty="0" err="1"/>
              <a:t>fuerza</a:t>
            </a:r>
            <a:r>
              <a:rPr lang="en-US" sz="2400" dirty="0"/>
              <a:t> </a:t>
            </a:r>
            <a:r>
              <a:rPr lang="en-US" sz="2400" dirty="0" err="1"/>
              <a:t>polémica</a:t>
            </a:r>
            <a:r>
              <a:rPr lang="en-US" sz="2400" dirty="0"/>
              <a:t> inferior) de Giorgio Caproni 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705BD6-9747-4DC7-604F-846A8525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98146" y="716278"/>
            <a:ext cx="5209492" cy="3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6384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xmlns="" id="{710FEF04-9FA2-4DD8-EC29-60D92C722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xmlns="" id="{1B4A5D8B-34EC-D352-BE87-4809E4CE4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xmlns="" id="{5411AD96-CCBD-9812-0D19-0E7C7A79E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xmlns="" id="{5AF89D92-20DD-C8E9-DF7A-988B09642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xmlns="" id="{77F78F10-63E0-611E-AC78-66E24EA30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EC7AE4-EE4A-AA30-360B-A2F07F34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360" y="43176"/>
            <a:ext cx="6502400" cy="559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+mn-lt"/>
              </a:rPr>
              <a:t>Leonardo </a:t>
            </a:r>
            <a:r>
              <a:rPr lang="en-US" sz="2400" b="1" dirty="0" err="1">
                <a:solidFill>
                  <a:srgbClr val="FFFFFF"/>
                </a:solidFill>
                <a:latin typeface="+mn-lt"/>
              </a:rPr>
              <a:t>Sciascia</a:t>
            </a:r>
            <a:r>
              <a:rPr lang="en-US" sz="2400" b="1" dirty="0">
                <a:solidFill>
                  <a:srgbClr val="FFFFFF"/>
                </a:solidFill>
                <a:latin typeface="+mn-lt"/>
              </a:rPr>
              <a:t>, “Del </a:t>
            </a:r>
            <a:r>
              <a:rPr lang="en-US" sz="2400" b="1" dirty="0" err="1">
                <a:solidFill>
                  <a:srgbClr val="FFFFFF"/>
                </a:solidFill>
                <a:latin typeface="+mn-lt"/>
              </a:rPr>
              <a:t>tradurre</a:t>
            </a:r>
            <a:r>
              <a:rPr lang="en-US" sz="2400" b="1" dirty="0">
                <a:solidFill>
                  <a:srgbClr val="FFFFFF"/>
                </a:solidFill>
                <a:latin typeface="+mn-lt"/>
              </a:rPr>
              <a:t> ...”, 1961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6055145-FE16-4B47-98B7-9B07ED65B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" r="2" b="2867"/>
          <a:stretch/>
        </p:blipFill>
        <p:spPr bwMode="auto">
          <a:xfrm>
            <a:off x="20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4CCF791-4194-328F-98A3-E57C7021C44B}"/>
              </a:ext>
            </a:extLst>
          </p:cNvPr>
          <p:cNvSpPr txBox="1"/>
          <p:nvPr/>
        </p:nvSpPr>
        <p:spPr>
          <a:xfrm>
            <a:off x="5777344" y="1180406"/>
            <a:ext cx="56360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“Noi non abbiamo, in fatto di lingua e letteratura spagnuola, un decimo della competenza che hanno Carlo Bo e Oreste Macrí [...], ma forse abbiamo un punto di vantaggio nel fatto di essere siciliani” (p. 25)</a:t>
            </a:r>
          </a:p>
          <a:p>
            <a:pPr algn="just"/>
            <a:endParaRPr lang="es-ES" sz="2000" b="1" dirty="0">
              <a:solidFill>
                <a:schemeClr val="bg1"/>
              </a:solidFill>
            </a:endParaRPr>
          </a:p>
          <a:p>
            <a:pPr algn="just"/>
            <a:r>
              <a:rPr lang="es-ES" sz="2000" b="1" dirty="0">
                <a:solidFill>
                  <a:schemeClr val="bg1"/>
                </a:solidFill>
              </a:rPr>
              <a:t>Sobre la versión de Bo: “tralignamenti”, “gratuite oscurità” (p. 25)</a:t>
            </a:r>
          </a:p>
          <a:p>
            <a:pPr algn="just"/>
            <a:endParaRPr lang="es-ES" sz="2000" b="1" dirty="0">
              <a:solidFill>
                <a:schemeClr val="bg1"/>
              </a:solidFill>
            </a:endParaRPr>
          </a:p>
          <a:p>
            <a:pPr algn="just"/>
            <a:r>
              <a:rPr lang="es-ES" sz="2000" b="1" dirty="0">
                <a:solidFill>
                  <a:schemeClr val="bg1"/>
                </a:solidFill>
              </a:rPr>
              <a:t>“ci sentimmo invogliati a tradurre per intero il </a:t>
            </a:r>
            <a:r>
              <a:rPr lang="es-ES" sz="2000" b="1" i="1" dirty="0">
                <a:solidFill>
                  <a:schemeClr val="bg1"/>
                </a:solidFill>
              </a:rPr>
              <a:t>Lamento</a:t>
            </a:r>
            <a:r>
              <a:rPr lang="es-ES" sz="2000" b="1" dirty="0">
                <a:solidFill>
                  <a:schemeClr val="bg1"/>
                </a:solidFill>
              </a:rPr>
              <a:t>: con intenti, per così dire, realistici; sfrondandolo cioè di tutti quegli elementi di surrealismo, di ermetismo, di picassismo che, involontariamente o meno, i traduttori avevano aggiunto.” (p. 26)</a:t>
            </a:r>
          </a:p>
          <a:p>
            <a:pPr algn="just"/>
            <a:endParaRPr lang="es-ES" sz="2000" b="1" dirty="0">
              <a:solidFill>
                <a:schemeClr val="bg1"/>
              </a:solidFill>
            </a:endParaRPr>
          </a:p>
          <a:p>
            <a:pPr algn="just"/>
            <a:r>
              <a:rPr lang="es-ES" sz="2000" b="1" dirty="0">
                <a:solidFill>
                  <a:schemeClr val="bg1"/>
                </a:solidFill>
              </a:rPr>
              <a:t>“assoluta fedeltà al testo” (p. 26)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7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F263D0-D3DD-2B28-EE48-8F5383CD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s-ES" sz="2400" b="1" dirty="0">
                <a:latin typeface="+mn-lt"/>
              </a:rPr>
              <a:t>Leonardo Sciascia, “Lamento per Ignazio Sánchez Mejías” (1961) – Análisis contrastivo/1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9ADA7D2-BEFA-DD07-FB87-92F75A02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681037"/>
            <a:ext cx="5887092" cy="617696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La cogida y la muerte  </a:t>
            </a:r>
          </a:p>
          <a:p>
            <a:pPr marL="0" indent="0">
              <a:buNone/>
            </a:pPr>
            <a:r>
              <a:rPr lang="es-ES" sz="2000" dirty="0"/>
              <a:t>     v. 23</a:t>
            </a:r>
          </a:p>
          <a:p>
            <a:pPr marL="0" indent="0">
              <a:buNone/>
            </a:pPr>
            <a:r>
              <a:rPr lang="es-ES" sz="2000" dirty="0"/>
              <a:t>     ¡y el toro </a:t>
            </a:r>
            <a:r>
              <a:rPr lang="es-ES" sz="2000" dirty="0">
                <a:highlight>
                  <a:srgbClr val="FFFF00"/>
                </a:highlight>
              </a:rPr>
              <a:t>solo corazón arriba</a:t>
            </a:r>
            <a:r>
              <a:rPr lang="es-ES" sz="2000" dirty="0"/>
              <a:t>!</a:t>
            </a:r>
          </a:p>
          <a:p>
            <a:endParaRPr lang="it-IT" sz="2000" dirty="0"/>
          </a:p>
          <a:p>
            <a:pPr algn="just"/>
            <a:r>
              <a:rPr lang="it-IT" sz="2000" dirty="0"/>
              <a:t>«corazón </a:t>
            </a:r>
            <a:r>
              <a:rPr lang="it-IT" sz="2000" dirty="0" err="1"/>
              <a:t>arriba</a:t>
            </a:r>
            <a:r>
              <a:rPr lang="it-IT" sz="2000" dirty="0"/>
              <a:t>» (</a:t>
            </a:r>
            <a:r>
              <a:rPr lang="it-IT" sz="2000" dirty="0" err="1"/>
              <a:t>el</a:t>
            </a:r>
            <a:r>
              <a:rPr lang="it-IT" sz="2000" dirty="0"/>
              <a:t> </a:t>
            </a:r>
            <a:r>
              <a:rPr lang="it-IT" sz="2000" i="1" dirty="0" err="1"/>
              <a:t>sursum</a:t>
            </a:r>
            <a:r>
              <a:rPr lang="it-IT" sz="2000" i="1" dirty="0"/>
              <a:t> corda </a:t>
            </a:r>
            <a:r>
              <a:rPr lang="it-IT" sz="2000" dirty="0"/>
              <a:t>de la </a:t>
            </a:r>
            <a:r>
              <a:rPr lang="it-IT" sz="2000" dirty="0" err="1"/>
              <a:t>eucaristía</a:t>
            </a:r>
            <a:r>
              <a:rPr lang="it-IT" sz="2000" dirty="0"/>
              <a:t>): </a:t>
            </a:r>
            <a:r>
              <a:rPr lang="it-IT" sz="2000" dirty="0" err="1"/>
              <a:t>expresa</a:t>
            </a:r>
            <a:r>
              <a:rPr lang="it-IT" sz="2000" dirty="0"/>
              <a:t> la victoria del toro </a:t>
            </a:r>
            <a:r>
              <a:rPr lang="it-IT" sz="2000" dirty="0" err="1"/>
              <a:t>sobre</a:t>
            </a:r>
            <a:r>
              <a:rPr lang="it-IT" sz="2000" dirty="0"/>
              <a:t> </a:t>
            </a:r>
            <a:r>
              <a:rPr lang="it-IT" sz="2000" dirty="0" err="1"/>
              <a:t>el</a:t>
            </a:r>
            <a:r>
              <a:rPr lang="it-IT" sz="2000" dirty="0"/>
              <a:t> torero</a:t>
            </a:r>
          </a:p>
          <a:p>
            <a:pPr algn="just"/>
            <a:endParaRPr lang="it-IT" sz="2000" dirty="0"/>
          </a:p>
          <a:p>
            <a:endParaRPr lang="it-IT" sz="2000" b="1" dirty="0"/>
          </a:p>
          <a:p>
            <a:r>
              <a:rPr lang="it-IT" sz="2000" dirty="0"/>
              <a:t>v. 33</a:t>
            </a:r>
          </a:p>
          <a:p>
            <a:r>
              <a:rPr lang="it-IT" sz="2000" dirty="0"/>
              <a:t>Un </a:t>
            </a:r>
            <a:r>
              <a:rPr lang="it-IT" sz="2000" dirty="0" err="1">
                <a:highlight>
                  <a:srgbClr val="00FFFF"/>
                </a:highlight>
              </a:rPr>
              <a:t>ataúd</a:t>
            </a:r>
            <a:r>
              <a:rPr lang="it-IT" sz="2000" dirty="0"/>
              <a:t> con </a:t>
            </a:r>
            <a:r>
              <a:rPr lang="it-IT" sz="2000" dirty="0" err="1"/>
              <a:t>ruedas</a:t>
            </a:r>
            <a:r>
              <a:rPr lang="it-IT" sz="2000" dirty="0"/>
              <a:t> es la </a:t>
            </a:r>
            <a:r>
              <a:rPr lang="it-IT" sz="2000" dirty="0" err="1"/>
              <a:t>cama</a:t>
            </a:r>
            <a:r>
              <a:rPr lang="it-IT" sz="2000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DB03B95-132E-031D-6A39-E8596C230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7093" y="681038"/>
            <a:ext cx="6304907" cy="61769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Il cozzo e la morte  </a:t>
            </a:r>
          </a:p>
          <a:p>
            <a:pPr marL="0" indent="0">
              <a:buNone/>
            </a:pPr>
            <a:r>
              <a:rPr lang="es-ES" sz="2000" dirty="0"/>
              <a:t>   v. 23</a:t>
            </a:r>
          </a:p>
          <a:p>
            <a:pPr marL="0" indent="0">
              <a:buNone/>
            </a:pPr>
            <a:r>
              <a:rPr lang="es-ES" sz="2000" dirty="0"/>
              <a:t>   E solo il toro </a:t>
            </a:r>
            <a:r>
              <a:rPr lang="es-ES" sz="2000" dirty="0">
                <a:highlight>
                  <a:srgbClr val="FFFF00"/>
                </a:highlight>
              </a:rPr>
              <a:t>che sale nel cuore</a:t>
            </a:r>
            <a:r>
              <a:rPr lang="es-ES" sz="2000" dirty="0"/>
              <a:t>!</a:t>
            </a:r>
          </a:p>
          <a:p>
            <a:endParaRPr lang="it-IT" sz="2000" b="1" dirty="0"/>
          </a:p>
          <a:p>
            <a:r>
              <a:rPr lang="it-IT" sz="2000" dirty="0"/>
              <a:t>Sciascia </a:t>
            </a:r>
            <a:r>
              <a:rPr lang="it-IT" sz="2000" dirty="0" err="1"/>
              <a:t>afirma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ha «tolto il cuore al toro per restituirlo al torero […] nell’agonia, Ignazio sente </a:t>
            </a:r>
            <a:r>
              <a:rPr lang="it-IT" sz="2000" dirty="0">
                <a:cs typeface="Times New Roman" panose="02020603050405020304" pitchFamily="18" charset="0"/>
              </a:rPr>
              <a:t>‒incubo, delirio‒ il toro salirgli al cuore</a:t>
            </a:r>
            <a:r>
              <a:rPr lang="it-IT" sz="2000" dirty="0"/>
              <a:t>» – </a:t>
            </a:r>
            <a:r>
              <a:rPr lang="it-IT" sz="2000" b="1" dirty="0"/>
              <a:t>ERROR  </a:t>
            </a:r>
          </a:p>
          <a:p>
            <a:endParaRPr lang="it-IT" sz="2000" b="1" dirty="0"/>
          </a:p>
          <a:p>
            <a:pPr marL="0" indent="0">
              <a:buNone/>
            </a:pPr>
            <a:endParaRPr lang="it-IT" sz="2000" b="1" dirty="0"/>
          </a:p>
          <a:p>
            <a:r>
              <a:rPr lang="it-IT" sz="2000" dirty="0"/>
              <a:t>v. 33</a:t>
            </a:r>
          </a:p>
          <a:p>
            <a:pPr algn="just"/>
            <a:r>
              <a:rPr lang="it-IT" sz="2000" dirty="0"/>
              <a:t>Un </a:t>
            </a:r>
            <a:r>
              <a:rPr lang="it-IT" sz="2000" dirty="0" err="1">
                <a:highlight>
                  <a:srgbClr val="00FFFF"/>
                </a:highlight>
              </a:rPr>
              <a:t>tabuto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/>
              <a:t>con ruote è il letto</a:t>
            </a:r>
          </a:p>
          <a:p>
            <a:pPr algn="just"/>
            <a:r>
              <a:rPr lang="it-IT" sz="2000" dirty="0"/>
              <a:t>(«Del tradurre»: «Ci siamo permessi una piccola libertà traducendo ‘</a:t>
            </a:r>
            <a:r>
              <a:rPr lang="it-IT" sz="2000" dirty="0" err="1"/>
              <a:t>ataúd</a:t>
            </a:r>
            <a:r>
              <a:rPr lang="it-IT" sz="2000" dirty="0"/>
              <a:t>’, bara, col siciliano ‘</a:t>
            </a:r>
            <a:r>
              <a:rPr lang="it-IT" sz="2000" dirty="0" err="1"/>
              <a:t>tabuto</a:t>
            </a:r>
            <a:r>
              <a:rPr lang="it-IT" sz="2000" dirty="0"/>
              <a:t>’», p. 26). Arabismo</a:t>
            </a:r>
            <a:r>
              <a:rPr lang="it-IT" sz="2000" i="1" dirty="0"/>
              <a:t> </a:t>
            </a:r>
            <a:r>
              <a:rPr lang="it-IT" sz="2000" i="1" dirty="0" err="1"/>
              <a:t>tābūt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952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585116-6C0D-01A3-5295-AE7BC292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08"/>
            <a:ext cx="12192000" cy="64633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s-ES" sz="2400" b="1" dirty="0">
                <a:latin typeface="+mn-lt"/>
              </a:rPr>
              <a:t>Leonardo Sciascia, “Lamento per Ignazio Sánchez Mejías” (1961) Análisis contrastivo/2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9ED6704-DA67-1A73-CD4A-8D175072F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81038"/>
            <a:ext cx="6096000" cy="61769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La sangre derramada </a:t>
            </a:r>
          </a:p>
          <a:p>
            <a:pPr marL="0" indent="0">
              <a:buNone/>
            </a:pPr>
            <a:r>
              <a:rPr lang="es-ES" sz="2000" dirty="0"/>
              <a:t>   vv. 67-70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La vaca del viejo mundo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pasaba su triste lengua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sobre un hocico de sangres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derramadas en la arena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Mitologema lorquiano de la luna/vaca/toro (muerte)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vv. 112-113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donde su risa era un nardo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de </a:t>
            </a:r>
            <a:r>
              <a:rPr lang="es-ES" sz="2000" dirty="0">
                <a:highlight>
                  <a:srgbClr val="00FF00"/>
                </a:highlight>
              </a:rPr>
              <a:t>sal</a:t>
            </a:r>
            <a:r>
              <a:rPr lang="es-ES" sz="2000" dirty="0"/>
              <a:t> y de inteligencia</a:t>
            </a:r>
            <a:endParaRPr lang="it-IT" sz="2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46144DC-5174-A6B0-C40A-C848BE79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81038"/>
            <a:ext cx="5616539" cy="61769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Il sangue sparso  </a:t>
            </a:r>
          </a:p>
          <a:p>
            <a:pPr marL="0" indent="0">
              <a:buNone/>
            </a:pPr>
            <a:r>
              <a:rPr lang="es-ES" sz="2000" dirty="0"/>
              <a:t>   vv. 67-70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La vacca del vecchio mondo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passava la sua triste lingua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sopra un muso di sangue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/>
              <a:t>   </a:t>
            </a:r>
            <a:r>
              <a:rPr lang="es-ES" sz="2000" b="1" dirty="0">
                <a:solidFill>
                  <a:srgbClr val="FF0000"/>
                </a:solidFill>
              </a:rPr>
              <a:t>che sull’arena sgocciava 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b="1" dirty="0"/>
              <a:t>ERROR</a:t>
            </a:r>
            <a:r>
              <a:rPr lang="it-IT" sz="2000" dirty="0"/>
              <a:t>: Sciascia </a:t>
            </a:r>
            <a:r>
              <a:rPr lang="it-IT" sz="2000" dirty="0" err="1"/>
              <a:t>afirma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Bo, Caproni y </a:t>
            </a:r>
            <a:r>
              <a:rPr lang="it-IT" sz="2000" dirty="0" err="1"/>
              <a:t>Macrí</a:t>
            </a:r>
            <a:r>
              <a:rPr lang="it-IT" sz="2000" dirty="0"/>
              <a:t> han </a:t>
            </a:r>
            <a:r>
              <a:rPr lang="it-IT" sz="2000" dirty="0" err="1"/>
              <a:t>traducido</a:t>
            </a:r>
            <a:r>
              <a:rPr lang="it-IT" sz="2000" dirty="0"/>
              <a:t> «con eguale insensatezza», y sostiene: </a:t>
            </a:r>
          </a:p>
          <a:p>
            <a:pPr marL="0" indent="0" algn="just">
              <a:buNone/>
            </a:pPr>
            <a:r>
              <a:rPr lang="it-IT" sz="2000" dirty="0"/>
              <a:t>«l’immagine è questa: </a:t>
            </a:r>
            <a:r>
              <a:rPr lang="it-IT" sz="2000" dirty="0">
                <a:solidFill>
                  <a:srgbClr val="FF0000"/>
                </a:solidFill>
              </a:rPr>
              <a:t>una vacca che sbava sangue sull’arena, il sangue umano di cui è intriso il suo muso</a:t>
            </a:r>
            <a:r>
              <a:rPr lang="it-IT" sz="2000" dirty="0"/>
              <a:t>» («Del tradurre…», p. 26).   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/>
              <a:t>   </a:t>
            </a:r>
            <a:r>
              <a:rPr lang="it-IT" sz="2000" dirty="0" err="1"/>
              <a:t>vv</a:t>
            </a:r>
            <a:r>
              <a:rPr lang="it-IT" sz="2000" dirty="0"/>
              <a:t>. 112-113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/>
              <a:t>   e il suo sorriso era un nardo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/>
              <a:t>   di </a:t>
            </a:r>
            <a:r>
              <a:rPr lang="it-IT" sz="2000" dirty="0">
                <a:highlight>
                  <a:srgbClr val="00FF00"/>
                </a:highlight>
              </a:rPr>
              <a:t>grazia</a:t>
            </a:r>
            <a:r>
              <a:rPr lang="it-IT" sz="2000" dirty="0"/>
              <a:t> e di intelligenza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15749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5A49C3-BD2A-1ABD-A825-0CE1CE43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Leonardo Sciascia, “Lamento per Ignazio Sánchez Mejías” (1961) Análisis contrastivo/3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02B0E4-2B44-286E-30F9-71A021827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81036"/>
            <a:ext cx="6096000" cy="6176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Cuerpo presente </a:t>
            </a:r>
          </a:p>
          <a:p>
            <a:pPr marL="0" indent="0">
              <a:buNone/>
            </a:pPr>
            <a:r>
              <a:rPr lang="es-ES" sz="2000" dirty="0"/>
              <a:t>   v. 159</a:t>
            </a:r>
          </a:p>
          <a:p>
            <a:pPr marL="0" indent="0">
              <a:buNone/>
            </a:pPr>
            <a:r>
              <a:rPr lang="es-ES" sz="2000" dirty="0"/>
              <a:t>   Ya está sobre la piedra Ignacio </a:t>
            </a:r>
            <a:r>
              <a:rPr lang="es-ES" sz="2000" dirty="0">
                <a:highlight>
                  <a:srgbClr val="00FFFF"/>
                </a:highlight>
              </a:rPr>
              <a:t>el bien nacido</a:t>
            </a:r>
            <a:r>
              <a:rPr lang="es-ES" sz="2000" dirty="0"/>
              <a:t>. 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v. 167</a:t>
            </a:r>
          </a:p>
          <a:p>
            <a:pPr marL="0" indent="0">
              <a:buNone/>
            </a:pPr>
            <a:r>
              <a:rPr lang="es-ES" sz="2000" dirty="0"/>
              <a:t>   ¿Qué dicen? Un silencio con hedores reposa.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</a:t>
            </a:r>
            <a:r>
              <a:rPr lang="es-ES" sz="2000" b="1" dirty="0"/>
              <a:t>Alma ausente </a:t>
            </a:r>
          </a:p>
          <a:p>
            <a:pPr marL="0" indent="0">
              <a:buNone/>
            </a:pPr>
            <a:r>
              <a:rPr lang="es-ES" sz="2000" b="1" dirty="0"/>
              <a:t>  </a:t>
            </a:r>
          </a:p>
          <a:p>
            <a:pPr marL="0" indent="0">
              <a:buNone/>
            </a:pPr>
            <a:r>
              <a:rPr lang="es-ES" sz="2000" b="1" dirty="0"/>
              <a:t>   </a:t>
            </a:r>
            <a:r>
              <a:rPr lang="es-ES" sz="2000" dirty="0"/>
              <a:t>v. 214</a:t>
            </a:r>
          </a:p>
          <a:p>
            <a:pPr marL="0" indent="0">
              <a:buNone/>
            </a:pPr>
            <a:r>
              <a:rPr lang="es-ES" sz="2000" dirty="0"/>
              <a:t>   La madurez insigne de tu conocimiento.</a:t>
            </a:r>
            <a:endParaRPr lang="it-IT" sz="2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038C4E2-6637-709B-7A49-D3468FBFC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81036"/>
            <a:ext cx="6096000" cy="6176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000" b="1" dirty="0"/>
              <a:t>Corpo presente  </a:t>
            </a:r>
          </a:p>
          <a:p>
            <a:pPr marL="0" indent="0">
              <a:buNone/>
            </a:pPr>
            <a:r>
              <a:rPr lang="it-IT" sz="2000" dirty="0"/>
              <a:t>   v. 159</a:t>
            </a:r>
          </a:p>
          <a:p>
            <a:pPr marL="0" indent="0">
              <a:buNone/>
            </a:pPr>
            <a:r>
              <a:rPr lang="it-IT" sz="2000" b="1" dirty="0"/>
              <a:t>   </a:t>
            </a:r>
            <a:r>
              <a:rPr lang="it-IT" sz="2000" dirty="0"/>
              <a:t>Già sta sopra la pietra </a:t>
            </a:r>
            <a:r>
              <a:rPr lang="it-IT" sz="2000" dirty="0">
                <a:highlight>
                  <a:srgbClr val="00FFFF"/>
                </a:highlight>
              </a:rPr>
              <a:t>il generoso Ignazio.  </a:t>
            </a:r>
          </a:p>
          <a:p>
            <a:pPr marL="0" indent="0">
              <a:buNone/>
            </a:pPr>
            <a:endParaRPr lang="it-IT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it-IT" sz="2000" dirty="0"/>
              <a:t>   v. 167</a:t>
            </a:r>
          </a:p>
          <a:p>
            <a:pPr marL="0" indent="0">
              <a:buNone/>
            </a:pPr>
            <a:r>
              <a:rPr lang="it-IT" sz="2000" dirty="0"/>
              <a:t>   Cosa dicono? Un silenzio </a:t>
            </a:r>
            <a:r>
              <a:rPr lang="it-IT" sz="2000" dirty="0">
                <a:highlight>
                  <a:srgbClr val="00FFFF"/>
                </a:highlight>
              </a:rPr>
              <a:t>putrido </a:t>
            </a:r>
            <a:r>
              <a:rPr lang="it-IT" sz="2000" b="1" dirty="0">
                <a:highlight>
                  <a:srgbClr val="00FFFF"/>
                </a:highlight>
              </a:rPr>
              <a:t>ristagna</a:t>
            </a:r>
            <a:r>
              <a:rPr lang="it-IT" sz="2000" dirty="0"/>
              <a:t>. </a:t>
            </a:r>
          </a:p>
          <a:p>
            <a:pPr marL="0" indent="0">
              <a:buNone/>
            </a:pPr>
            <a:r>
              <a:rPr lang="it-IT" sz="2000" dirty="0"/>
              <a:t>   El </a:t>
            </a:r>
            <a:r>
              <a:rPr lang="it-IT" sz="2000" dirty="0" err="1"/>
              <a:t>agua</a:t>
            </a:r>
            <a:r>
              <a:rPr lang="it-IT" sz="2000" dirty="0"/>
              <a:t> </a:t>
            </a:r>
            <a:r>
              <a:rPr lang="it-IT" sz="2000" dirty="0" err="1"/>
              <a:t>estancada</a:t>
            </a:r>
            <a:r>
              <a:rPr lang="it-IT" sz="2000" dirty="0"/>
              <a:t> en Lorca (muerte) 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es-ES" sz="2000" dirty="0"/>
              <a:t>   </a:t>
            </a:r>
            <a:r>
              <a:rPr lang="es-ES" sz="2000" b="1" dirty="0"/>
              <a:t>Anima assente  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dirty="0"/>
              <a:t>v. 214</a:t>
            </a:r>
          </a:p>
          <a:p>
            <a:pPr marL="0" indent="0">
              <a:buNone/>
            </a:pPr>
            <a:r>
              <a:rPr lang="es-ES" sz="2000" dirty="0"/>
              <a:t>L’alta maturità della tua intelligenza.</a:t>
            </a:r>
          </a:p>
          <a:p>
            <a:pPr marL="0" indent="0">
              <a:buNone/>
            </a:pPr>
            <a:r>
              <a:rPr lang="es-ES" sz="2000" dirty="0"/>
              <a:t>Mantiene la soleminidad del original</a:t>
            </a:r>
          </a:p>
        </p:txBody>
      </p:sp>
    </p:spTree>
    <p:extLst>
      <p:ext uri="{BB962C8B-B14F-4D97-AF65-F5344CB8AC3E}">
        <p14:creationId xmlns:p14="http://schemas.microsoft.com/office/powerpoint/2010/main" xmlns="" val="1721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D43DE5-0569-2252-47E6-8DA12E0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325340" cy="428973"/>
          </a:xfrm>
        </p:spPr>
        <p:txBody>
          <a:bodyPr anchor="b">
            <a:normAutofit/>
          </a:bodyPr>
          <a:lstStyle/>
          <a:p>
            <a:pPr algn="ctr"/>
            <a:r>
              <a:rPr lang="es-ES" sz="2400" b="1" dirty="0">
                <a:latin typeface="+mn-lt"/>
              </a:rPr>
              <a:t>Oreste Macrí, “Compianto per Ignazio Sánchez Mejías” (1949, 1974)</a:t>
            </a:r>
            <a:endParaRPr lang="it-IT" sz="2400" b="1" dirty="0">
              <a:latin typeface="+mn-lt"/>
            </a:endParaRP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B3C54B8-793F-DF6E-8DDF-74761D81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" y="1024128"/>
            <a:ext cx="7043309" cy="5595333"/>
          </a:xfrm>
          <a:blipFill>
            <a:blip r:embed="rId2"/>
            <a:tile tx="0" ty="0" sx="100000" sy="100000" flip="none" algn="tl"/>
          </a:blipFill>
        </p:spPr>
        <p:txBody>
          <a:bodyPr anchor="t">
            <a:normAutofit/>
          </a:bodyPr>
          <a:lstStyle/>
          <a:p>
            <a:r>
              <a:rPr lang="es-ES" sz="2400" dirty="0"/>
              <a:t>Fundador del hispanismo italiano, profesor de Literatura española en la Universidad de Florencia (1952-1983) 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Crítico del hermetismo italiano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Gran conocedor y traductor de las letras hispánicas (Luis de León, Fernando de Herrera, Antonio Machado, Jorge Guillén)</a:t>
            </a:r>
          </a:p>
          <a:p>
            <a:r>
              <a:rPr lang="es-ES" sz="2400" dirty="0"/>
              <a:t>F. García Lorca, </a:t>
            </a:r>
            <a:r>
              <a:rPr lang="es-ES" sz="2400" i="1" dirty="0"/>
              <a:t>Canti gitani e andalusi</a:t>
            </a:r>
            <a:r>
              <a:rPr lang="es-ES" sz="2400" dirty="0"/>
              <a:t>, Parma, Guanda, 1949</a:t>
            </a:r>
          </a:p>
          <a:p>
            <a:r>
              <a:rPr lang="es-ES" sz="2400" i="1" dirty="0"/>
              <a:t>Poesia spagnola del Novecento</a:t>
            </a:r>
            <a:r>
              <a:rPr lang="es-ES" sz="2400" dirty="0"/>
              <a:t>, Parma, Guanda, 1952, 1974, 1985</a:t>
            </a:r>
          </a:p>
          <a:p>
            <a:endParaRPr lang="it-IT" sz="2000" dirty="0"/>
          </a:p>
        </p:txBody>
      </p:sp>
      <p:pic>
        <p:nvPicPr>
          <p:cNvPr id="1026" name="Picture 2" descr="Oreste Macrí">
            <a:extLst>
              <a:ext uri="{FF2B5EF4-FFF2-40B4-BE49-F238E27FC236}">
                <a16:creationId xmlns:a16="http://schemas.microsoft.com/office/drawing/2014/main" xmlns="" id="{9FFE1B8A-6313-5124-6E9F-A5F53F8DA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2" r="23257" b="1"/>
          <a:stretch/>
        </p:blipFill>
        <p:spPr bwMode="auto">
          <a:xfrm>
            <a:off x="7384839" y="1681544"/>
            <a:ext cx="4732947" cy="49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01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74">
            <a:extLst>
              <a:ext uri="{FF2B5EF4-FFF2-40B4-BE49-F238E27FC236}">
                <a16:creationId xmlns:a16="http://schemas.microsoft.com/office/drawing/2014/main" xmlns="" id="{197C305C-0E98-44D5-A930-21F23CC52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l ritratto di Leonardo Sciascia di Cristina Correnti">
            <a:extLst>
              <a:ext uri="{FF2B5EF4-FFF2-40B4-BE49-F238E27FC236}">
                <a16:creationId xmlns:a16="http://schemas.microsoft.com/office/drawing/2014/main" xmlns="" id="{FFE85462-CDE9-379B-3649-F3777F44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240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FDC0D82-1812-07BA-8E28-608123F29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6186"/>
          <a:stretch/>
        </p:blipFill>
        <p:spPr bwMode="auto">
          <a:xfrm>
            <a:off x="60960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Rectangle 2076">
            <a:extLst>
              <a:ext uri="{FF2B5EF4-FFF2-40B4-BE49-F238E27FC236}">
                <a16:creationId xmlns:a16="http://schemas.microsoft.com/office/drawing/2014/main" xmlns="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8A0C94-8FDE-6B57-EC58-632D4F3F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Macrí vs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Sciascia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la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polémica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Llanto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Rendiconti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(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nn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2-3, </a:t>
            </a: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junio-julio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1961)</a:t>
            </a:r>
          </a:p>
        </p:txBody>
      </p:sp>
      <p:sp>
        <p:nvSpPr>
          <p:cNvPr id="2085" name="Rectangle: Rounded Corners 2078">
            <a:extLst>
              <a:ext uri="{FF2B5EF4-FFF2-40B4-BE49-F238E27FC236}">
                <a16:creationId xmlns:a16="http://schemas.microsoft.com/office/drawing/2014/main" xmlns="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AutoShape 6" descr="ritratto di Tot&amp;ograve; Bonanno">
            <a:extLst>
              <a:ext uri="{FF2B5EF4-FFF2-40B4-BE49-F238E27FC236}">
                <a16:creationId xmlns:a16="http://schemas.microsoft.com/office/drawing/2014/main" xmlns="" id="{EAC79935-D5C1-65AA-4D24-DB3268D496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ritratto di Tot&amp;ograve; Bonanno">
            <a:extLst>
              <a:ext uri="{FF2B5EF4-FFF2-40B4-BE49-F238E27FC236}">
                <a16:creationId xmlns:a16="http://schemas.microsoft.com/office/drawing/2014/main" xmlns="" id="{73965CE2-A667-1A52-C2FA-7A8CADB28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ritratto di Tot&amp;ograve; Bonanno">
            <a:extLst>
              <a:ext uri="{FF2B5EF4-FFF2-40B4-BE49-F238E27FC236}">
                <a16:creationId xmlns:a16="http://schemas.microsoft.com/office/drawing/2014/main" xmlns="" id="{5FFEC020-4CC7-6635-70B2-FB71618A6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013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76">
            <a:extLst>
              <a:ext uri="{FF2B5EF4-FFF2-40B4-BE49-F238E27FC236}">
                <a16:creationId xmlns:a16="http://schemas.microsoft.com/office/drawing/2014/main" xmlns="" id="{7E734232-46A8-4884-9A59-B7E3BA4BC3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5" descr="1la_argentinita01a">
            <a:extLst>
              <a:ext uri="{FF2B5EF4-FFF2-40B4-BE49-F238E27FC236}">
                <a16:creationId xmlns:a16="http://schemas.microsoft.com/office/drawing/2014/main" xmlns="" id="{05963B03-1C43-DCFB-A496-FFDE16D11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37061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File9">
            <a:extLst>
              <a:ext uri="{FF2B5EF4-FFF2-40B4-BE49-F238E27FC236}">
                <a16:creationId xmlns:a16="http://schemas.microsoft.com/office/drawing/2014/main" xmlns="" id="{E95404DF-7083-3BC6-4801-DA40BB66A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3" r="2" b="866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18">
            <a:extLst>
              <a:ext uri="{FF2B5EF4-FFF2-40B4-BE49-F238E27FC236}">
                <a16:creationId xmlns:a16="http://schemas.microsoft.com/office/drawing/2014/main" xmlns="" id="{901ED860-4067-418A-244E-8B4B84766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8" r="27225" b="-1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Rectangle 7178">
            <a:extLst>
              <a:ext uri="{FF2B5EF4-FFF2-40B4-BE49-F238E27FC236}">
                <a16:creationId xmlns:a16="http://schemas.microsoft.com/office/drawing/2014/main" xmlns="" id="{D346B8D2-3218-41A5-B817-9ABFB108C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7180">
            <a:extLst>
              <a:ext uri="{FF2B5EF4-FFF2-40B4-BE49-F238E27FC236}">
                <a16:creationId xmlns:a16="http://schemas.microsoft.com/office/drawing/2014/main" xmlns="" id="{51E014CA-4279-4E70-AC56-0BBEBF92C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Rectangle 7182">
            <a:extLst>
              <a:ext uri="{FF2B5EF4-FFF2-40B4-BE49-F238E27FC236}">
                <a16:creationId xmlns:a16="http://schemas.microsoft.com/office/drawing/2014/main" xmlns="" id="{28B3DCF8-9D1E-4907-B1EC-98D11BC16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xmlns="" id="{88D6B9EF-FF47-487C-8B82-F9F2B9A54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xmlns="" id="{5717D090-7948-433A-AED2-EA1A98E6F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xmlns="" id="{D618C3E8-8260-4E23-8BA1-C2C3E80BE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7A674163-9118-D2B5-6D73-289344E5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9" y="5478390"/>
            <a:ext cx="6867277" cy="920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24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Encarnación</a:t>
            </a:r>
            <a:r>
              <a:rPr lang="en-US" altLang="it-IT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López </a:t>
            </a:r>
            <a:r>
              <a:rPr lang="en-US" altLang="it-IT" sz="24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Júlvez</a:t>
            </a:r>
            <a:r>
              <a:rPr lang="en-US" altLang="it-IT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(La </a:t>
            </a:r>
            <a:r>
              <a:rPr lang="en-US" altLang="it-IT" sz="24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Argentinita</a:t>
            </a:r>
            <a:r>
              <a:rPr lang="en-US" altLang="it-IT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),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Buenos Aires, 1895 - Nueva York, 1945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AF1B43-B1EA-8103-EA19-F9DDC723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8" y="82193"/>
            <a:ext cx="10226040" cy="4109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>
                <a:latin typeface="+mn-lt"/>
              </a:rPr>
              <a:t>“Una lettera di Oreste Macrí”, 20/07/1961 (“Rendiconti”, nn. 2-3, pp. 106-110)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45E6C77-8576-F858-9038-C065B7B4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4" y="493161"/>
            <a:ext cx="11671442" cy="6282646"/>
          </a:xfrm>
        </p:spPr>
        <p:txBody>
          <a:bodyPr>
            <a:noAutofit/>
          </a:bodyPr>
          <a:lstStyle/>
          <a:p>
            <a:pPr algn="just"/>
            <a:r>
              <a:rPr lang="es-ES" sz="2200" dirty="0"/>
              <a:t>p. 106: “la dimenticata versione di Vittorini del 1942”</a:t>
            </a:r>
            <a:r>
              <a:rPr lang="it-IT" sz="2200" dirty="0"/>
              <a:t> […] «avendo usato Sciascia […] argomenti che dimostrerò </a:t>
            </a:r>
            <a:r>
              <a:rPr lang="it-IT" sz="2200" b="1" dirty="0">
                <a:solidFill>
                  <a:srgbClr val="FF0000"/>
                </a:solidFill>
              </a:rPr>
              <a:t>arbitrari, insufficienti e del tutto errati</a:t>
            </a:r>
            <a:r>
              <a:rPr lang="it-IT" sz="2200" dirty="0"/>
              <a:t>»</a:t>
            </a:r>
          </a:p>
          <a:p>
            <a:pPr algn="just"/>
            <a:r>
              <a:rPr lang="it-IT" sz="2200" dirty="0"/>
              <a:t>v. 23: </a:t>
            </a:r>
            <a:r>
              <a:rPr lang="es-ES" sz="2200" dirty="0"/>
              <a:t> “¡y el toro </a:t>
            </a:r>
            <a:r>
              <a:rPr lang="es-ES" sz="2200" dirty="0">
                <a:highlight>
                  <a:srgbClr val="FFFF00"/>
                </a:highlight>
              </a:rPr>
              <a:t>solo corazón arriba</a:t>
            </a:r>
            <a:r>
              <a:rPr lang="es-ES" sz="2200" dirty="0"/>
              <a:t>!” -&gt; pp. 106-107: “lo S. dimostra davvero nessuna conoscenza della lingua spagnola [...] il toro è bell’e stecchito [...] è rimasto solo, [...] cioè ‘supino, a pancia all’aria’ [...] Restituiamo il cuore al toro e passiamo oltre” </a:t>
            </a:r>
          </a:p>
          <a:p>
            <a:pPr algn="just"/>
            <a:r>
              <a:rPr lang="es-ES" sz="2200" dirty="0"/>
              <a:t>v. 33:  </a:t>
            </a:r>
            <a:r>
              <a:rPr lang="it-IT" sz="2200" dirty="0"/>
              <a:t>Un </a:t>
            </a:r>
            <a:r>
              <a:rPr lang="it-IT" sz="2200" dirty="0" err="1">
                <a:highlight>
                  <a:srgbClr val="00FFFF"/>
                </a:highlight>
              </a:rPr>
              <a:t>ataúd</a:t>
            </a:r>
            <a:r>
              <a:rPr lang="it-IT" sz="2200" dirty="0"/>
              <a:t> con </a:t>
            </a:r>
            <a:r>
              <a:rPr lang="it-IT" sz="2200" dirty="0" err="1"/>
              <a:t>ruedas</a:t>
            </a:r>
            <a:r>
              <a:rPr lang="it-IT" sz="2200" dirty="0"/>
              <a:t> es la </a:t>
            </a:r>
            <a:r>
              <a:rPr lang="it-IT" sz="2200" dirty="0" err="1"/>
              <a:t>cama</a:t>
            </a:r>
            <a:r>
              <a:rPr lang="it-IT" sz="2200" dirty="0"/>
              <a:t> // Sciascia: «</a:t>
            </a:r>
            <a:r>
              <a:rPr lang="it-IT" sz="2200" dirty="0" err="1"/>
              <a:t>tabuto</a:t>
            </a:r>
            <a:r>
              <a:rPr lang="it-IT" sz="2200" dirty="0"/>
              <a:t>». </a:t>
            </a:r>
            <a:r>
              <a:rPr lang="it-IT" sz="2200" dirty="0" err="1"/>
              <a:t>Macrí</a:t>
            </a:r>
            <a:r>
              <a:rPr lang="it-IT" sz="2200" dirty="0"/>
              <a:t>, p. 108: «</a:t>
            </a:r>
            <a:r>
              <a:rPr lang="it-IT" sz="2200" i="1" dirty="0" err="1"/>
              <a:t>ataúd</a:t>
            </a:r>
            <a:r>
              <a:rPr lang="it-IT" sz="2200" dirty="0"/>
              <a:t> spagnolo è perfettamente nazionalizzato e non presenta il minimo appiglio </a:t>
            </a:r>
            <a:r>
              <a:rPr lang="it-IT" sz="2200" dirty="0" err="1"/>
              <a:t>dialettizzabile</a:t>
            </a:r>
            <a:r>
              <a:rPr lang="it-IT" sz="2200" dirty="0"/>
              <a:t> in altra lingua» </a:t>
            </a:r>
            <a:endParaRPr lang="es-ES" sz="2200" dirty="0"/>
          </a:p>
          <a:p>
            <a:pPr algn="just"/>
            <a:r>
              <a:rPr lang="es-ES" sz="2200" dirty="0">
                <a:solidFill>
                  <a:srgbClr val="FF0000"/>
                </a:solidFill>
              </a:rPr>
              <a:t>vv. 67-70 </a:t>
            </a:r>
            <a:r>
              <a:rPr lang="es-ES" sz="2200" dirty="0"/>
              <a:t>(p. 107): “S. [...] esplicita sconsideratamente, derivando l’azione dello sgocciolio”</a:t>
            </a:r>
          </a:p>
          <a:p>
            <a:pPr algn="just"/>
            <a:r>
              <a:rPr lang="es-ES" sz="2200" dirty="0"/>
              <a:t> </a:t>
            </a:r>
            <a:r>
              <a:rPr lang="es-ES" sz="2200" dirty="0">
                <a:solidFill>
                  <a:srgbClr val="FF0000"/>
                </a:solidFill>
              </a:rPr>
              <a:t>v. 113 </a:t>
            </a:r>
            <a:r>
              <a:rPr lang="es-ES" sz="2200" dirty="0"/>
              <a:t>(p. 108): “</a:t>
            </a:r>
            <a:r>
              <a:rPr lang="es-ES" sz="2200" dirty="0">
                <a:highlight>
                  <a:srgbClr val="FF00FF"/>
                </a:highlight>
              </a:rPr>
              <a:t>sal</a:t>
            </a:r>
            <a:r>
              <a:rPr lang="es-ES" sz="2200" dirty="0"/>
              <a:t>” – “grazia” en Sciascia. “Ma che ‘grazia’ d’Egitto! Lo S. s’immagina un torero di quella gitana e cultissima generazione con la boccuccia atteggiata a un sorriso grazioso”   </a:t>
            </a:r>
          </a:p>
          <a:p>
            <a:pPr algn="just"/>
            <a:r>
              <a:rPr lang="it-IT" sz="2200" dirty="0">
                <a:solidFill>
                  <a:srgbClr val="FF0000"/>
                </a:solidFill>
              </a:rPr>
              <a:t>v. 130</a:t>
            </a:r>
            <a:r>
              <a:rPr lang="it-IT" sz="2200" dirty="0"/>
              <a:t>, «</a:t>
            </a:r>
            <a:r>
              <a:rPr lang="it-IT" sz="2200" b="1" dirty="0" err="1"/>
              <a:t>tropezando</a:t>
            </a:r>
            <a:r>
              <a:rPr lang="it-IT" sz="2200" dirty="0"/>
              <a:t> con </a:t>
            </a:r>
            <a:r>
              <a:rPr lang="it-IT" sz="2200" dirty="0" err="1"/>
              <a:t>miles</a:t>
            </a:r>
            <a:r>
              <a:rPr lang="it-IT" sz="2200" dirty="0"/>
              <a:t> de </a:t>
            </a:r>
            <a:r>
              <a:rPr lang="it-IT" sz="2200" dirty="0" err="1"/>
              <a:t>pezuñas</a:t>
            </a:r>
            <a:r>
              <a:rPr lang="it-IT" sz="2200" dirty="0"/>
              <a:t>» (la </a:t>
            </a:r>
            <a:r>
              <a:rPr lang="it-IT" sz="2200" dirty="0" err="1"/>
              <a:t>sangre</a:t>
            </a:r>
            <a:r>
              <a:rPr lang="it-IT" sz="2200" dirty="0"/>
              <a:t>) – Sciascia: «</a:t>
            </a:r>
            <a:r>
              <a:rPr lang="it-IT" sz="2200" b="1" dirty="0">
                <a:solidFill>
                  <a:srgbClr val="FF0000"/>
                </a:solidFill>
              </a:rPr>
              <a:t>ciampicando</a:t>
            </a:r>
            <a:r>
              <a:rPr lang="it-IT" sz="2200" dirty="0"/>
              <a:t> con </a:t>
            </a:r>
            <a:r>
              <a:rPr lang="it-IT" sz="2200" b="1" dirty="0">
                <a:solidFill>
                  <a:srgbClr val="FF0000"/>
                </a:solidFill>
              </a:rPr>
              <a:t>mille</a:t>
            </a:r>
            <a:r>
              <a:rPr lang="it-IT" sz="2200" dirty="0"/>
              <a:t> zoccoli» - </a:t>
            </a:r>
            <a:r>
              <a:rPr lang="it-IT" sz="2200" dirty="0" err="1"/>
              <a:t>Macrí</a:t>
            </a:r>
            <a:r>
              <a:rPr lang="it-IT" sz="2200" dirty="0"/>
              <a:t>: «in </a:t>
            </a:r>
            <a:r>
              <a:rPr lang="it-IT" sz="2200" b="1" dirty="0"/>
              <a:t>migliaia </a:t>
            </a:r>
            <a:r>
              <a:rPr lang="it-IT" sz="2200" dirty="0"/>
              <a:t>di zoccoli</a:t>
            </a:r>
            <a:r>
              <a:rPr lang="it-IT" sz="2200" b="1" dirty="0"/>
              <a:t> inciampando</a:t>
            </a:r>
            <a:r>
              <a:rPr lang="it-IT" sz="2200" dirty="0"/>
              <a:t>». </a:t>
            </a:r>
            <a:r>
              <a:rPr lang="it-IT" sz="2200" dirty="0" err="1"/>
              <a:t>Macrí</a:t>
            </a:r>
            <a:r>
              <a:rPr lang="it-IT" sz="2200" dirty="0"/>
              <a:t>, p. 109: «’ciampicare’ è improprio, contenendo l’idea di ‘debolezza’ e ‘timore di inciampare in ostacolo immaginario’, laddove qui Ignazio ‘inciampa realmente’ nell’oltretomba e non in ‘mille’ zoccoli contati, ma in ‘migliaia’» </a:t>
            </a:r>
          </a:p>
          <a:p>
            <a:pPr algn="just"/>
            <a:r>
              <a:rPr lang="it-IT" sz="2200" dirty="0"/>
              <a:t>pp. 109-110: «Il bilancio finale è </a:t>
            </a:r>
            <a:r>
              <a:rPr lang="it-IT" sz="2200" b="1" dirty="0">
                <a:solidFill>
                  <a:srgbClr val="FF0000"/>
                </a:solidFill>
              </a:rPr>
              <a:t>un disastro</a:t>
            </a:r>
            <a:r>
              <a:rPr lang="it-IT" sz="22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91280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AFB54C-2C3A-58DD-E34B-69D871C1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58" y="249345"/>
            <a:ext cx="10515600" cy="64174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>
                <a:latin typeface="+mn-lt"/>
              </a:rPr>
              <a:t>“Un biglietto di Leonardo Sciascia”, 2/09/1961 (“Rendiconti”, nn. 2-3, pp. 110-111)</a:t>
            </a:r>
            <a:br>
              <a:rPr lang="es-ES" sz="2400" b="1" dirty="0">
                <a:latin typeface="+mn-lt"/>
              </a:rPr>
            </a:br>
            <a:r>
              <a:rPr lang="es-ES" sz="2400" b="1" dirty="0">
                <a:latin typeface="+mn-lt"/>
              </a:rPr>
              <a:t> 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15EA8AD-732C-FD09-F2E5-85990110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67" y="1006867"/>
            <a:ext cx="9267290" cy="5280917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Respuesta de Sciascia a la carta de Macrí: breve, por lo general conciliadora, pero irónica y firme</a:t>
            </a:r>
          </a:p>
          <a:p>
            <a:pPr algn="just"/>
            <a:r>
              <a:rPr lang="es-ES" sz="2400" dirty="0"/>
              <a:t>p. 110: “Senza ironia dicevo in quella mia nota sulle versioni del </a:t>
            </a:r>
            <a:r>
              <a:rPr lang="es-ES" sz="2400" i="1" dirty="0"/>
              <a:t>Lamento</a:t>
            </a:r>
            <a:r>
              <a:rPr lang="es-ES" sz="2400" dirty="0"/>
              <a:t> di non avere nemmeno un decimo della competenza del professore Macrí.” “lettera [...] </a:t>
            </a:r>
            <a:r>
              <a:rPr lang="es-ES" sz="2400" b="1" dirty="0">
                <a:solidFill>
                  <a:srgbClr val="FF0000"/>
                </a:solidFill>
              </a:rPr>
              <a:t>piena di dottrina</a:t>
            </a:r>
            <a:r>
              <a:rPr lang="es-ES" sz="2400" dirty="0"/>
              <a:t>, [...] ironica, [...] </a:t>
            </a:r>
            <a:r>
              <a:rPr lang="es-ES" sz="2400" b="1" dirty="0">
                <a:solidFill>
                  <a:srgbClr val="FF0000"/>
                </a:solidFill>
              </a:rPr>
              <a:t>acre</a:t>
            </a:r>
            <a:r>
              <a:rPr lang="es-ES" sz="2400" dirty="0"/>
              <a:t>”</a:t>
            </a:r>
          </a:p>
          <a:p>
            <a:pPr algn="just"/>
            <a:r>
              <a:rPr lang="es-ES" sz="2400" dirty="0"/>
              <a:t>Defiende su propuesta “E solo il toro che sale nel cuore!”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“del </a:t>
            </a:r>
            <a:r>
              <a:rPr lang="es-ES" sz="2400" i="1" dirty="0"/>
              <a:t>Lamento</a:t>
            </a:r>
            <a:r>
              <a:rPr lang="es-ES" sz="2400" dirty="0"/>
              <a:t> c’è la versione di Bo, c’è quella di Macrí, c’è quella di Caproni, c’è quella </a:t>
            </a:r>
            <a:r>
              <a:rPr lang="es-ES" sz="2400" dirty="0">
                <a:cs typeface="Times New Roman" panose="02020603050405020304" pitchFamily="18" charset="0"/>
              </a:rPr>
              <a:t>‒</a:t>
            </a:r>
            <a:r>
              <a:rPr lang="es-E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che purtroppo non conosco‒ di Vittorini</a:t>
            </a:r>
            <a:r>
              <a:rPr lang="es-ES" sz="2400" dirty="0"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endParaRPr lang="es-ES" sz="2400" dirty="0"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cs typeface="Times New Roman" panose="02020603050405020304" pitchFamily="18" charset="0"/>
              </a:rPr>
              <a:t>“[dal professor Macrí] </a:t>
            </a:r>
            <a:r>
              <a:rPr lang="es-E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non ho appreso mai niente</a:t>
            </a:r>
            <a:r>
              <a:rPr lang="es-ES" sz="2400" dirty="0">
                <a:cs typeface="Times New Roman" panose="02020603050405020304" pitchFamily="18" charset="0"/>
              </a:rPr>
              <a:t>”; “mi fido ciecamente delle traduzioni di </a:t>
            </a:r>
            <a:r>
              <a:rPr lang="es-ES" sz="2400" dirty="0">
                <a:highlight>
                  <a:srgbClr val="00FF00"/>
                </a:highlight>
                <a:cs typeface="Times New Roman" panose="02020603050405020304" pitchFamily="18" charset="0"/>
              </a:rPr>
              <a:t>Vittorio Bodini</a:t>
            </a:r>
            <a:r>
              <a:rPr lang="es-ES" sz="2400" dirty="0">
                <a:cs typeface="Times New Roman" panose="02020603050405020304" pitchFamily="18" charset="0"/>
              </a:rPr>
              <a:t>”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73210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28897D-72FB-64DD-E458-5A1601B9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773"/>
            <a:ext cx="7612951" cy="629303"/>
          </a:xfrm>
          <a:solidFill>
            <a:srgbClr val="D7D7D7"/>
          </a:solidFill>
        </p:spPr>
        <p:txBody>
          <a:bodyPr>
            <a:normAutofit/>
          </a:bodyPr>
          <a:lstStyle/>
          <a:p>
            <a:r>
              <a:rPr lang="es-ES" sz="2400" b="1" i="1" dirty="0">
                <a:latin typeface="+mn-lt"/>
              </a:rPr>
              <a:t>       Llanto por Ignacio Sánchez Mejías </a:t>
            </a:r>
            <a:r>
              <a:rPr lang="es-ES" sz="2400" b="1" dirty="0">
                <a:latin typeface="+mn-lt"/>
              </a:rPr>
              <a:t>(1934-1935)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418F88F-B5CD-845A-2326-DAE11BC4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6721"/>
            <a:ext cx="7284720" cy="6431269"/>
          </a:xfrm>
          <a:solidFill>
            <a:srgbClr val="D7D7D7"/>
          </a:solidFill>
        </p:spPr>
        <p:txBody>
          <a:bodyPr>
            <a:normAutofit lnSpcReduction="10000"/>
          </a:bodyPr>
          <a:lstStyle/>
          <a:p>
            <a:endParaRPr lang="es-ES" sz="2000" dirty="0"/>
          </a:p>
          <a:p>
            <a:r>
              <a:rPr lang="es-ES" sz="2000" dirty="0"/>
              <a:t>Diciembre de 1934: Federico lee el </a:t>
            </a:r>
            <a:r>
              <a:rPr lang="es-ES" sz="2000" i="1" dirty="0"/>
              <a:t>Llanto</a:t>
            </a:r>
            <a:r>
              <a:rPr lang="es-ES" sz="2000" dirty="0"/>
              <a:t> en casa de Fernando de los Ríos (Carlos Morla Lynch, </a:t>
            </a:r>
            <a:r>
              <a:rPr lang="es-ES" sz="2000" i="1" dirty="0"/>
              <a:t>En España con Federico García Lorca</a:t>
            </a:r>
            <a:r>
              <a:rPr lang="es-ES" sz="2000" dirty="0"/>
              <a:t>, Madrid, Aguilar, 1958, pp. 424-425)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i="1" dirty="0"/>
              <a:t>Princeps</a:t>
            </a:r>
            <a:r>
              <a:rPr lang="es-ES" sz="2000" dirty="0"/>
              <a:t>: Madrid, Ediciones del Árbol (Cruz y Raya), 1935 </a:t>
            </a:r>
          </a:p>
          <a:p>
            <a:pPr marL="0" indent="0">
              <a:buNone/>
            </a:pPr>
            <a:r>
              <a:rPr lang="es-ES" sz="2000" dirty="0"/>
              <a:t>     Dedicatoria: “A mi querida amiga Encarnación López Júlvez”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Luis Cernuda: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el</a:t>
            </a:r>
            <a:r>
              <a:rPr lang="it-IT" sz="2000" dirty="0">
                <a:effectLst/>
                <a:ea typeface="Calibri" panose="020F0502020204030204" pitchFamily="34" charset="0"/>
              </a:rPr>
              <a:t> poema es «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acaso</a:t>
            </a:r>
            <a:r>
              <a:rPr lang="it-IT" sz="2000" dirty="0">
                <a:effectLst/>
                <a:ea typeface="Calibri" panose="020F0502020204030204" pitchFamily="34" charset="0"/>
              </a:rPr>
              <a:t> la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mejor</a:t>
            </a:r>
            <a:r>
              <a:rPr lang="it-IT" sz="2000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obra</a:t>
            </a:r>
            <a:r>
              <a:rPr lang="it-IT" sz="2000" dirty="0">
                <a:effectLst/>
                <a:ea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que</a:t>
            </a:r>
            <a:r>
              <a:rPr lang="it-IT" sz="2000" dirty="0">
                <a:effectLst/>
                <a:ea typeface="Calibri" panose="020F0502020204030204" pitchFamily="34" charset="0"/>
              </a:rPr>
              <a:t> Lorca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alcanzó</a:t>
            </a:r>
            <a:r>
              <a:rPr lang="it-IT" sz="2000" dirty="0">
                <a:effectLst/>
                <a:ea typeface="Calibri" panose="020F0502020204030204" pitchFamily="34" charset="0"/>
              </a:rPr>
              <a:t> a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componer</a:t>
            </a:r>
            <a:r>
              <a:rPr lang="it-IT" sz="2000" dirty="0">
                <a:effectLst/>
                <a:ea typeface="Calibri" panose="020F0502020204030204" pitchFamily="34" charset="0"/>
              </a:rPr>
              <a:t>» (</a:t>
            </a:r>
            <a:r>
              <a:rPr lang="it-IT" sz="2000" i="1" dirty="0">
                <a:effectLst/>
                <a:ea typeface="Calibri" panose="020F0502020204030204" pitchFamily="34" charset="0"/>
              </a:rPr>
              <a:t>Federico García Lorca (1898-1936),</a:t>
            </a:r>
            <a:r>
              <a:rPr lang="it-IT" sz="2000" dirty="0">
                <a:effectLst/>
                <a:ea typeface="Calibri" panose="020F0502020204030204" pitchFamily="34" charset="0"/>
              </a:rPr>
              <a:t> “México en la cultura”, 271, 30 de </a:t>
            </a:r>
            <a:r>
              <a:rPr lang="it-IT" sz="2000" dirty="0" err="1">
                <a:effectLst/>
                <a:ea typeface="Calibri" panose="020F0502020204030204" pitchFamily="34" charset="0"/>
              </a:rPr>
              <a:t>mayo</a:t>
            </a:r>
            <a:r>
              <a:rPr lang="it-IT" sz="2000" dirty="0">
                <a:effectLst/>
                <a:ea typeface="Calibri" panose="020F0502020204030204" pitchFamily="34" charset="0"/>
              </a:rPr>
              <a:t> de 1954, p. 3)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El </a:t>
            </a:r>
            <a:r>
              <a:rPr lang="es-ES" sz="2000" i="1" dirty="0"/>
              <a:t>Llanto</a:t>
            </a:r>
            <a:r>
              <a:rPr lang="es-ES" sz="2000" dirty="0"/>
              <a:t> “es una de las grandes elegías contemporáneas” (Francisco García Lorca, </a:t>
            </a:r>
            <a:r>
              <a:rPr lang="es-ES" sz="2000" i="1" dirty="0"/>
              <a:t>Federico y su mundo</a:t>
            </a:r>
            <a:r>
              <a:rPr lang="es-ES" sz="2000" dirty="0"/>
              <a:t>, 1959-1965) </a:t>
            </a:r>
          </a:p>
          <a:p>
            <a:endParaRPr lang="es-ES" sz="2000" dirty="0"/>
          </a:p>
          <a:p>
            <a:r>
              <a:rPr lang="es-ES" sz="2000" dirty="0"/>
              <a:t>“Approdo definitivo” de la poesía lorquiana (Giovanni Caravaggi,</a:t>
            </a:r>
            <a:r>
              <a:rPr lang="es-ES" sz="2000" i="1" dirty="0"/>
              <a:t> </a:t>
            </a:r>
            <a:r>
              <a:rPr lang="it-IT" sz="2000" b="0" i="1" dirty="0">
                <a:effectLst/>
              </a:rPr>
              <a:t>Il </a:t>
            </a:r>
            <a:r>
              <a:rPr lang="it-IT" sz="2000" i="1" dirty="0"/>
              <a:t>‘</a:t>
            </a:r>
            <a:r>
              <a:rPr lang="it-IT" sz="2000" b="0" i="1" dirty="0" err="1">
                <a:effectLst/>
              </a:rPr>
              <a:t>Llanto</a:t>
            </a:r>
            <a:r>
              <a:rPr lang="it-IT" sz="2000" b="0" i="1" dirty="0">
                <a:effectLst/>
              </a:rPr>
              <a:t> por Ignacio Sánchez </a:t>
            </a:r>
            <a:r>
              <a:rPr lang="it-IT" sz="2000" b="0" i="1" dirty="0" err="1">
                <a:effectLst/>
              </a:rPr>
              <a:t>Mejías</a:t>
            </a:r>
            <a:r>
              <a:rPr lang="it-IT" sz="2000" i="1" dirty="0"/>
              <a:t>’</a:t>
            </a:r>
            <a:r>
              <a:rPr lang="it-IT" sz="2000" b="0" i="1" dirty="0">
                <a:effectLst/>
              </a:rPr>
              <a:t> di Federico García Lorca</a:t>
            </a:r>
            <a:r>
              <a:rPr lang="it-IT" sz="2000" b="0" i="0" dirty="0">
                <a:effectLst/>
              </a:rPr>
              <a:t>, «Rivista di Letterature Moderne e Comparate», XV, 1962, 2, pp. 116-45; p. 116)</a:t>
            </a:r>
            <a:endParaRPr lang="es-ES" sz="2000" dirty="0"/>
          </a:p>
          <a:p>
            <a:endParaRPr lang="es-ES" sz="1000" dirty="0"/>
          </a:p>
          <a:p>
            <a:endParaRPr lang="es-ES" sz="1000" dirty="0"/>
          </a:p>
          <a:p>
            <a:endParaRPr lang="it-IT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D1F239A-38F5-3F0C-6561-555462AD4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01" r="-1" b="453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5018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2CFED1-16B6-E117-3630-DB979C87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9" y="325369"/>
            <a:ext cx="4679073" cy="856121"/>
          </a:xfrm>
        </p:spPr>
        <p:txBody>
          <a:bodyPr anchor="b">
            <a:normAutofit/>
          </a:bodyPr>
          <a:lstStyle/>
          <a:p>
            <a:r>
              <a:rPr lang="es-ES" sz="3600" b="1" dirty="0">
                <a:latin typeface="+mn-lt"/>
              </a:rPr>
              <a:t>El texto</a:t>
            </a:r>
            <a:endParaRPr lang="it-IT" sz="3600" b="1" dirty="0">
              <a:latin typeface="+mn-lt"/>
            </a:endParaRPr>
          </a:p>
        </p:txBody>
      </p:sp>
      <p:sp>
        <p:nvSpPr>
          <p:cNvPr id="410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7AC4B9B-C70A-AE9D-13AE-C10F3C89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5" y="1670858"/>
            <a:ext cx="5636781" cy="4924305"/>
          </a:xfrm>
        </p:spPr>
        <p:txBody>
          <a:bodyPr>
            <a:normAutofit/>
          </a:bodyPr>
          <a:lstStyle/>
          <a:p>
            <a:r>
              <a:rPr lang="es-ES" sz="2400" dirty="0"/>
              <a:t>Género elegíaco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1. “La cogida y la muerte”</a:t>
            </a:r>
          </a:p>
          <a:p>
            <a:endParaRPr lang="es-ES" sz="2400" dirty="0"/>
          </a:p>
          <a:p>
            <a:r>
              <a:rPr lang="es-ES" sz="2400" dirty="0"/>
              <a:t>2. “La sangre derramada”</a:t>
            </a:r>
          </a:p>
          <a:p>
            <a:endParaRPr lang="es-ES" sz="2400" dirty="0"/>
          </a:p>
          <a:p>
            <a:r>
              <a:rPr lang="es-ES" sz="2400" dirty="0"/>
              <a:t>3. “Cuerpo presente”</a:t>
            </a:r>
          </a:p>
          <a:p>
            <a:endParaRPr lang="es-ES" sz="2400" dirty="0"/>
          </a:p>
          <a:p>
            <a:r>
              <a:rPr lang="es-ES" sz="2400" dirty="0"/>
              <a:t>4. “Alma ausente”</a:t>
            </a:r>
          </a:p>
          <a:p>
            <a:endParaRPr lang="it-IT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4BD51DD-AF5A-858F-05A4-AA157E255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6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FCFA0B6-B293-C3D2-0CBA-A24D0298A399}"/>
              </a:ext>
            </a:extLst>
          </p:cNvPr>
          <p:cNvSpPr txBox="1"/>
          <p:nvPr/>
        </p:nvSpPr>
        <p:spPr>
          <a:xfrm>
            <a:off x="5793971" y="6251171"/>
            <a:ext cx="606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Salvador Dalí, 1966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367359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DBF0F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C6FA2C5-CF6E-C835-A636-988AAB0A4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19CC81-10AA-9C68-D5E9-21525EFD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2"/>
            <a:ext cx="10383982" cy="59020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+mn-lt"/>
              </a:rPr>
              <a:t>Las traducciones italianas del </a:t>
            </a:r>
            <a:r>
              <a:rPr lang="es-ES" sz="2800" b="1" i="1" dirty="0">
                <a:latin typeface="+mn-lt"/>
              </a:rPr>
              <a:t>Llanto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5BB184-07F7-AAC1-5993-437754BC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748147"/>
            <a:ext cx="11636433" cy="610985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b="1" cap="small" dirty="0">
                <a:effectLst/>
                <a:ea typeface="Calibri" panose="020F0502020204030204" pitchFamily="34" charset="0"/>
              </a:rPr>
              <a:t>carlo bo</a:t>
            </a:r>
            <a:r>
              <a:rPr lang="it-IT" sz="2400" dirty="0">
                <a:effectLst/>
                <a:ea typeface="Calibri" panose="020F0502020204030204" pitchFamily="34" charset="0"/>
              </a:rPr>
              <a:t>,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 Lamento per Ignazio Sánchez </a:t>
            </a:r>
            <a:r>
              <a:rPr lang="it-IT" sz="2400" i="1" dirty="0" err="1">
                <a:effectLst/>
                <a:ea typeface="Calibri" panose="020F0502020204030204" pitchFamily="34" charset="0"/>
              </a:rPr>
              <a:t>Mejías</a:t>
            </a:r>
            <a:r>
              <a:rPr lang="it-IT" sz="2400" dirty="0">
                <a:effectLst/>
                <a:ea typeface="Calibri" panose="020F0502020204030204" pitchFamily="34" charset="0"/>
              </a:rPr>
              <a:t>, “Letteratura”, 6, </a:t>
            </a:r>
            <a:r>
              <a:rPr lang="it-IT" sz="2400" dirty="0" err="1">
                <a:effectLst/>
                <a:ea typeface="Calibri" panose="020F0502020204030204" pitchFamily="34" charset="0"/>
              </a:rPr>
              <a:t>abril</a:t>
            </a:r>
            <a:r>
              <a:rPr lang="it-IT" sz="2400" dirty="0">
                <a:effectLst/>
                <a:ea typeface="Calibri" panose="020F0502020204030204" pitchFamily="34" charset="0"/>
              </a:rPr>
              <a:t> de 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1938</a:t>
            </a:r>
            <a:r>
              <a:rPr lang="it-IT" sz="2400" dirty="0">
                <a:effectLst/>
                <a:ea typeface="Calibri" panose="020F0502020204030204" pitchFamily="34" charset="0"/>
              </a:rPr>
              <a:t>, pp. 97-104</a:t>
            </a:r>
          </a:p>
          <a:p>
            <a:pPr algn="just"/>
            <a:r>
              <a:rPr lang="it-IT" sz="2400" b="1" cap="small" dirty="0">
                <a:solidFill>
                  <a:srgbClr val="FF0000"/>
                </a:solidFill>
                <a:ea typeface="Calibri" panose="020F0502020204030204" pitchFamily="34" charset="0"/>
              </a:rPr>
              <a:t>Elio Vittorini</a:t>
            </a:r>
            <a:r>
              <a:rPr lang="it-IT" sz="2400" cap="small" dirty="0">
                <a:ea typeface="Calibri" panose="020F0502020204030204" pitchFamily="34" charset="0"/>
              </a:rPr>
              <a:t>, 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Lamento per Ignacio Sánchez </a:t>
            </a:r>
            <a:r>
              <a:rPr lang="it-IT" sz="2400" i="1" dirty="0" err="1">
                <a:effectLst/>
                <a:ea typeface="Calibri" panose="020F0502020204030204" pitchFamily="34" charset="0"/>
              </a:rPr>
              <a:t>Mejías</a:t>
            </a:r>
            <a:r>
              <a:rPr lang="it-IT" sz="2400" dirty="0">
                <a:effectLst/>
                <a:ea typeface="Calibri" panose="020F0502020204030204" pitchFamily="34" charset="0"/>
              </a:rPr>
              <a:t>, en F. García Lorca, 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Nozze di sangue</a:t>
            </a:r>
            <a:r>
              <a:rPr lang="it-IT" sz="2400" dirty="0">
                <a:effectLst/>
                <a:ea typeface="Calibri" panose="020F0502020204030204" pitchFamily="34" charset="0"/>
              </a:rPr>
              <a:t>, ed. E. Vittorini, Milano, Bompiani, 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1942</a:t>
            </a:r>
            <a:r>
              <a:rPr lang="it-IT" sz="2400" dirty="0">
                <a:effectLst/>
                <a:ea typeface="Calibri" panose="020F0502020204030204" pitchFamily="34" charset="0"/>
              </a:rPr>
              <a:t>, pp. 13-30</a:t>
            </a:r>
          </a:p>
          <a:p>
            <a:pPr algn="just"/>
            <a:r>
              <a:rPr lang="it-IT" sz="2400" b="1" cap="small" dirty="0">
                <a:solidFill>
                  <a:srgbClr val="FF0000"/>
                </a:solidFill>
                <a:ea typeface="Calibri" panose="020F0502020204030204" pitchFamily="34" charset="0"/>
              </a:rPr>
              <a:t>Oreste </a:t>
            </a:r>
            <a:r>
              <a:rPr lang="it-IT" sz="2400" b="1" cap="small" dirty="0" err="1">
                <a:solidFill>
                  <a:srgbClr val="FF0000"/>
                </a:solidFill>
                <a:ea typeface="Calibri" panose="020F0502020204030204" pitchFamily="34" charset="0"/>
              </a:rPr>
              <a:t>Macrí</a:t>
            </a:r>
            <a:r>
              <a:rPr lang="it-IT" sz="2400" dirty="0">
                <a:ea typeface="Calibri" panose="020F0502020204030204" pitchFamily="34" charset="0"/>
              </a:rPr>
              <a:t>, </a:t>
            </a:r>
            <a:r>
              <a:rPr lang="it-IT" sz="2400" i="1" dirty="0">
                <a:ea typeface="Calibri" panose="020F0502020204030204" pitchFamily="34" charset="0"/>
              </a:rPr>
              <a:t>Compianto per Ignazio Sánchez </a:t>
            </a:r>
            <a:r>
              <a:rPr lang="it-IT" sz="2400" i="1" dirty="0" err="1">
                <a:ea typeface="Calibri" panose="020F0502020204030204" pitchFamily="34" charset="0"/>
              </a:rPr>
              <a:t>Mejías</a:t>
            </a:r>
            <a:r>
              <a:rPr lang="it-IT" sz="2400" dirty="0">
                <a:ea typeface="Calibri" panose="020F0502020204030204" pitchFamily="34" charset="0"/>
              </a:rPr>
              <a:t>, en F. García Lorca, </a:t>
            </a: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Canti gitani e prime poesie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ed. O. </a:t>
            </a:r>
            <a:r>
              <a:rPr lang="it-I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Macrí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Parma, Guanda, </a:t>
            </a: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1949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segunda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versión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revisada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Poesia spagnola del Novecento</a:t>
            </a:r>
            <a:r>
              <a:rPr lang="it-IT" sz="2400" dirty="0">
                <a:effectLst/>
                <a:ea typeface="Calibri" panose="020F0502020204030204" pitchFamily="34" charset="0"/>
              </a:rPr>
              <a:t>, Milano, Garzanti (1974), 1985</a:t>
            </a:r>
            <a:r>
              <a:rPr lang="it-IT" sz="2400" baseline="30000" dirty="0">
                <a:effectLst/>
                <a:ea typeface="Calibri" panose="020F0502020204030204" pitchFamily="34" charset="0"/>
              </a:rPr>
              <a:t>4</a:t>
            </a:r>
            <a:r>
              <a:rPr lang="it-IT" sz="2400" dirty="0">
                <a:effectLst/>
                <a:ea typeface="Calibri" panose="020F0502020204030204" pitchFamily="34" charset="0"/>
              </a:rPr>
              <a:t>, t. </a:t>
            </a:r>
            <a:r>
              <a:rPr lang="es-ES_tradnl" sz="2400" dirty="0">
                <a:effectLst/>
                <a:ea typeface="Calibri" panose="020F0502020204030204" pitchFamily="34" charset="0"/>
              </a:rPr>
              <a:t>I, pp. 534-547</a:t>
            </a:r>
          </a:p>
          <a:p>
            <a:pPr algn="just"/>
            <a:r>
              <a:rPr lang="es-ES_tradnl" sz="2400" b="1" cap="small" dirty="0">
                <a:ea typeface="Calibri" panose="020F0502020204030204" pitchFamily="34" charset="0"/>
              </a:rPr>
              <a:t>Giorgio Caproni</a:t>
            </a:r>
            <a:r>
              <a:rPr lang="es-ES_tradnl" sz="2400" dirty="0">
                <a:ea typeface="Calibri" panose="020F0502020204030204" pitchFamily="34" charset="0"/>
              </a:rPr>
              <a:t>, </a:t>
            </a:r>
            <a:r>
              <a:rPr lang="es-ES_tradnl" sz="2400" i="1" dirty="0">
                <a:ea typeface="Calibri" panose="020F0502020204030204" pitchFamily="34" charset="0"/>
              </a:rPr>
              <a:t>Pianto per Ignazio Sánchez Mejías</a:t>
            </a:r>
            <a:r>
              <a:rPr lang="es-ES_tradnl" sz="2400" dirty="0">
                <a:ea typeface="Calibri" panose="020F0502020204030204" pitchFamily="34" charset="0"/>
              </a:rPr>
              <a:t>, en </a:t>
            </a:r>
            <a:r>
              <a:rPr lang="es-ES_tradnl" sz="2400" i="1" dirty="0">
                <a:ea typeface="Calibri" panose="020F0502020204030204" pitchFamily="34" charset="0"/>
              </a:rPr>
              <a:t>Poesia straniera del Novecento</a:t>
            </a:r>
            <a:r>
              <a:rPr lang="es-ES_tradnl" sz="2400" dirty="0">
                <a:ea typeface="Calibri" panose="020F0502020204030204" pitchFamily="34" charset="0"/>
              </a:rPr>
              <a:t>, ed. Attilio Bertolucci, Milano, Garzanti, </a:t>
            </a:r>
            <a:r>
              <a:rPr lang="es-ES_tradnl" sz="2400" b="1" dirty="0">
                <a:ea typeface="Calibri" panose="020F0502020204030204" pitchFamily="34" charset="0"/>
              </a:rPr>
              <a:t>1958</a:t>
            </a:r>
            <a:r>
              <a:rPr lang="es-ES_tradnl" sz="2400" dirty="0">
                <a:ea typeface="Calibri" panose="020F0502020204030204" pitchFamily="34" charset="0"/>
              </a:rPr>
              <a:t>, pp. 566-587</a:t>
            </a:r>
          </a:p>
          <a:p>
            <a:pPr algn="just"/>
            <a:r>
              <a:rPr lang="es-ES_tradnl" sz="2400" b="1" cap="small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Leonardo Sciascia</a:t>
            </a:r>
            <a:r>
              <a:rPr lang="es-ES_tradnl" sz="2400" dirty="0">
                <a:effectLst/>
                <a:ea typeface="Calibri" panose="020F0502020204030204" pitchFamily="34" charset="0"/>
              </a:rPr>
              <a:t>, </a:t>
            </a:r>
            <a:r>
              <a:rPr lang="es-ES_tradnl" sz="2400" i="1" dirty="0">
                <a:effectLst/>
                <a:ea typeface="Calibri" panose="020F0502020204030204" pitchFamily="34" charset="0"/>
              </a:rPr>
              <a:t>Lamento per Ignazio Sánchez Mejías</a:t>
            </a:r>
            <a:r>
              <a:rPr lang="es-ES_tradnl" sz="2400" dirty="0">
                <a:effectLst/>
                <a:ea typeface="Calibri" panose="020F0502020204030204" pitchFamily="34" charset="0"/>
              </a:rPr>
              <a:t>, “Rendiconti”, </a:t>
            </a:r>
            <a:r>
              <a:rPr lang="it-IT" sz="2400" dirty="0" err="1"/>
              <a:t>abril-mayo</a:t>
            </a:r>
            <a:r>
              <a:rPr lang="it-IT" sz="2400" dirty="0"/>
              <a:t> de </a:t>
            </a:r>
            <a:r>
              <a:rPr lang="it-IT" sz="2400" b="1" dirty="0"/>
              <a:t>1961</a:t>
            </a:r>
            <a:r>
              <a:rPr lang="it-IT" sz="2400" dirty="0"/>
              <a:t>, pp. 27-32</a:t>
            </a:r>
            <a:endParaRPr lang="es-ES_tradnl" sz="2400" dirty="0">
              <a:effectLst/>
              <a:ea typeface="Calibri" panose="020F0502020204030204" pitchFamily="34" charset="0"/>
            </a:endParaRPr>
          </a:p>
          <a:p>
            <a:pPr algn="just"/>
            <a:endParaRPr lang="es-ES_tradnl" sz="2400" dirty="0">
              <a:ea typeface="Calibri" panose="020F0502020204030204" pitchFamily="34" charset="0"/>
            </a:endParaRPr>
          </a:p>
          <a:p>
            <a:pPr algn="just"/>
            <a:r>
              <a:rPr lang="es-ES_tradnl" sz="2400" b="1" dirty="0">
                <a:ea typeface="Calibri" panose="020F0502020204030204" pitchFamily="34" charset="0"/>
              </a:rPr>
              <a:t>Otras traducciones</a:t>
            </a:r>
            <a:r>
              <a:rPr lang="es-ES_tradnl" sz="2400" dirty="0">
                <a:ea typeface="Calibri" panose="020F0502020204030204" pitchFamily="34" charset="0"/>
              </a:rPr>
              <a:t>: </a:t>
            </a:r>
            <a:r>
              <a:rPr lang="it-IT" sz="2400" dirty="0">
                <a:effectLst/>
                <a:ea typeface="Calibri" panose="020F0502020204030204" pitchFamily="34" charset="0"/>
              </a:rPr>
              <a:t>Ugo Gallo (1959), Erminio Polidori (1980), Franco Riccio (1983), Claudio Rendina (1993), Lorenzo Blini (1994), Elvira Marinelli (1994), Alfonso D’Agostino (2004), Giuseppe </a:t>
            </a:r>
            <a:r>
              <a:rPr lang="it-IT" sz="2400" dirty="0" err="1">
                <a:effectLst/>
                <a:ea typeface="Calibri" panose="020F0502020204030204" pitchFamily="34" charset="0"/>
              </a:rPr>
              <a:t>Cucuccio</a:t>
            </a:r>
            <a:r>
              <a:rPr lang="it-IT" sz="2400" dirty="0">
                <a:effectLst/>
                <a:ea typeface="Calibri" panose="020F0502020204030204" pitchFamily="34" charset="0"/>
              </a:rPr>
              <a:t> Ottini (2005), Roberta </a:t>
            </a:r>
            <a:r>
              <a:rPr lang="it-IT" sz="2400" dirty="0" err="1">
                <a:effectLst/>
                <a:ea typeface="Calibri" panose="020F0502020204030204" pitchFamily="34" charset="0"/>
              </a:rPr>
              <a:t>Bovaia</a:t>
            </a:r>
            <a:r>
              <a:rPr lang="it-IT" sz="2400" dirty="0">
                <a:effectLst/>
                <a:ea typeface="Calibri" panose="020F0502020204030204" pitchFamily="34" charset="0"/>
              </a:rPr>
              <a:t> (2009), Giovanni </a:t>
            </a:r>
            <a:r>
              <a:rPr lang="it-IT" sz="2400" dirty="0" err="1">
                <a:effectLst/>
                <a:ea typeface="Calibri" panose="020F0502020204030204" pitchFamily="34" charset="0"/>
              </a:rPr>
              <a:t>Caravaggi</a:t>
            </a:r>
            <a:r>
              <a:rPr lang="it-IT" sz="2400" dirty="0">
                <a:effectLst/>
                <a:ea typeface="Calibri" panose="020F0502020204030204" pitchFamily="34" charset="0"/>
              </a:rPr>
              <a:t> (2010), Francesco Fava (2020)</a:t>
            </a:r>
            <a:endParaRPr lang="es-ES_tradnl" sz="2400" dirty="0">
              <a:effectLst/>
              <a:ea typeface="Calibri" panose="020F0502020204030204" pitchFamily="34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264796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xmlns="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xmlns="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95A54E-A5D6-EFDA-E125-1CE4F53E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0" y="91441"/>
            <a:ext cx="8677564" cy="75645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Elio Vittorini y </a:t>
            </a:r>
            <a:br>
              <a:rPr lang="es-E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E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Federico García Lorca</a:t>
            </a:r>
            <a:endParaRPr lang="it-IT" sz="31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122" name="Picture 2" descr="Nozze di sangue - Federico García Lorca - copertina">
            <a:extLst>
              <a:ext uri="{FF2B5EF4-FFF2-40B4-BE49-F238E27FC236}">
                <a16:creationId xmlns:a16="http://schemas.microsoft.com/office/drawing/2014/main" xmlns="" id="{D00DC64D-A7EA-3022-E2C2-BC40A90E1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6" r="10320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xmlns="" id="{569C12E3-407B-5482-D5DB-92AF5DB3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955032"/>
            <a:ext cx="5353396" cy="590295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Hispanofilia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durante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Guerra civil 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Florencia (1930-1939), café “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Giubbe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Rosse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Amistad con Carlo Bo y Oreste Macrí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it-IT" sz="2400" i="1" dirty="0">
                <a:effectLst/>
                <a:ea typeface="Calibri" panose="020F0502020204030204" pitchFamily="34" charset="0"/>
              </a:rPr>
              <a:t>Teatro spagnolo.</a:t>
            </a:r>
            <a:r>
              <a:rPr lang="it-IT" sz="2400" dirty="0">
                <a:effectLst/>
                <a:ea typeface="Calibri" panose="020F0502020204030204" pitchFamily="34" charset="0"/>
              </a:rPr>
              <a:t> 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Raccolta di drammi e commedie dalle origini ai nostri giorni</a:t>
            </a:r>
            <a:r>
              <a:rPr lang="it-IT" sz="2400" dirty="0">
                <a:effectLst/>
                <a:ea typeface="Calibri" panose="020F0502020204030204" pitchFamily="34" charset="0"/>
              </a:rPr>
              <a:t>, ed. E. Vittorini, Milano, Bompiani, 1941</a:t>
            </a:r>
          </a:p>
          <a:p>
            <a:pPr marL="0" indent="0" algn="just">
              <a:buNone/>
            </a:pPr>
            <a:r>
              <a:rPr lang="it-IT" sz="2400" dirty="0">
                <a:effectLst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it-IT" sz="2400" dirty="0">
                <a:ea typeface="Calibri" panose="020F0502020204030204" pitchFamily="34" charset="0"/>
              </a:rPr>
              <a:t>F. García Lorca, </a:t>
            </a:r>
            <a:r>
              <a:rPr lang="it-IT" sz="2400" i="1" dirty="0">
                <a:ea typeface="Calibri" panose="020F0502020204030204" pitchFamily="34" charset="0"/>
              </a:rPr>
              <a:t>Nozze di sangue</a:t>
            </a:r>
            <a:r>
              <a:rPr lang="it-IT" sz="2400" dirty="0">
                <a:ea typeface="Calibri" panose="020F0502020204030204" pitchFamily="34" charset="0"/>
              </a:rPr>
              <a:t>, ed. E. Vittorini, Milano, Bompiani, 1942: </a:t>
            </a:r>
            <a:r>
              <a:rPr lang="it-IT" sz="2400" dirty="0" err="1">
                <a:ea typeface="Calibri" panose="020F0502020204030204" pitchFamily="34" charset="0"/>
              </a:rPr>
              <a:t>traducción</a:t>
            </a:r>
            <a:r>
              <a:rPr lang="it-IT" sz="2400" dirty="0">
                <a:ea typeface="Calibri" panose="020F0502020204030204" pitchFamily="34" charset="0"/>
              </a:rPr>
              <a:t> de </a:t>
            </a:r>
            <a:r>
              <a:rPr lang="it-IT" sz="2400" i="1" dirty="0" err="1">
                <a:ea typeface="Calibri" panose="020F0502020204030204" pitchFamily="34" charset="0"/>
              </a:rPr>
              <a:t>Bodas</a:t>
            </a:r>
            <a:r>
              <a:rPr lang="it-IT" sz="2400" i="1" dirty="0">
                <a:ea typeface="Calibri" panose="020F0502020204030204" pitchFamily="34" charset="0"/>
              </a:rPr>
              <a:t> de </a:t>
            </a:r>
            <a:r>
              <a:rPr lang="it-IT" sz="2400" i="1" dirty="0" err="1">
                <a:ea typeface="Calibri" panose="020F0502020204030204" pitchFamily="34" charset="0"/>
              </a:rPr>
              <a:t>sangre</a:t>
            </a:r>
            <a:r>
              <a:rPr lang="it-IT" sz="2400" dirty="0">
                <a:ea typeface="Calibri" panose="020F0502020204030204" pitchFamily="34" charset="0"/>
              </a:rPr>
              <a:t>+ «Dialogo dell’</a:t>
            </a:r>
            <a:r>
              <a:rPr lang="it-IT" sz="2400" dirty="0" err="1">
                <a:ea typeface="Calibri" panose="020F0502020204030204" pitchFamily="34" charset="0"/>
              </a:rPr>
              <a:t>Amargo</a:t>
            </a:r>
            <a:r>
              <a:rPr lang="it-IT" sz="2400" dirty="0">
                <a:ea typeface="Calibri" panose="020F0502020204030204" pitchFamily="34" charset="0"/>
              </a:rPr>
              <a:t>» y «Lamento </a:t>
            </a:r>
          </a:p>
          <a:p>
            <a:pPr algn="just"/>
            <a:r>
              <a:rPr lang="it-IT" sz="2400" dirty="0">
                <a:ea typeface="Calibri" panose="020F0502020204030204" pitchFamily="34" charset="0"/>
              </a:rPr>
              <a:t>per Ignacio Sánchez </a:t>
            </a:r>
            <a:r>
              <a:rPr lang="it-IT" sz="2400" dirty="0" err="1">
                <a:ea typeface="Calibri" panose="020F0502020204030204" pitchFamily="34" charset="0"/>
              </a:rPr>
              <a:t>Mejías</a:t>
            </a:r>
            <a:r>
              <a:rPr lang="it-IT" sz="2400" dirty="0">
                <a:ea typeface="Calibri" panose="020F0502020204030204" pitchFamily="34" charset="0"/>
              </a:rPr>
              <a:t>». </a:t>
            </a:r>
          </a:p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4" name="Picture 4" descr="Elio Vittorini">
            <a:extLst>
              <a:ext uri="{FF2B5EF4-FFF2-40B4-BE49-F238E27FC236}">
                <a16:creationId xmlns:a16="http://schemas.microsoft.com/office/drawing/2014/main" xmlns="" id="{6E7A7455-329B-B867-D2E4-BF6E46084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" r="24629" b="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93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7CE87F-1CA4-5689-4EF9-F2EC5009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" y="91440"/>
            <a:ext cx="11812386" cy="70658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>
                <a:latin typeface="+mn-lt"/>
                <a:ea typeface="Calibri" panose="020F0502020204030204" pitchFamily="34" charset="0"/>
              </a:rPr>
              <a:t/>
            </a:r>
            <a:br>
              <a:rPr lang="it-IT" sz="2700" dirty="0">
                <a:latin typeface="+mn-lt"/>
                <a:ea typeface="Calibri" panose="020F0502020204030204" pitchFamily="34" charset="0"/>
              </a:rPr>
            </a:br>
            <a:r>
              <a:rPr lang="it-IT" sz="2700" dirty="0">
                <a:latin typeface="+mn-lt"/>
                <a:ea typeface="Calibri" panose="020F0502020204030204" pitchFamily="34" charset="0"/>
              </a:rPr>
              <a:t/>
            </a:r>
            <a:br>
              <a:rPr lang="it-IT" sz="2700" dirty="0">
                <a:latin typeface="+mn-lt"/>
                <a:ea typeface="Calibri" panose="020F0502020204030204" pitchFamily="34" charset="0"/>
              </a:rPr>
            </a:br>
            <a:r>
              <a:rPr lang="it-IT" sz="2700" dirty="0">
                <a:latin typeface="+mn-lt"/>
                <a:ea typeface="Calibri" panose="020F0502020204030204" pitchFamily="34" charset="0"/>
              </a:rPr>
              <a:t>Introducción de </a:t>
            </a:r>
            <a:r>
              <a:rPr lang="it-IT" sz="2700" i="1" dirty="0">
                <a:latin typeface="+mn-lt"/>
                <a:ea typeface="Calibri" panose="020F0502020204030204" pitchFamily="34" charset="0"/>
              </a:rPr>
              <a:t>Nozze di sangue</a:t>
            </a:r>
            <a:r>
              <a:rPr lang="it-IT" sz="2700" dirty="0">
                <a:latin typeface="+mn-lt"/>
                <a:ea typeface="Calibri" panose="020F0502020204030204" pitchFamily="34" charset="0"/>
              </a:rPr>
              <a:t>, «La poesia di Lorca»</a:t>
            </a:r>
            <a:r>
              <a:rPr lang="it-IT" sz="4400" dirty="0">
                <a:effectLst/>
                <a:ea typeface="Calibri" panose="020F0502020204030204" pitchFamily="34" charset="0"/>
              </a:rPr>
              <a:t/>
            </a:r>
            <a:br>
              <a:rPr lang="it-IT" sz="4400" dirty="0">
                <a:effectLst/>
                <a:ea typeface="Calibri" panose="020F0502020204030204" pitchFamily="34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DA69298-D47F-0E8A-8B9F-A4A25BB0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1" y="931025"/>
            <a:ext cx="10365971" cy="5428211"/>
          </a:xfrm>
        </p:spPr>
        <p:txBody>
          <a:bodyPr/>
          <a:lstStyle/>
          <a:p>
            <a:pPr algn="just"/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«Lo sviluppo seguito poi da Lorca fino al 1935, anno del </a:t>
            </a:r>
            <a:r>
              <a:rPr lang="it-I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Lamento per Ignacio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conduceva la poesia spagnola a </a:t>
            </a:r>
            <a:r>
              <a:rPr lang="it-IT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un’acutezza lirica 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 rare volte, prima, aveva avuta. Il rapporto di memoria e natura, nostalgia e natura, diventava un’addizione inesauribile di rapporti con la natura. La facoltà di associare le immagini trovava un terreno aperto ad ogni azzardo. Le possibilità di </a:t>
            </a:r>
            <a:r>
              <a:rPr lang="it-IT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movimento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immagine ad immagine si moltiplicavano. E nelle associazioni come nei passaggi non c’era molecola che non avesse, pur dove sorgeva gratuita a colmare un vuoto del canto, funzione di </a:t>
            </a:r>
            <a:r>
              <a:rPr lang="it-IT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trasparenza visiva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Si giungeva a questo con Lorca: a una visività assoluta, e, nello stesso tempo, a un arrotondamento sonoro quasi da canzonetta».</a:t>
            </a:r>
          </a:p>
          <a:p>
            <a:pPr marL="0" indent="0" algn="just">
              <a:buNone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MOVIMIENTO – VISUALIDAD – INTENSIDAD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790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7B418C-2ECF-DBAF-DD4B-8E352E50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" y="106326"/>
            <a:ext cx="7123814" cy="1084521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+mn-lt"/>
              </a:rPr>
              <a:t>Elio Vittorini, “Lamento per Ignacio Sánchez Mejías” (1942)/1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B4FB3DA-7E46-1554-5909-91A7868F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8" y="1190848"/>
            <a:ext cx="6624081" cy="5560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Traducciones de Vittorini del inglés y del español: “imitazioni”, trabajos de “acquisizione creativa” (Claudio Gorlier, 1966)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Colaboración con la traductora triestina Luisa Morpurgo Rodocanachi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Afán comunicativo, explicativo </a:t>
            </a:r>
          </a:p>
          <a:p>
            <a:pPr marL="0" indent="0">
              <a:buNone/>
            </a:pPr>
            <a:r>
              <a:rPr lang="es-ES" sz="2400" dirty="0"/>
              <a:t>- ampliación semántica y métrica = MUERTE PROTAGONISTA ABSOLUTA</a:t>
            </a:r>
          </a:p>
          <a:p>
            <a:pPr marL="0" indent="0">
              <a:buNone/>
            </a:pPr>
            <a:r>
              <a:rPr lang="es-ES" sz="2400" dirty="0"/>
              <a:t>- repetición</a:t>
            </a:r>
          </a:p>
          <a:p>
            <a:pPr marL="0" indent="0">
              <a:buNone/>
            </a:pPr>
            <a:r>
              <a:rPr lang="es-ES" sz="2400" dirty="0"/>
              <a:t>- inversión</a:t>
            </a:r>
          </a:p>
          <a:p>
            <a:pPr marL="0" indent="0">
              <a:buNone/>
            </a:pPr>
            <a:r>
              <a:rPr lang="es-ES" sz="2400" dirty="0"/>
              <a:t>- síntesis: aumenta el dramatismo del texto fuente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C074BDF-5E0A-2B95-0DF8-159C501C5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93" r="-1" b="1088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415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D80233-E280-F0C0-60E7-0A678197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   Elio Vittorini, “Lamento per Ignacio Sánchez Mejías” (1942)/2 – Análisis contrastivo 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A73215-10DB-4B6C-EE05-F312480B6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681035"/>
            <a:ext cx="5812602" cy="6176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300" b="1" i="1" dirty="0"/>
              <a:t>La cogida y la muerte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dirty="0"/>
              <a:t>v. 1, “A las cinco de la tarde”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a typeface="Calibri" panose="020F0502020204030204" pitchFamily="34" charset="0"/>
              </a:rPr>
              <a:t>v. 13, </a:t>
            </a:r>
            <a:r>
              <a:rPr lang="it-IT" sz="2300" dirty="0">
                <a:effectLst/>
                <a:ea typeface="Calibri" panose="020F0502020204030204" pitchFamily="34" charset="0"/>
              </a:rPr>
              <a:t>“</a:t>
            </a:r>
            <a:r>
              <a:rPr lang="it-IT" sz="2300" dirty="0" err="1">
                <a:effectLst/>
                <a:ea typeface="Calibri" panose="020F0502020204030204" pitchFamily="34" charset="0"/>
              </a:rPr>
              <a:t>Ya</a:t>
            </a:r>
            <a:r>
              <a:rPr lang="it-IT" sz="2300" dirty="0">
                <a:effectLst/>
                <a:ea typeface="Calibri" panose="020F0502020204030204" pitchFamily="34" charset="0"/>
              </a:rPr>
              <a:t> </a:t>
            </a:r>
            <a:r>
              <a:rPr lang="it-IT" sz="2300" dirty="0" err="1">
                <a:effectLst/>
                <a:ea typeface="Calibri" panose="020F0502020204030204" pitchFamily="34" charset="0"/>
              </a:rPr>
              <a:t>luchan</a:t>
            </a:r>
            <a:r>
              <a:rPr lang="it-IT" sz="2300" dirty="0">
                <a:effectLst/>
                <a:ea typeface="Calibri" panose="020F0502020204030204" pitchFamily="34" charset="0"/>
              </a:rPr>
              <a:t> la </a:t>
            </a:r>
            <a:r>
              <a:rPr lang="it-IT" sz="2300" dirty="0" err="1">
                <a:effectLst/>
                <a:ea typeface="Calibri" panose="020F0502020204030204" pitchFamily="34" charset="0"/>
              </a:rPr>
              <a:t>paloma</a:t>
            </a:r>
            <a:r>
              <a:rPr lang="it-IT" sz="2300" dirty="0">
                <a:effectLst/>
                <a:ea typeface="Calibri" panose="020F0502020204030204" pitchFamily="34" charset="0"/>
              </a:rPr>
              <a:t> y </a:t>
            </a:r>
            <a:r>
              <a:rPr lang="it-IT" sz="2300" dirty="0" err="1">
                <a:effectLst/>
                <a:ea typeface="Calibri" panose="020F0502020204030204" pitchFamily="34" charset="0"/>
              </a:rPr>
              <a:t>el</a:t>
            </a:r>
            <a:r>
              <a:rPr lang="it-IT" sz="2300" dirty="0">
                <a:effectLst/>
                <a:ea typeface="Calibri" panose="020F0502020204030204" pitchFamily="34" charset="0"/>
              </a:rPr>
              <a:t> leopardo”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3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vv. 37-40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toro </a:t>
            </a:r>
            <a:r>
              <a:rPr lang="it-IT" sz="2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mugía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3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 su </a:t>
            </a:r>
            <a:r>
              <a:rPr lang="it-IT" sz="23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frente</a:t>
            </a:r>
            <a:endParaRPr lang="it-IT" sz="23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las cinco de la tarde</a:t>
            </a: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El cuarto se irisaba de agonía</a:t>
            </a:r>
            <a:endParaRPr lang="it-IT" sz="23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las cinco de la tarde</a:t>
            </a: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300" b="1" dirty="0"/>
              <a:t>La </a:t>
            </a:r>
            <a:r>
              <a:rPr lang="it-IT" sz="2300" b="1" dirty="0" err="1"/>
              <a:t>sangre</a:t>
            </a:r>
            <a:r>
              <a:rPr lang="it-IT" sz="2300" b="1" dirty="0"/>
              <a:t> </a:t>
            </a:r>
            <a:r>
              <a:rPr lang="it-IT" sz="2300" b="1" dirty="0" err="1"/>
              <a:t>derramada</a:t>
            </a:r>
            <a:endParaRPr lang="it-IT" sz="23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/>
              <a:t>¡</a:t>
            </a:r>
            <a:r>
              <a:rPr lang="it-IT" sz="2300" dirty="0" err="1"/>
              <a:t>Que</a:t>
            </a:r>
            <a:r>
              <a:rPr lang="it-IT" sz="2300" dirty="0"/>
              <a:t> no </a:t>
            </a:r>
            <a:r>
              <a:rPr lang="it-IT" sz="2300" dirty="0" err="1"/>
              <a:t>quiero</a:t>
            </a:r>
            <a:r>
              <a:rPr lang="it-IT" sz="2300" dirty="0"/>
              <a:t> verla!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a typeface="Calibri" panose="020F0502020204030204" pitchFamily="34" charset="0"/>
                <a:cs typeface="Times New Roman" panose="02020603050405020304" pitchFamily="18" charset="0"/>
              </a:rPr>
              <a:t>vv. 64-65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¡Avisad a los jazmines,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a typeface="Calibri" panose="020F0502020204030204" pitchFamily="34" charset="0"/>
                <a:cs typeface="Times New Roman" panose="02020603050405020304" pitchFamily="18" charset="0"/>
              </a:rPr>
              <a:t>con su </a:t>
            </a:r>
            <a:r>
              <a:rPr lang="es-ES" sz="2300" dirty="0"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blancura pequeña</a:t>
            </a:r>
            <a:r>
              <a:rPr lang="es-ES" sz="2300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/>
              <a:t>vv. 122-125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Pero ya duerme sin fin.</a:t>
            </a:r>
            <a:endParaRPr lang="it-I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 los musgos y la hierba</a:t>
            </a:r>
            <a:endParaRPr lang="it-I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abren</a:t>
            </a: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dedos seguros</a:t>
            </a:r>
            <a:endParaRPr lang="it-I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flor de su calavera.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379CCB7-7D30-6F12-BCF2-F6C3CC73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03" y="681035"/>
            <a:ext cx="6379396" cy="61769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300" b="1" i="1" dirty="0"/>
              <a:t>La cornata e la morte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dirty="0"/>
              <a:t>v. 1, “Fu alle cinque, la sera”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300" dirty="0"/>
              <a:t>vv. 13-14, </a:t>
            </a:r>
            <a:r>
              <a:rPr lang="it-IT" sz="2300" dirty="0">
                <a:effectLst/>
                <a:ea typeface="Calibri" panose="020F0502020204030204" pitchFamily="34" charset="0"/>
              </a:rPr>
              <a:t>“Mentre l’un contro l’altro / già lottano il colombo ed il leopardo”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3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a typeface="Calibri" panose="020F0502020204030204" pitchFamily="34" charset="0"/>
              </a:rPr>
              <a:t>vv. 36-39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 il toro muggiva: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iride è nella stanza l’agonia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alla </a:t>
            </a:r>
            <a:r>
              <a:rPr lang="it-IT" sz="23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fronte, 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 cinque,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 cinque di sera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3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300" b="1" dirty="0"/>
          </a:p>
          <a:p>
            <a:pPr marL="0" indent="0">
              <a:buNone/>
            </a:pPr>
            <a:r>
              <a:rPr lang="it-IT" sz="2300" b="1" dirty="0"/>
              <a:t>Il sangue versato </a:t>
            </a:r>
          </a:p>
          <a:p>
            <a:pPr marL="0" indent="0">
              <a:buNone/>
            </a:pPr>
            <a:r>
              <a:rPr lang="it-IT" sz="2300" dirty="0"/>
              <a:t>Vederlo no! </a:t>
            </a:r>
          </a:p>
          <a:p>
            <a:pPr marL="0" indent="0">
              <a:buNone/>
            </a:pPr>
            <a:endParaRPr lang="it-IT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vv. 64-65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a typeface="Calibri" panose="020F0502020204030204" pitchFamily="34" charset="0"/>
                <a:cs typeface="Times New Roman" panose="02020603050405020304" pitchFamily="18" charset="0"/>
              </a:rPr>
              <a:t>ditelo ai gelsomini,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a typeface="Calibri" panose="020F0502020204030204" pitchFamily="34" charset="0"/>
                <a:cs typeface="Times New Roman" panose="02020603050405020304" pitchFamily="18" charset="0"/>
              </a:rPr>
              <a:t>nel loro </a:t>
            </a:r>
            <a:r>
              <a:rPr lang="it-IT" sz="2300" dirty="0"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orecchio bianco</a:t>
            </a:r>
            <a:r>
              <a:rPr lang="it-IT" sz="2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/>
              <a:t>vv. 125-128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Dorme ora senza fine.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Erba e muschi </a:t>
            </a:r>
            <a:r>
              <a:rPr lang="it-IT" sz="23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sono in lui: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premono</a:t>
            </a: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dita esatte,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 fiore del suo teschio.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426405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2515</Words>
  <Application>Microsoft Office PowerPoint</Application>
  <PresentationFormat>Personalizzato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Universidad de Macerata  Literatura española I LM (Profa Luciana Gentilli)  martes 12 de marzo de 2024   </vt:lpstr>
      <vt:lpstr>Diapositiva 2</vt:lpstr>
      <vt:lpstr>       Llanto por Ignacio Sánchez Mejías (1934-1935)</vt:lpstr>
      <vt:lpstr>El texto</vt:lpstr>
      <vt:lpstr>Las traducciones italianas del Llanto</vt:lpstr>
      <vt:lpstr>Elio Vittorini y  Federico García Lorca</vt:lpstr>
      <vt:lpstr>  Introducción de Nozze di sangue, «La poesia di Lorca» </vt:lpstr>
      <vt:lpstr>Elio Vittorini, “Lamento per Ignacio Sánchez Mejías” (1942)/1</vt:lpstr>
      <vt:lpstr>   Elio Vittorini, “Lamento per Ignacio Sánchez Mejías” (1942)/2 – Análisis contrastivo </vt:lpstr>
      <vt:lpstr>   Elio Vittorini, “Lamento per Ignacio Sánchez Mejías” (1942)/3 – Análisis contrastivo </vt:lpstr>
      <vt:lpstr>   Elio Vittorini, “Lamento per Ignacio Sánchez Mejías” (1942)/4 – Análisis contrastivo </vt:lpstr>
      <vt:lpstr>Leonardo Sciascia, España y García Lorca</vt:lpstr>
      <vt:lpstr>Sciascia traduce el Llanto: “Lamento per Ignazio Sánchez Mejías” (1961)</vt:lpstr>
      <vt:lpstr>Leonardo Sciascia, “Del tradurre ...”, 1961 </vt:lpstr>
      <vt:lpstr>Leonardo Sciascia, “Lamento per Ignazio Sánchez Mejías” (1961) – Análisis contrastivo/1</vt:lpstr>
      <vt:lpstr>Leonardo Sciascia, “Lamento per Ignazio Sánchez Mejías” (1961) Análisis contrastivo/2</vt:lpstr>
      <vt:lpstr>Leonardo Sciascia, “Lamento per Ignazio Sánchez Mejías” (1961) Análisis contrastivo/3</vt:lpstr>
      <vt:lpstr>Oreste Macrí, “Compianto per Ignazio Sánchez Mejías” (1949, 1974)</vt:lpstr>
      <vt:lpstr>Macrí vs Sciascia: la polémica sobre el Llanto en “Rendiconti” (nn. 2-3, junio-julio de 1961)</vt:lpstr>
      <vt:lpstr>“Una lettera di Oreste Macrí”, 20/07/1961 (“Rendiconti”, nn. 2-3, pp. 106-110)</vt:lpstr>
      <vt:lpstr>“Un biglietto di Leonardo Sciascia”, 2/09/1961 (“Rendiconti”, nn. 2-3, pp. 110-111)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Macerata martes 12 de marzo de 2024  Literatura española I LM (Profa Luciana Gentilli)</dc:title>
  <dc:creator>Renata Londero</dc:creator>
  <cp:lastModifiedBy>Hp</cp:lastModifiedBy>
  <cp:revision>21</cp:revision>
  <dcterms:created xsi:type="dcterms:W3CDTF">2024-03-02T13:04:32Z</dcterms:created>
  <dcterms:modified xsi:type="dcterms:W3CDTF">2024-03-16T14:47:05Z</dcterms:modified>
</cp:coreProperties>
</file>