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70" r:id="rId9"/>
    <p:sldId id="262" r:id="rId10"/>
    <p:sldId id="272" r:id="rId11"/>
    <p:sldId id="263" r:id="rId12"/>
    <p:sldId id="273" r:id="rId13"/>
    <p:sldId id="267" r:id="rId14"/>
    <p:sldId id="264" r:id="rId15"/>
    <p:sldId id="265" r:id="rId16"/>
    <p:sldId id="266" r:id="rId17"/>
    <p:sldId id="268" r:id="rId18"/>
    <p:sldId id="26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FEEB9"/>
    <a:srgbClr val="C4DCF2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4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1C9D9BA-8882-51F3-916B-9AD8F4F168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1C7CF42C-AF57-762B-8A71-961B03675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932E013-BDE5-1858-B172-61AF82232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87042E5-B66B-8512-9974-E41640EB4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BE0DA38-3931-D3A6-FA4B-F47387538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7612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7312746-4683-6DF6-903B-3847057C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3FDB9356-A1FF-16A8-158B-012F5DB34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6AC3534-BE8D-D96D-3851-A1D7A1C6F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4A59EEC-E5EE-C168-70D7-76950DDB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403E484-0D62-C75A-207D-F7CB67B4E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264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E5A41C34-1D4F-A626-0448-A5856593FC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4F46E543-E3E3-1B0D-A4C3-FDF06AA4C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02EA1B4-D323-A8F6-44AD-A3AAC69E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FBED500-F3AE-E16E-29C8-447665711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B93E8CC-10C8-02AF-74C1-971B49B1D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4764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9A1B75D-3BFD-12C3-CB0D-51CD41EFB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A82DD9B-4A4F-FE3B-46E3-583952319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3F1E5F7-71F6-2277-A663-927685DE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52A2187-A053-7912-1C5D-9EEF9CF68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8389401-C6E9-8A1E-1760-5672991B3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4172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E4C8B62-5848-3EF8-1CC7-2FF316E54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02DEE87-2CB9-82E4-883A-14A8A2F81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7B09FF6-E493-25CB-E65E-51479C8BC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D83AC1C-FB29-E753-810B-961072E8C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F4DE125-61C9-55EB-4CC5-B4AF1038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295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3FE81D1-F4CD-2C00-0247-F234FBBB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2D71694-5D97-C506-4050-74030C1568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17E7016E-CC66-7163-E549-CFE744A5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94D5CA3-4F7A-9CDD-0580-106B08534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4E515B3-1EF2-A592-E97B-1F02CC26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B0063CA-3AB3-8325-8F2C-476F2E2D9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93883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042AFAE-6578-EB76-4FE4-2AACCC29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311E13E-1AE6-C139-54A0-A79C4CF4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A9BC099-FD44-01AC-E64D-BF5A866A9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FB6B7B8-18B2-1BC7-8239-FE81105F8E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FC025870-54BF-312A-78C8-44BD6F904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0C71A42B-3EE1-B6A8-1A35-2456588E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4AAA551-75C8-A8F3-1E97-F2F7AC74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64397861-38C7-04AC-F9E0-31CC1AD1D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2312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2873F8-468A-C84F-F010-2C86A9860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F5713022-E395-42BB-7706-FCE5ECC8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ABD0F2C-F46B-4647-7A01-208EE9E1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B50639E-823A-F6D3-519C-6AD572B15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112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A2C23BE9-F13C-1717-9E91-B2CC7FE0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6B6D6950-FC63-94D6-C6A0-F56907A77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55A7EE6-A12B-7A01-1CB7-204908841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1065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460ED47-68F9-B24F-922E-35C6E923E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0FD384-A9EE-E32F-B18F-132FB0F2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843300A-6714-081D-8695-169AF1C4B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2C4F78A-2BB6-E80F-1D5E-AE120458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415E455A-1C53-F1AA-DDD1-5149DF9C0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E877E71-0A9D-FE9F-CAFB-FFAA9637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3220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BDE6A4-D36C-EAE4-4CB3-9D12F94E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A9701F6-8AE6-4540-72FC-A83EC5FF8A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BFD10DFD-11CD-CB7B-E473-214D0566B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7E70836-F514-1BB6-D1C2-BAE4BDF2F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EEC9C87-2686-EC19-8564-2AF2649E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ED30D55-6F11-004C-7E53-A30A5603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797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AAAC3FB-6951-C085-C658-87B4EB7FD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F19088B-2591-F8B2-3997-C96DA00DE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D3050E3-8F77-E1E3-EBA0-8E72205D3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B8BD10-CB6B-4B8E-9F1F-167A9F2441CC}" type="datetimeFigureOut">
              <a:rPr lang="it-IT" smtClean="0"/>
              <a:pPr/>
              <a:t>16/03/2024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08B79E8-8FA3-5036-2EF1-9C8CF9D501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78DF3B2-C1C6-7242-14CD-1C4A38D3B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572338-A2CB-4507-9DD6-71DB26E8C24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46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rvantesvirtual.com/obra/anales-de-literatura-espanola--1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1041">
            <a:extLst>
              <a:ext uri="{FF2B5EF4-FFF2-40B4-BE49-F238E27FC236}">
                <a16:creationId xmlns:a16="http://schemas.microsoft.com/office/drawing/2014/main" xmlns="" id="{A3329613-8831-4432-A62D-24A970EFC7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magine che contiene disegno, schizzo, arte, testo&#10;&#10;Descrizione generata automaticamente">
            <a:extLst>
              <a:ext uri="{FF2B5EF4-FFF2-40B4-BE49-F238E27FC236}">
                <a16:creationId xmlns:a16="http://schemas.microsoft.com/office/drawing/2014/main" xmlns="" id="{92053208-B97D-6856-87DD-42D9EF30E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21" b="10458"/>
          <a:stretch/>
        </p:blipFill>
        <p:spPr bwMode="auto">
          <a:xfrm>
            <a:off x="20" y="5"/>
            <a:ext cx="335050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7" name="Rectangle 1043">
            <a:extLst>
              <a:ext uri="{FF2B5EF4-FFF2-40B4-BE49-F238E27FC236}">
                <a16:creationId xmlns:a16="http://schemas.microsoft.com/office/drawing/2014/main" xmlns="" id="{2A4E0407-A637-4681-B905-C53E4216CE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979744" y="685800"/>
            <a:ext cx="4232512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91C1C9-6769-B85D-DE8A-94864849B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7971" y="249383"/>
            <a:ext cx="5162203" cy="2626821"/>
          </a:xfrm>
        </p:spPr>
        <p:txBody>
          <a:bodyPr anchor="b">
            <a:normAutofit/>
          </a:bodyPr>
          <a:lstStyle/>
          <a:p>
            <a:r>
              <a:rPr lang="es-ES" sz="2400" dirty="0">
                <a:solidFill>
                  <a:srgbClr val="FFFFFF"/>
                </a:solidFill>
                <a:latin typeface="+mn-lt"/>
              </a:rPr>
              <a:t>Universidad de Macerata</a:t>
            </a:r>
            <a:br>
              <a:rPr lang="es-ES" sz="2400" dirty="0">
                <a:solidFill>
                  <a:srgbClr val="FFFFFF"/>
                </a:solidFill>
                <a:latin typeface="+mn-lt"/>
              </a:rPr>
            </a:br>
            <a:r>
              <a:rPr lang="es-ES" sz="2400" dirty="0">
                <a:solidFill>
                  <a:srgbClr val="FFFFFF"/>
                </a:solidFill>
                <a:latin typeface="+mn-lt"/>
              </a:rPr>
              <a:t>lunes 11 de marzo de 2024</a:t>
            </a:r>
            <a:br>
              <a:rPr lang="es-ES" sz="2400" dirty="0">
                <a:solidFill>
                  <a:srgbClr val="FFFFFF"/>
                </a:solidFill>
                <a:latin typeface="+mn-lt"/>
              </a:rPr>
            </a:br>
            <a:r>
              <a:rPr lang="es-ES" sz="2400" dirty="0">
                <a:solidFill>
                  <a:srgbClr val="FFFFFF"/>
                </a:solidFill>
                <a:latin typeface="+mn-lt"/>
              </a:rPr>
              <a:t/>
            </a:r>
            <a:br>
              <a:rPr lang="es-ES" sz="2400" dirty="0">
                <a:solidFill>
                  <a:srgbClr val="FFFFFF"/>
                </a:solidFill>
                <a:latin typeface="+mn-lt"/>
              </a:rPr>
            </a:br>
            <a:r>
              <a:rPr lang="es-ES" sz="2400" dirty="0">
                <a:solidFill>
                  <a:srgbClr val="FFFFFF"/>
                </a:solidFill>
                <a:latin typeface="+mn-lt"/>
              </a:rPr>
              <a:t> Literatura española II LM </a:t>
            </a:r>
            <a:br>
              <a:rPr lang="es-ES" sz="2400" dirty="0">
                <a:solidFill>
                  <a:srgbClr val="FFFFFF"/>
                </a:solidFill>
                <a:latin typeface="+mn-lt"/>
              </a:rPr>
            </a:br>
            <a:r>
              <a:rPr lang="es-ES" sz="2400" dirty="0">
                <a:solidFill>
                  <a:srgbClr val="FFFFFF"/>
                </a:solidFill>
                <a:latin typeface="+mn-lt"/>
              </a:rPr>
              <a:t>(Prof</a:t>
            </a:r>
            <a:r>
              <a:rPr lang="es-ES" sz="2400" baseline="30000" dirty="0">
                <a:solidFill>
                  <a:srgbClr val="FFFFFF"/>
                </a:solidFill>
                <a:latin typeface="+mn-lt"/>
              </a:rPr>
              <a:t>a </a:t>
            </a:r>
            <a:r>
              <a:rPr lang="es-ES" sz="2400" dirty="0">
                <a:solidFill>
                  <a:srgbClr val="FFFFFF"/>
                </a:solidFill>
                <a:latin typeface="+mn-lt"/>
              </a:rPr>
              <a:t>Luciana Gentilli)</a:t>
            </a:r>
            <a:endParaRPr lang="it-IT" sz="24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D166557C-1B73-7453-B424-B5003211F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2538" y="3312621"/>
            <a:ext cx="4813068" cy="2693322"/>
          </a:xfrm>
        </p:spPr>
        <p:txBody>
          <a:bodyPr anchor="t">
            <a:normAutofit lnSpcReduction="10000"/>
          </a:bodyPr>
          <a:lstStyle/>
          <a:p>
            <a:endParaRPr lang="es-ES" sz="1400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Renata Londero</a:t>
            </a:r>
          </a:p>
          <a:p>
            <a:r>
              <a:rPr lang="es-ES" dirty="0">
                <a:solidFill>
                  <a:schemeClr val="bg1"/>
                </a:solidFill>
              </a:rPr>
              <a:t>Universidad de Udine</a:t>
            </a:r>
          </a:p>
          <a:p>
            <a:endParaRPr lang="es-ES" dirty="0">
              <a:solidFill>
                <a:schemeClr val="bg1"/>
              </a:solidFill>
            </a:endParaRPr>
          </a:p>
          <a:p>
            <a:r>
              <a:rPr lang="es-ES" dirty="0">
                <a:solidFill>
                  <a:schemeClr val="bg1"/>
                </a:solidFill>
              </a:rPr>
              <a:t>“El teatro vanguardista de Azorín: </a:t>
            </a:r>
          </a:p>
          <a:p>
            <a:r>
              <a:rPr lang="es-ES" dirty="0">
                <a:solidFill>
                  <a:schemeClr val="bg1"/>
                </a:solidFill>
              </a:rPr>
              <a:t>temas, motivos y modelos extranjeros”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1026" name="Picture 2" descr="Retrato del escritor, periodista y crítico español José Martínez Ruiz, &quot;Azorín&quot;. (Sin fecha, aproximadamente años veinte).">
            <a:extLst>
              <a:ext uri="{FF2B5EF4-FFF2-40B4-BE49-F238E27FC236}">
                <a16:creationId xmlns:a16="http://schemas.microsoft.com/office/drawing/2014/main" xmlns="" id="{8E8D7848-7EEE-E843-E709-7654AA3B1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08" r="25207" b="-1"/>
          <a:stretch/>
        </p:blipFill>
        <p:spPr bwMode="auto">
          <a:xfrm>
            <a:off x="8838633" y="-6"/>
            <a:ext cx="33505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40281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F8AEF62C-4E35-FFAD-10F8-F15C06208F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89" r="3486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59" name="Freeform: Shape 2058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Freeform: Shape 2060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23F349E-96C1-4EE0-81CB-6D215DA3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60" y="224200"/>
            <a:ext cx="6928291" cy="483502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latin typeface="+mn-lt"/>
              </a:rPr>
              <a:t>Azorín, traductor y crítico de teatro/3</a:t>
            </a:r>
            <a:endParaRPr lang="it-IT" sz="2800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ACD93EF-B1CC-4B4E-DF6F-B681B09AA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8335" y="1016867"/>
            <a:ext cx="4442313" cy="5688024"/>
          </a:xfrm>
        </p:spPr>
        <p:txBody>
          <a:bodyPr>
            <a:normAutofit/>
          </a:bodyPr>
          <a:lstStyle/>
          <a:p>
            <a:r>
              <a:rPr lang="es-ES" sz="2400" dirty="0"/>
              <a:t>El 3/02/1928 se estrena la adaptación azoriniana de un drama de </a:t>
            </a:r>
            <a:r>
              <a:rPr lang="es-ES" sz="2400" b="1" dirty="0"/>
              <a:t>Nikolaj Evreinov </a:t>
            </a:r>
            <a:r>
              <a:rPr lang="es-ES" sz="2400" dirty="0"/>
              <a:t>(Teatro Alkázar, Madrid). </a:t>
            </a:r>
            <a:r>
              <a:rPr lang="es-ES" sz="2400" i="1" dirty="0"/>
              <a:t>El doctor Frégoli o la comedia de la felicidad. </a:t>
            </a:r>
            <a:r>
              <a:rPr lang="es-ES" sz="2400" dirty="0"/>
              <a:t>Metateatro. Éxito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25/01/1930: estreno de la traducción de </a:t>
            </a:r>
            <a:r>
              <a:rPr lang="es-ES" sz="2400" i="1" dirty="0"/>
              <a:t>Maya</a:t>
            </a:r>
            <a:r>
              <a:rPr lang="es-ES" sz="2400" dirty="0"/>
              <a:t> (1924) del francés </a:t>
            </a:r>
            <a:r>
              <a:rPr lang="es-ES" sz="2400" b="1" dirty="0"/>
              <a:t>Simon Gantillon </a:t>
            </a:r>
            <a:r>
              <a:rPr lang="es-ES" sz="2400" dirty="0"/>
              <a:t>(Madrid, Teatro de la Zarzuela; compañía de Lola Membrives). Éxito</a:t>
            </a: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xmlns="" val="235342732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07243B7-AA3F-BD3E-F6C0-3F282F7D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21" y="15990"/>
            <a:ext cx="10708178" cy="557588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latin typeface="+mn-lt"/>
              </a:rPr>
              <a:t>La práctica teatral de Azorín/1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88E0D1A-3D3F-CA66-ED03-6C15A0090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94" y="573578"/>
            <a:ext cx="11712633" cy="60766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b="1" dirty="0"/>
              <a:t>“NUEVAS OBRAS” – años Veinte</a:t>
            </a:r>
            <a:endParaRPr lang="es-ES" sz="2400" dirty="0"/>
          </a:p>
          <a:p>
            <a:pPr algn="just"/>
            <a:r>
              <a:rPr lang="es-ES" sz="2400" dirty="0"/>
              <a:t>- </a:t>
            </a:r>
            <a:r>
              <a:rPr lang="es-ES" sz="2400" b="1" i="1" dirty="0"/>
              <a:t>Judit</a:t>
            </a:r>
            <a:r>
              <a:rPr lang="es-ES" sz="2400" dirty="0"/>
              <a:t>, </a:t>
            </a:r>
            <a:r>
              <a:rPr lang="es-ES" sz="2400" dirty="0">
                <a:solidFill>
                  <a:srgbClr val="FF0000"/>
                </a:solidFill>
              </a:rPr>
              <a:t>1925-1930. </a:t>
            </a:r>
            <a:r>
              <a:rPr lang="es-ES" sz="2400" dirty="0"/>
              <a:t>Dos versiones. Azorín nunca la estrenó ni la publicó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dirty="0"/>
              <a:t>- </a:t>
            </a:r>
            <a:r>
              <a:rPr lang="es-ES" sz="2400" b="1" i="1" dirty="0"/>
              <a:t>Old Spain! </a:t>
            </a:r>
            <a:r>
              <a:rPr lang="es-ES" sz="2400" i="1" dirty="0"/>
              <a:t>- </a:t>
            </a:r>
            <a:r>
              <a:rPr lang="es-ES" sz="2400" dirty="0"/>
              <a:t>estreno: 13/09/</a:t>
            </a:r>
            <a:r>
              <a:rPr lang="es-ES" sz="2400" dirty="0">
                <a:solidFill>
                  <a:srgbClr val="FF0000"/>
                </a:solidFill>
              </a:rPr>
              <a:t>1926</a:t>
            </a:r>
            <a:r>
              <a:rPr lang="es-ES" sz="2400" dirty="0"/>
              <a:t>, Teatro del Príncipe de San Sebastián. Modernidad y tradición – diálogos absurdos – metateatro. Fracaso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b="1" i="1" dirty="0"/>
              <a:t>Brandy, mucho brandy </a:t>
            </a:r>
            <a:r>
              <a:rPr lang="es-ES" sz="2400" i="1" dirty="0"/>
              <a:t>- “sainete sentimental”</a:t>
            </a:r>
            <a:r>
              <a:rPr lang="es-ES" sz="2400" dirty="0"/>
              <a:t>, </a:t>
            </a:r>
            <a:r>
              <a:rPr lang="es-ES" sz="2400" dirty="0">
                <a:solidFill>
                  <a:srgbClr val="FF0000"/>
                </a:solidFill>
              </a:rPr>
              <a:t>1927 </a:t>
            </a:r>
            <a:r>
              <a:rPr lang="es-ES" sz="2400" dirty="0"/>
              <a:t>– estreno: 17/03/1927, Teatro Centro de Madrid. Fracaso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/>
              <a:t>- </a:t>
            </a:r>
            <a:r>
              <a:rPr lang="es-ES" sz="2400" b="1" i="1" dirty="0"/>
              <a:t>Comedia del arte</a:t>
            </a:r>
            <a:r>
              <a:rPr lang="es-ES" sz="2400" dirty="0"/>
              <a:t>, </a:t>
            </a:r>
            <a:r>
              <a:rPr lang="es-ES" sz="2400" dirty="0">
                <a:solidFill>
                  <a:srgbClr val="FF0000"/>
                </a:solidFill>
              </a:rPr>
              <a:t>1927 </a:t>
            </a:r>
            <a:r>
              <a:rPr lang="es-ES" sz="2400" dirty="0"/>
              <a:t>– estreno: 25/11/1927, Teatro Fuencarral de Madrid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/>
              <a:t>- </a:t>
            </a:r>
            <a:r>
              <a:rPr lang="es-ES" sz="2400" b="1" i="1" dirty="0"/>
              <a:t>El clamor</a:t>
            </a:r>
            <a:r>
              <a:rPr lang="es-ES" sz="2400" dirty="0"/>
              <a:t>, colaborada con Pedro Muñoz Seca, </a:t>
            </a:r>
            <a:r>
              <a:rPr lang="es-ES" sz="2400" dirty="0">
                <a:solidFill>
                  <a:srgbClr val="FF0000"/>
                </a:solidFill>
              </a:rPr>
              <a:t>1928 </a:t>
            </a:r>
            <a:r>
              <a:rPr lang="es-ES" sz="2400" dirty="0"/>
              <a:t>– </a:t>
            </a:r>
            <a:r>
              <a:rPr lang="es-ES" sz="2400"/>
              <a:t>estreno 2/05/1928</a:t>
            </a:r>
            <a:r>
              <a:rPr lang="es-ES" sz="2400" dirty="0"/>
              <a:t>, Teatro de la Comedia, Madrid. Éxito de público pero reacción feroz de la crítica periodística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i="1" dirty="0"/>
              <a:t>- </a:t>
            </a:r>
            <a:r>
              <a:rPr lang="es-ES" sz="2400" b="1" i="1" dirty="0"/>
              <a:t>Lo invisible</a:t>
            </a:r>
            <a:r>
              <a:rPr lang="es-ES" sz="2400" dirty="0"/>
              <a:t>,  </a:t>
            </a:r>
            <a:r>
              <a:rPr lang="es-ES" sz="2400" dirty="0">
                <a:solidFill>
                  <a:srgbClr val="FF0000"/>
                </a:solidFill>
              </a:rPr>
              <a:t>1927</a:t>
            </a:r>
            <a:r>
              <a:rPr lang="es-ES" sz="2400" dirty="0"/>
              <a:t>, trilogía dedicada a Rosario Pino: “Doctor Death, de 3 a 5”, “El segador”- estreno: Santander, Teatro Pereda, 28 y 30/04/1927 (compañía de Rosario Pino);  “La arañita en el espejo” – estreno: Barcelona, Teatro Eldorado, 15/10/1927</a:t>
            </a:r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xmlns="" val="96405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61F28D7-70A8-9807-298C-5B04D0946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160" y="215757"/>
            <a:ext cx="10860640" cy="580097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+mn-lt"/>
              </a:rPr>
              <a:t>La práctica teatral de Azorín/2</a:t>
            </a: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B4372AB-2E8D-B92E-AF70-391F86070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60" y="986319"/>
            <a:ext cx="11281024" cy="558914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sz="2800" b="1" dirty="0"/>
              <a:t>“NUEVAS OBRAS” – años Treinta</a:t>
            </a:r>
            <a:endParaRPr lang="es-ES" sz="2800" dirty="0"/>
          </a:p>
          <a:p>
            <a:pPr marL="0" indent="0" algn="just">
              <a:buNone/>
            </a:pPr>
            <a:endParaRPr lang="es-ES" sz="2800" dirty="0"/>
          </a:p>
          <a:p>
            <a:pPr algn="just"/>
            <a:r>
              <a:rPr lang="es-ES" sz="2800" dirty="0"/>
              <a:t> </a:t>
            </a:r>
            <a:r>
              <a:rPr lang="es-ES" sz="2800" b="1" i="1" dirty="0"/>
              <a:t>Angelita</a:t>
            </a:r>
            <a:r>
              <a:rPr lang="es-ES" sz="2800" dirty="0"/>
              <a:t>, estreno en el Teatro Principal de Monóvar, pueblo natal del escritor, el 10/05/</a:t>
            </a:r>
            <a:r>
              <a:rPr lang="es-ES" sz="2800" dirty="0">
                <a:solidFill>
                  <a:srgbClr val="FF0000"/>
                </a:solidFill>
              </a:rPr>
              <a:t>1930. </a:t>
            </a:r>
            <a:r>
              <a:rPr lang="es-ES" sz="2800" dirty="0"/>
              <a:t>Auto sacramental</a:t>
            </a:r>
          </a:p>
          <a:p>
            <a:pPr marL="0" indent="0" algn="just">
              <a:buNone/>
            </a:pPr>
            <a:endParaRPr lang="es-ES" sz="2800" dirty="0"/>
          </a:p>
          <a:p>
            <a:pPr algn="just"/>
            <a:r>
              <a:rPr lang="es-ES" sz="2800" dirty="0"/>
              <a:t>- </a:t>
            </a:r>
            <a:r>
              <a:rPr lang="es-ES" sz="2800" b="1" i="1" dirty="0"/>
              <a:t>Cervantes, o la casa encantada</a:t>
            </a:r>
            <a:r>
              <a:rPr lang="es-ES" sz="2800" dirty="0"/>
              <a:t>, no se estrenó; se editó en 1931</a:t>
            </a:r>
          </a:p>
          <a:p>
            <a:pPr marL="0" indent="0" algn="just">
              <a:buNone/>
            </a:pPr>
            <a:endParaRPr lang="es-E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2800" dirty="0">
                <a:solidFill>
                  <a:srgbClr val="FF0000"/>
                </a:solidFill>
              </a:rPr>
              <a:t>----------------------------------------------</a:t>
            </a:r>
          </a:p>
          <a:p>
            <a:pPr algn="just"/>
            <a:r>
              <a:rPr lang="es-ES" sz="2800" dirty="0"/>
              <a:t>- </a:t>
            </a:r>
            <a:r>
              <a:rPr lang="es-ES" sz="2800" i="1" dirty="0"/>
              <a:t>La guerrilla – </a:t>
            </a:r>
            <a:r>
              <a:rPr lang="es-ES" sz="2800" dirty="0"/>
              <a:t>estreno, enero de </a:t>
            </a:r>
            <a:r>
              <a:rPr lang="es-ES" sz="2800" dirty="0">
                <a:solidFill>
                  <a:srgbClr val="FF0000"/>
                </a:solidFill>
              </a:rPr>
              <a:t>1936</a:t>
            </a:r>
            <a:r>
              <a:rPr lang="es-ES" sz="2800" dirty="0"/>
              <a:t>, Teatro Benavente de Madrid. Contra la violencia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dirty="0"/>
              <a:t>- </a:t>
            </a:r>
            <a:r>
              <a:rPr lang="es-ES" sz="2800" i="1" dirty="0"/>
              <a:t>Farsa docente – </a:t>
            </a:r>
            <a:r>
              <a:rPr lang="es-ES" sz="2800" dirty="0"/>
              <a:t>estreno, abril de </a:t>
            </a:r>
            <a:r>
              <a:rPr lang="es-ES" sz="2800" dirty="0">
                <a:solidFill>
                  <a:srgbClr val="FF0000"/>
                </a:solidFill>
              </a:rPr>
              <a:t>1942</a:t>
            </a:r>
            <a:r>
              <a:rPr lang="es-ES" sz="2800" dirty="0"/>
              <a:t>, Teatro Principal de Burgos. Versión modificada de </a:t>
            </a:r>
            <a:r>
              <a:rPr lang="es-ES" sz="2800" i="1" dirty="0"/>
              <a:t>Ifach</a:t>
            </a:r>
            <a:r>
              <a:rPr lang="es-ES" sz="2800" dirty="0"/>
              <a:t> (1926-1928). Fría acogida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925246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2F083E3-1D6F-3AA0-4B4F-86BA61C0E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6" r="-2" b="29023"/>
          <a:stretch/>
        </p:blipFill>
        <p:spPr bwMode="auto">
          <a:xfrm>
            <a:off x="7364078" y="-18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ECBC6287-81D2-5C85-9D31-3CBE17970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38" r="39933"/>
          <a:stretch/>
        </p:blipFill>
        <p:spPr bwMode="auto"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8" name="Freeform: Shape 1047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0" name="Freeform: Shape 1049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1CBE9D0-058B-6805-99EF-D6E9A61A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4" y="93971"/>
            <a:ext cx="6081592" cy="548639"/>
          </a:xfrm>
        </p:spPr>
        <p:txBody>
          <a:bodyPr anchor="ctr">
            <a:normAutofit/>
          </a:bodyPr>
          <a:lstStyle/>
          <a:p>
            <a:r>
              <a:rPr lang="es-ES" sz="2800" b="1" dirty="0">
                <a:latin typeface="+mn-lt"/>
              </a:rPr>
              <a:t>La práctica teatral de Azorín/3: </a:t>
            </a:r>
            <a:r>
              <a:rPr lang="es-ES" sz="2800" b="1" i="1" dirty="0">
                <a:latin typeface="+mn-lt"/>
              </a:rPr>
              <a:t>Judit</a:t>
            </a:r>
            <a:endParaRPr lang="it-IT" sz="2800" b="1" i="1" dirty="0">
              <a:latin typeface="+mn-lt"/>
            </a:endParaRPr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xmlns="" id="{BABB0C2F-5AC9-4A0F-306E-BFF09C2AF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6581"/>
            <a:ext cx="4243227" cy="6027448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r>
              <a:rPr lang="en-US" sz="2400" dirty="0"/>
              <a:t>L. B. Calvo, “</a:t>
            </a:r>
            <a:r>
              <a:rPr lang="en-US" sz="2400" dirty="0" err="1"/>
              <a:t>Azorín</a:t>
            </a:r>
            <a:r>
              <a:rPr lang="en-US" sz="2400" dirty="0"/>
              <a:t> </a:t>
            </a:r>
            <a:r>
              <a:rPr lang="en-US" sz="2400" dirty="0" err="1"/>
              <a:t>está</a:t>
            </a:r>
            <a:r>
              <a:rPr lang="en-US" sz="2400" dirty="0"/>
              <a:t> </a:t>
            </a:r>
            <a:r>
              <a:rPr lang="en-US" sz="2400" dirty="0" err="1"/>
              <a:t>escribiendo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tragedia</a:t>
            </a:r>
            <a:r>
              <a:rPr lang="en-US" sz="2400" dirty="0"/>
              <a:t> para Margarita </a:t>
            </a:r>
            <a:r>
              <a:rPr lang="en-US" sz="2400" dirty="0" err="1"/>
              <a:t>Xirgu</a:t>
            </a:r>
            <a:r>
              <a:rPr lang="en-US" sz="2400" dirty="0"/>
              <a:t>”; </a:t>
            </a:r>
            <a:r>
              <a:rPr lang="en-US" sz="2400" i="1" dirty="0"/>
              <a:t>La </a:t>
            </a:r>
            <a:r>
              <a:rPr lang="en-US" sz="2400" i="1" dirty="0" err="1"/>
              <a:t>Voz</a:t>
            </a:r>
            <a:r>
              <a:rPr lang="en-US" sz="2400" i="1" dirty="0"/>
              <a:t> de </a:t>
            </a:r>
            <a:r>
              <a:rPr lang="en-US" sz="2400" i="1" dirty="0" err="1"/>
              <a:t>Guipúzcoa</a:t>
            </a:r>
            <a:r>
              <a:rPr lang="en-US" sz="2400" dirty="0"/>
              <a:t>, 16/12/1925. </a:t>
            </a:r>
          </a:p>
          <a:p>
            <a:endParaRPr lang="en-US" sz="2400" dirty="0"/>
          </a:p>
          <a:p>
            <a:r>
              <a:rPr lang="en-US" sz="2400" i="1" dirty="0"/>
              <a:t>Princeps</a:t>
            </a:r>
            <a:r>
              <a:rPr lang="en-US" sz="2400" dirty="0"/>
              <a:t> </a:t>
            </a:r>
            <a:r>
              <a:rPr lang="en-US" sz="2400" dirty="0" err="1"/>
              <a:t>mecanografiada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1925-1926;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abril</a:t>
            </a:r>
            <a:r>
              <a:rPr lang="en-US" sz="2400" dirty="0"/>
              <a:t> de 1926 </a:t>
            </a:r>
            <a:r>
              <a:rPr lang="en-US" sz="2400" dirty="0" err="1"/>
              <a:t>Xirgu</a:t>
            </a:r>
            <a:r>
              <a:rPr lang="en-US" sz="2400" dirty="0"/>
              <a:t> </a:t>
            </a:r>
            <a:r>
              <a:rPr lang="en-US" sz="2400" dirty="0" err="1"/>
              <a:t>tiene</a:t>
            </a:r>
            <a:r>
              <a:rPr lang="en-US" sz="2400" dirty="0"/>
              <a:t> la </a:t>
            </a:r>
            <a:r>
              <a:rPr lang="en-US" sz="2400" dirty="0" err="1"/>
              <a:t>obra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poder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 err="1"/>
              <a:t>Versión</a:t>
            </a:r>
            <a:r>
              <a:rPr lang="en-US" sz="2400" dirty="0"/>
              <a:t> </a:t>
            </a:r>
            <a:r>
              <a:rPr lang="en-US" sz="2400" dirty="0" err="1"/>
              <a:t>definitiva</a:t>
            </a:r>
            <a:r>
              <a:rPr lang="en-US" sz="2400" dirty="0"/>
              <a:t> posterior a 1927: reduce la anterior  y </a:t>
            </a:r>
            <a:r>
              <a:rPr lang="en-US" sz="2400" dirty="0" err="1"/>
              <a:t>quita</a:t>
            </a:r>
            <a:r>
              <a:rPr lang="en-US" sz="2400" dirty="0"/>
              <a:t> la carga </a:t>
            </a:r>
            <a:r>
              <a:rPr lang="en-US" sz="2400" dirty="0" err="1"/>
              <a:t>alegórica</a:t>
            </a:r>
            <a:r>
              <a:rPr lang="en-US" sz="2400" dirty="0"/>
              <a:t>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No se </a:t>
            </a:r>
            <a:r>
              <a:rPr lang="en-US" sz="2400" dirty="0" err="1"/>
              <a:t>editó</a:t>
            </a:r>
            <a:r>
              <a:rPr lang="en-US" sz="2400" dirty="0"/>
              <a:t> </a:t>
            </a:r>
            <a:r>
              <a:rPr lang="en-US" sz="2400" dirty="0" err="1"/>
              <a:t>ni</a:t>
            </a:r>
            <a:r>
              <a:rPr lang="en-US" sz="2400" dirty="0"/>
              <a:t> se </a:t>
            </a:r>
            <a:r>
              <a:rPr lang="en-US" sz="2400" dirty="0" err="1"/>
              <a:t>estrenó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4491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xmlns="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Freeform: Shape 1039">
            <a:extLst>
              <a:ext uri="{FF2B5EF4-FFF2-40B4-BE49-F238E27FC236}">
                <a16:creationId xmlns:a16="http://schemas.microsoft.com/office/drawing/2014/main" xmlns="" id="{4F2E2428-58BA-458D-AA54-05502E63F3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C5E881F-5CC1-6893-91F3-2628701A2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01" y="609600"/>
            <a:ext cx="7902859" cy="820189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+mn-lt"/>
              </a:rPr>
              <a:t>La práctica teatral de Azorín/4</a:t>
            </a:r>
            <a:endParaRPr lang="it-IT" sz="28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F820504-A42D-7DA9-CD02-3BFB6608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480" y="2194102"/>
            <a:ext cx="7426505" cy="44606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“Autocrítica” de </a:t>
            </a:r>
            <a:r>
              <a:rPr lang="es-ES" sz="2400" i="1" dirty="0"/>
              <a:t>Brandy, mucho brandy</a:t>
            </a:r>
            <a:r>
              <a:rPr lang="es-ES" sz="2400" dirty="0"/>
              <a:t>, “ABC”, 17/03/1927:</a:t>
            </a:r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2400" dirty="0"/>
              <a:t>“Hace poco leía yo el </a:t>
            </a:r>
            <a:r>
              <a:rPr lang="es-ES" sz="2400" i="1" dirty="0"/>
              <a:t>Orfeo</a:t>
            </a:r>
            <a:r>
              <a:rPr lang="es-ES" sz="2400" dirty="0"/>
              <a:t>, de </a:t>
            </a:r>
            <a:r>
              <a:rPr lang="es-ES" sz="2400" b="1" dirty="0"/>
              <a:t>Jean Cocteau</a:t>
            </a:r>
            <a:r>
              <a:rPr lang="es-ES" sz="2400" dirty="0"/>
              <a:t>” (</a:t>
            </a:r>
            <a:r>
              <a:rPr lang="es-ES" sz="2400" i="1" dirty="0"/>
              <a:t>Orphée</a:t>
            </a:r>
            <a:r>
              <a:rPr lang="es-ES" sz="2400" dirty="0"/>
              <a:t>, 1925; traducción de Corpus Barga en la “Revista de Occidente”, XLIV-XLV, febrero-marzo de 1927) [...] Lo fundamental en este teatro es el apartamiento de la realidad. El teatro de ahora es superrealista; desdeña la copia minuciosa, auténtica, prolija, de la realidad. Se desenvuelve en un ambiente de fantasía, de ensueño, de irrealidad.” 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1028" name="Picture 4" descr="Orfeo - Jean Cocteau - copertina">
            <a:extLst>
              <a:ext uri="{FF2B5EF4-FFF2-40B4-BE49-F238E27FC236}">
                <a16:creationId xmlns:a16="http://schemas.microsoft.com/office/drawing/2014/main" xmlns="" id="{39A9FA26-53F2-D8CB-3260-07555331A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473441" y="264160"/>
            <a:ext cx="3603358" cy="626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9816511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4613B4A9-1C7C-4729-A016-AB42D39794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a commedia italiana, 1717 circa da Jean Antoine Watteau">
            <a:extLst>
              <a:ext uri="{FF2B5EF4-FFF2-40B4-BE49-F238E27FC236}">
                <a16:creationId xmlns:a16="http://schemas.microsoft.com/office/drawing/2014/main" xmlns="" id="{0063F283-3BDA-55AF-179A-75659F8CA7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979" r="1" b="8185"/>
          <a:stretch/>
        </p:blipFill>
        <p:spPr bwMode="auto">
          <a:xfrm>
            <a:off x="329316" y="10"/>
            <a:ext cx="11862684" cy="6857990"/>
          </a:xfrm>
          <a:custGeom>
            <a:avLst/>
            <a:gdLst/>
            <a:ahLst/>
            <a:cxnLst/>
            <a:rect l="l" t="t" r="r" b="b"/>
            <a:pathLst>
              <a:path w="11862684" h="6858000">
                <a:moveTo>
                  <a:pt x="1047342" y="0"/>
                </a:moveTo>
                <a:lnTo>
                  <a:pt x="4590463" y="0"/>
                </a:lnTo>
                <a:lnTo>
                  <a:pt x="5499874" y="0"/>
                </a:lnTo>
                <a:lnTo>
                  <a:pt x="5723425" y="0"/>
                </a:lnTo>
                <a:lnTo>
                  <a:pt x="7580390" y="0"/>
                </a:lnTo>
                <a:lnTo>
                  <a:pt x="7747884" y="0"/>
                </a:lnTo>
                <a:lnTo>
                  <a:pt x="7824084" y="0"/>
                </a:lnTo>
                <a:lnTo>
                  <a:pt x="11862684" y="0"/>
                </a:lnTo>
                <a:lnTo>
                  <a:pt x="11862684" y="6858000"/>
                </a:lnTo>
                <a:lnTo>
                  <a:pt x="7824084" y="6858000"/>
                </a:lnTo>
                <a:lnTo>
                  <a:pt x="7747884" y="6858000"/>
                </a:lnTo>
                <a:lnTo>
                  <a:pt x="7580390" y="6858000"/>
                </a:lnTo>
                <a:lnTo>
                  <a:pt x="5723425" y="6858000"/>
                </a:lnTo>
                <a:lnTo>
                  <a:pt x="5499874" y="6858000"/>
                </a:lnTo>
                <a:lnTo>
                  <a:pt x="4590463" y="6858000"/>
                </a:lnTo>
                <a:lnTo>
                  <a:pt x="1654188" y="6858000"/>
                </a:lnTo>
                <a:cubicBezTo>
                  <a:pt x="1530404" y="6786859"/>
                  <a:pt x="1412658" y="6701489"/>
                  <a:pt x="1279816" y="6658805"/>
                </a:cubicBezTo>
                <a:cubicBezTo>
                  <a:pt x="1189242" y="6630349"/>
                  <a:pt x="1101686" y="6580550"/>
                  <a:pt x="1116783" y="6431153"/>
                </a:cubicBezTo>
                <a:cubicBezTo>
                  <a:pt x="1119802" y="6388469"/>
                  <a:pt x="1095648" y="6356456"/>
                  <a:pt x="1059419" y="6367127"/>
                </a:cubicBezTo>
                <a:cubicBezTo>
                  <a:pt x="989979" y="6388469"/>
                  <a:pt x="956768" y="6327999"/>
                  <a:pt x="917520" y="6281757"/>
                </a:cubicBezTo>
                <a:cubicBezTo>
                  <a:pt x="848079" y="6199945"/>
                  <a:pt x="781658" y="6114575"/>
                  <a:pt x="669950" y="6100347"/>
                </a:cubicBezTo>
                <a:cubicBezTo>
                  <a:pt x="691084" y="6036320"/>
                  <a:pt x="727312" y="6043434"/>
                  <a:pt x="760524" y="6057663"/>
                </a:cubicBezTo>
                <a:cubicBezTo>
                  <a:pt x="848079" y="6093234"/>
                  <a:pt x="935634" y="6132361"/>
                  <a:pt x="1023188" y="6167932"/>
                </a:cubicBezTo>
                <a:cubicBezTo>
                  <a:pt x="1080552" y="6189274"/>
                  <a:pt x="1137916" y="6221287"/>
                  <a:pt x="1213395" y="6196388"/>
                </a:cubicBezTo>
                <a:cubicBezTo>
                  <a:pt x="1146974" y="6068335"/>
                  <a:pt x="1035266" y="6043434"/>
                  <a:pt x="944692" y="6004307"/>
                </a:cubicBezTo>
                <a:cubicBezTo>
                  <a:pt x="832982" y="5954508"/>
                  <a:pt x="766562" y="5862025"/>
                  <a:pt x="685045" y="5755314"/>
                </a:cubicBezTo>
                <a:cubicBezTo>
                  <a:pt x="766562" y="5726858"/>
                  <a:pt x="817887" y="5805112"/>
                  <a:pt x="884310" y="5801555"/>
                </a:cubicBezTo>
                <a:cubicBezTo>
                  <a:pt x="887328" y="5790884"/>
                  <a:pt x="893366" y="5769542"/>
                  <a:pt x="893366" y="5769542"/>
                </a:cubicBezTo>
                <a:cubicBezTo>
                  <a:pt x="784676" y="5712629"/>
                  <a:pt x="736372" y="5605917"/>
                  <a:pt x="718256" y="5474306"/>
                </a:cubicBezTo>
                <a:cubicBezTo>
                  <a:pt x="712218" y="5406721"/>
                  <a:pt x="672970" y="5385379"/>
                  <a:pt x="633720" y="5353367"/>
                </a:cubicBezTo>
                <a:cubicBezTo>
                  <a:pt x="500878" y="5243097"/>
                  <a:pt x="358980" y="5143500"/>
                  <a:pt x="247270" y="4994104"/>
                </a:cubicBezTo>
                <a:cubicBezTo>
                  <a:pt x="377094" y="5011889"/>
                  <a:pt x="479744" y="5111487"/>
                  <a:pt x="615606" y="5154171"/>
                </a:cubicBezTo>
                <a:cubicBezTo>
                  <a:pt x="506917" y="4990547"/>
                  <a:pt x="365016" y="4905177"/>
                  <a:pt x="235194" y="4805580"/>
                </a:cubicBezTo>
                <a:cubicBezTo>
                  <a:pt x="174810" y="4759339"/>
                  <a:pt x="120468" y="4702425"/>
                  <a:pt x="51026" y="4677526"/>
                </a:cubicBezTo>
                <a:cubicBezTo>
                  <a:pt x="26873" y="4670412"/>
                  <a:pt x="-15396" y="4652628"/>
                  <a:pt x="5740" y="4602828"/>
                </a:cubicBezTo>
                <a:cubicBezTo>
                  <a:pt x="23854" y="4560144"/>
                  <a:pt x="57065" y="4574373"/>
                  <a:pt x="87257" y="4585042"/>
                </a:cubicBezTo>
                <a:cubicBezTo>
                  <a:pt x="159715" y="4613499"/>
                  <a:pt x="238213" y="4613499"/>
                  <a:pt x="337844" y="4613499"/>
                </a:cubicBezTo>
                <a:cubicBezTo>
                  <a:pt x="253310" y="4478331"/>
                  <a:pt x="99332" y="4521016"/>
                  <a:pt x="26873" y="4378734"/>
                </a:cubicBezTo>
                <a:cubicBezTo>
                  <a:pt x="117448" y="4353835"/>
                  <a:pt x="186888" y="4403633"/>
                  <a:pt x="259346" y="4414305"/>
                </a:cubicBezTo>
                <a:cubicBezTo>
                  <a:pt x="325769" y="4424975"/>
                  <a:pt x="340863" y="4400076"/>
                  <a:pt x="325769" y="4321821"/>
                </a:cubicBezTo>
                <a:cubicBezTo>
                  <a:pt x="301616" y="4200882"/>
                  <a:pt x="337844" y="4140411"/>
                  <a:pt x="434458" y="4172424"/>
                </a:cubicBezTo>
                <a:cubicBezTo>
                  <a:pt x="525031" y="4204438"/>
                  <a:pt x="534089" y="4158196"/>
                  <a:pt x="509936" y="4090612"/>
                </a:cubicBezTo>
                <a:cubicBezTo>
                  <a:pt x="473706" y="3991015"/>
                  <a:pt x="512954" y="3912759"/>
                  <a:pt x="540128" y="3827390"/>
                </a:cubicBezTo>
                <a:cubicBezTo>
                  <a:pt x="582395" y="3699337"/>
                  <a:pt x="564281" y="3635309"/>
                  <a:pt x="476725" y="3539269"/>
                </a:cubicBezTo>
                <a:cubicBezTo>
                  <a:pt x="425400" y="3485914"/>
                  <a:pt x="374074" y="3439672"/>
                  <a:pt x="301616" y="3393429"/>
                </a:cubicBezTo>
                <a:cubicBezTo>
                  <a:pt x="467668" y="3368530"/>
                  <a:pt x="295577" y="3283162"/>
                  <a:pt x="352940" y="3229805"/>
                </a:cubicBezTo>
                <a:cubicBezTo>
                  <a:pt x="470686" y="3208463"/>
                  <a:pt x="564281" y="3379202"/>
                  <a:pt x="724294" y="3329402"/>
                </a:cubicBezTo>
                <a:cubicBezTo>
                  <a:pt x="531070" y="3183563"/>
                  <a:pt x="313691" y="3137322"/>
                  <a:pt x="171792" y="2941684"/>
                </a:cubicBezTo>
                <a:cubicBezTo>
                  <a:pt x="205002" y="2899000"/>
                  <a:pt x="238213" y="2941684"/>
                  <a:pt x="265385" y="2923898"/>
                </a:cubicBezTo>
                <a:cubicBezTo>
                  <a:pt x="265385" y="2913227"/>
                  <a:pt x="582395" y="2980812"/>
                  <a:pt x="600510" y="2703362"/>
                </a:cubicBezTo>
                <a:cubicBezTo>
                  <a:pt x="606548" y="2703362"/>
                  <a:pt x="612587" y="2703362"/>
                  <a:pt x="618624" y="2692689"/>
                </a:cubicBezTo>
                <a:cubicBezTo>
                  <a:pt x="651834" y="2653563"/>
                  <a:pt x="621644" y="2561080"/>
                  <a:pt x="675988" y="2553965"/>
                </a:cubicBezTo>
                <a:cubicBezTo>
                  <a:pt x="736372" y="2546851"/>
                  <a:pt x="793735" y="2514837"/>
                  <a:pt x="857136" y="2532623"/>
                </a:cubicBezTo>
                <a:cubicBezTo>
                  <a:pt x="905443" y="2546851"/>
                  <a:pt x="956768" y="2564636"/>
                  <a:pt x="1008094" y="2564636"/>
                </a:cubicBezTo>
                <a:cubicBezTo>
                  <a:pt x="1062438" y="2564636"/>
                  <a:pt x="1137916" y="2685576"/>
                  <a:pt x="1171128" y="2525509"/>
                </a:cubicBezTo>
                <a:cubicBezTo>
                  <a:pt x="1171128" y="2518395"/>
                  <a:pt x="1264720" y="2536181"/>
                  <a:pt x="1316045" y="2543294"/>
                </a:cubicBezTo>
                <a:cubicBezTo>
                  <a:pt x="1358314" y="2550408"/>
                  <a:pt x="1409640" y="2582422"/>
                  <a:pt x="1439830" y="2518395"/>
                </a:cubicBezTo>
                <a:cubicBezTo>
                  <a:pt x="1454926" y="2479267"/>
                  <a:pt x="1382466" y="2408126"/>
                  <a:pt x="1319065" y="2401012"/>
                </a:cubicBezTo>
                <a:cubicBezTo>
                  <a:pt x="1261702" y="2393898"/>
                  <a:pt x="1204338" y="2386784"/>
                  <a:pt x="1149994" y="2401012"/>
                </a:cubicBezTo>
                <a:cubicBezTo>
                  <a:pt x="1083572" y="2418796"/>
                  <a:pt x="1047342" y="2390340"/>
                  <a:pt x="1029227" y="2326314"/>
                </a:cubicBezTo>
                <a:cubicBezTo>
                  <a:pt x="1008094" y="2258731"/>
                  <a:pt x="968844" y="2223159"/>
                  <a:pt x="914500" y="2191146"/>
                </a:cubicBezTo>
                <a:cubicBezTo>
                  <a:pt x="781658" y="2112891"/>
                  <a:pt x="654854" y="2020407"/>
                  <a:pt x="509936" y="1974165"/>
                </a:cubicBezTo>
                <a:cubicBezTo>
                  <a:pt x="482764" y="1967051"/>
                  <a:pt x="449553" y="1952823"/>
                  <a:pt x="437476" y="1892353"/>
                </a:cubicBezTo>
                <a:cubicBezTo>
                  <a:pt x="829964" y="1984836"/>
                  <a:pt x="1186222" y="2223159"/>
                  <a:pt x="1590788" y="2208931"/>
                </a:cubicBezTo>
                <a:cubicBezTo>
                  <a:pt x="1482098" y="2134233"/>
                  <a:pt x="1352276" y="2130676"/>
                  <a:pt x="1234528" y="2077320"/>
                </a:cubicBezTo>
                <a:cubicBezTo>
                  <a:pt x="1319065" y="2038192"/>
                  <a:pt x="1397562" y="2080877"/>
                  <a:pt x="1476060" y="2102219"/>
                </a:cubicBezTo>
                <a:cubicBezTo>
                  <a:pt x="1542482" y="2120004"/>
                  <a:pt x="1602864" y="2123562"/>
                  <a:pt x="1608902" y="2013292"/>
                </a:cubicBezTo>
                <a:cubicBezTo>
                  <a:pt x="1608902" y="2002622"/>
                  <a:pt x="1608902" y="1995507"/>
                  <a:pt x="1608902" y="1984836"/>
                </a:cubicBezTo>
                <a:cubicBezTo>
                  <a:pt x="1584749" y="1938595"/>
                  <a:pt x="1551538" y="1917252"/>
                  <a:pt x="1509271" y="1903025"/>
                </a:cubicBezTo>
                <a:cubicBezTo>
                  <a:pt x="1485118" y="1895910"/>
                  <a:pt x="1451907" y="1881683"/>
                  <a:pt x="1451907" y="1849668"/>
                </a:cubicBezTo>
                <a:cubicBezTo>
                  <a:pt x="1454926" y="1728729"/>
                  <a:pt x="1373409" y="1693158"/>
                  <a:pt x="1294912" y="1657587"/>
                </a:cubicBezTo>
                <a:cubicBezTo>
                  <a:pt x="1337180" y="1597117"/>
                  <a:pt x="1373409" y="1639802"/>
                  <a:pt x="1406620" y="1636245"/>
                </a:cubicBezTo>
                <a:cubicBezTo>
                  <a:pt x="1427754" y="1632688"/>
                  <a:pt x="1448887" y="1629132"/>
                  <a:pt x="1448887" y="1597117"/>
                </a:cubicBezTo>
                <a:cubicBezTo>
                  <a:pt x="1448887" y="1572219"/>
                  <a:pt x="1439830" y="1540204"/>
                  <a:pt x="1418696" y="1540204"/>
                </a:cubicBezTo>
                <a:cubicBezTo>
                  <a:pt x="1285854" y="1536647"/>
                  <a:pt x="1210375" y="1365909"/>
                  <a:pt x="1071494" y="1365909"/>
                </a:cubicBezTo>
                <a:cubicBezTo>
                  <a:pt x="986960" y="1365909"/>
                  <a:pt x="1113764" y="1269868"/>
                  <a:pt x="1044324" y="1230741"/>
                </a:cubicBezTo>
                <a:cubicBezTo>
                  <a:pt x="1029227" y="1220069"/>
                  <a:pt x="1086591" y="1205842"/>
                  <a:pt x="1110744" y="1209399"/>
                </a:cubicBezTo>
                <a:cubicBezTo>
                  <a:pt x="1134897" y="1212955"/>
                  <a:pt x="1156032" y="1237855"/>
                  <a:pt x="1186222" y="1220069"/>
                </a:cubicBezTo>
                <a:cubicBezTo>
                  <a:pt x="1201318" y="1156043"/>
                  <a:pt x="1162069" y="1131144"/>
                  <a:pt x="1125840" y="1113358"/>
                </a:cubicBezTo>
                <a:cubicBezTo>
                  <a:pt x="1047342" y="1070674"/>
                  <a:pt x="968844" y="1020875"/>
                  <a:pt x="881290" y="1006647"/>
                </a:cubicBezTo>
                <a:cubicBezTo>
                  <a:pt x="851099" y="1003089"/>
                  <a:pt x="832982" y="985305"/>
                  <a:pt x="836002" y="949734"/>
                </a:cubicBezTo>
                <a:cubicBezTo>
                  <a:pt x="842040" y="903491"/>
                  <a:pt x="872232" y="917720"/>
                  <a:pt x="896385" y="921277"/>
                </a:cubicBezTo>
                <a:cubicBezTo>
                  <a:pt x="911482" y="924835"/>
                  <a:pt x="926577" y="935506"/>
                  <a:pt x="941672" y="910606"/>
                </a:cubicBezTo>
                <a:cubicBezTo>
                  <a:pt x="588434" y="658055"/>
                  <a:pt x="401247" y="672284"/>
                  <a:pt x="5740" y="465975"/>
                </a:cubicBezTo>
                <a:cubicBezTo>
                  <a:pt x="93294" y="426847"/>
                  <a:pt x="156696" y="455303"/>
                  <a:pt x="217079" y="462417"/>
                </a:cubicBezTo>
                <a:cubicBezTo>
                  <a:pt x="368036" y="480203"/>
                  <a:pt x="274442" y="512216"/>
                  <a:pt x="425400" y="533558"/>
                </a:cubicBezTo>
                <a:cubicBezTo>
                  <a:pt x="497860" y="544229"/>
                  <a:pt x="564281" y="579800"/>
                  <a:pt x="645798" y="522887"/>
                </a:cubicBezTo>
                <a:cubicBezTo>
                  <a:pt x="700142" y="483759"/>
                  <a:pt x="787696" y="526444"/>
                  <a:pt x="854118" y="558458"/>
                </a:cubicBezTo>
                <a:cubicBezTo>
                  <a:pt x="908462" y="586915"/>
                  <a:pt x="962806" y="594028"/>
                  <a:pt x="1035266" y="558458"/>
                </a:cubicBezTo>
                <a:cubicBezTo>
                  <a:pt x="968844" y="537116"/>
                  <a:pt x="917520" y="519330"/>
                  <a:pt x="866193" y="505101"/>
                </a:cubicBezTo>
                <a:cubicBezTo>
                  <a:pt x="823926" y="494431"/>
                  <a:pt x="799772" y="469532"/>
                  <a:pt x="802792" y="416176"/>
                </a:cubicBezTo>
                <a:cubicBezTo>
                  <a:pt x="802792" y="387720"/>
                  <a:pt x="793735" y="348592"/>
                  <a:pt x="823926" y="334364"/>
                </a:cubicBezTo>
                <a:cubicBezTo>
                  <a:pt x="848079" y="320135"/>
                  <a:pt x="881290" y="334364"/>
                  <a:pt x="893366" y="359262"/>
                </a:cubicBezTo>
                <a:cubicBezTo>
                  <a:pt x="908462" y="405504"/>
                  <a:pt x="923557" y="448189"/>
                  <a:pt x="974883" y="451747"/>
                </a:cubicBezTo>
                <a:cubicBezTo>
                  <a:pt x="1044324" y="458860"/>
                  <a:pt x="1005074" y="430405"/>
                  <a:pt x="992998" y="394834"/>
                </a:cubicBezTo>
                <a:cubicBezTo>
                  <a:pt x="980921" y="355706"/>
                  <a:pt x="1017152" y="345034"/>
                  <a:pt x="1041304" y="352148"/>
                </a:cubicBezTo>
                <a:cubicBezTo>
                  <a:pt x="1131878" y="384162"/>
                  <a:pt x="1225472" y="327250"/>
                  <a:pt x="1319065" y="373491"/>
                </a:cubicBezTo>
                <a:cubicBezTo>
                  <a:pt x="1294912" y="259665"/>
                  <a:pt x="1243586" y="209867"/>
                  <a:pt x="1134897" y="192082"/>
                </a:cubicBezTo>
                <a:cubicBezTo>
                  <a:pt x="1095648" y="188525"/>
                  <a:pt x="1053380" y="195638"/>
                  <a:pt x="1017152" y="163625"/>
                </a:cubicBezTo>
                <a:cubicBezTo>
                  <a:pt x="996016" y="145839"/>
                  <a:pt x="974883" y="124497"/>
                  <a:pt x="989979" y="88927"/>
                </a:cubicBezTo>
                <a:cubicBezTo>
                  <a:pt x="999036" y="64027"/>
                  <a:pt x="1023188" y="64027"/>
                  <a:pt x="1044324" y="71141"/>
                </a:cubicBezTo>
                <a:cubicBezTo>
                  <a:pt x="1131878" y="110269"/>
                  <a:pt x="1225472" y="120941"/>
                  <a:pt x="1316045" y="135168"/>
                </a:cubicBezTo>
                <a:cubicBezTo>
                  <a:pt x="1331142" y="138725"/>
                  <a:pt x="1346237" y="145839"/>
                  <a:pt x="1361334" y="110269"/>
                </a:cubicBezTo>
                <a:cubicBezTo>
                  <a:pt x="1255664" y="78255"/>
                  <a:pt x="1153012" y="35571"/>
                  <a:pt x="10473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AF2E43B-A872-17E5-D664-19E74979BFB3}"/>
              </a:ext>
            </a:extLst>
          </p:cNvPr>
          <p:cNvSpPr txBox="1"/>
          <p:nvPr/>
        </p:nvSpPr>
        <p:spPr>
          <a:xfrm>
            <a:off x="1290319" y="390698"/>
            <a:ext cx="9441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>
                <a:solidFill>
                  <a:srgbClr val="FFFF00"/>
                </a:solidFill>
              </a:rPr>
              <a:t>Comedia del arte</a:t>
            </a:r>
            <a:r>
              <a:rPr lang="es-ES" sz="2400" b="1" dirty="0">
                <a:solidFill>
                  <a:srgbClr val="FFFF00"/>
                </a:solidFill>
              </a:rPr>
              <a:t>, 1927 – el oficio del actor, vida y arte, el tiempo</a:t>
            </a:r>
            <a:endParaRPr lang="it-IT" sz="2400" b="1" dirty="0">
              <a:solidFill>
                <a:srgbClr val="FFFF00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BB9B00A2-6A50-8B10-2365-903924408BE8}"/>
              </a:ext>
            </a:extLst>
          </p:cNvPr>
          <p:cNvSpPr txBox="1"/>
          <p:nvPr/>
        </p:nvSpPr>
        <p:spPr>
          <a:xfrm>
            <a:off x="5727468" y="5793970"/>
            <a:ext cx="577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FF00"/>
                </a:solidFill>
              </a:rPr>
              <a:t>Antoine Watteau, “La comédie italienne”, 1716</a:t>
            </a:r>
            <a:endParaRPr lang="it-IT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077211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78">
            <a:extLst>
              <a:ext uri="{FF2B5EF4-FFF2-40B4-BE49-F238E27FC236}">
                <a16:creationId xmlns:a16="http://schemas.microsoft.com/office/drawing/2014/main" xmlns="" id="{2B97F24A-32CE-4C1C-A50D-3016B394D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4C49220-9930-CA2C-0252-FC12DC3A3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18834"/>
            <a:ext cx="4958080" cy="421246"/>
          </a:xfrm>
        </p:spPr>
        <p:txBody>
          <a:bodyPr anchor="b">
            <a:normAutofit fontScale="90000"/>
          </a:bodyPr>
          <a:lstStyle/>
          <a:p>
            <a:r>
              <a:rPr lang="es-ES" sz="2400" b="1" dirty="0">
                <a:latin typeface="+mn-lt"/>
              </a:rPr>
              <a:t>La práctica teatral de Azorín/5</a:t>
            </a:r>
            <a:endParaRPr lang="it-IT" sz="2400" dirty="0"/>
          </a:p>
        </p:txBody>
      </p:sp>
      <p:sp>
        <p:nvSpPr>
          <p:cNvPr id="3087" name="sketch line">
            <a:extLst>
              <a:ext uri="{FF2B5EF4-FFF2-40B4-BE49-F238E27FC236}">
                <a16:creationId xmlns:a16="http://schemas.microsoft.com/office/drawing/2014/main" xmlns="" id="{CD8B4F24-440B-49E9-B85D-733523DC0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FF99DD-2577-C20A-9DA3-A7CA48C08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769037"/>
            <a:ext cx="4861389" cy="5870129"/>
          </a:xfrm>
        </p:spPr>
        <p:txBody>
          <a:bodyPr anchor="t">
            <a:normAutofit/>
          </a:bodyPr>
          <a:lstStyle/>
          <a:p>
            <a:pPr algn="just"/>
            <a:r>
              <a:rPr lang="es-ES" sz="2000" dirty="0"/>
              <a:t>Trilogía de </a:t>
            </a:r>
            <a:r>
              <a:rPr lang="es-ES" sz="2000" i="1" dirty="0"/>
              <a:t>Lo invisible</a:t>
            </a:r>
            <a:r>
              <a:rPr lang="es-ES" sz="2000" dirty="0"/>
              <a:t>, 1927 </a:t>
            </a:r>
          </a:p>
          <a:p>
            <a:pPr algn="just"/>
            <a:endParaRPr lang="es-ES" sz="2000" dirty="0"/>
          </a:p>
          <a:p>
            <a:r>
              <a:rPr lang="es-ES" sz="2000" dirty="0"/>
              <a:t>24/11/1928, “La arañita en el espejo” y “Doctor Death, de 3 a 5”, Sala Rex, Madrid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Compañía </a:t>
            </a:r>
            <a:r>
              <a:rPr lang="es-ES" sz="2000" i="1" dirty="0"/>
              <a:t>El Caracol</a:t>
            </a:r>
            <a:r>
              <a:rPr lang="es-ES" sz="2000" dirty="0"/>
              <a:t>, dirigida por </a:t>
            </a:r>
            <a:r>
              <a:rPr lang="es-ES" sz="2000" b="1" dirty="0"/>
              <a:t>Cipriano Rivas Cherif</a:t>
            </a:r>
          </a:p>
          <a:p>
            <a:r>
              <a:rPr lang="es-ES" sz="2000" b="1" dirty="0"/>
              <a:t>Intérpretes: </a:t>
            </a:r>
            <a:r>
              <a:rPr lang="it-IT" sz="2000" dirty="0" err="1"/>
              <a:t>Natividad</a:t>
            </a:r>
            <a:r>
              <a:rPr lang="it-IT" sz="2000" dirty="0"/>
              <a:t> Zaro, Magda Donato, Eusebio de </a:t>
            </a:r>
            <a:r>
              <a:rPr lang="it-IT" sz="2000" dirty="0" err="1"/>
              <a:t>Gorbea</a:t>
            </a:r>
            <a:r>
              <a:rPr lang="it-IT" sz="2000" dirty="0"/>
              <a:t>, Felipe </a:t>
            </a:r>
            <a:r>
              <a:rPr lang="it-IT" sz="2000" dirty="0" err="1"/>
              <a:t>Lluch</a:t>
            </a:r>
            <a:r>
              <a:rPr lang="it-IT" sz="2000" dirty="0"/>
              <a:t>, Cipriano Rivas Cherif, Ernesto Burgos.</a:t>
            </a:r>
            <a:r>
              <a:rPr lang="es-ES" sz="2000" b="1" dirty="0"/>
              <a:t> </a:t>
            </a:r>
            <a:r>
              <a:rPr lang="es-ES" sz="2000" dirty="0"/>
              <a:t>Azorín participó, recitando el “Prólogo” en el papel del Autor </a:t>
            </a:r>
          </a:p>
          <a:p>
            <a:r>
              <a:rPr lang="es-ES" sz="2000" dirty="0"/>
              <a:t>Asistió al estreno Ramón Gómez de la Serna </a:t>
            </a:r>
          </a:p>
          <a:p>
            <a:r>
              <a:rPr lang="es-ES" sz="2000" dirty="0"/>
              <a:t>TEMAS: misterio, muerte, realidad/ficción</a:t>
            </a:r>
          </a:p>
          <a:p>
            <a:endParaRPr lang="es-ES" sz="2000" dirty="0"/>
          </a:p>
          <a:p>
            <a:endParaRPr lang="it-IT" sz="22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8DCB7931-B27C-9CD6-B574-35ED5D617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54296" y="769037"/>
            <a:ext cx="6903720" cy="531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691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41B7CDA-1218-1A17-AA75-75C00B25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386" y="148387"/>
            <a:ext cx="10126287" cy="53265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Los  textos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915E077-CFEF-7DF1-ABC9-B60D00F38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" y="1304491"/>
            <a:ext cx="11671069" cy="5794578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1. </a:t>
            </a:r>
            <a:r>
              <a:rPr lang="es-ES" sz="2400" i="1" dirty="0"/>
              <a:t>Old Spain!</a:t>
            </a:r>
            <a:r>
              <a:rPr lang="es-ES" sz="2400" dirty="0"/>
              <a:t>: acto primero, diálogo extravagante de don Joaquín con el clown Míster Brown</a:t>
            </a:r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  <a:p>
            <a:pPr algn="just"/>
            <a:r>
              <a:rPr lang="es-ES" sz="2400" dirty="0"/>
              <a:t>2. </a:t>
            </a:r>
            <a:r>
              <a:rPr lang="es-ES" sz="2400" i="1" dirty="0"/>
              <a:t>Lo invisible</a:t>
            </a:r>
            <a:r>
              <a:rPr lang="es-ES" sz="2400" dirty="0"/>
              <a:t>: Prólogo</a:t>
            </a:r>
          </a:p>
          <a:p>
            <a:pPr algn="just"/>
            <a:r>
              <a:rPr lang="es-ES" sz="2400" dirty="0"/>
              <a:t>- “Doctor Death, de 3 a 5”: el monólogo final de la Enferma</a:t>
            </a:r>
          </a:p>
          <a:p>
            <a:pPr algn="just"/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algn="just"/>
            <a:r>
              <a:rPr lang="es-ES" sz="2400" dirty="0"/>
              <a:t>3. </a:t>
            </a:r>
            <a:r>
              <a:rPr lang="es-ES" sz="2400" i="1" dirty="0"/>
              <a:t>Judit</a:t>
            </a:r>
            <a:r>
              <a:rPr lang="es-ES" sz="2400" dirty="0"/>
              <a:t>: acto III, cuadro II. La personalidad de Judit se desdobla</a:t>
            </a:r>
          </a:p>
          <a:p>
            <a:pPr algn="just"/>
            <a:endParaRPr lang="es-ES" sz="2400" dirty="0"/>
          </a:p>
          <a:p>
            <a:pPr marL="0" indent="0" algn="just">
              <a:buNone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55650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30F9580-FDB0-5BF7-0515-00D0B322F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791" y="198264"/>
            <a:ext cx="10342418" cy="48277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/>
              <a:t>Referencias bibliográficas </a:t>
            </a:r>
            <a:endParaRPr lang="it-IT" sz="2800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72B6E6F-8F17-290C-29E7-15DEB6793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4" y="806334"/>
            <a:ext cx="10922925" cy="585340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Azorín, </a:t>
            </a:r>
            <a:r>
              <a:rPr lang="es-E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Judit</a:t>
            </a: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ed. de Antonio Díez Mediavilla y Mariano de Paco, Alicante, Caja de Ahorros del Mediterráneo, 1993. 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Basalisco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Lucio, “Introduzione”, en </a:t>
            </a:r>
            <a:r>
              <a:rPr lang="it-IT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Azorín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L’invisibile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ed. </a:t>
            </a:r>
            <a:r>
              <a:rPr lang="it-IT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bilingüe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L. </a:t>
            </a:r>
            <a:r>
              <a:rPr lang="it-IT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Basalisco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Verona, Libreria universitaria editrice, 1988.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Bernard, Margherita, </a:t>
            </a:r>
            <a:r>
              <a:rPr lang="it-IT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Sulla scena. </a:t>
            </a:r>
            <a:r>
              <a:rPr lang="it-IT" sz="24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Azorín</a:t>
            </a:r>
            <a:r>
              <a:rPr lang="it-IT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 e il teatro</a:t>
            </a:r>
            <a:r>
              <a:rPr lang="it-IT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, Viareggio, Mauro Baroni, 2002.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Díez Mediavilla, Antonio, </a:t>
            </a:r>
            <a:r>
              <a:rPr lang="es-E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Tras la huella de Azorín. </a:t>
            </a:r>
            <a:r>
              <a:rPr lang="es-ES_tradnl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El teatro español en el último tercio del siglo XIX</a:t>
            </a:r>
            <a:r>
              <a:rPr lang="es-ES_tradnl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Courier New" panose="02070309020205020404" pitchFamily="49" charset="0"/>
              </a:rPr>
              <a:t>, Alicante, Caja de Ahorros del Mediterráneo, 1991.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Nieva de la Paz, Pilar, “Crónica de un estreno: </a:t>
            </a:r>
            <a:r>
              <a:rPr lang="es-E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 invisible</a:t>
            </a: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(1928) de Azorín”, en </a:t>
            </a:r>
            <a:r>
              <a:rPr lang="es-E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Anales de Literatura Española</a:t>
            </a: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9 (1993), pp. 103-113. Disponible en </a:t>
            </a:r>
            <a:r>
              <a:rPr lang="es-ES" sz="24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https://www.cervantesvirtual.com/obra/anales-de-literatura-espanola--11/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Paco, Mariano de, y Antonio Díez Mediavilla, “Introducción”, en Azorín, </a:t>
            </a:r>
            <a:r>
              <a:rPr lang="es-E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Obras escogidas</a:t>
            </a: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coord. Miguel Ángel Lozano Marco, Madrid, Espasa Calpe, 1998, t. III – </a:t>
            </a:r>
            <a:r>
              <a:rPr lang="es-ES" sz="24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Teatro. Cuentos. Memorias. Epistolario</a:t>
            </a:r>
            <a:r>
              <a:rPr lang="es-E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pp. 25-58. </a:t>
            </a:r>
            <a:endParaRPr lang="it-IT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9844103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FF7363-0D14-7073-2C83-ED8EB2DCD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385" y="365126"/>
            <a:ext cx="11413375" cy="657340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latin typeface="+mn-lt"/>
              </a:rPr>
              <a:t>El vanguardismo de Azorín: el arte y la vida</a:t>
            </a:r>
            <a:endParaRPr lang="it-IT" sz="28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F8F31059-8781-7B1D-75EA-3206E4737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3" y="1354040"/>
            <a:ext cx="10572107" cy="5138833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En 1964, con ocasión de la muerte del autor, Ramón Pérez de Ayala afirmó que Azorín 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desde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sus 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primeros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rasguños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pluma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fue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el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Arial Unicode MS"/>
                <a:cs typeface="Times New Roman" panose="02020603050405020304" pitchFamily="18" charset="0"/>
              </a:rPr>
              <a:t>vanguardista</a:t>
            </a:r>
            <a:r>
              <a:rPr lang="en-US" sz="2400" b="1" dirty="0">
                <a:effectLst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2400" b="1" dirty="0" err="1">
                <a:effectLst/>
                <a:ea typeface="Arial Unicode MS"/>
                <a:cs typeface="Times New Roman" panose="02020603050405020304" pitchFamily="18" charset="0"/>
              </a:rPr>
              <a:t>sí</a:t>
            </a:r>
            <a:r>
              <a:rPr lang="en-US" sz="2400" b="1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Arial Unicode MS"/>
                <a:cs typeface="Times New Roman" panose="02020603050405020304" pitchFamily="18" charset="0"/>
              </a:rPr>
              <a:t>mismo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» (</a:t>
            </a:r>
            <a:r>
              <a:rPr lang="en-US" sz="2400" i="1" dirty="0">
                <a:effectLst/>
                <a:ea typeface="Arial Unicode MS"/>
                <a:cs typeface="Times New Roman" panose="02020603050405020304" pitchFamily="18" charset="0"/>
              </a:rPr>
              <a:t>Ante </a:t>
            </a:r>
            <a:r>
              <a:rPr lang="en-US" sz="2400" i="1" dirty="0" err="1">
                <a:effectLst/>
                <a:ea typeface="Arial Unicode MS"/>
                <a:cs typeface="Times New Roman" panose="02020603050405020304" pitchFamily="18" charset="0"/>
              </a:rPr>
              <a:t>Azorín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, Madrid, </a:t>
            </a:r>
            <a:r>
              <a:rPr lang="en-US" sz="2400" dirty="0" err="1">
                <a:effectLst/>
                <a:ea typeface="Arial Unicode MS"/>
                <a:cs typeface="Times New Roman" panose="02020603050405020304" pitchFamily="18" charset="0"/>
              </a:rPr>
              <a:t>Biblioteca</a:t>
            </a:r>
            <a:r>
              <a:rPr lang="en-US" sz="2400" dirty="0">
                <a:effectLst/>
                <a:ea typeface="Arial Unicode MS"/>
                <a:cs typeface="Times New Roman" panose="02020603050405020304" pitchFamily="18" charset="0"/>
              </a:rPr>
              <a:t> Nueva, 1964, p. 142)</a:t>
            </a:r>
          </a:p>
          <a:p>
            <a:pPr marL="0" indent="0" algn="just">
              <a:buNone/>
            </a:pPr>
            <a:endParaRPr lang="en-US" sz="2400" dirty="0">
              <a:effectLst/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>
                <a:ea typeface="Arial Unicode MS"/>
                <a:cs typeface="Times New Roman" panose="02020603050405020304" pitchFamily="18" charset="0"/>
              </a:rPr>
              <a:t>Experimentación</a:t>
            </a:r>
            <a:r>
              <a:rPr lang="en-US" sz="2400" b="1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a typeface="Arial Unicode MS"/>
                <a:cs typeface="Times New Roman" panose="02020603050405020304" pitchFamily="18" charset="0"/>
              </a:rPr>
              <a:t>constante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en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vilo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entre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tradición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e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innovación</a:t>
            </a:r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Arial Unicode MS"/>
                <a:cs typeface="Times New Roman" panose="02020603050405020304" pitchFamily="18" charset="0"/>
              </a:rPr>
              <a:t>La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relación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arte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con la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vida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superioridad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arte</a:t>
            </a:r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ea typeface="Arial Unicode MS"/>
                <a:cs typeface="Times New Roman" panose="02020603050405020304" pitchFamily="18" charset="0"/>
              </a:rPr>
              <a:t>En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su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primera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gran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novela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La </a:t>
            </a:r>
            <a:r>
              <a:rPr lang="en-US" sz="2400" i="1" dirty="0" err="1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Voluntad</a:t>
            </a:r>
            <a:r>
              <a:rPr lang="en-US" sz="2400" i="1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(1902),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el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co-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protagonista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el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filósofo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Yuste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sostiene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que “la imagen lo es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todo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” </a:t>
            </a:r>
          </a:p>
          <a:p>
            <a:pPr algn="just"/>
            <a:endParaRPr lang="en-US" sz="2400" dirty="0">
              <a:effectLst/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89167868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117B06D-480D-4468-B4A9-5927197D89EC}"/>
              </a:ext>
            </a:extLst>
          </p:cNvPr>
          <p:cNvSpPr txBox="1"/>
          <p:nvPr/>
        </p:nvSpPr>
        <p:spPr>
          <a:xfrm>
            <a:off x="2137023" y="612845"/>
            <a:ext cx="853782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Novela-reescritura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de “El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licenciado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Vidriera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cervantino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Tomás Rueda 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(1915): “¡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interior!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Esfuerzo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hacemos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mediante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el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cual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creyéndonos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otra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manera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logramos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un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resultado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que no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lograríamos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permaneciendo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los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mismos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.” </a:t>
            </a:r>
          </a:p>
          <a:p>
            <a:pPr algn="just"/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Ensayo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Un </a:t>
            </a:r>
            <a:r>
              <a:rPr lang="en-US" sz="2400" i="1" dirty="0" err="1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pueblecito</a:t>
            </a:r>
            <a:r>
              <a:rPr lang="en-US" sz="2400" i="1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. </a:t>
            </a:r>
            <a:r>
              <a:rPr lang="en-US" sz="2400" i="1" dirty="0" err="1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Ríofrío</a:t>
            </a:r>
            <a:r>
              <a:rPr lang="en-US" sz="2400" i="1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 de Ávila 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(1916): “la imagen de la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es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mejor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que la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misma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”</a:t>
            </a:r>
          </a:p>
          <a:p>
            <a:pPr algn="just"/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ea typeface="Arial Unicode MS"/>
              <a:cs typeface="Times New Roman" panose="02020603050405020304" pitchFamily="18" charset="0"/>
            </a:endParaRPr>
          </a:p>
          <a:p>
            <a:pPr algn="just"/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Obra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teatral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Cervantes, o la casa </a:t>
            </a:r>
            <a:r>
              <a:rPr lang="en-US" sz="2400" dirty="0" err="1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encantada</a:t>
            </a:r>
            <a:r>
              <a:rPr lang="en-US" sz="2400" dirty="0">
                <a:solidFill>
                  <a:srgbClr val="FF0000"/>
                </a:solidFill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(1931): “El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ensueño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es la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; las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ficciones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del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arte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son la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más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 viva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” (III </a:t>
            </a:r>
            <a:r>
              <a:rPr lang="en-US" sz="2400" dirty="0" err="1">
                <a:ea typeface="Arial Unicode MS"/>
                <a:cs typeface="Times New Roman" panose="02020603050405020304" pitchFamily="18" charset="0"/>
              </a:rPr>
              <a:t>acto</a:t>
            </a:r>
            <a:r>
              <a:rPr lang="en-US" sz="2400" dirty="0">
                <a:ea typeface="Arial Unicode MS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xmlns="" val="44383196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D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1BCE3FC-90B9-6390-A730-B03C563B5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56898"/>
            <a:ext cx="5811520" cy="1003807"/>
          </a:xfrm>
        </p:spPr>
        <p:txBody>
          <a:bodyPr anchor="b">
            <a:normAutofit/>
          </a:bodyPr>
          <a:lstStyle/>
          <a:p>
            <a:r>
              <a:rPr lang="es-ES" sz="2800" dirty="0">
                <a:latin typeface="+mn-lt"/>
              </a:rPr>
              <a:t>Azorín y las vanguardias (cubismo y surrealismo) – El cubismo</a:t>
            </a:r>
            <a:endParaRPr lang="it-IT" sz="2800" dirty="0">
              <a:latin typeface="+mn-lt"/>
            </a:endParaRP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A5BC659-BEBF-4E87-428B-9CC90CCD1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1" y="1117593"/>
            <a:ext cx="5128822" cy="574039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sz="2300" dirty="0"/>
              <a:t>Exposiciones de pintura cubista: Barcelona (1912, 1920) y Madrid (1915).</a:t>
            </a:r>
          </a:p>
          <a:p>
            <a:pPr algn="just"/>
            <a:r>
              <a:rPr lang="es-ES" sz="2300" dirty="0"/>
              <a:t>Fragmento de G. Apollinaire, </a:t>
            </a:r>
            <a:r>
              <a:rPr lang="es-ES" sz="2300" i="1" dirty="0"/>
              <a:t>Les peintres cubistes </a:t>
            </a:r>
            <a:r>
              <a:rPr lang="es-ES" sz="2300" dirty="0"/>
              <a:t>(1912) en la revista orteguiana “España” (21/11/1918). </a:t>
            </a:r>
          </a:p>
          <a:p>
            <a:pPr algn="just"/>
            <a:endParaRPr lang="es-ES" sz="2300" dirty="0"/>
          </a:p>
          <a:p>
            <a:pPr algn="just"/>
            <a:r>
              <a:rPr lang="es-ES" sz="2300" dirty="0"/>
              <a:t>Apollinaire, </a:t>
            </a:r>
            <a:r>
              <a:rPr lang="es-ES" sz="2300" i="1" dirty="0"/>
              <a:t>Les peintres cubistes</a:t>
            </a:r>
            <a:r>
              <a:rPr lang="es-ES" sz="2300" dirty="0"/>
              <a:t>: </a:t>
            </a:r>
            <a:r>
              <a:rPr lang="it-IT" sz="2300" dirty="0">
                <a:effectLst/>
                <a:ea typeface="Times New Roman" panose="02020603050405020304" pitchFamily="18" charset="0"/>
              </a:rPr>
              <a:t>«le </a:t>
            </a:r>
            <a:r>
              <a:rPr lang="it-IT" sz="2300" dirty="0" err="1">
                <a:effectLst/>
                <a:ea typeface="Times New Roman" panose="02020603050405020304" pitchFamily="18" charset="0"/>
              </a:rPr>
              <a:t>cubisme</a:t>
            </a:r>
            <a:r>
              <a:rPr lang="it-IT" sz="2300" dirty="0">
                <a:effectLst/>
                <a:ea typeface="Times New Roman" panose="02020603050405020304" pitchFamily="18" charset="0"/>
              </a:rPr>
              <a:t> […] n’est </a:t>
            </a:r>
            <a:r>
              <a:rPr lang="it-IT" sz="2300" dirty="0" err="1">
                <a:effectLst/>
                <a:ea typeface="Times New Roman" panose="02020603050405020304" pitchFamily="18" charset="0"/>
              </a:rPr>
              <a:t>pas</a:t>
            </a:r>
            <a:r>
              <a:rPr lang="it-IT" sz="2300" dirty="0">
                <a:effectLst/>
                <a:ea typeface="Times New Roman" panose="02020603050405020304" pitchFamily="18" charset="0"/>
              </a:rPr>
              <a:t> un art d’</a:t>
            </a:r>
            <a:r>
              <a:rPr lang="it-IT" sz="2300" dirty="0" err="1">
                <a:effectLst/>
                <a:ea typeface="Times New Roman" panose="02020603050405020304" pitchFamily="18" charset="0"/>
              </a:rPr>
              <a:t>imitation</a:t>
            </a:r>
            <a:r>
              <a:rPr lang="it-IT" sz="2300" dirty="0">
                <a:effectLst/>
                <a:ea typeface="Times New Roman" panose="02020603050405020304" pitchFamily="18" charset="0"/>
              </a:rPr>
              <a:t>, mais un art de </a:t>
            </a:r>
            <a:r>
              <a:rPr lang="it-IT" sz="2300" dirty="0" err="1">
                <a:effectLst/>
                <a:ea typeface="Times New Roman" panose="02020603050405020304" pitchFamily="18" charset="0"/>
              </a:rPr>
              <a:t>conception</a:t>
            </a:r>
            <a:r>
              <a:rPr lang="it-IT" sz="2300" dirty="0">
                <a:effectLst/>
                <a:ea typeface="Times New Roman" panose="02020603050405020304" pitchFamily="18" charset="0"/>
              </a:rPr>
              <a:t>».</a:t>
            </a:r>
            <a:endParaRPr lang="es-ES" sz="2300" dirty="0"/>
          </a:p>
          <a:p>
            <a:pPr marL="0" indent="0" algn="just">
              <a:buNone/>
            </a:pPr>
            <a:endParaRPr lang="es-ES" sz="2300" dirty="0"/>
          </a:p>
          <a:p>
            <a:pPr algn="just"/>
            <a:r>
              <a:rPr lang="es-ES" sz="2300" dirty="0"/>
              <a:t>Azorín y la pintura de Paul Cézanne </a:t>
            </a:r>
          </a:p>
          <a:p>
            <a:pPr algn="just"/>
            <a:r>
              <a:rPr lang="it-IT" sz="2300" dirty="0"/>
              <a:t>La «</a:t>
            </a:r>
            <a:r>
              <a:rPr lang="it-IT" sz="2300" dirty="0" err="1"/>
              <a:t>visión</a:t>
            </a:r>
            <a:r>
              <a:rPr lang="it-IT" sz="2300" dirty="0"/>
              <a:t> interna» y la «</a:t>
            </a:r>
            <a:r>
              <a:rPr lang="it-IT" sz="2300" dirty="0" err="1"/>
              <a:t>eliminación</a:t>
            </a:r>
            <a:r>
              <a:rPr lang="it-IT" sz="2300" dirty="0"/>
              <a:t>» del pintor </a:t>
            </a:r>
            <a:r>
              <a:rPr lang="it-IT" sz="2300" dirty="0" err="1"/>
              <a:t>francés</a:t>
            </a:r>
            <a:r>
              <a:rPr lang="it-IT" sz="2300" dirty="0"/>
              <a:t>, «promotor de </a:t>
            </a:r>
            <a:r>
              <a:rPr lang="it-IT" sz="2300" dirty="0" err="1"/>
              <a:t>toda</a:t>
            </a:r>
            <a:r>
              <a:rPr lang="it-IT" sz="2300" dirty="0"/>
              <a:t> la pintura moderna» («La </a:t>
            </a:r>
            <a:r>
              <a:rPr lang="it-IT" sz="2300" dirty="0" err="1"/>
              <a:t>cuestión</a:t>
            </a:r>
            <a:r>
              <a:rPr lang="it-IT" sz="2300" dirty="0"/>
              <a:t> Cézanne», Destino, 22/1/1944)</a:t>
            </a:r>
          </a:p>
          <a:p>
            <a:endParaRPr lang="it-IT" sz="2300" dirty="0"/>
          </a:p>
          <a:p>
            <a:r>
              <a:rPr lang="it-IT" sz="2300" dirty="0"/>
              <a:t>El arte cubista y la </a:t>
            </a:r>
            <a:r>
              <a:rPr lang="it-IT" sz="2300" dirty="0" err="1"/>
              <a:t>poética</a:t>
            </a:r>
            <a:r>
              <a:rPr lang="it-IT" sz="2300" dirty="0"/>
              <a:t> </a:t>
            </a:r>
            <a:r>
              <a:rPr lang="it-IT" sz="2300" dirty="0" err="1"/>
              <a:t>azoriniana</a:t>
            </a:r>
            <a:r>
              <a:rPr lang="it-IT" sz="2300" dirty="0"/>
              <a:t>:</a:t>
            </a:r>
          </a:p>
          <a:p>
            <a:r>
              <a:rPr lang="it-IT" sz="2300" dirty="0"/>
              <a:t>- </a:t>
            </a:r>
            <a:r>
              <a:rPr lang="it-IT" sz="2300" dirty="0" err="1"/>
              <a:t>autonomía</a:t>
            </a:r>
            <a:r>
              <a:rPr lang="it-IT" sz="2300" dirty="0"/>
              <a:t> de la </a:t>
            </a:r>
            <a:r>
              <a:rPr lang="it-IT" sz="2300" dirty="0" err="1"/>
              <a:t>obra</a:t>
            </a:r>
            <a:r>
              <a:rPr lang="it-IT" sz="2300" dirty="0"/>
              <a:t> </a:t>
            </a:r>
            <a:r>
              <a:rPr lang="it-IT" sz="2300" dirty="0" err="1"/>
              <a:t>artística</a:t>
            </a:r>
            <a:endParaRPr lang="it-IT" sz="2300" dirty="0"/>
          </a:p>
          <a:p>
            <a:r>
              <a:rPr lang="it-IT" sz="2300" dirty="0"/>
              <a:t>- la </a:t>
            </a:r>
            <a:r>
              <a:rPr lang="it-IT" sz="2300" dirty="0" err="1"/>
              <a:t>visión</a:t>
            </a:r>
            <a:r>
              <a:rPr lang="it-IT" sz="2300" dirty="0"/>
              <a:t> </a:t>
            </a:r>
            <a:r>
              <a:rPr lang="it-IT" sz="2300" dirty="0" err="1"/>
              <a:t>interior</a:t>
            </a:r>
            <a:endParaRPr lang="it-IT" sz="2300" dirty="0"/>
          </a:p>
          <a:p>
            <a:r>
              <a:rPr lang="it-IT" sz="2300" dirty="0"/>
              <a:t>- </a:t>
            </a:r>
            <a:r>
              <a:rPr lang="it-IT" sz="2300" dirty="0" err="1"/>
              <a:t>el</a:t>
            </a:r>
            <a:r>
              <a:rPr lang="it-IT" sz="2300" dirty="0"/>
              <a:t> </a:t>
            </a:r>
            <a:r>
              <a:rPr lang="it-IT" sz="2300" dirty="0" err="1"/>
              <a:t>mundo</a:t>
            </a:r>
            <a:r>
              <a:rPr lang="it-IT" sz="2300" dirty="0"/>
              <a:t> ‘</a:t>
            </a:r>
            <a:r>
              <a:rPr lang="it-IT" sz="2300" dirty="0" err="1"/>
              <a:t>geometrizado</a:t>
            </a:r>
            <a:r>
              <a:rPr lang="it-IT" sz="2300" dirty="0"/>
              <a:t>’ (</a:t>
            </a:r>
            <a:r>
              <a:rPr lang="it-IT" sz="2300" dirty="0" err="1"/>
              <a:t>fragmentarismo</a:t>
            </a:r>
            <a:r>
              <a:rPr lang="it-IT" sz="2300" dirty="0"/>
              <a:t>)</a:t>
            </a:r>
          </a:p>
          <a:p>
            <a:pPr marL="0" indent="0">
              <a:buNone/>
            </a:pPr>
            <a:endParaRPr lang="it-IT" sz="2200" dirty="0"/>
          </a:p>
          <a:p>
            <a:endParaRPr lang="it-IT" sz="2200" dirty="0"/>
          </a:p>
          <a:p>
            <a:endParaRPr lang="it-IT" sz="2200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xmlns="" id="{5F0F853D-44C2-6DE1-12FA-09680F712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29" r="3238" b="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29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8">
            <a:extLst>
              <a:ext uri="{FF2B5EF4-FFF2-40B4-BE49-F238E27FC236}">
                <a16:creationId xmlns:a16="http://schemas.microsoft.com/office/drawing/2014/main" xmlns="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C7FCC9-6B25-2083-9D8D-F25682F6C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0" y="199506"/>
            <a:ext cx="5328458" cy="789710"/>
          </a:xfrm>
        </p:spPr>
        <p:txBody>
          <a:bodyPr anchor="b">
            <a:normAutofit fontScale="90000"/>
          </a:bodyPr>
          <a:lstStyle/>
          <a:p>
            <a:r>
              <a:rPr lang="es-ES" sz="3000" dirty="0">
                <a:latin typeface="+mn-lt"/>
              </a:rPr>
              <a:t>Azorín y las vanguardias (cubismo y surrealismo) – El surrealismo</a:t>
            </a:r>
            <a:endParaRPr lang="it-IT" sz="3000" dirty="0"/>
          </a:p>
        </p:txBody>
      </p:sp>
      <p:sp>
        <p:nvSpPr>
          <p:cNvPr id="3091" name="sketchy line">
            <a:extLst>
              <a:ext uri="{FF2B5EF4-FFF2-40B4-BE49-F238E27FC236}">
                <a16:creationId xmlns:a16="http://schemas.microsoft.com/office/drawing/2014/main" xmlns="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0F6EA52-060B-09EF-D163-2EC8B0B5D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68" y="1068512"/>
            <a:ext cx="5394960" cy="5789478"/>
          </a:xfrm>
        </p:spPr>
        <p:txBody>
          <a:bodyPr>
            <a:normAutofit fontScale="92500" lnSpcReduction="10000"/>
          </a:bodyPr>
          <a:lstStyle/>
          <a:p>
            <a:r>
              <a:rPr lang="es-ES" sz="1900" dirty="0"/>
              <a:t>Azorín lee el primer </a:t>
            </a:r>
            <a:r>
              <a:rPr lang="es-ES" sz="1900" i="1" dirty="0"/>
              <a:t>Manifeste du surréalisme </a:t>
            </a:r>
            <a:r>
              <a:rPr lang="es-ES" sz="1900" dirty="0"/>
              <a:t>(1924) de André Breton, y lo cita en una entrevista con Luis Calvo en “ABC” (“El superrealismo en el teatro”, 31/03/1927) y en “El superrealismo es un hecho evidente” (“ABC”, 7/04/1927). </a:t>
            </a:r>
          </a:p>
          <a:p>
            <a:pPr marL="0" indent="0">
              <a:buNone/>
            </a:pPr>
            <a:endParaRPr lang="es-ES" sz="1900" dirty="0"/>
          </a:p>
          <a:p>
            <a:r>
              <a:rPr lang="es-ES" sz="1900" dirty="0"/>
              <a:t>Breton, </a:t>
            </a:r>
            <a:r>
              <a:rPr lang="es-ES" sz="1900" i="1" dirty="0"/>
              <a:t>Manifeste du surréalisme </a:t>
            </a:r>
            <a:r>
              <a:rPr lang="es-ES" sz="1900" dirty="0"/>
              <a:t>(1924): 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«Le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surréalisme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repose sur la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croyance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à la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réalité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superiéure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». </a:t>
            </a:r>
          </a:p>
          <a:p>
            <a:endParaRPr lang="en-US" sz="1900" dirty="0">
              <a:effectLst/>
              <a:ea typeface="Arial Unicode MS"/>
              <a:cs typeface="Times New Roman" panose="02020603050405020304" pitchFamily="18" charset="0"/>
            </a:endParaRPr>
          </a:p>
          <a:p>
            <a:r>
              <a:rPr lang="en-US" sz="1900" dirty="0" err="1">
                <a:cs typeface="Times New Roman" panose="02020603050405020304" pitchFamily="18" charset="0"/>
              </a:rPr>
              <a:t>Azorín</a:t>
            </a:r>
            <a:r>
              <a:rPr lang="en-US" sz="1900" dirty="0"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cs typeface="Times New Roman" panose="02020603050405020304" pitchFamily="18" charset="0"/>
              </a:rPr>
              <a:t>habla</a:t>
            </a:r>
            <a:r>
              <a:rPr lang="en-US" sz="1900" dirty="0">
                <a:cs typeface="Times New Roman" panose="02020603050405020304" pitchFamily="18" charset="0"/>
              </a:rPr>
              <a:t> de </a:t>
            </a:r>
            <a:r>
              <a:rPr lang="en-US" sz="1900" b="1" dirty="0" err="1">
                <a:cs typeface="Times New Roman" panose="02020603050405020304" pitchFamily="18" charset="0"/>
              </a:rPr>
              <a:t>superrealismo</a:t>
            </a:r>
            <a:r>
              <a:rPr lang="en-US" sz="1900" dirty="0">
                <a:cs typeface="Times New Roman" panose="02020603050405020304" pitchFamily="18" charset="0"/>
              </a:rPr>
              <a:t> o </a:t>
            </a:r>
            <a:r>
              <a:rPr lang="en-US" sz="1900" b="1" dirty="0" err="1">
                <a:cs typeface="Times New Roman" panose="02020603050405020304" pitchFamily="18" charset="0"/>
              </a:rPr>
              <a:t>sobrerrealismo</a:t>
            </a:r>
            <a:r>
              <a:rPr lang="en-US" sz="1900" dirty="0">
                <a:cs typeface="Times New Roman" panose="02020603050405020304" pitchFamily="18" charset="0"/>
              </a:rPr>
              <a:t> (</a:t>
            </a:r>
            <a:r>
              <a:rPr lang="en-US" sz="1900" dirty="0" err="1">
                <a:cs typeface="Times New Roman" panose="02020603050405020304" pitchFamily="18" charset="0"/>
              </a:rPr>
              <a:t>como</a:t>
            </a:r>
            <a:r>
              <a:rPr lang="en-US" sz="1900" dirty="0">
                <a:cs typeface="Times New Roman" panose="02020603050405020304" pitchFamily="18" charset="0"/>
              </a:rPr>
              <a:t> Salvador Dalí y José </a:t>
            </a:r>
            <a:r>
              <a:rPr lang="en-US" sz="1900" dirty="0" err="1">
                <a:cs typeface="Times New Roman" panose="02020603050405020304" pitchFamily="18" charset="0"/>
              </a:rPr>
              <a:t>Bergamín</a:t>
            </a:r>
            <a:r>
              <a:rPr lang="en-US" sz="1900" dirty="0">
                <a:cs typeface="Times New Roman" panose="02020603050405020304" pitchFamily="18" charset="0"/>
              </a:rPr>
              <a:t>)</a:t>
            </a:r>
          </a:p>
          <a:p>
            <a:r>
              <a:rPr lang="es-ES" sz="1900" i="1" dirty="0">
                <a:effectLst/>
                <a:ea typeface="Arial Unicode MS"/>
                <a:cs typeface="Times New Roman" panose="02020603050405020304" pitchFamily="18" charset="0"/>
              </a:rPr>
              <a:t>De las candilejas</a:t>
            </a:r>
            <a:r>
              <a:rPr lang="es-ES" sz="1900" dirty="0">
                <a:effectLst/>
                <a:ea typeface="Arial Unicode MS"/>
                <a:cs typeface="Times New Roman" panose="02020603050405020304" pitchFamily="18" charset="0"/>
              </a:rPr>
              <a:t>, «ABC», 15/09/1927: 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«¿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Qué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es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Superrealismo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? </a:t>
            </a:r>
            <a:r>
              <a:rPr lang="es-ES" sz="1900" dirty="0">
                <a:effectLst/>
                <a:ea typeface="Arial Unicode MS"/>
                <a:cs typeface="Times New Roman" panose="02020603050405020304" pitchFamily="18" charset="0"/>
              </a:rPr>
              <a:t>[…]. Lo cierto es que nos apartamos, en arte, de la realidad». </a:t>
            </a:r>
          </a:p>
          <a:p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«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Yo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creo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en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la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resolución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futura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estos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dos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estados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en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apariencia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tan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contradictorios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como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son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el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sueño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y la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en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una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especie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de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realidad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absoluta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, de </a:t>
            </a:r>
            <a:r>
              <a:rPr lang="en-US" sz="1900" dirty="0" err="1">
                <a:effectLst/>
                <a:ea typeface="Arial Unicode MS"/>
                <a:cs typeface="Times New Roman" panose="02020603050405020304" pitchFamily="18" charset="0"/>
              </a:rPr>
              <a:t>superrealidad</a:t>
            </a:r>
            <a:r>
              <a:rPr lang="en-US" sz="1900" dirty="0">
                <a:effectLst/>
                <a:ea typeface="Arial Unicode MS"/>
                <a:cs typeface="Times New Roman" panose="02020603050405020304" pitchFamily="18" charset="0"/>
              </a:rPr>
              <a:t>»</a:t>
            </a:r>
            <a:r>
              <a:rPr lang="es-ES" sz="1900" dirty="0"/>
              <a:t> (“El superrealismo en el teatro”, 31/03/1927). </a:t>
            </a:r>
          </a:p>
          <a:p>
            <a:endParaRPr lang="it-IT" sz="1000" dirty="0"/>
          </a:p>
        </p:txBody>
      </p:sp>
      <p:pic>
        <p:nvPicPr>
          <p:cNvPr id="1026" name="Picture 2" descr="Immagine che contiene dipinto, arte, Arte bambini&#10;&#10;Descrizione generata automaticamente">
            <a:extLst>
              <a:ext uri="{FF2B5EF4-FFF2-40B4-BE49-F238E27FC236}">
                <a16:creationId xmlns:a16="http://schemas.microsoft.com/office/drawing/2014/main" xmlns="" id="{2A453DFF-E6B5-081B-8786-916F90902A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13" r="24434" b="-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827847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mbalinón">
            <a:extLst>
              <a:ext uri="{FF2B5EF4-FFF2-40B4-BE49-F238E27FC236}">
                <a16:creationId xmlns:a16="http://schemas.microsoft.com/office/drawing/2014/main" xmlns="" id="{D0BD2ABB-1985-DDA5-CAD3-138D8D58D5C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83" b="19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38C7AC6-14B7-53AF-3B80-EBED89CA0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>
                <a:solidFill>
                  <a:schemeClr val="tx1">
                    <a:lumMod val="85000"/>
                    <a:lumOff val="15000"/>
                  </a:schemeClr>
                </a:solidFill>
              </a:rPr>
              <a:t>Azorín y la escena española y europea de los años ‘20 y ‘30 del XX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2834371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xmlns="" id="{5D13CC36-B950-4F02-9BAF-9A7EB26739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xmlns="" id="{D1BDED99-B35B-4FEE-A274-8E8DB6FEEE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9783458323303: Die Aufzeichnungen des Malte Laurids Brigge: 630">
            <a:extLst>
              <a:ext uri="{FF2B5EF4-FFF2-40B4-BE49-F238E27FC236}">
                <a16:creationId xmlns:a16="http://schemas.microsoft.com/office/drawing/2014/main" xmlns="" id="{580651B9-E729-D141-876A-489F8B69A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" b="959"/>
          <a:stretch/>
        </p:blipFill>
        <p:spPr bwMode="auto"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412B48E-B313-4B74-DD79-5DC0620E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036558" cy="477520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Azorín, traductor y crítico de teatro/1</a:t>
            </a:r>
            <a:endParaRPr lang="it-IT" sz="2400" b="1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DA8D677-8A9A-7E10-878A-5C66223B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127" y="1512916"/>
            <a:ext cx="8119685" cy="4563688"/>
          </a:xfrm>
        </p:spPr>
        <p:txBody>
          <a:bodyPr>
            <a:normAutofit fontScale="92500"/>
          </a:bodyPr>
          <a:lstStyle/>
          <a:p>
            <a:r>
              <a:rPr lang="es-ES" sz="2400" dirty="0"/>
              <a:t>1896: traduce al español </a:t>
            </a:r>
            <a:r>
              <a:rPr lang="es-ES" sz="2400" i="1" dirty="0"/>
              <a:t>L’intruse </a:t>
            </a:r>
            <a:r>
              <a:rPr lang="es-ES" sz="2400" dirty="0"/>
              <a:t>(1890-1891), pieza en 1 acto del dramaturgo belga </a:t>
            </a:r>
            <a:r>
              <a:rPr lang="es-ES" sz="2400" b="1" dirty="0"/>
              <a:t>Maurice Maeterlinck</a:t>
            </a:r>
            <a:endParaRPr lang="es-ES" sz="2400" dirty="0"/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1899: escribe su primera obra teatral, </a:t>
            </a:r>
            <a:r>
              <a:rPr lang="es-ES" sz="2400" i="1" dirty="0"/>
              <a:t>La fuerza del amor</a:t>
            </a:r>
            <a:r>
              <a:rPr lang="es-ES" sz="2400" dirty="0"/>
              <a:t>: no se escenifica, se publica en 1901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Entrevista con Luis Calvo (31/03/1927): son “superrealistas”  autores como </a:t>
            </a:r>
            <a:r>
              <a:rPr lang="es-ES" sz="2400" b="1" dirty="0"/>
              <a:t>Pirandello, Henri René Lenormand, Rainer Maria Rilke </a:t>
            </a:r>
            <a:r>
              <a:rPr lang="es-ES" sz="2400" dirty="0"/>
              <a:t>(</a:t>
            </a:r>
            <a:r>
              <a:rPr lang="es-ES" sz="2400" i="1" dirty="0"/>
              <a:t>Los cuadernos de Malte Laurids Brigge, </a:t>
            </a:r>
            <a:r>
              <a:rPr lang="es-ES" sz="2400" dirty="0"/>
              <a:t>1910) 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El teatro azoriniano es “experimental”. Nunca adopta la escritura automática surrealista</a:t>
            </a: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xmlns="" val="294723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5B1CA84-453E-1DE6-DDA6-25D69F94B26D}"/>
              </a:ext>
            </a:extLst>
          </p:cNvPr>
          <p:cNvSpPr txBox="1"/>
          <p:nvPr/>
        </p:nvSpPr>
        <p:spPr>
          <a:xfrm>
            <a:off x="2022763" y="797510"/>
            <a:ext cx="814647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/>
              <a:t>1926-1927: más de 50 artículos de periódico dedicados a la renovación de las tablas españolas</a:t>
            </a:r>
          </a:p>
          <a:p>
            <a:pPr algn="ctr"/>
            <a:endParaRPr lang="es-E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/>
              <a:t>En ellos, habla del teatro surrealista en sentido </a:t>
            </a:r>
            <a:r>
              <a:rPr lang="es-ES" sz="2400" b="1" dirty="0"/>
              <a:t>antinaturalista</a:t>
            </a:r>
          </a:p>
          <a:p>
            <a:pPr algn="ctr"/>
            <a:endParaRPr lang="es-E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/>
              <a:t>Crítica sobre el teatro español de su época: “La crisis teatral, I y II”, </a:t>
            </a:r>
            <a:r>
              <a:rPr lang="es-ES" sz="2400" i="1" dirty="0"/>
              <a:t>La Prensa</a:t>
            </a:r>
            <a:r>
              <a:rPr lang="es-ES" sz="2400" dirty="0"/>
              <a:t>, 14/06 y 23/06/1925: </a:t>
            </a:r>
          </a:p>
          <a:p>
            <a:pPr algn="ctr"/>
            <a:endParaRPr lang="es-ES" sz="2400" dirty="0"/>
          </a:p>
          <a:p>
            <a:pPr algn="ctr"/>
            <a:r>
              <a:rPr lang="es-ES" sz="2400" dirty="0"/>
              <a:t>- falta de educación teatral en el público</a:t>
            </a:r>
          </a:p>
          <a:p>
            <a:pPr algn="ctr"/>
            <a:r>
              <a:rPr lang="es-ES" sz="2400" dirty="0"/>
              <a:t>- programación teatral ecléctica </a:t>
            </a:r>
          </a:p>
          <a:p>
            <a:pPr marL="342900" indent="-342900" algn="ctr">
              <a:buFontTx/>
              <a:buChar char="-"/>
            </a:pPr>
            <a:r>
              <a:rPr lang="es-ES" sz="2400" dirty="0"/>
              <a:t>éxito del teatro popular y cómico de Carlos Arniches </a:t>
            </a:r>
          </a:p>
          <a:p>
            <a:pPr algn="ctr"/>
            <a:endParaRPr lang="es-ES" sz="24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ES" sz="2400" dirty="0"/>
              <a:t>Admiración por Pirandello, Lenormand, Pérez Galdós, Rilke</a:t>
            </a:r>
          </a:p>
        </p:txBody>
      </p:sp>
    </p:spTree>
    <p:extLst>
      <p:ext uri="{BB962C8B-B14F-4D97-AF65-F5344CB8AC3E}">
        <p14:creationId xmlns:p14="http://schemas.microsoft.com/office/powerpoint/2010/main" xmlns="" val="196597621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A9A36C2-CD63-EC03-EC47-27FCA454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9" y="-1"/>
            <a:ext cx="6030432" cy="680484"/>
          </a:xfrm>
        </p:spPr>
        <p:txBody>
          <a:bodyPr>
            <a:normAutofit/>
          </a:bodyPr>
          <a:lstStyle/>
          <a:p>
            <a:r>
              <a:rPr lang="es-ES" sz="2400" b="1" dirty="0">
                <a:latin typeface="+mn-lt"/>
              </a:rPr>
              <a:t>Azorín, traductor y crítico de teatro/2</a:t>
            </a:r>
            <a:endParaRPr lang="it-IT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1C63F5A-A4F7-1AE2-9138-435730B84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12" y="850605"/>
            <a:ext cx="6030432" cy="6007394"/>
          </a:xfrm>
        </p:spPr>
        <p:txBody>
          <a:bodyPr>
            <a:normAutofit/>
          </a:bodyPr>
          <a:lstStyle/>
          <a:p>
            <a:r>
              <a:rPr lang="es-ES" sz="2000" dirty="0"/>
              <a:t>Admiración por el director teatral francés </a:t>
            </a:r>
            <a:r>
              <a:rPr lang="es-ES" sz="2000" b="1" dirty="0"/>
              <a:t>Gaston Baty</a:t>
            </a:r>
            <a:r>
              <a:rPr lang="es-ES" sz="2000" dirty="0"/>
              <a:t>: multiplicidad de códigos expresivos en el texto dramático (dos artículos en 1927 sobre el “teatro total” de Baty)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“El sentido de lo cómico”, </a:t>
            </a:r>
            <a:r>
              <a:rPr lang="es-ES" sz="2000" i="1" dirty="0"/>
              <a:t>ABC</a:t>
            </a:r>
            <a:r>
              <a:rPr lang="es-ES" sz="2000" dirty="0"/>
              <a:t>, 22/07/1926: “el teatro es para representado y no para leído”</a:t>
            </a:r>
          </a:p>
          <a:p>
            <a:pPr marL="0" indent="0">
              <a:buNone/>
            </a:pPr>
            <a:endParaRPr lang="es-ES" sz="2000" dirty="0"/>
          </a:p>
          <a:p>
            <a:r>
              <a:rPr lang="es-ES" sz="2000" dirty="0"/>
              <a:t>“Sobre el teatro”, </a:t>
            </a:r>
            <a:r>
              <a:rPr lang="es-ES" sz="2000" i="1" dirty="0"/>
              <a:t>ABC</a:t>
            </a:r>
            <a:r>
              <a:rPr lang="es-ES" sz="2000" dirty="0"/>
              <a:t>, 20/02/1926: importancia del DIÁLOGO. Decoración sintética y simbólica</a:t>
            </a:r>
          </a:p>
          <a:p>
            <a:endParaRPr lang="es-ES" sz="2000" dirty="0"/>
          </a:p>
          <a:p>
            <a:r>
              <a:rPr lang="es-ES" sz="2000" dirty="0"/>
              <a:t>Azorín y </a:t>
            </a:r>
            <a:r>
              <a:rPr lang="es-ES" sz="2000" b="1" dirty="0"/>
              <a:t>Luigi Pirandello</a:t>
            </a:r>
            <a:r>
              <a:rPr lang="es-ES" sz="2000" dirty="0"/>
              <a:t>: “Los seis personajes y el autor”, ABC, 23/05/1924. </a:t>
            </a:r>
            <a:r>
              <a:rPr lang="es-ES" sz="2000" i="1" dirty="0"/>
              <a:t>Sei personaggi in cerca d’autore </a:t>
            </a:r>
            <a:r>
              <a:rPr lang="es-ES" sz="2000" dirty="0"/>
              <a:t>se representó en Madrid el 22/12/1923. Establece una relación entre Pirandello y el Calderón de </a:t>
            </a:r>
            <a:r>
              <a:rPr lang="es-ES" sz="2000" i="1" dirty="0"/>
              <a:t>El gran teatro del mundo</a:t>
            </a:r>
            <a:r>
              <a:rPr lang="es-ES" sz="2000" dirty="0"/>
              <a:t>.  “El teatro de Pirandello”, </a:t>
            </a:r>
            <a:r>
              <a:rPr lang="es-ES" sz="2000" i="1" dirty="0"/>
              <a:t>ABC</a:t>
            </a:r>
            <a:r>
              <a:rPr lang="es-ES" sz="2000" dirty="0"/>
              <a:t>, 25/11/1925</a:t>
            </a:r>
          </a:p>
          <a:p>
            <a:endParaRPr lang="es-ES" sz="1500" dirty="0"/>
          </a:p>
          <a:p>
            <a:endParaRPr lang="es-ES" sz="1500" dirty="0"/>
          </a:p>
          <a:p>
            <a:endParaRPr lang="it-IT" sz="1500" dirty="0"/>
          </a:p>
        </p:txBody>
      </p:sp>
      <p:sp>
        <p:nvSpPr>
          <p:cNvPr id="2069" name="Oval 2068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mmagine che contiene vestiti, persona, Viso umano, cappello&#10;&#10;Descrizione generata automaticamente">
            <a:extLst>
              <a:ext uri="{FF2B5EF4-FFF2-40B4-BE49-F238E27FC236}">
                <a16:creationId xmlns:a16="http://schemas.microsoft.com/office/drawing/2014/main" xmlns="" id="{7C0D3408-A193-1194-2027-1B32272A5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89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1" name="Arc 2070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xmlns="" id="{6F3E6F9E-7CB2-2743-14D9-46383368C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435" r="2" b="7687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301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1730</Words>
  <Application>Microsoft Office PowerPoint</Application>
  <PresentationFormat>Personalizzato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Universidad de Macerata lunes 11 de marzo de 2024   Literatura española II LM  (Profa Luciana Gentilli)</vt:lpstr>
      <vt:lpstr>El vanguardismo de Azorín: el arte y la vida</vt:lpstr>
      <vt:lpstr>Diapositiva 3</vt:lpstr>
      <vt:lpstr>Azorín y las vanguardias (cubismo y surrealismo) – El cubismo</vt:lpstr>
      <vt:lpstr>Azorín y las vanguardias (cubismo y surrealismo) – El surrealismo</vt:lpstr>
      <vt:lpstr>Azorín y la escena española y europea de los años ‘20 y ‘30 del XX</vt:lpstr>
      <vt:lpstr>Azorín, traductor y crítico de teatro/1</vt:lpstr>
      <vt:lpstr>Diapositiva 8</vt:lpstr>
      <vt:lpstr>Azorín, traductor y crítico de teatro/2</vt:lpstr>
      <vt:lpstr>Azorín, traductor y crítico de teatro/3</vt:lpstr>
      <vt:lpstr>La práctica teatral de Azorín/1</vt:lpstr>
      <vt:lpstr>La práctica teatral de Azorín/2</vt:lpstr>
      <vt:lpstr>La práctica teatral de Azorín/3: Judit</vt:lpstr>
      <vt:lpstr>La práctica teatral de Azorín/4</vt:lpstr>
      <vt:lpstr>Diapositiva 15</vt:lpstr>
      <vt:lpstr>La práctica teatral de Azorín/5</vt:lpstr>
      <vt:lpstr>Los  textos</vt:lpstr>
      <vt:lpstr>Referencias bibliográficas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Macerata lunes 11 de marzo de 2024   Literatura española II LM  (Profa Luciana Gentilli)</dc:title>
  <dc:creator>Renata Londero</dc:creator>
  <cp:lastModifiedBy>Hp</cp:lastModifiedBy>
  <cp:revision>35</cp:revision>
  <dcterms:created xsi:type="dcterms:W3CDTF">2024-02-26T09:00:33Z</dcterms:created>
  <dcterms:modified xsi:type="dcterms:W3CDTF">2024-03-16T14:45:03Z</dcterms:modified>
</cp:coreProperties>
</file>