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169" r:id="rId1"/>
  </p:sldMasterIdLst>
  <p:notesMasterIdLst>
    <p:notesMasterId r:id="rId20"/>
  </p:notesMasterIdLst>
  <p:handoutMasterIdLst>
    <p:handoutMasterId r:id="rId21"/>
  </p:handoutMasterIdLst>
  <p:sldIdLst>
    <p:sldId id="271" r:id="rId2"/>
    <p:sldId id="270" r:id="rId3"/>
    <p:sldId id="273" r:id="rId4"/>
    <p:sldId id="272" r:id="rId5"/>
    <p:sldId id="257" r:id="rId6"/>
    <p:sldId id="277" r:id="rId7"/>
    <p:sldId id="258" r:id="rId8"/>
    <p:sldId id="274" r:id="rId9"/>
    <p:sldId id="259" r:id="rId10"/>
    <p:sldId id="268" r:id="rId11"/>
    <p:sldId id="278" r:id="rId12"/>
    <p:sldId id="260" r:id="rId13"/>
    <p:sldId id="275" r:id="rId14"/>
    <p:sldId id="261" r:id="rId15"/>
    <p:sldId id="262" r:id="rId16"/>
    <p:sldId id="263" r:id="rId17"/>
    <p:sldId id="266" r:id="rId18"/>
    <p:sldId id="279" r:id="rId19"/>
  </p:sldIdLst>
  <p:sldSz cx="12192000" cy="6858000"/>
  <p:notesSz cx="6784975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56"/>
  </p:normalViewPr>
  <p:slideViewPr>
    <p:cSldViewPr snapToGrid="0" snapToObjects="1">
      <p:cViewPr varScale="1">
        <p:scale>
          <a:sx n="111" d="100"/>
          <a:sy n="111" d="100"/>
        </p:scale>
        <p:origin x="6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0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3338" y="0"/>
            <a:ext cx="29400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D210C9-7C2C-4B2E-954C-096DA6427A66}" type="datetimeFigureOut">
              <a:rPr lang="it-IT" smtClean="0"/>
              <a:t>09/10/22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00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3338" y="9409113"/>
            <a:ext cx="29400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49A55-6901-440C-9102-DCDDB2FEA8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75797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156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3249" y="0"/>
            <a:ext cx="2940156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84557E-C948-4546-8B07-8487375AA0F1}" type="datetimeFigureOut">
              <a:rPr lang="it-IT" smtClean="0"/>
              <a:t>09/10/22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8250"/>
            <a:ext cx="59436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8498" y="4767262"/>
            <a:ext cx="5427980" cy="3900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0156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3249" y="9408981"/>
            <a:ext cx="2940156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CDD67A-F4EA-124D-BC6B-AD7D791373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8255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C89E6-3FD8-D649-B18A-CD3FF1C89CA8}" type="datetime1">
              <a:rPr lang="it-IT" smtClean="0"/>
              <a:t>09/10/22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321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3FD7-B8EB-DC48-818F-AEFFB9F3DE2D}" type="datetime1">
              <a:rPr lang="it-IT" smtClean="0"/>
              <a:t>09/10/22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808538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3FD7-B8EB-DC48-818F-AEFFB9F3DE2D}" type="datetime1">
              <a:rPr lang="it-IT" smtClean="0"/>
              <a:t>09/10/22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141646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3FD7-B8EB-DC48-818F-AEFFB9F3DE2D}" type="datetime1">
              <a:rPr lang="it-IT" smtClean="0"/>
              <a:t>09/10/22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7795973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3FD7-B8EB-DC48-818F-AEFFB9F3DE2D}" type="datetime1">
              <a:rPr lang="it-IT" smtClean="0"/>
              <a:t>09/10/22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199184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3FD7-B8EB-DC48-818F-AEFFB9F3DE2D}" type="datetime1">
              <a:rPr lang="it-IT" smtClean="0"/>
              <a:t>09/10/22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810409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3FD7-B8EB-DC48-818F-AEFFB9F3DE2D}" type="datetime1">
              <a:rPr lang="it-IT" smtClean="0"/>
              <a:t>09/10/22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90401"/>
      </p:ext>
    </p:extLst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D0B08-F90B-334B-ACBB-AA04B9902555}" type="datetime1">
              <a:rPr lang="it-IT" smtClean="0"/>
              <a:t>09/10/22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8475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3FD7-B8EB-DC48-818F-AEFFB9F3DE2D}" type="datetime1">
              <a:rPr lang="it-IT" smtClean="0"/>
              <a:t>09/10/22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674625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2B9E-6053-C243-8EF1-05FC4AF03E2D}" type="datetime1">
              <a:rPr lang="it-IT" smtClean="0"/>
              <a:t>09/10/22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73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E22FE-4ED4-F84B-A279-A666A8B7325C}" type="datetime1">
              <a:rPr lang="it-IT" smtClean="0"/>
              <a:t>09/10/22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85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61196-C9F3-1449-84D5-A46FBF937AEB}" type="datetime1">
              <a:rPr lang="it-IT" smtClean="0"/>
              <a:t>09/10/22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812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3FD7-B8EB-DC48-818F-AEFFB9F3DE2D}" type="datetime1">
              <a:rPr lang="it-IT" smtClean="0"/>
              <a:t>09/10/22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99324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92BA-F039-4042-ADE2-A938B9D5CC2E}" type="datetime1">
              <a:rPr lang="it-IT" smtClean="0"/>
              <a:t>09/10/22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694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2500E-3BDF-B94C-A0EB-89F428DA9526}" type="datetime1">
              <a:rPr lang="it-IT" smtClean="0"/>
              <a:t>09/10/22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093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8CA39-A314-5E43-B11F-CD5903C25443}" type="datetime1">
              <a:rPr lang="it-IT" smtClean="0"/>
              <a:t>09/10/22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157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13F0-7E92-3847-B450-0F1FCA2A844C}" type="datetime1">
              <a:rPr lang="it-IT" smtClean="0"/>
              <a:t>09/10/22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852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D2E3FD7-B8EB-DC48-818F-AEFFB9F3DE2D}" type="datetime1">
              <a:rPr lang="it-IT" smtClean="0"/>
              <a:t>09/10/22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US"/>
              <a:t>Prof. Maria Luigia Bizzarri LM-85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051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70" r:id="rId1"/>
    <p:sldLayoutId id="2147484171" r:id="rId2"/>
    <p:sldLayoutId id="2147484172" r:id="rId3"/>
    <p:sldLayoutId id="2147484173" r:id="rId4"/>
    <p:sldLayoutId id="2147484174" r:id="rId5"/>
    <p:sldLayoutId id="2147484175" r:id="rId6"/>
    <p:sldLayoutId id="2147484176" r:id="rId7"/>
    <p:sldLayoutId id="2147484177" r:id="rId8"/>
    <p:sldLayoutId id="2147484178" r:id="rId9"/>
    <p:sldLayoutId id="2147484179" r:id="rId10"/>
    <p:sldLayoutId id="2147484180" r:id="rId11"/>
    <p:sldLayoutId id="2147484181" r:id="rId12"/>
    <p:sldLayoutId id="2147484182" r:id="rId13"/>
    <p:sldLayoutId id="2147484183" r:id="rId14"/>
    <p:sldLayoutId id="2147484184" r:id="rId15"/>
    <p:sldLayoutId id="2147484185" r:id="rId16"/>
    <p:sldLayoutId id="2147484186" r:id="rId17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8C9029-7772-A043-BC78-D773C2C46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7"/>
            <a:ext cx="9404723" cy="5795681"/>
          </a:xfrm>
        </p:spPr>
        <p:txBody>
          <a:bodyPr/>
          <a:lstStyle/>
          <a:p>
            <a:br>
              <a:rPr lang="it-IT" sz="2000" dirty="0"/>
            </a:br>
            <a:endParaRPr lang="it-IT" sz="2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C6DF03-377A-1543-9B28-03F757014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275644"/>
            <a:ext cx="8946541" cy="49727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dirty="0"/>
          </a:p>
          <a:p>
            <a:r>
              <a:rPr lang="it-IT" dirty="0"/>
              <a:t>"La scoperta dell'Europa e del mondo nella pedagogia: da Rabelais, </a:t>
            </a:r>
            <a:r>
              <a:rPr lang="it-IT" dirty="0" err="1"/>
              <a:t>Montaigne</a:t>
            </a:r>
            <a:r>
              <a:rPr lang="it-IT" dirty="0"/>
              <a:t>, Rousseau, Montessori, alla piattaforma ESEP»</a:t>
            </a:r>
          </a:p>
          <a:p>
            <a:endParaRPr lang="it-IT" dirty="0"/>
          </a:p>
          <a:p>
            <a:r>
              <a:rPr lang="it-IT" dirty="0"/>
              <a:t>PROF. MARIA LUIGIA BIZZARRI A.A.2022-2023</a:t>
            </a:r>
            <a:br>
              <a:rPr lang="it-IT" dirty="0"/>
            </a:br>
            <a:endParaRPr lang="it-IT" dirty="0"/>
          </a:p>
          <a:p>
            <a:r>
              <a:rPr lang="it-IT" dirty="0"/>
              <a:t> Lingua e cultura francese (livello avanzato)</a:t>
            </a:r>
          </a:p>
          <a:p>
            <a:r>
              <a:rPr lang="it-IT" dirty="0"/>
              <a:t>Corso di laurea: M16-0/14</a:t>
            </a:r>
          </a:p>
          <a:p>
            <a:r>
              <a:rPr lang="it-IT" dirty="0"/>
              <a:t>LM-85</a:t>
            </a:r>
          </a:p>
          <a:p>
            <a:r>
              <a:rPr lang="it-IT" dirty="0"/>
              <a:t>CFU 5</a:t>
            </a:r>
          </a:p>
          <a:p>
            <a:r>
              <a:rPr lang="it-IT" dirty="0"/>
              <a:t>ORE = 30</a:t>
            </a:r>
          </a:p>
          <a:p>
            <a:r>
              <a:rPr lang="it-IT" dirty="0"/>
              <a:t>Calendario e Moduli</a:t>
            </a: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463233E-B8BD-D249-8A2D-A13D2ED86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</p:spTree>
    <p:extLst>
      <p:ext uri="{BB962C8B-B14F-4D97-AF65-F5344CB8AC3E}">
        <p14:creationId xmlns:p14="http://schemas.microsoft.com/office/powerpoint/2010/main" val="2156171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769B83-8F5B-3B4B-8EF9-F570C21C9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609601"/>
            <a:ext cx="9404723" cy="1400530"/>
          </a:xfrm>
        </p:spPr>
        <p:txBody>
          <a:bodyPr>
            <a:normAutofit/>
          </a:bodyPr>
          <a:lstStyle/>
          <a:p>
            <a:r>
              <a:rPr lang="it-IT" sz="2000" dirty="0" err="1"/>
              <a:t>Jeudi</a:t>
            </a:r>
            <a:r>
              <a:rPr lang="it-IT" sz="2000" dirty="0"/>
              <a:t> 20 </a:t>
            </a:r>
            <a:r>
              <a:rPr lang="it-IT" sz="2000" dirty="0" err="1"/>
              <a:t>octobre</a:t>
            </a:r>
            <a:r>
              <a:rPr lang="it-IT" sz="2000" dirty="0"/>
              <a:t> 2022 h.14-17</a:t>
            </a:r>
            <a:br>
              <a:rPr lang="it-IT" sz="2000" dirty="0"/>
            </a:br>
            <a:br>
              <a:rPr lang="it-IT" sz="2000" dirty="0"/>
            </a:br>
            <a:r>
              <a:rPr lang="it-IT" sz="2000" dirty="0"/>
              <a:t>LEÇON N°4🇫🇷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D04AA7-DDC8-434A-8DB3-E6E5EC25E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.Apple Color Emoji UI"/>
              <a:buChar char="🇫🇷"/>
            </a:pPr>
            <a:endParaRPr lang="it-IT" dirty="0"/>
          </a:p>
          <a:p>
            <a:pPr>
              <a:buFont typeface=".Apple Color Emoji UI"/>
              <a:buChar char="🇫🇷"/>
            </a:pPr>
            <a:r>
              <a:rPr lang="it-IT" dirty="0" err="1"/>
              <a:t>Comparaison</a:t>
            </a:r>
            <a:r>
              <a:rPr lang="it-IT" dirty="0"/>
              <a:t> </a:t>
            </a:r>
            <a:r>
              <a:rPr lang="it-IT" dirty="0" err="1"/>
              <a:t>entre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deux</a:t>
            </a:r>
            <a:r>
              <a:rPr lang="it-IT" dirty="0"/>
              <a:t> </a:t>
            </a:r>
            <a:r>
              <a:rPr lang="it-IT" dirty="0" err="1"/>
              <a:t>méthodes</a:t>
            </a:r>
            <a:r>
              <a:rPr lang="it-IT" dirty="0"/>
              <a:t> de la </a:t>
            </a:r>
            <a:r>
              <a:rPr lang="it-IT" dirty="0" err="1"/>
              <a:t>Renaissance</a:t>
            </a:r>
            <a:r>
              <a:rPr lang="it-IT" dirty="0"/>
              <a:t>: : «Une </a:t>
            </a:r>
            <a:r>
              <a:rPr lang="it-IT" dirty="0" err="1"/>
              <a:t>tête</a:t>
            </a:r>
            <a:r>
              <a:rPr lang="it-IT" dirty="0"/>
              <a:t> </a:t>
            </a:r>
            <a:r>
              <a:rPr lang="it-IT" dirty="0" err="1"/>
              <a:t>bien</a:t>
            </a:r>
            <a:r>
              <a:rPr lang="it-IT" dirty="0"/>
              <a:t> </a:t>
            </a:r>
            <a:r>
              <a:rPr lang="it-IT" dirty="0" err="1"/>
              <a:t>pleine</a:t>
            </a:r>
            <a:r>
              <a:rPr lang="it-IT" dirty="0"/>
              <a:t>» VS «Une </a:t>
            </a:r>
            <a:r>
              <a:rPr lang="it-IT" dirty="0" err="1"/>
              <a:t>tête</a:t>
            </a:r>
            <a:r>
              <a:rPr lang="it-IT" dirty="0"/>
              <a:t> </a:t>
            </a:r>
            <a:r>
              <a:rPr lang="it-IT" dirty="0" err="1"/>
              <a:t>bien</a:t>
            </a:r>
            <a:r>
              <a:rPr lang="it-IT" dirty="0"/>
              <a:t> </a:t>
            </a:r>
            <a:r>
              <a:rPr lang="it-IT" dirty="0" err="1"/>
              <a:t>faite</a:t>
            </a:r>
            <a:r>
              <a:rPr lang="it-IT" dirty="0"/>
              <a:t>» ( cfr. Edgar </a:t>
            </a:r>
            <a:r>
              <a:rPr lang="it-IT" dirty="0" err="1"/>
              <a:t>Morin</a:t>
            </a:r>
            <a:r>
              <a:rPr lang="it-IT" dirty="0"/>
              <a:t> )</a:t>
            </a:r>
          </a:p>
          <a:p>
            <a:pPr>
              <a:buFont typeface=".Apple Color Emoji UI"/>
              <a:buChar char="🇫🇷"/>
            </a:pPr>
            <a:endParaRPr lang="it-IT" dirty="0"/>
          </a:p>
          <a:p>
            <a:pPr>
              <a:buFont typeface=".Apple Color Emoji UI"/>
              <a:buChar char="🇫🇷"/>
            </a:pPr>
            <a:r>
              <a:rPr lang="it-IT" dirty="0" err="1"/>
              <a:t>Vidéo</a:t>
            </a:r>
            <a:r>
              <a:rPr lang="it-IT" dirty="0"/>
              <a:t>: </a:t>
            </a:r>
            <a:r>
              <a:rPr lang="it-IT" dirty="0" err="1"/>
              <a:t>analyse</a:t>
            </a:r>
            <a:r>
              <a:rPr lang="it-IT" dirty="0"/>
              <a:t> et </a:t>
            </a:r>
            <a:r>
              <a:rPr lang="it-IT" dirty="0" err="1"/>
              <a:t>débat</a:t>
            </a:r>
            <a:endParaRPr lang="it-IT" dirty="0"/>
          </a:p>
          <a:p>
            <a:pPr>
              <a:buFont typeface=".Apple Color Emoji UI"/>
              <a:buChar char="🇫🇷"/>
            </a:pPr>
            <a:r>
              <a:rPr lang="it-IT" dirty="0"/>
              <a:t>La </a:t>
            </a:r>
            <a:r>
              <a:rPr lang="it-IT" dirty="0" err="1"/>
              <a:t>Pédagogie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Siècle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Lumières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CC7BF1C-2F4A-F64A-92F6-FDE019637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</p:spTree>
    <p:extLst>
      <p:ext uri="{BB962C8B-B14F-4D97-AF65-F5344CB8AC3E}">
        <p14:creationId xmlns:p14="http://schemas.microsoft.com/office/powerpoint/2010/main" val="22211413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E784DC-9438-F944-92B2-60D08ADB3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000" dirty="0" err="1"/>
              <a:t>Lundi</a:t>
            </a:r>
            <a:r>
              <a:rPr lang="it-IT" sz="2000" dirty="0"/>
              <a:t> 24 </a:t>
            </a:r>
            <a:r>
              <a:rPr lang="it-IT" sz="2000" dirty="0" err="1"/>
              <a:t>octobre</a:t>
            </a:r>
            <a:r>
              <a:rPr lang="it-IT" sz="2000" dirty="0"/>
              <a:t> 2022 h.14-17</a:t>
            </a:r>
            <a:br>
              <a:rPr lang="it-IT" sz="2000" dirty="0"/>
            </a:br>
            <a:br>
              <a:rPr lang="it-IT" sz="2000" dirty="0"/>
            </a:br>
            <a:r>
              <a:rPr lang="it-IT" sz="2000" dirty="0"/>
              <a:t>LEÇON N°5🇫🇷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08FA40-5A9E-8C40-9D8F-9E1EA2B77B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ROUSSEAU</a:t>
            </a:r>
          </a:p>
          <a:p>
            <a:r>
              <a:rPr lang="it-IT" dirty="0" err="1"/>
              <a:t>Analyse</a:t>
            </a:r>
            <a:r>
              <a:rPr lang="it-IT" dirty="0"/>
              <a:t> de  l’oeuvre de ROUSSEAU  de la part de </a:t>
            </a:r>
            <a:r>
              <a:rPr lang="it-IT" dirty="0" err="1"/>
              <a:t>chaque</a:t>
            </a:r>
            <a:r>
              <a:rPr lang="it-IT" dirty="0"/>
              <a:t> </a:t>
            </a:r>
            <a:r>
              <a:rPr lang="it-IT" dirty="0" err="1"/>
              <a:t>étudiant</a:t>
            </a:r>
            <a:endParaRPr lang="it-IT" dirty="0"/>
          </a:p>
          <a:p>
            <a:r>
              <a:rPr lang="it-IT" dirty="0"/>
              <a:t>PLATEFORME ESEP</a:t>
            </a: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7C75E13-ABBD-0848-8293-F946F0384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</p:spTree>
    <p:extLst>
      <p:ext uri="{BB962C8B-B14F-4D97-AF65-F5344CB8AC3E}">
        <p14:creationId xmlns:p14="http://schemas.microsoft.com/office/powerpoint/2010/main" val="530672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84C9DD-4F72-044F-93C9-56B55EA64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8981" y="441288"/>
            <a:ext cx="9404723" cy="1400530"/>
          </a:xfrm>
        </p:spPr>
        <p:txBody>
          <a:bodyPr>
            <a:normAutofit/>
          </a:bodyPr>
          <a:lstStyle/>
          <a:p>
            <a:br>
              <a:rPr lang="it-IT" sz="2000" dirty="0"/>
            </a:br>
            <a:r>
              <a:rPr lang="it-IT" sz="2000" dirty="0" err="1"/>
              <a:t>Lundi</a:t>
            </a:r>
            <a:r>
              <a:rPr lang="it-IT" sz="2000" dirty="0"/>
              <a:t> 7 novembre 2022 h.14-17</a:t>
            </a:r>
            <a:br>
              <a:rPr lang="it-IT" sz="2000" dirty="0"/>
            </a:br>
            <a:br>
              <a:rPr lang="it-IT" sz="2000" dirty="0"/>
            </a:br>
            <a:r>
              <a:rPr lang="it-IT" sz="2000" dirty="0"/>
              <a:t>LEÇON N°6🇫🇷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0BA7874-24F1-064D-A22E-C5342BD7F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.Apple Color Emoji UI"/>
              <a:buChar char="🇫🇷"/>
            </a:pPr>
            <a:endParaRPr lang="it-IT" dirty="0"/>
          </a:p>
          <a:p>
            <a:pPr>
              <a:buFont typeface=".Apple Color Emoji UI"/>
              <a:buChar char="🇫🇷"/>
            </a:pPr>
            <a:r>
              <a:rPr lang="it-IT" dirty="0"/>
              <a:t>Le </a:t>
            </a:r>
            <a:r>
              <a:rPr lang="it-IT" dirty="0" err="1"/>
              <a:t>Siècle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Lumières</a:t>
            </a:r>
            <a:r>
              <a:rPr lang="it-IT" dirty="0"/>
              <a:t> et l’</a:t>
            </a:r>
            <a:r>
              <a:rPr lang="it-IT" dirty="0" err="1"/>
              <a:t>importance</a:t>
            </a:r>
            <a:r>
              <a:rPr lang="it-IT" dirty="0"/>
              <a:t> de la </a:t>
            </a:r>
            <a:r>
              <a:rPr lang="it-IT" dirty="0" err="1"/>
              <a:t>pédagogie</a:t>
            </a:r>
            <a:r>
              <a:rPr lang="it-IT" dirty="0"/>
              <a:t> pour la </a:t>
            </a:r>
            <a:r>
              <a:rPr lang="it-IT" dirty="0" err="1"/>
              <a:t>formation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citoyen</a:t>
            </a:r>
            <a:endParaRPr lang="it-IT" dirty="0"/>
          </a:p>
          <a:p>
            <a:pPr>
              <a:buFont typeface=".Apple Color Emoji UI"/>
              <a:buChar char="🇫🇷"/>
            </a:pPr>
            <a:r>
              <a:rPr lang="it-IT" dirty="0"/>
              <a:t>La </a:t>
            </a:r>
            <a:r>
              <a:rPr lang="it-IT" dirty="0" err="1"/>
              <a:t>pédagogie</a:t>
            </a:r>
            <a:r>
              <a:rPr lang="it-IT" dirty="0"/>
              <a:t> de ROUSSEAU et l’ « </a:t>
            </a:r>
            <a:r>
              <a:rPr lang="it-IT" dirty="0" err="1"/>
              <a:t>Émile</a:t>
            </a:r>
            <a:r>
              <a:rPr lang="it-IT" dirty="0"/>
              <a:t> », premier </a:t>
            </a:r>
            <a:r>
              <a:rPr lang="it-IT" dirty="0" err="1"/>
              <a:t>traité</a:t>
            </a:r>
            <a:r>
              <a:rPr lang="it-IT" dirty="0"/>
              <a:t> de </a:t>
            </a:r>
            <a:r>
              <a:rPr lang="it-IT" dirty="0" err="1"/>
              <a:t>pédagogie</a:t>
            </a:r>
            <a:r>
              <a:rPr lang="it-IT" dirty="0"/>
              <a:t> moderne</a:t>
            </a:r>
          </a:p>
          <a:p>
            <a:pPr>
              <a:buFont typeface=".Apple Color Emoji UI"/>
              <a:buChar char="🇫🇷"/>
            </a:pPr>
            <a:r>
              <a:rPr lang="it-IT" dirty="0" err="1"/>
              <a:t>Lecture</a:t>
            </a:r>
            <a:r>
              <a:rPr lang="it-IT" dirty="0"/>
              <a:t> ,</a:t>
            </a:r>
            <a:r>
              <a:rPr lang="it-IT" dirty="0" err="1"/>
              <a:t>comprehénsion</a:t>
            </a:r>
            <a:r>
              <a:rPr lang="it-IT" dirty="0"/>
              <a:t> et </a:t>
            </a:r>
            <a:r>
              <a:rPr lang="it-IT" dirty="0" err="1"/>
              <a:t>analyse</a:t>
            </a:r>
            <a:r>
              <a:rPr lang="it-IT" dirty="0"/>
              <a:t> de </a:t>
            </a:r>
            <a:r>
              <a:rPr lang="it-IT" dirty="0" err="1"/>
              <a:t>certains</a:t>
            </a:r>
            <a:r>
              <a:rPr lang="it-IT" dirty="0"/>
              <a:t> </a:t>
            </a:r>
            <a:r>
              <a:rPr lang="it-IT" dirty="0" err="1"/>
              <a:t>passages</a:t>
            </a:r>
            <a:r>
              <a:rPr lang="it-IT" dirty="0"/>
              <a:t> de l’oeuvre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F5FAB63-5FEF-2648-BF14-C0D51D7E1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</p:spTree>
    <p:extLst>
      <p:ext uri="{BB962C8B-B14F-4D97-AF65-F5344CB8AC3E}">
        <p14:creationId xmlns:p14="http://schemas.microsoft.com/office/powerpoint/2010/main" val="42403175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FD47A6-7325-A643-86E9-81E2460D3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dirty="0" err="1"/>
              <a:t>Lundi</a:t>
            </a:r>
            <a:r>
              <a:rPr lang="it-IT" sz="2000" dirty="0"/>
              <a:t> 21 novembre 2022 h.14-17</a:t>
            </a:r>
            <a:br>
              <a:rPr lang="it-IT" sz="2000" dirty="0"/>
            </a:br>
            <a:br>
              <a:rPr lang="it-IT" sz="2000" dirty="0"/>
            </a:br>
            <a:r>
              <a:rPr lang="it-IT" sz="2000" dirty="0"/>
              <a:t>LEÇON N°7🇫🇷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0E6B3E-276E-DE47-821B-08D187BD6E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 err="1"/>
              <a:t>Révision</a:t>
            </a:r>
            <a:r>
              <a:rPr lang="it-IT" dirty="0"/>
              <a:t> de la </a:t>
            </a:r>
            <a:r>
              <a:rPr lang="it-IT" dirty="0" err="1"/>
              <a:t>Pédagogie</a:t>
            </a:r>
            <a:r>
              <a:rPr lang="it-IT" dirty="0"/>
              <a:t> de ROUSSEAU</a:t>
            </a:r>
          </a:p>
          <a:p>
            <a:endParaRPr lang="it-IT" dirty="0"/>
          </a:p>
          <a:p>
            <a:r>
              <a:rPr lang="it-IT" dirty="0" err="1"/>
              <a:t>Vidéo</a:t>
            </a:r>
            <a:r>
              <a:rPr lang="it-IT" dirty="0"/>
              <a:t> : </a:t>
            </a:r>
            <a:r>
              <a:rPr lang="it-IT" dirty="0" err="1"/>
              <a:t>analyse</a:t>
            </a:r>
            <a:r>
              <a:rPr lang="it-IT" dirty="0"/>
              <a:t> et </a:t>
            </a:r>
            <a:r>
              <a:rPr lang="it-IT" dirty="0" err="1"/>
              <a:t>débat</a:t>
            </a:r>
            <a:endParaRPr lang="it-IT" dirty="0"/>
          </a:p>
          <a:p>
            <a:r>
              <a:rPr lang="it-IT" dirty="0"/>
              <a:t>PLATEFORME ESEP</a:t>
            </a: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BA1C7C8-FD9B-1C43-96CB-F1C75FB57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</p:spTree>
    <p:extLst>
      <p:ext uri="{BB962C8B-B14F-4D97-AF65-F5344CB8AC3E}">
        <p14:creationId xmlns:p14="http://schemas.microsoft.com/office/powerpoint/2010/main" val="22356262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6A2D83-C678-7B46-9B48-E38ED77A2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dirty="0" err="1"/>
              <a:t>Lundi</a:t>
            </a:r>
            <a:r>
              <a:rPr lang="it-IT" sz="2000" dirty="0"/>
              <a:t> 28 novembre 2022 h.14-17</a:t>
            </a:r>
            <a:br>
              <a:rPr lang="it-IT" sz="2000" dirty="0"/>
            </a:br>
            <a:br>
              <a:rPr lang="it-IT" sz="2000" dirty="0"/>
            </a:br>
            <a:r>
              <a:rPr lang="it-IT" sz="2000" dirty="0"/>
              <a:t>LEÇON N°8🇫🇷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92BC961-F6A1-EE48-A889-1500389814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.Apple Color Emoji UI"/>
              <a:buChar char="🇫🇷"/>
            </a:pPr>
            <a:endParaRPr lang="it-IT" dirty="0"/>
          </a:p>
          <a:p>
            <a:pPr>
              <a:buFont typeface=".Apple Color Emoji UI"/>
              <a:buChar char="🇫🇷"/>
            </a:pPr>
            <a:endParaRPr lang="it-IT" dirty="0"/>
          </a:p>
          <a:p>
            <a:pPr>
              <a:buFont typeface=".Apple Color Emoji UI"/>
              <a:buChar char="🇫🇷"/>
            </a:pPr>
            <a:r>
              <a:rPr lang="it-IT" dirty="0" err="1"/>
              <a:t>Contexte</a:t>
            </a:r>
            <a:r>
              <a:rPr lang="it-IT" dirty="0"/>
              <a:t> </a:t>
            </a:r>
            <a:r>
              <a:rPr lang="it-IT" dirty="0" err="1"/>
              <a:t>culturel</a:t>
            </a:r>
            <a:r>
              <a:rPr lang="it-IT" dirty="0"/>
              <a:t> et </a:t>
            </a:r>
            <a:r>
              <a:rPr lang="it-IT" dirty="0" err="1"/>
              <a:t>scolaire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XX° </a:t>
            </a:r>
            <a:r>
              <a:rPr lang="it-IT" dirty="0" err="1"/>
              <a:t>siècle</a:t>
            </a:r>
            <a:endParaRPr lang="it-IT" dirty="0"/>
          </a:p>
          <a:p>
            <a:pPr>
              <a:buFont typeface=".Apple Color Emoji UI"/>
              <a:buChar char="🇫🇷"/>
            </a:pPr>
            <a:r>
              <a:rPr lang="it-IT" dirty="0" err="1"/>
              <a:t>Evolution</a:t>
            </a:r>
            <a:r>
              <a:rPr lang="it-IT" dirty="0"/>
              <a:t> de la </a:t>
            </a:r>
            <a:r>
              <a:rPr lang="it-IT" dirty="0" err="1"/>
              <a:t>pédagogie</a:t>
            </a:r>
            <a:r>
              <a:rPr lang="it-IT" dirty="0"/>
              <a:t> </a:t>
            </a:r>
            <a:r>
              <a:rPr lang="it-IT" dirty="0" err="1"/>
              <a:t>avec</a:t>
            </a:r>
            <a:r>
              <a:rPr lang="it-IT" dirty="0"/>
              <a:t> MARIA MONTESSORI</a:t>
            </a:r>
          </a:p>
          <a:p>
            <a:pPr>
              <a:buFont typeface=".Apple Color Emoji UI"/>
              <a:buChar char="🇫🇷"/>
            </a:pPr>
            <a:r>
              <a:rPr lang="it-IT" dirty="0" err="1"/>
              <a:t>Lecture</a:t>
            </a:r>
            <a:r>
              <a:rPr lang="it-IT" dirty="0"/>
              <a:t>, </a:t>
            </a:r>
            <a:r>
              <a:rPr lang="it-IT" dirty="0" err="1"/>
              <a:t>comprehénsion</a:t>
            </a:r>
            <a:r>
              <a:rPr lang="it-IT" dirty="0"/>
              <a:t> et </a:t>
            </a:r>
            <a:r>
              <a:rPr lang="it-IT" dirty="0" err="1"/>
              <a:t>analyse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textes</a:t>
            </a:r>
            <a:r>
              <a:rPr lang="it-IT" dirty="0"/>
              <a:t> </a:t>
            </a:r>
            <a:r>
              <a:rPr lang="it-IT" dirty="0" err="1"/>
              <a:t>relatifs</a:t>
            </a:r>
            <a:r>
              <a:rPr lang="it-IT" dirty="0"/>
              <a:t> à son oeuvre</a:t>
            </a:r>
          </a:p>
          <a:p>
            <a:pPr>
              <a:buFont typeface=".Apple Color Emoji UI"/>
              <a:buChar char="🇫🇷"/>
            </a:pPr>
            <a:r>
              <a:rPr lang="it-IT" dirty="0"/>
              <a:t>PLATEFORME ESEP</a:t>
            </a:r>
          </a:p>
          <a:p>
            <a:pPr>
              <a:buFont typeface=".Apple Color Emoji UI"/>
              <a:buChar char="🇫🇷"/>
            </a:pP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79DCEEE-FAA2-B947-9F1A-B7EDA9C22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</p:spTree>
    <p:extLst>
      <p:ext uri="{BB962C8B-B14F-4D97-AF65-F5344CB8AC3E}">
        <p14:creationId xmlns:p14="http://schemas.microsoft.com/office/powerpoint/2010/main" val="6081133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E34366-6AFB-8F46-BDC0-230F38E07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dirty="0" err="1"/>
              <a:t>Lundi</a:t>
            </a:r>
            <a:r>
              <a:rPr lang="it-IT" sz="2000" dirty="0"/>
              <a:t> 5 </a:t>
            </a:r>
            <a:r>
              <a:rPr lang="it-IT" sz="2000" dirty="0" err="1"/>
              <a:t>décembre</a:t>
            </a:r>
            <a:r>
              <a:rPr lang="it-IT" sz="2000" dirty="0"/>
              <a:t> 2021 h.14-17</a:t>
            </a:r>
            <a:br>
              <a:rPr lang="it-IT" sz="2000" dirty="0"/>
            </a:br>
            <a:br>
              <a:rPr lang="it-IT" sz="2000" dirty="0"/>
            </a:br>
            <a:r>
              <a:rPr lang="it-IT" sz="2000" dirty="0"/>
              <a:t>LEÇON N° 9🇫🇷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322310-614F-5D4F-9467-ED2E7E6B96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.Apple Color Emoji UI"/>
              <a:buChar char="🇫🇷"/>
            </a:pPr>
            <a:endParaRPr lang="it-IT" dirty="0"/>
          </a:p>
          <a:p>
            <a:pPr>
              <a:buFont typeface=".Apple Color Emoji UI"/>
              <a:buChar char="🇫🇷"/>
            </a:pPr>
            <a:endParaRPr lang="it-IT" dirty="0"/>
          </a:p>
          <a:p>
            <a:pPr>
              <a:buFont typeface=".Apple Color Emoji UI"/>
              <a:buChar char="🇫🇷"/>
            </a:pPr>
            <a:r>
              <a:rPr lang="it-IT" dirty="0" err="1"/>
              <a:t>Comparaison</a:t>
            </a:r>
            <a:r>
              <a:rPr lang="it-IT" dirty="0"/>
              <a:t> </a:t>
            </a:r>
            <a:r>
              <a:rPr lang="it-IT" dirty="0" err="1"/>
              <a:t>entre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5 </a:t>
            </a:r>
            <a:r>
              <a:rPr lang="it-IT" dirty="0" err="1"/>
              <a:t>différentes</a:t>
            </a:r>
            <a:r>
              <a:rPr lang="it-IT" dirty="0"/>
              <a:t> </a:t>
            </a:r>
            <a:r>
              <a:rPr lang="it-IT" dirty="0" err="1"/>
              <a:t>méthodes</a:t>
            </a:r>
            <a:r>
              <a:rPr lang="it-IT" dirty="0"/>
              <a:t> </a:t>
            </a:r>
            <a:r>
              <a:rPr lang="it-IT" dirty="0" err="1"/>
              <a:t>pédagogiques</a:t>
            </a:r>
            <a:r>
              <a:rPr lang="it-IT" dirty="0"/>
              <a:t> </a:t>
            </a:r>
          </a:p>
          <a:p>
            <a:pPr>
              <a:buFont typeface=".Apple Color Emoji UI"/>
              <a:buChar char="🇫🇷"/>
            </a:pPr>
            <a:r>
              <a:rPr lang="it-IT" dirty="0" err="1"/>
              <a:t>Révision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textes</a:t>
            </a:r>
            <a:r>
              <a:rPr lang="it-IT" dirty="0"/>
              <a:t> </a:t>
            </a:r>
            <a:r>
              <a:rPr lang="it-IT" dirty="0" err="1"/>
              <a:t>analysés</a:t>
            </a:r>
            <a:r>
              <a:rPr lang="it-IT" dirty="0"/>
              <a:t> et </a:t>
            </a:r>
            <a:r>
              <a:rPr lang="it-IT" dirty="0" err="1"/>
              <a:t>éventuelles</a:t>
            </a:r>
            <a:r>
              <a:rPr lang="it-IT" dirty="0"/>
              <a:t> </a:t>
            </a:r>
            <a:r>
              <a:rPr lang="it-IT" dirty="0" err="1"/>
              <a:t>questions</a:t>
            </a:r>
            <a:endParaRPr lang="it-IT" dirty="0"/>
          </a:p>
          <a:p>
            <a:pPr>
              <a:buFont typeface=".Apple Color Emoji UI"/>
              <a:buChar char="🇫🇷"/>
            </a:pPr>
            <a:r>
              <a:rPr lang="it-IT" dirty="0" err="1"/>
              <a:t>Division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travaux</a:t>
            </a:r>
            <a:r>
              <a:rPr lang="it-IT" dirty="0"/>
              <a:t> de </a:t>
            </a:r>
            <a:r>
              <a:rPr lang="it-IT" dirty="0" err="1"/>
              <a:t>groupes</a:t>
            </a:r>
            <a:r>
              <a:rPr lang="it-IT" dirty="0"/>
              <a:t> à </a:t>
            </a:r>
            <a:r>
              <a:rPr lang="it-IT" dirty="0" err="1"/>
              <a:t>présenter</a:t>
            </a:r>
            <a:endParaRPr lang="it-IT" dirty="0"/>
          </a:p>
          <a:p>
            <a:pPr>
              <a:buFont typeface=".Apple Color Emoji UI"/>
              <a:buChar char="🇫🇷"/>
            </a:pPr>
            <a:r>
              <a:rPr lang="it-IT" dirty="0"/>
              <a:t>PLATEFORME ESEP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F544363-F5BF-4140-B33F-7A73D8460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</p:spTree>
    <p:extLst>
      <p:ext uri="{BB962C8B-B14F-4D97-AF65-F5344CB8AC3E}">
        <p14:creationId xmlns:p14="http://schemas.microsoft.com/office/powerpoint/2010/main" val="4962675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E34366-6AFB-8F46-BDC0-230F38E07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dirty="0"/>
              <a:t>MARDI 30 novembre 2021 h.17-19.30</a:t>
            </a:r>
            <a:br>
              <a:rPr lang="it-IT" sz="2000" dirty="0"/>
            </a:br>
            <a:br>
              <a:rPr lang="it-IT" sz="2000" dirty="0"/>
            </a:br>
            <a:r>
              <a:rPr lang="it-IT" sz="2000" dirty="0"/>
              <a:t>LEÇON N°10🇫🇷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322310-614F-5D4F-9467-ED2E7E6B96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.Apple Color Emoji UI"/>
              <a:buChar char="🇫🇷"/>
            </a:pPr>
            <a:r>
              <a:rPr lang="it-IT" dirty="0" err="1"/>
              <a:t>Présentation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travaux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étudiants</a:t>
            </a:r>
            <a:endParaRPr lang="it-IT" dirty="0"/>
          </a:p>
          <a:p>
            <a:pPr>
              <a:buFont typeface=".Apple Color Emoji UI"/>
              <a:buChar char="🇫🇷"/>
            </a:pPr>
            <a:r>
              <a:rPr lang="it-IT" dirty="0"/>
              <a:t>PROJETS </a:t>
            </a:r>
            <a:r>
              <a:rPr lang="it-IT" dirty="0" err="1"/>
              <a:t>sur</a:t>
            </a:r>
            <a:r>
              <a:rPr lang="it-IT" dirty="0"/>
              <a:t> la </a:t>
            </a:r>
            <a:r>
              <a:rPr lang="it-IT" dirty="0" err="1"/>
              <a:t>plateforme</a:t>
            </a:r>
            <a:r>
              <a:rPr lang="it-IT" dirty="0"/>
              <a:t> ESEP</a:t>
            </a:r>
          </a:p>
          <a:p>
            <a:pPr>
              <a:buFont typeface=".Apple Color Emoji UI"/>
              <a:buChar char="🇫🇷"/>
            </a:pPr>
            <a:r>
              <a:rPr lang="it-IT" dirty="0" err="1"/>
              <a:t>Débats</a:t>
            </a:r>
            <a:r>
              <a:rPr lang="it-IT" dirty="0"/>
              <a:t> 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F544363-F5BF-4140-B33F-7A73D8460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</p:spTree>
    <p:extLst>
      <p:ext uri="{BB962C8B-B14F-4D97-AF65-F5344CB8AC3E}">
        <p14:creationId xmlns:p14="http://schemas.microsoft.com/office/powerpoint/2010/main" val="7234652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E34366-6AFB-8F46-BDC0-230F38E07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dirty="0" err="1"/>
              <a:t>Mardi</a:t>
            </a:r>
            <a:r>
              <a:rPr lang="it-IT" sz="2000" dirty="0"/>
              <a:t> 7 </a:t>
            </a:r>
            <a:r>
              <a:rPr lang="it-IT" sz="2000" dirty="0" err="1"/>
              <a:t>décembre</a:t>
            </a:r>
            <a:r>
              <a:rPr lang="it-IT" sz="2000" dirty="0"/>
              <a:t> 2021 h.17-19.30</a:t>
            </a:r>
            <a:br>
              <a:rPr lang="it-IT" sz="2000" dirty="0"/>
            </a:br>
            <a:br>
              <a:rPr lang="it-IT" sz="2000" dirty="0"/>
            </a:br>
            <a:r>
              <a:rPr lang="it-IT" sz="2000" dirty="0"/>
              <a:t>LEÇON N°11🇫🇷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322310-614F-5D4F-9467-ED2E7E6B96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9"/>
            <a:ext cx="8946541" cy="3113442"/>
          </a:xfrm>
        </p:spPr>
        <p:txBody>
          <a:bodyPr>
            <a:normAutofit/>
          </a:bodyPr>
          <a:lstStyle/>
          <a:p>
            <a:pPr>
              <a:buFont typeface=".Apple Color Emoji UI"/>
              <a:buChar char="🇫🇷"/>
            </a:pPr>
            <a:endParaRPr lang="it-IT" dirty="0"/>
          </a:p>
          <a:p>
            <a:pPr>
              <a:buFont typeface=".Apple Color Emoji UI"/>
              <a:buChar char="🇫🇷"/>
            </a:pPr>
            <a:r>
              <a:rPr lang="it-IT" dirty="0" err="1"/>
              <a:t>Présentation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travaux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étudiants</a:t>
            </a:r>
            <a:endParaRPr lang="it-IT" dirty="0"/>
          </a:p>
          <a:p>
            <a:pPr>
              <a:buFont typeface=".Apple Color Emoji UI"/>
              <a:buChar char="🇫🇷"/>
            </a:pPr>
            <a:r>
              <a:rPr lang="it-IT" dirty="0" err="1"/>
              <a:t>Débats</a:t>
            </a:r>
            <a:r>
              <a:rPr lang="it-IT" dirty="0"/>
              <a:t> </a:t>
            </a:r>
          </a:p>
          <a:p>
            <a:pPr>
              <a:buFont typeface=".Apple Color Emoji UI"/>
              <a:buChar char="🇫🇷"/>
            </a:pPr>
            <a:r>
              <a:rPr lang="it-IT" dirty="0" err="1"/>
              <a:t>Conclusions</a:t>
            </a:r>
            <a:r>
              <a:rPr lang="it-IT" dirty="0"/>
              <a:t> </a:t>
            </a:r>
            <a:r>
              <a:rPr lang="it-IT" dirty="0" err="1"/>
              <a:t>sur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travaux</a:t>
            </a:r>
            <a:r>
              <a:rPr lang="it-IT" dirty="0"/>
              <a:t> de </a:t>
            </a:r>
            <a:r>
              <a:rPr lang="it-IT" dirty="0" err="1"/>
              <a:t>groupe</a:t>
            </a:r>
            <a:r>
              <a:rPr lang="it-IT" dirty="0"/>
              <a:t> et </a:t>
            </a:r>
            <a:r>
              <a:rPr lang="it-IT" dirty="0" err="1"/>
              <a:t>discussion</a:t>
            </a:r>
            <a:r>
              <a:rPr lang="it-IT" dirty="0"/>
              <a:t> libre </a:t>
            </a:r>
            <a:r>
              <a:rPr lang="it-IT" dirty="0" err="1"/>
              <a:t>sur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thématiques</a:t>
            </a:r>
            <a:r>
              <a:rPr lang="it-IT" dirty="0"/>
              <a:t> </a:t>
            </a:r>
            <a:r>
              <a:rPr lang="it-IT" dirty="0" err="1"/>
              <a:t>affrontées</a:t>
            </a:r>
            <a:endParaRPr lang="it-IT" dirty="0"/>
          </a:p>
          <a:p>
            <a:pPr>
              <a:buFont typeface=".Apple Color Emoji UI"/>
              <a:buChar char="🇫🇷"/>
            </a:pPr>
            <a:r>
              <a:rPr lang="it-IT" dirty="0" err="1"/>
              <a:t>Révision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programme</a:t>
            </a:r>
            <a:r>
              <a:rPr lang="it-IT" dirty="0"/>
              <a:t> en </a:t>
            </a:r>
            <a:r>
              <a:rPr lang="it-IT" dirty="0" err="1"/>
              <a:t>vue</a:t>
            </a:r>
            <a:r>
              <a:rPr lang="it-IT" dirty="0"/>
              <a:t> de l’</a:t>
            </a:r>
            <a:r>
              <a:rPr lang="it-IT" dirty="0" err="1"/>
              <a:t>examen</a:t>
            </a:r>
            <a:r>
              <a:rPr lang="it-IT" dirty="0"/>
              <a:t> </a:t>
            </a:r>
            <a:r>
              <a:rPr lang="it-IT" dirty="0" err="1"/>
              <a:t>final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F544363-F5BF-4140-B33F-7A73D8460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</p:spTree>
    <p:extLst>
      <p:ext uri="{BB962C8B-B14F-4D97-AF65-F5344CB8AC3E}">
        <p14:creationId xmlns:p14="http://schemas.microsoft.com/office/powerpoint/2010/main" val="1441019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E34366-6AFB-8F46-BDC0-230F38E07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dirty="0" err="1"/>
              <a:t>Mardi</a:t>
            </a:r>
            <a:r>
              <a:rPr lang="it-IT" sz="2000" dirty="0"/>
              <a:t> 14 </a:t>
            </a:r>
            <a:r>
              <a:rPr lang="it-IT" sz="2000" dirty="0" err="1"/>
              <a:t>décembre</a:t>
            </a:r>
            <a:r>
              <a:rPr lang="it-IT" sz="2000" dirty="0"/>
              <a:t> 2021 h.17-19.30</a:t>
            </a:r>
            <a:br>
              <a:rPr lang="it-IT" sz="2000" dirty="0"/>
            </a:br>
            <a:br>
              <a:rPr lang="it-IT" sz="2000" dirty="0"/>
            </a:br>
            <a:r>
              <a:rPr lang="it-IT" sz="2000" dirty="0"/>
              <a:t>LEÇON N°12🇫🇷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322310-614F-5D4F-9467-ED2E7E6B96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9"/>
            <a:ext cx="8946541" cy="3113442"/>
          </a:xfrm>
        </p:spPr>
        <p:txBody>
          <a:bodyPr>
            <a:normAutofit/>
          </a:bodyPr>
          <a:lstStyle/>
          <a:p>
            <a:pPr>
              <a:buFont typeface=".Apple Color Emoji UI"/>
              <a:buChar char="🇫🇷"/>
            </a:pPr>
            <a:endParaRPr lang="it-IT" dirty="0"/>
          </a:p>
          <a:p>
            <a:pPr>
              <a:buFont typeface=".Apple Color Emoji UI"/>
              <a:buChar char="🇫🇷"/>
            </a:pPr>
            <a:r>
              <a:rPr lang="it-IT" dirty="0" err="1"/>
              <a:t>simulation</a:t>
            </a:r>
            <a:r>
              <a:rPr lang="it-IT" dirty="0"/>
              <a:t> de l’</a:t>
            </a:r>
            <a:r>
              <a:rPr lang="it-IT" dirty="0" err="1"/>
              <a:t>examen</a:t>
            </a:r>
            <a:r>
              <a:rPr lang="it-IT" dirty="0"/>
              <a:t> </a:t>
            </a:r>
            <a:r>
              <a:rPr lang="it-IT" dirty="0" err="1"/>
              <a:t>final</a:t>
            </a:r>
            <a:r>
              <a:rPr lang="it-IT" dirty="0"/>
              <a:t> </a:t>
            </a:r>
            <a:r>
              <a:rPr lang="it-IT" dirty="0" err="1"/>
              <a:t>avec</a:t>
            </a:r>
            <a:r>
              <a:rPr lang="it-IT" dirty="0"/>
              <a:t> </a:t>
            </a:r>
            <a:r>
              <a:rPr lang="it-IT" dirty="0" err="1"/>
              <a:t>questions</a:t>
            </a:r>
            <a:r>
              <a:rPr lang="it-IT" dirty="0"/>
              <a:t> </a:t>
            </a:r>
            <a:r>
              <a:rPr lang="it-IT" dirty="0" err="1"/>
              <a:t>préparées</a:t>
            </a:r>
            <a:r>
              <a:rPr lang="it-IT" dirty="0"/>
              <a:t> par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étudiants</a:t>
            </a:r>
            <a:r>
              <a:rPr lang="it-IT" dirty="0"/>
              <a:t> et auto-</a:t>
            </a:r>
            <a:r>
              <a:rPr lang="it-IT" dirty="0" err="1"/>
              <a:t>évaluation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F544363-F5BF-4140-B33F-7A73D8460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</p:spTree>
    <p:extLst>
      <p:ext uri="{BB962C8B-B14F-4D97-AF65-F5344CB8AC3E}">
        <p14:creationId xmlns:p14="http://schemas.microsoft.com/office/powerpoint/2010/main" val="2865868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C99725-9523-9545-84F1-1D7385728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it-IT" sz="2400" dirty="0"/>
            </a:br>
            <a:r>
              <a:rPr lang="it-IT" sz="2400" dirty="0"/>
              <a:t>OBIETTIVI DEL CORSO LM-85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E43E63A-7B3C-DB45-A974-44F8594F7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Obiettivo del corso è il conseguimento del livello B2 </a:t>
            </a:r>
          </a:p>
          <a:p>
            <a:pPr marL="0" indent="0">
              <a:buNone/>
            </a:pPr>
            <a:r>
              <a:rPr lang="it-IT" sz="2400" dirty="0"/>
              <a:t>( Quadro Comune Europeo di riferimento ), attraverso lo studio linguistico e l'analisi critica dei materiali riferiti alle tematiche in programma.</a:t>
            </a:r>
          </a:p>
          <a:p>
            <a:endParaRPr lang="it-IT" sz="2400" dirty="0"/>
          </a:p>
          <a:p>
            <a:r>
              <a:rPr lang="it-IT" sz="2400" dirty="0"/>
              <a:t>Fornire conoscenze sulle varie posizioni pedagogiche con attenzione al pensiero francese e in modo interattivo e critico, comparare i diversi approcci nel corso del tempo</a:t>
            </a: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18694EE-8ECE-DA4A-A6E8-5742FDDE4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</p:spTree>
    <p:extLst>
      <p:ext uri="{BB962C8B-B14F-4D97-AF65-F5344CB8AC3E}">
        <p14:creationId xmlns:p14="http://schemas.microsoft.com/office/powerpoint/2010/main" val="3786294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9BF7D6-8341-7A4E-B077-1FE25E3BA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it-IT" sz="2400" dirty="0"/>
            </a:br>
            <a:r>
              <a:rPr lang="it-IT" sz="2400" dirty="0"/>
              <a:t>ESAME FINALE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4C2E673-3FDF-5644-85FF-CD9E3B0902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Esame finale: orale. Esito espresso in trentesimi. Tale prova si svolgerà in tre momenti:</a:t>
            </a:r>
          </a:p>
          <a:p>
            <a:r>
              <a:rPr lang="it-IT" dirty="0"/>
              <a:t>1) Conversazione in lingua sui contenuti disciplinari affrontati a lezione (tutti i testi studiati e relative tematiche);</a:t>
            </a:r>
          </a:p>
          <a:p>
            <a:r>
              <a:rPr lang="it-IT" dirty="0"/>
              <a:t>2) Lettura di un brano in francese, tratto dai materiali in programma, e sua traduzione in italiano (orale);</a:t>
            </a:r>
          </a:p>
          <a:p>
            <a:r>
              <a:rPr lang="it-IT" dirty="0"/>
              <a:t>3) Domande di lingua a partire dal brano appena letto e tradotto, con breve momento di scrittura all'impronta.</a:t>
            </a:r>
          </a:p>
          <a:p>
            <a:r>
              <a:rPr lang="it-IT" dirty="0"/>
              <a:t>Lingue, oltre all'italiano, che possono essere utilizzate per l'attività didattica: Francese</a:t>
            </a:r>
          </a:p>
          <a:p>
            <a:r>
              <a:rPr lang="it-IT" dirty="0"/>
              <a:t>Lingue, oltre all'italiano, che si intende utilizzare per la valutazione: Francese</a:t>
            </a: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C74A044-4EDE-DC43-B49F-9DF4514FC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</p:spTree>
    <p:extLst>
      <p:ext uri="{BB962C8B-B14F-4D97-AF65-F5344CB8AC3E}">
        <p14:creationId xmlns:p14="http://schemas.microsoft.com/office/powerpoint/2010/main" val="3202853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D2AFB3-E86C-5D49-9FCC-A23A3C3CF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it-IT" sz="2000" dirty="0"/>
            </a:br>
            <a:br>
              <a:rPr lang="it-IT" sz="2000" dirty="0"/>
            </a:br>
            <a:r>
              <a:rPr lang="it-IT" sz="2000" dirty="0"/>
              <a:t>PREPARAZIONE ALL’ESAME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96903B-FF54-C540-AC3D-CEE5C55E3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NOTA: al corso del docente si affiancano le esercitazioni propedeutiche e integrative di lingua francese offerte dal CLA, Centro Linguistico di Ateneo, i cui materiali sono parte integrante del programma d'esame.</a:t>
            </a:r>
          </a:p>
          <a:p>
            <a:r>
              <a:rPr lang="it-IT" dirty="0"/>
              <a:t>Testo consigliato: De Gennaro La Nuova  «</a:t>
            </a:r>
            <a:r>
              <a:rPr lang="it-IT" dirty="0" err="1"/>
              <a:t>Grammaire</a:t>
            </a:r>
            <a:r>
              <a:rPr lang="it-IT" dirty="0"/>
              <a:t> par </a:t>
            </a:r>
            <a:r>
              <a:rPr lang="it-IT" dirty="0" err="1"/>
              <a:t>étapes</a:t>
            </a:r>
            <a:r>
              <a:rPr lang="it-IT" dirty="0"/>
              <a:t>»</a:t>
            </a:r>
          </a:p>
          <a:p>
            <a:r>
              <a:rPr lang="it-IT" dirty="0"/>
              <a:t>Il Capitello, Torino, 2014</a:t>
            </a:r>
          </a:p>
          <a:p>
            <a:r>
              <a:rPr lang="it-IT" dirty="0"/>
              <a:t>Altre informazioni / materiali aggiuntivi</a:t>
            </a:r>
          </a:p>
          <a:p>
            <a:r>
              <a:rPr lang="it-IT" dirty="0"/>
              <a:t>In alternativa alla grammatica consigliata, lo studente potrà utilizzare quella o quelle di cui fosse già eventualmente in possesso.</a:t>
            </a: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AA622B7-379C-BD43-AE49-A0519149D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</p:spTree>
    <p:extLst>
      <p:ext uri="{BB962C8B-B14F-4D97-AF65-F5344CB8AC3E}">
        <p14:creationId xmlns:p14="http://schemas.microsoft.com/office/powerpoint/2010/main" val="1541768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63A950-C6C0-954E-A0B4-E936BE7D1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95082"/>
          </a:xfrm>
        </p:spPr>
        <p:txBody>
          <a:bodyPr>
            <a:normAutofit/>
          </a:bodyPr>
          <a:lstStyle/>
          <a:p>
            <a:r>
              <a:rPr lang="it-IT" sz="2000" dirty="0"/>
              <a:t>CALENDARIO A.A. 2022-2023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A651EA-25F4-7A43-B176-6C9C5E535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4410" y="1447800"/>
            <a:ext cx="9055443" cy="4800599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dirty="0"/>
              <a:t>Lunedì 10 ottobre h. 14-17</a:t>
            </a:r>
          </a:p>
          <a:p>
            <a:pPr>
              <a:buFont typeface="+mj-lt"/>
              <a:buAutoNum type="arabicPeriod"/>
            </a:pPr>
            <a:r>
              <a:rPr lang="it-IT" dirty="0"/>
              <a:t>GIOVEDI’ 13 ottobre h. 14-17</a:t>
            </a:r>
          </a:p>
          <a:p>
            <a:pPr>
              <a:buFont typeface="+mj-lt"/>
              <a:buAutoNum type="arabicPeriod"/>
            </a:pPr>
            <a:r>
              <a:rPr lang="it-IT" dirty="0"/>
              <a:t>Lunedì 17 ottobre h. 14-17</a:t>
            </a:r>
          </a:p>
          <a:p>
            <a:pPr>
              <a:buFont typeface="+mj-lt"/>
              <a:buAutoNum type="arabicPeriod"/>
            </a:pPr>
            <a:r>
              <a:rPr lang="it-IT" dirty="0" err="1"/>
              <a:t>GIOVEDì</a:t>
            </a:r>
            <a:r>
              <a:rPr lang="it-IT" dirty="0"/>
              <a:t> 20 ottobre h.14.17</a:t>
            </a:r>
          </a:p>
          <a:p>
            <a:pPr>
              <a:buFont typeface="+mj-lt"/>
              <a:buAutoNum type="arabicPeriod"/>
            </a:pPr>
            <a:r>
              <a:rPr lang="it-IT" dirty="0"/>
              <a:t>Lunedì 24 ottobre h. 14-17</a:t>
            </a:r>
          </a:p>
          <a:p>
            <a:pPr>
              <a:buFont typeface="+mj-lt"/>
              <a:buAutoNum type="arabicPeriod"/>
            </a:pPr>
            <a:r>
              <a:rPr lang="it-IT" dirty="0"/>
              <a:t>Lunedì 7 novembre h. 14-17</a:t>
            </a:r>
          </a:p>
          <a:p>
            <a:pPr>
              <a:buFont typeface="+mj-lt"/>
              <a:buAutoNum type="arabicPeriod"/>
            </a:pPr>
            <a:r>
              <a:rPr lang="it-IT" dirty="0"/>
              <a:t>Lunedì 21 novembre h. 14-17</a:t>
            </a:r>
          </a:p>
          <a:p>
            <a:pPr>
              <a:buFont typeface="+mj-lt"/>
              <a:buAutoNum type="arabicPeriod"/>
            </a:pPr>
            <a:r>
              <a:rPr lang="it-IT" dirty="0"/>
              <a:t>Lunedì 28 novembre h. 14-17</a:t>
            </a:r>
          </a:p>
          <a:p>
            <a:pPr>
              <a:buFont typeface="+mj-lt"/>
              <a:buAutoNum type="arabicPeriod"/>
            </a:pPr>
            <a:r>
              <a:rPr lang="it-IT" dirty="0"/>
              <a:t>Lunedì 5 dicembre h. 14-17</a:t>
            </a:r>
          </a:p>
          <a:p>
            <a:pPr>
              <a:buFont typeface="+mj-lt"/>
              <a:buAutoNum type="arabicPeriod"/>
            </a:pPr>
            <a:r>
              <a:rPr lang="it-IT" dirty="0"/>
              <a:t>Lunedì 12 dicembre h. 14-17</a:t>
            </a:r>
          </a:p>
          <a:p>
            <a:pPr marL="342900" indent="-342900">
              <a:buFont typeface="+mj-lt"/>
              <a:buAutoNum type="arabicPeriod"/>
            </a:pPr>
            <a:endParaRPr lang="it-IT" dirty="0"/>
          </a:p>
          <a:p>
            <a:pPr marL="342900" indent="-342900">
              <a:buFont typeface="+mj-lt"/>
              <a:buAutoNum type="arabicPeriod"/>
            </a:pPr>
            <a:endParaRPr lang="it-IT" dirty="0"/>
          </a:p>
          <a:p>
            <a:pPr marL="342900" indent="-342900">
              <a:buFont typeface="+mj-lt"/>
              <a:buAutoNum type="arabicPeriod"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342900" indent="-342900">
              <a:buFont typeface="+mj-lt"/>
              <a:buAutoNum type="arabicPeriod"/>
            </a:pP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FA3B1F3-6588-1849-8347-B775DFFDF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</p:spTree>
    <p:extLst>
      <p:ext uri="{BB962C8B-B14F-4D97-AF65-F5344CB8AC3E}">
        <p14:creationId xmlns:p14="http://schemas.microsoft.com/office/powerpoint/2010/main" val="1830842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18BCE2-0AE1-834B-82E9-9876AFCDE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Date esami A.A. 2022-2023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A59126-426F-174E-8154-3D408B740A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dirty="0"/>
              <a:t>Cfr. Prof. Luca Pierdominici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34D9D3C-D8CE-1344-9957-2B871579F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</p:spTree>
    <p:extLst>
      <p:ext uri="{BB962C8B-B14F-4D97-AF65-F5344CB8AC3E}">
        <p14:creationId xmlns:p14="http://schemas.microsoft.com/office/powerpoint/2010/main" val="3655947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86F72C-1836-0D4A-9CAD-F90D4124F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dirty="0" err="1"/>
              <a:t>Lundi</a:t>
            </a:r>
            <a:r>
              <a:rPr lang="it-IT" sz="2000" dirty="0"/>
              <a:t> 10 </a:t>
            </a:r>
            <a:r>
              <a:rPr lang="it-IT" sz="2000" dirty="0" err="1"/>
              <a:t>octobre</a:t>
            </a:r>
            <a:r>
              <a:rPr lang="it-IT" sz="2000" dirty="0"/>
              <a:t> 2022 h.14-17</a:t>
            </a:r>
            <a:br>
              <a:rPr lang="it-IT" sz="2000" dirty="0"/>
            </a:br>
            <a:br>
              <a:rPr lang="it-IT" sz="2000" dirty="0"/>
            </a:br>
            <a:r>
              <a:rPr lang="it-IT" sz="2000" dirty="0"/>
              <a:t>LEÇON N°1🇫🇷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A6FFB1E-2068-EC4F-BE57-5A7DE7A013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.Apple Color Emoji UI"/>
              <a:buChar char="🇫🇷"/>
            </a:pPr>
            <a:endParaRPr lang="it-IT" dirty="0"/>
          </a:p>
          <a:p>
            <a:pPr>
              <a:buFont typeface=".Apple Color Emoji UI"/>
              <a:buChar char="🇫🇷"/>
            </a:pPr>
            <a:r>
              <a:rPr lang="it-IT" dirty="0" err="1"/>
              <a:t>Présentation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cours</a:t>
            </a:r>
            <a:r>
              <a:rPr lang="it-IT" dirty="0"/>
              <a:t> et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sujets</a:t>
            </a:r>
            <a:endParaRPr lang="it-IT" dirty="0"/>
          </a:p>
          <a:p>
            <a:pPr>
              <a:buFont typeface=".Apple Color Emoji UI"/>
              <a:buChar char="🇫🇷"/>
            </a:pPr>
            <a:r>
              <a:rPr lang="it-IT" dirty="0"/>
              <a:t>Se </a:t>
            </a:r>
            <a:r>
              <a:rPr lang="it-IT" dirty="0" err="1"/>
              <a:t>connaître</a:t>
            </a:r>
            <a:endParaRPr lang="it-IT" dirty="0"/>
          </a:p>
          <a:p>
            <a:pPr>
              <a:buFont typeface=".Apple Color Emoji UI"/>
              <a:buChar char="🇫🇷"/>
            </a:pPr>
            <a:r>
              <a:rPr lang="it-IT" dirty="0"/>
              <a:t>Excursus </a:t>
            </a:r>
            <a:r>
              <a:rPr lang="it-IT" dirty="0" err="1"/>
              <a:t>sur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époques</a:t>
            </a:r>
            <a:r>
              <a:rPr lang="it-IT" dirty="0"/>
              <a:t> </a:t>
            </a:r>
            <a:r>
              <a:rPr lang="it-IT" dirty="0" err="1"/>
              <a:t>littéraires</a:t>
            </a:r>
            <a:r>
              <a:rPr lang="it-IT" dirty="0"/>
              <a:t> pour </a:t>
            </a:r>
            <a:r>
              <a:rPr lang="it-IT" dirty="0" err="1"/>
              <a:t>comprendre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différents</a:t>
            </a:r>
            <a:r>
              <a:rPr lang="it-IT" dirty="0"/>
              <a:t> </a:t>
            </a:r>
            <a:r>
              <a:rPr lang="it-IT" dirty="0" err="1"/>
              <a:t>contextes</a:t>
            </a:r>
            <a:r>
              <a:rPr lang="it-IT" dirty="0"/>
              <a:t> </a:t>
            </a:r>
            <a:r>
              <a:rPr lang="it-IT" dirty="0" err="1"/>
              <a:t>pédagogiques</a:t>
            </a:r>
            <a:endParaRPr lang="it-IT" dirty="0"/>
          </a:p>
          <a:p>
            <a:pPr>
              <a:buFont typeface=".Apple Color Emoji UI"/>
              <a:buChar char="🇫🇷"/>
            </a:pPr>
            <a:r>
              <a:rPr lang="it-IT" dirty="0" err="1"/>
              <a:t>Trouver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thèmes</a:t>
            </a:r>
            <a:r>
              <a:rPr lang="it-IT" dirty="0"/>
              <a:t> à approfondir</a:t>
            </a:r>
          </a:p>
          <a:p>
            <a:pPr>
              <a:buFont typeface=".Apple Color Emoji UI"/>
              <a:buChar char="🇫🇷"/>
            </a:pPr>
            <a:r>
              <a:rPr lang="it-IT" dirty="0" err="1"/>
              <a:t>Former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groupes</a:t>
            </a:r>
            <a:r>
              <a:rPr lang="it-IT" dirty="0"/>
              <a:t> pour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travaux</a:t>
            </a:r>
            <a:r>
              <a:rPr lang="it-IT" dirty="0"/>
              <a:t> </a:t>
            </a:r>
            <a:r>
              <a:rPr lang="it-IT" dirty="0" err="1"/>
              <a:t>coopératifs</a:t>
            </a:r>
            <a:r>
              <a:rPr lang="it-IT" dirty="0"/>
              <a:t> à </a:t>
            </a:r>
            <a:r>
              <a:rPr lang="it-IT" dirty="0" err="1"/>
              <a:t>présenter</a:t>
            </a:r>
            <a:r>
              <a:rPr lang="it-IT" dirty="0"/>
              <a:t> à </a:t>
            </a:r>
            <a:r>
              <a:rPr lang="it-IT" dirty="0" err="1"/>
              <a:t>travers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slides</a:t>
            </a:r>
            <a:endParaRPr lang="it-IT" dirty="0"/>
          </a:p>
          <a:p>
            <a:pPr>
              <a:buFont typeface=".Apple Color Emoji UI"/>
              <a:buChar char="🇫🇷"/>
            </a:pPr>
            <a:r>
              <a:rPr lang="it-IT" dirty="0"/>
              <a:t>PLATEFORME ESEP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9FD09CE-DD8F-3149-B65F-C32172482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</p:spTree>
    <p:extLst>
      <p:ext uri="{BB962C8B-B14F-4D97-AF65-F5344CB8AC3E}">
        <p14:creationId xmlns:p14="http://schemas.microsoft.com/office/powerpoint/2010/main" val="3063821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86BEBF-7654-0A4A-8CB4-92E013754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dirty="0" err="1"/>
              <a:t>Jeudi</a:t>
            </a:r>
            <a:r>
              <a:rPr lang="it-IT" sz="2000" dirty="0"/>
              <a:t> 13 </a:t>
            </a:r>
            <a:r>
              <a:rPr lang="it-IT" sz="2000" dirty="0" err="1"/>
              <a:t>octobre</a:t>
            </a:r>
            <a:r>
              <a:rPr lang="it-IT" sz="2000" dirty="0"/>
              <a:t> 2022 h.14-17</a:t>
            </a:r>
            <a:br>
              <a:rPr lang="it-IT" sz="2000" dirty="0"/>
            </a:br>
            <a:br>
              <a:rPr lang="it-IT" sz="2000" dirty="0"/>
            </a:br>
            <a:r>
              <a:rPr lang="it-IT" sz="2000" dirty="0"/>
              <a:t>LEÇON N°2🇫🇷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92F820-DC54-7D4C-9944-71FFD2DBB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/>
              <a:t>RABELAIS et sa </a:t>
            </a:r>
            <a:r>
              <a:rPr lang="it-IT" dirty="0" err="1"/>
              <a:t>pédagogie</a:t>
            </a:r>
            <a:r>
              <a:rPr lang="it-IT" dirty="0"/>
              <a:t>, </a:t>
            </a:r>
            <a:r>
              <a:rPr lang="it-IT" dirty="0" err="1"/>
              <a:t>expression</a:t>
            </a:r>
            <a:r>
              <a:rPr lang="it-IT" dirty="0"/>
              <a:t> de la première </a:t>
            </a:r>
            <a:r>
              <a:rPr lang="it-IT" dirty="0" err="1"/>
              <a:t>phase</a:t>
            </a:r>
            <a:r>
              <a:rPr lang="it-IT" dirty="0"/>
              <a:t> </a:t>
            </a:r>
            <a:r>
              <a:rPr lang="it-IT" dirty="0" err="1"/>
              <a:t>optimiste</a:t>
            </a:r>
            <a:r>
              <a:rPr lang="it-IT" dirty="0"/>
              <a:t> de la </a:t>
            </a:r>
            <a:r>
              <a:rPr lang="it-IT" dirty="0" err="1"/>
              <a:t>Renaissance</a:t>
            </a:r>
            <a:endParaRPr lang="it-IT" dirty="0"/>
          </a:p>
          <a:p>
            <a:r>
              <a:rPr lang="it-IT" dirty="0" err="1"/>
              <a:t>Lecture</a:t>
            </a:r>
            <a:r>
              <a:rPr lang="it-IT" dirty="0"/>
              <a:t>, </a:t>
            </a:r>
            <a:r>
              <a:rPr lang="it-IT" dirty="0" err="1"/>
              <a:t>compréhension</a:t>
            </a:r>
            <a:r>
              <a:rPr lang="it-IT" dirty="0"/>
              <a:t> et </a:t>
            </a:r>
            <a:r>
              <a:rPr lang="it-IT" dirty="0" err="1"/>
              <a:t>analyse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textes</a:t>
            </a:r>
            <a:r>
              <a:rPr lang="it-IT" dirty="0"/>
              <a:t> </a:t>
            </a:r>
            <a:r>
              <a:rPr lang="it-IT" dirty="0" err="1"/>
              <a:t>relatifs</a:t>
            </a:r>
            <a:r>
              <a:rPr lang="it-IT" dirty="0"/>
              <a:t> à RABELAIS</a:t>
            </a:r>
          </a:p>
          <a:p>
            <a:endParaRPr lang="it-IT" dirty="0"/>
          </a:p>
          <a:p>
            <a:r>
              <a:rPr lang="it-IT" dirty="0" err="1"/>
              <a:t>Vidéo</a:t>
            </a:r>
            <a:r>
              <a:rPr lang="it-IT" dirty="0"/>
              <a:t> et </a:t>
            </a:r>
            <a:r>
              <a:rPr lang="it-IT" dirty="0" err="1"/>
              <a:t>débat</a:t>
            </a:r>
            <a:r>
              <a:rPr lang="it-IT" dirty="0"/>
              <a:t> </a:t>
            </a:r>
            <a:r>
              <a:rPr lang="it-IT" dirty="0" err="1"/>
              <a:t>sur</a:t>
            </a:r>
            <a:r>
              <a:rPr lang="it-IT" dirty="0"/>
              <a:t> la </a:t>
            </a:r>
            <a:r>
              <a:rPr lang="it-IT" dirty="0" err="1"/>
              <a:t>pédagogie</a:t>
            </a:r>
            <a:r>
              <a:rPr lang="it-IT" dirty="0"/>
              <a:t> de Rabelais</a:t>
            </a: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5231DB1-9F57-684A-B61D-BA47C15E2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</p:spTree>
    <p:extLst>
      <p:ext uri="{BB962C8B-B14F-4D97-AF65-F5344CB8AC3E}">
        <p14:creationId xmlns:p14="http://schemas.microsoft.com/office/powerpoint/2010/main" val="1593570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769B83-8F5B-3B4B-8EF9-F570C21C9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dirty="0" err="1"/>
              <a:t>Lundi</a:t>
            </a:r>
            <a:r>
              <a:rPr lang="it-IT" sz="2000" dirty="0"/>
              <a:t> 17 </a:t>
            </a:r>
            <a:r>
              <a:rPr lang="it-IT" sz="2000" dirty="0" err="1"/>
              <a:t>octobre</a:t>
            </a:r>
            <a:r>
              <a:rPr lang="it-IT" sz="2000" dirty="0"/>
              <a:t> 2022 h.14-17</a:t>
            </a:r>
            <a:br>
              <a:rPr lang="it-IT" sz="2000" dirty="0"/>
            </a:br>
            <a:br>
              <a:rPr lang="it-IT" sz="2000" dirty="0"/>
            </a:br>
            <a:r>
              <a:rPr lang="it-IT" sz="2000" dirty="0"/>
              <a:t>LEÇON N°3🇫🇷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D04AA7-DDC8-434A-8DB3-E6E5EC25E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.Apple Color Emoji UI"/>
              <a:buChar char="🇫🇷"/>
            </a:pPr>
            <a:endParaRPr lang="it-IT" dirty="0"/>
          </a:p>
          <a:p>
            <a:pPr>
              <a:buFont typeface=".Apple Color Emoji UI"/>
              <a:buChar char="🇫🇷"/>
            </a:pPr>
            <a:r>
              <a:rPr lang="it-IT" dirty="0"/>
              <a:t>La </a:t>
            </a:r>
            <a:r>
              <a:rPr lang="it-IT" dirty="0" err="1"/>
              <a:t>deuxième</a:t>
            </a:r>
            <a:r>
              <a:rPr lang="it-IT" dirty="0"/>
              <a:t> </a:t>
            </a:r>
            <a:r>
              <a:rPr lang="it-IT" dirty="0" err="1"/>
              <a:t>phase</a:t>
            </a:r>
            <a:r>
              <a:rPr lang="it-IT" dirty="0"/>
              <a:t> de la </a:t>
            </a:r>
            <a:r>
              <a:rPr lang="it-IT" dirty="0" err="1"/>
              <a:t>Renaissance</a:t>
            </a:r>
            <a:r>
              <a:rPr lang="it-IT" dirty="0"/>
              <a:t> et la </a:t>
            </a:r>
            <a:r>
              <a:rPr lang="it-IT" dirty="0" err="1"/>
              <a:t>pédagogie</a:t>
            </a:r>
            <a:r>
              <a:rPr lang="it-IT" dirty="0"/>
              <a:t> de MONTAIGNE</a:t>
            </a:r>
          </a:p>
          <a:p>
            <a:pPr>
              <a:buFont typeface=".Apple Color Emoji UI"/>
              <a:buChar char="🇫🇷"/>
            </a:pPr>
            <a:r>
              <a:rPr lang="it-IT" dirty="0" err="1"/>
              <a:t>Lecture</a:t>
            </a:r>
            <a:r>
              <a:rPr lang="it-IT" dirty="0"/>
              <a:t>, </a:t>
            </a:r>
            <a:r>
              <a:rPr lang="it-IT" dirty="0" err="1"/>
              <a:t>compréhension</a:t>
            </a:r>
            <a:r>
              <a:rPr lang="it-IT" dirty="0"/>
              <a:t> et </a:t>
            </a:r>
            <a:r>
              <a:rPr lang="it-IT" dirty="0" err="1"/>
              <a:t>analyse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textes</a:t>
            </a:r>
            <a:r>
              <a:rPr lang="it-IT" dirty="0"/>
              <a:t> </a:t>
            </a:r>
            <a:r>
              <a:rPr lang="it-IT" dirty="0" err="1"/>
              <a:t>relatifs</a:t>
            </a:r>
            <a:r>
              <a:rPr lang="it-IT" dirty="0"/>
              <a:t> à MONTAIGNE</a:t>
            </a:r>
          </a:p>
          <a:p>
            <a:pPr>
              <a:buFont typeface=".Apple Color Emoji UI"/>
              <a:buChar char="🇫🇷"/>
            </a:pPr>
            <a:endParaRPr lang="it-IT" dirty="0"/>
          </a:p>
          <a:p>
            <a:pPr>
              <a:buFont typeface=".Apple Color Emoji UI"/>
              <a:buChar char="🇫🇷"/>
            </a:pPr>
            <a:r>
              <a:rPr lang="it-IT" dirty="0" err="1"/>
              <a:t>Vidéo</a:t>
            </a:r>
            <a:r>
              <a:rPr lang="it-IT" dirty="0"/>
              <a:t>: </a:t>
            </a:r>
            <a:r>
              <a:rPr lang="it-IT" dirty="0" err="1"/>
              <a:t>analyse</a:t>
            </a:r>
            <a:r>
              <a:rPr lang="it-IT" dirty="0"/>
              <a:t> et </a:t>
            </a:r>
            <a:r>
              <a:rPr lang="it-IT" dirty="0" err="1"/>
              <a:t>débat</a:t>
            </a:r>
            <a:endParaRPr lang="it-IT" dirty="0"/>
          </a:p>
          <a:p>
            <a:pPr>
              <a:buFont typeface=".Apple Color Emoji UI"/>
              <a:buChar char="🇫🇷"/>
            </a:pPr>
            <a:r>
              <a:rPr lang="it-IT" dirty="0"/>
              <a:t>PLATEFORME ESEP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CC7BF1C-2F4A-F64A-92F6-FDE019637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Maria Luigia Bizzarri LM-85</a:t>
            </a:r>
          </a:p>
        </p:txBody>
      </p:sp>
    </p:spTree>
    <p:extLst>
      <p:ext uri="{BB962C8B-B14F-4D97-AF65-F5344CB8AC3E}">
        <p14:creationId xmlns:p14="http://schemas.microsoft.com/office/powerpoint/2010/main" val="827851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e">
  <a:themeElements>
    <a:clrScheme name="Ione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e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e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{5BDAB000-92BF-C440-972B-AE97615C786D}tf10001062</Template>
  <TotalTime>329</TotalTime>
  <Words>979</Words>
  <Application>Microsoft Macintosh PowerPoint</Application>
  <PresentationFormat>Widescreen</PresentationFormat>
  <Paragraphs>132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4" baseType="lpstr">
      <vt:lpstr>.Apple Color Emoji UI</vt:lpstr>
      <vt:lpstr>Arial</vt:lpstr>
      <vt:lpstr>Calibri</vt:lpstr>
      <vt:lpstr>Century Gothic</vt:lpstr>
      <vt:lpstr>Wingdings 3</vt:lpstr>
      <vt:lpstr>Ione</vt:lpstr>
      <vt:lpstr> </vt:lpstr>
      <vt:lpstr> OBIETTIVI DEL CORSO LM-85</vt:lpstr>
      <vt:lpstr> ESAME FINALE</vt:lpstr>
      <vt:lpstr>  PREPARAZIONE ALL’ESAME</vt:lpstr>
      <vt:lpstr>CALENDARIO A.A. 2022-2023</vt:lpstr>
      <vt:lpstr>Date esami A.A. 2022-2023</vt:lpstr>
      <vt:lpstr>Lundi 10 octobre 2022 h.14-17  LEÇON N°1🇫🇷</vt:lpstr>
      <vt:lpstr>Jeudi 13 octobre 2022 h.14-17  LEÇON N°2🇫🇷</vt:lpstr>
      <vt:lpstr>Lundi 17 octobre 2022 h.14-17  LEÇON N°3🇫🇷</vt:lpstr>
      <vt:lpstr>Jeudi 20 octobre 2022 h.14-17  LEÇON N°4🇫🇷</vt:lpstr>
      <vt:lpstr>Lundi 24 octobre 2022 h.14-17  LEÇON N°5🇫🇷</vt:lpstr>
      <vt:lpstr> Lundi 7 novembre 2022 h.14-17  LEÇON N°6🇫🇷</vt:lpstr>
      <vt:lpstr>Lundi 21 novembre 2022 h.14-17  LEÇON N°7🇫🇷</vt:lpstr>
      <vt:lpstr>Lundi 28 novembre 2022 h.14-17  LEÇON N°8🇫🇷</vt:lpstr>
      <vt:lpstr>Lundi 5 décembre 2021 h.14-17  LEÇON N° 9🇫🇷</vt:lpstr>
      <vt:lpstr>MARDI 30 novembre 2021 h.17-19.30  LEÇON N°10🇫🇷</vt:lpstr>
      <vt:lpstr>Mardi 7 décembre 2021 h.17-19.30  LEÇON N°11🇫🇷</vt:lpstr>
      <vt:lpstr>Mardi 14 décembre 2021 h.17-19.30  LEÇON N°12🇫🇷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PROF. MARIA LUIGIA BIZZARRI  Calendario e materiali</dc:title>
  <dc:creator>Maria Luigia</dc:creator>
  <cp:lastModifiedBy>Maria Luigia</cp:lastModifiedBy>
  <cp:revision>51</cp:revision>
  <cp:lastPrinted>2022-09-08T07:41:43Z</cp:lastPrinted>
  <dcterms:created xsi:type="dcterms:W3CDTF">2020-10-11T14:53:34Z</dcterms:created>
  <dcterms:modified xsi:type="dcterms:W3CDTF">2022-10-09T13:19:01Z</dcterms:modified>
</cp:coreProperties>
</file>