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60" r:id="rId3"/>
    <p:sldId id="257" r:id="rId4"/>
    <p:sldId id="258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2" r:id="rId15"/>
    <p:sldId id="269" r:id="rId16"/>
    <p:sldId id="270" r:id="rId17"/>
    <p:sldId id="271" r:id="rId18"/>
    <p:sldId id="273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74" d="100"/>
          <a:sy n="74" d="100"/>
        </p:scale>
        <p:origin x="57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dirty="0"/>
              <a:t>10/29/2024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dirty="0"/>
              <a:t>10/29/2024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dirty="0"/>
              <a:t>10/29/2024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dirty="0"/>
              <a:t>10/29/2024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C6F822A4-8DA6-4447-9B1F-C5DB58435268}" type="datetimeFigureOut">
              <a:rPr lang="en-US" dirty="0"/>
              <a:t>10/29/2024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dirty="0"/>
              <a:t>10/29/2024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dirty="0"/>
              <a:t>10/29/2024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dirty="0"/>
              <a:t>10/29/2024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dirty="0"/>
              <a:t>10/29/2024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dirty="0"/>
              <a:t>10/29/2024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dirty="0"/>
              <a:t>10/29/2024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8664C608-40B1-4030-A28D-5B74BC98ADCE}" type="datetimeFigureOut">
              <a:rPr lang="en-US" dirty="0"/>
              <a:t>10/29/2024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5400" b="1" i="1" dirty="0" err="1"/>
              <a:t>Deception</a:t>
            </a:r>
            <a:r>
              <a:rPr lang="it-IT" sz="5400" b="1" i="1" dirty="0"/>
              <a:t> e </a:t>
            </a:r>
            <a:r>
              <a:rPr lang="it-IT" sz="5400" b="1" i="1" dirty="0" err="1"/>
              <a:t>Denial</a:t>
            </a:r>
            <a:r>
              <a:rPr lang="it-IT" sz="5400" b="1" i="1" dirty="0"/>
              <a:t>: l’inganno e la negazione della verità</a:t>
            </a:r>
            <a:endParaRPr lang="it-IT" sz="5400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it-IT" b="1" i="1" dirty="0" smtClean="0"/>
              <a:t>Storia del Giornalismo e del media digitali</a:t>
            </a:r>
            <a:endParaRPr lang="it-IT" b="1" i="1" dirty="0"/>
          </a:p>
        </p:txBody>
      </p:sp>
    </p:spTree>
    <p:extLst>
      <p:ext uri="{BB962C8B-B14F-4D97-AF65-F5344CB8AC3E}">
        <p14:creationId xmlns:p14="http://schemas.microsoft.com/office/powerpoint/2010/main" val="5685229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I canali di diffusione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it-IT" dirty="0"/>
              <a:t>È indispensabile nell’esecuzione sapere quali sono i canali attraverso i quali l’avversario ottiene le </a:t>
            </a:r>
            <a:r>
              <a:rPr lang="it-IT" dirty="0" smtClean="0"/>
              <a:t>informazioni; una </a:t>
            </a:r>
            <a:r>
              <a:rPr lang="it-IT" dirty="0"/>
              <a:t>volta </a:t>
            </a:r>
            <a:r>
              <a:rPr lang="it-IT" dirty="0" smtClean="0"/>
              <a:t>individuati, devo utilizzarli.  </a:t>
            </a:r>
            <a:endParaRPr lang="it-IT" dirty="0"/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it-IT" dirty="0"/>
              <a:t>Come li utilizzo? </a:t>
            </a:r>
            <a:endParaRPr lang="it-IT" dirty="0" smtClean="0"/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it-IT" dirty="0" smtClean="0"/>
              <a:t>Una </a:t>
            </a:r>
            <a:r>
              <a:rPr lang="it-IT" dirty="0"/>
              <a:t>volta che </a:t>
            </a:r>
            <a:r>
              <a:rPr lang="it-IT" dirty="0" smtClean="0"/>
              <a:t>inizio con </a:t>
            </a:r>
            <a:r>
              <a:rPr lang="it-IT" dirty="0"/>
              <a:t>la mia attività di inganno, una parte di quei canali </a:t>
            </a:r>
            <a:r>
              <a:rPr lang="it-IT" dirty="0" smtClean="0"/>
              <a:t>vengono bloccati o chiusi. Ne vengono lasciati aperti appositamente altri, possibilmente </a:t>
            </a:r>
            <a:r>
              <a:rPr lang="it-IT" dirty="0"/>
              <a:t>piccoli canali attraverso i quali sono io a fornire le informazioni che voglio trapelino. 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it-IT" dirty="0"/>
              <a:t>L’intelligence poi è indispensabile nel feedback cioè nel sapere se la mia attività di </a:t>
            </a:r>
            <a:r>
              <a:rPr lang="it-IT" dirty="0" err="1"/>
              <a:t>deception</a:t>
            </a:r>
            <a:r>
              <a:rPr lang="it-IT" dirty="0"/>
              <a:t> sta funzionando o non sta funzionando, cioè se il nemico ha abboccato alla trappola.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997300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/>
              <a:t>Propaganda e </a:t>
            </a:r>
            <a:r>
              <a:rPr lang="it-IT" b="1" dirty="0" err="1"/>
              <a:t>Deception</a:t>
            </a:r>
            <a:r>
              <a:rPr lang="it-IT" dirty="0"/>
              <a:t/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 smtClean="0"/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it-IT" dirty="0" smtClean="0"/>
              <a:t>Rapporto </a:t>
            </a:r>
            <a:r>
              <a:rPr lang="it-IT" dirty="0"/>
              <a:t>fra </a:t>
            </a:r>
            <a:r>
              <a:rPr lang="it-IT" b="1" i="1" dirty="0"/>
              <a:t>propaganda e </a:t>
            </a:r>
            <a:r>
              <a:rPr lang="it-IT" b="1" i="1" dirty="0" err="1" smtClean="0"/>
              <a:t>deception</a:t>
            </a:r>
            <a:r>
              <a:rPr lang="it-IT" dirty="0" smtClean="0"/>
              <a:t>.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endParaRPr lang="it-IT" dirty="0" smtClean="0"/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it-IT" dirty="0" smtClean="0"/>
              <a:t>Attraverso l’inganno devo </a:t>
            </a:r>
            <a:r>
              <a:rPr lang="it-IT" dirty="0"/>
              <a:t>indurre un certo obiettivo a fare qualcosa che non è nel suo </a:t>
            </a:r>
            <a:r>
              <a:rPr lang="it-IT" dirty="0" smtClean="0"/>
              <a:t>interesse. 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it-IT" dirty="0" smtClean="0"/>
              <a:t>Con </a:t>
            </a:r>
            <a:r>
              <a:rPr lang="it-IT" dirty="0"/>
              <a:t>la propaganda il bersaglio deve essere semplicemente persuaso, influenzato nelle sue opinioni su un determinato argomento.  </a:t>
            </a:r>
            <a:endParaRPr lang="it-IT" dirty="0" smtClean="0"/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it-IT" dirty="0" smtClean="0"/>
              <a:t>Con </a:t>
            </a:r>
            <a:r>
              <a:rPr lang="it-IT" dirty="0"/>
              <a:t>la propaganda </a:t>
            </a:r>
            <a:r>
              <a:rPr lang="it-IT" dirty="0" smtClean="0"/>
              <a:t>cerco </a:t>
            </a:r>
            <a:r>
              <a:rPr lang="it-IT" dirty="0"/>
              <a:t>di convincere il </a:t>
            </a:r>
            <a:r>
              <a:rPr lang="it-IT" dirty="0" smtClean="0"/>
              <a:t>bersaglio, basta </a:t>
            </a:r>
            <a:r>
              <a:rPr lang="it-IT" dirty="0"/>
              <a:t>che creda </a:t>
            </a:r>
            <a:r>
              <a:rPr lang="it-IT" dirty="0" smtClean="0"/>
              <a:t>alla mia  narrazione</a:t>
            </a:r>
            <a:r>
              <a:rPr lang="it-IT" dirty="0"/>
              <a:t>, non deve fare </a:t>
            </a:r>
            <a:r>
              <a:rPr lang="it-IT" dirty="0" smtClean="0"/>
              <a:t>nulla </a:t>
            </a:r>
            <a:r>
              <a:rPr lang="it-IT" dirty="0"/>
              <a:t>di particolare.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508878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 smtClean="0"/>
              <a:t>I tre </a:t>
            </a:r>
            <a:r>
              <a:rPr lang="it-IT" b="1" dirty="0"/>
              <a:t>tipi di Propaganda:</a:t>
            </a:r>
            <a:r>
              <a:rPr lang="it-IT" dirty="0"/>
              <a:t/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endParaRPr lang="it-IT" dirty="0"/>
          </a:p>
          <a:p>
            <a:pPr lvl="0" algn="just">
              <a:lnSpc>
                <a:spcPct val="150000"/>
              </a:lnSpc>
              <a:spcBef>
                <a:spcPts val="0"/>
              </a:spcBef>
            </a:pPr>
            <a:r>
              <a:rPr lang="it-IT" b="1" dirty="0"/>
              <a:t>Propaganda </a:t>
            </a:r>
            <a:r>
              <a:rPr lang="it-IT" b="1" dirty="0" smtClean="0"/>
              <a:t>bianca</a:t>
            </a:r>
            <a:r>
              <a:rPr lang="it-IT" dirty="0" smtClean="0"/>
              <a:t>, conosciamo la sua provenienza, </a:t>
            </a:r>
            <a:r>
              <a:rPr lang="it-IT" dirty="0"/>
              <a:t>la fonte viene rivelata, è aperta</a:t>
            </a:r>
            <a:r>
              <a:rPr lang="it-IT" dirty="0" smtClean="0"/>
              <a:t>;</a:t>
            </a:r>
          </a:p>
          <a:p>
            <a:pPr marL="0" lvl="0" indent="0" algn="just">
              <a:lnSpc>
                <a:spcPct val="150000"/>
              </a:lnSpc>
              <a:spcBef>
                <a:spcPts val="0"/>
              </a:spcBef>
              <a:buNone/>
            </a:pPr>
            <a:endParaRPr lang="it-IT" dirty="0"/>
          </a:p>
          <a:p>
            <a:pPr lvl="0" algn="just">
              <a:lnSpc>
                <a:spcPct val="150000"/>
              </a:lnSpc>
              <a:spcBef>
                <a:spcPts val="0"/>
              </a:spcBef>
            </a:pPr>
            <a:r>
              <a:rPr lang="it-IT" b="1" dirty="0"/>
              <a:t>Propaganda ner</a:t>
            </a:r>
            <a:r>
              <a:rPr lang="it-IT" dirty="0"/>
              <a:t>a, quando la fonte è nascosta</a:t>
            </a:r>
            <a:r>
              <a:rPr lang="it-IT" dirty="0" smtClean="0"/>
              <a:t>;</a:t>
            </a:r>
          </a:p>
          <a:p>
            <a:pPr marL="0" lvl="0" indent="0" algn="just">
              <a:lnSpc>
                <a:spcPct val="150000"/>
              </a:lnSpc>
              <a:spcBef>
                <a:spcPts val="0"/>
              </a:spcBef>
              <a:buNone/>
            </a:pPr>
            <a:endParaRPr lang="it-IT" dirty="0"/>
          </a:p>
          <a:p>
            <a:pPr lvl="0" algn="just">
              <a:lnSpc>
                <a:spcPct val="150000"/>
              </a:lnSpc>
              <a:spcBef>
                <a:spcPts val="0"/>
              </a:spcBef>
            </a:pPr>
            <a:r>
              <a:rPr lang="it-IT" b="1" dirty="0"/>
              <a:t>Propaganda grigia </a:t>
            </a:r>
            <a:r>
              <a:rPr lang="it-IT" dirty="0"/>
              <a:t>quando la fonte non è né palese né nascosta.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763563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035075"/>
          </a:xfrm>
        </p:spPr>
        <p:txBody>
          <a:bodyPr>
            <a:normAutofit fontScale="90000"/>
          </a:bodyPr>
          <a:lstStyle/>
          <a:p>
            <a:pPr algn="ctr"/>
            <a:r>
              <a:rPr lang="it-IT" sz="4800" dirty="0" smtClean="0"/>
              <a:t>Schema di </a:t>
            </a:r>
            <a:r>
              <a:rPr lang="it-IT" sz="4800" dirty="0" err="1" smtClean="0"/>
              <a:t>deception</a:t>
            </a:r>
            <a:r>
              <a:rPr lang="it-IT" dirty="0" smtClean="0"/>
              <a:t/>
            </a:r>
            <a:br>
              <a:rPr lang="it-IT" dirty="0" smtClean="0"/>
            </a:br>
            <a:r>
              <a:rPr lang="it-IT" sz="2200" b="1" dirty="0">
                <a:solidFill>
                  <a:srgbClr val="FF0000"/>
                </a:solidFill>
              </a:rPr>
              <a:t>Alcuni passaggi specifici per approntare un piano di </a:t>
            </a:r>
            <a:r>
              <a:rPr lang="it-IT" sz="2200" b="1" dirty="0" smtClean="0">
                <a:solidFill>
                  <a:srgbClr val="FF0000"/>
                </a:solidFill>
              </a:rPr>
              <a:t>disinformazione</a:t>
            </a:r>
            <a:r>
              <a:rPr lang="it-IT" sz="2200" dirty="0">
                <a:solidFill>
                  <a:srgbClr val="FF0000"/>
                </a:solidFill>
              </a:rPr>
              <a:t/>
            </a:r>
            <a:br>
              <a:rPr lang="it-IT" sz="2200" dirty="0">
                <a:solidFill>
                  <a:srgbClr val="FF0000"/>
                </a:solidFill>
              </a:rPr>
            </a:br>
            <a:endParaRPr lang="it-IT" sz="2200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69848" y="1803041"/>
            <a:ext cx="10058400" cy="4842457"/>
          </a:xfrm>
        </p:spPr>
        <p:txBody>
          <a:bodyPr>
            <a:normAutofit fontScale="70000" lnSpcReduction="20000"/>
          </a:bodyPr>
          <a:lstStyle/>
          <a:p>
            <a:endParaRPr lang="it-IT" dirty="0"/>
          </a:p>
          <a:p>
            <a:pPr algn="just">
              <a:lnSpc>
                <a:spcPct val="160000"/>
              </a:lnSpc>
              <a:spcBef>
                <a:spcPts val="0"/>
              </a:spcBef>
            </a:pPr>
            <a:r>
              <a:rPr lang="it-IT" sz="2200" b="1" dirty="0" smtClean="0"/>
              <a:t>Identifica </a:t>
            </a:r>
            <a:r>
              <a:rPr lang="it-IT" sz="2200" b="1" dirty="0"/>
              <a:t>il tuo pubblico target</a:t>
            </a:r>
            <a:r>
              <a:rPr lang="it-IT" sz="2200" dirty="0"/>
              <a:t>. Chi stai cercando di raggiungere con la tua campagna di disinformazione? Una volta che conosci il tuo pubblico di destinazione, puoi personalizzare il tuo messaggio di conseguenza</a:t>
            </a:r>
            <a:r>
              <a:rPr lang="it-IT" sz="2200" dirty="0" smtClean="0"/>
              <a:t>.</a:t>
            </a:r>
          </a:p>
          <a:p>
            <a:pPr marL="0" indent="0" algn="just">
              <a:lnSpc>
                <a:spcPct val="160000"/>
              </a:lnSpc>
              <a:spcBef>
                <a:spcPts val="0"/>
              </a:spcBef>
              <a:buNone/>
            </a:pPr>
            <a:endParaRPr lang="it-IT" sz="2200" dirty="0"/>
          </a:p>
          <a:p>
            <a:pPr algn="just">
              <a:lnSpc>
                <a:spcPct val="160000"/>
              </a:lnSpc>
              <a:spcBef>
                <a:spcPts val="0"/>
              </a:spcBef>
            </a:pPr>
            <a:r>
              <a:rPr lang="it-IT" sz="2200" b="1" dirty="0"/>
              <a:t>Definisci i tuoi obiettivi</a:t>
            </a:r>
            <a:r>
              <a:rPr lang="it-IT" sz="2200" dirty="0"/>
              <a:t>. Cosa vuoi ottenere con la tua campagna di disinformazione? Vuoi cambiare le opinioni delle persone? Vuoi seminare discordia? Una volta che conosci i tuoi obiettivi, puoi sviluppare una strategia per raggiungerli.</a:t>
            </a:r>
          </a:p>
          <a:p>
            <a:pPr algn="just">
              <a:lnSpc>
                <a:spcPct val="160000"/>
              </a:lnSpc>
              <a:spcBef>
                <a:spcPts val="0"/>
              </a:spcBef>
            </a:pPr>
            <a:r>
              <a:rPr lang="it-IT" sz="2200" b="1" dirty="0"/>
              <a:t>Crea un messaggio</a:t>
            </a:r>
            <a:r>
              <a:rPr lang="it-IT" sz="2200" dirty="0"/>
              <a:t>. Quale messaggio vuoi trasmettere con la tua campagna di disinformazione? Il tuo messaggio dovrebbe essere chiaro, conciso e facile da capire. Dovrebbe anche essere credibile e pertinente per il tuo pubblico di destinazione</a:t>
            </a:r>
            <a:r>
              <a:rPr lang="it-IT" sz="2200" dirty="0" smtClean="0"/>
              <a:t>.</a:t>
            </a:r>
          </a:p>
          <a:p>
            <a:pPr marL="0" indent="0" algn="just">
              <a:lnSpc>
                <a:spcPct val="160000"/>
              </a:lnSpc>
              <a:spcBef>
                <a:spcPts val="0"/>
              </a:spcBef>
              <a:buNone/>
            </a:pPr>
            <a:endParaRPr lang="it-IT" sz="2200" dirty="0"/>
          </a:p>
          <a:p>
            <a:pPr algn="just">
              <a:lnSpc>
                <a:spcPct val="160000"/>
              </a:lnSpc>
              <a:spcBef>
                <a:spcPts val="0"/>
              </a:spcBef>
            </a:pPr>
            <a:r>
              <a:rPr lang="it-IT" sz="2200" b="1" dirty="0"/>
              <a:t>Scegli i tuoi canali</a:t>
            </a:r>
            <a:r>
              <a:rPr lang="it-IT" sz="2200" dirty="0"/>
              <a:t>. Come diffonderai il tuo messaggio di disinformazione? Puoi utilizzare i social media, la posta elettronica, i siti Web o anche i media tradizionali.</a:t>
            </a:r>
          </a:p>
          <a:p>
            <a:pPr algn="just">
              <a:lnSpc>
                <a:spcPct val="160000"/>
              </a:lnSpc>
              <a:spcBef>
                <a:spcPts val="0"/>
              </a:spcBef>
            </a:pPr>
            <a:r>
              <a:rPr lang="it-IT" sz="2200" b="1" dirty="0"/>
              <a:t>Monitora e valuta la tua campagna</a:t>
            </a:r>
            <a:r>
              <a:rPr lang="it-IT" sz="2200" dirty="0"/>
              <a:t>. Una volta lanciata la campagna di disinformazione, è importante monitorarne e valutarne l'efficacia. Questo ti aiuterà ad apportare le modifiche necessarie</a:t>
            </a:r>
            <a:r>
              <a:rPr lang="it-IT" sz="2200" dirty="0" smtClean="0"/>
              <a:t>.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054084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2854216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I canali della </a:t>
            </a:r>
            <a:r>
              <a:rPr lang="it-IT" dirty="0" err="1" smtClean="0"/>
              <a:t>deception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it-IT" dirty="0"/>
          </a:p>
          <a:p>
            <a:pPr lvl="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it-IT" sz="2800" dirty="0"/>
              <a:t>Canali di intelligence</a:t>
            </a:r>
          </a:p>
          <a:p>
            <a:pPr lvl="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it-IT" sz="2800" dirty="0"/>
              <a:t>Canali diplomatici</a:t>
            </a:r>
          </a:p>
          <a:p>
            <a:pPr lvl="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it-IT" sz="2800" dirty="0" smtClean="0"/>
              <a:t>Propaganda</a:t>
            </a:r>
            <a:endParaRPr lang="it-IT" sz="2800" dirty="0"/>
          </a:p>
          <a:p>
            <a:pPr lvl="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it-IT" sz="2800" dirty="0"/>
              <a:t>Agenti di influenza</a:t>
            </a:r>
          </a:p>
          <a:p>
            <a:pPr lvl="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it-IT" sz="2800" dirty="0"/>
              <a:t>Altri canali palesi</a:t>
            </a: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34395253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/>
              <a:t>I Requisiti della </a:t>
            </a:r>
            <a:r>
              <a:rPr lang="it-IT" b="1" dirty="0" err="1"/>
              <a:t>Deception</a:t>
            </a:r>
            <a:r>
              <a:rPr lang="it-IT" b="1" dirty="0"/>
              <a:t>:</a:t>
            </a:r>
            <a:r>
              <a:rPr lang="it-IT" dirty="0"/>
              <a:t/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69848" y="1429555"/>
            <a:ext cx="10058400" cy="474264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it-IT" dirty="0"/>
          </a:p>
          <a:p>
            <a:pPr lvl="0" algn="just">
              <a:lnSpc>
                <a:spcPct val="150000"/>
              </a:lnSpc>
              <a:spcBef>
                <a:spcPts val="0"/>
              </a:spcBef>
            </a:pPr>
            <a:r>
              <a:rPr lang="it-IT" b="1" dirty="0"/>
              <a:t>La coerenza strategica</a:t>
            </a:r>
            <a:r>
              <a:rPr lang="it-IT" dirty="0"/>
              <a:t> </a:t>
            </a:r>
            <a:r>
              <a:rPr lang="it-IT" dirty="0" smtClean="0"/>
              <a:t>bisogna </a:t>
            </a:r>
            <a:r>
              <a:rPr lang="it-IT" dirty="0"/>
              <a:t>sapere che cosa </a:t>
            </a:r>
            <a:r>
              <a:rPr lang="it-IT" dirty="0" smtClean="0"/>
              <a:t>è possibile fare.</a:t>
            </a:r>
            <a:endParaRPr lang="it-IT" dirty="0"/>
          </a:p>
          <a:p>
            <a:pPr lvl="0" algn="just">
              <a:lnSpc>
                <a:spcPct val="150000"/>
              </a:lnSpc>
              <a:spcBef>
                <a:spcPts val="0"/>
              </a:spcBef>
            </a:pPr>
            <a:r>
              <a:rPr lang="it-IT" b="1" dirty="0"/>
              <a:t>L’organizzazione</a:t>
            </a:r>
            <a:r>
              <a:rPr lang="it-IT" dirty="0"/>
              <a:t> deve essere </a:t>
            </a:r>
            <a:r>
              <a:rPr lang="it-IT" dirty="0" smtClean="0"/>
              <a:t>un’unità più </a:t>
            </a:r>
            <a:r>
              <a:rPr lang="it-IT" dirty="0"/>
              <a:t>piccola possibile e compatta, anche per mantenere </a:t>
            </a:r>
            <a:r>
              <a:rPr lang="it-IT" dirty="0" smtClean="0"/>
              <a:t>più facilmente il segreto.</a:t>
            </a:r>
          </a:p>
          <a:p>
            <a:pPr lvl="0" algn="just">
              <a:lnSpc>
                <a:spcPct val="150000"/>
              </a:lnSpc>
              <a:spcBef>
                <a:spcPts val="0"/>
              </a:spcBef>
            </a:pPr>
            <a:r>
              <a:rPr lang="it-IT" dirty="0" smtClean="0"/>
              <a:t>Deve </a:t>
            </a:r>
            <a:r>
              <a:rPr lang="it-IT" dirty="0"/>
              <a:t>essere a diretto contatto con il vertice politico e militare, deve avere accesso diretto e non mediato, e deve essere in grado di dare disposizioni a tutti gli attori coinvolti nell'attività di </a:t>
            </a:r>
            <a:r>
              <a:rPr lang="it-IT" dirty="0" err="1"/>
              <a:t>deception</a:t>
            </a:r>
            <a:r>
              <a:rPr lang="it-IT" dirty="0"/>
              <a:t>.</a:t>
            </a:r>
          </a:p>
          <a:p>
            <a:pPr lvl="0" algn="just">
              <a:lnSpc>
                <a:spcPct val="150000"/>
              </a:lnSpc>
              <a:spcBef>
                <a:spcPts val="0"/>
              </a:spcBef>
            </a:pPr>
            <a:r>
              <a:rPr lang="it-IT" b="1" dirty="0"/>
              <a:t>La conoscenza dell'avversario, </a:t>
            </a:r>
            <a:r>
              <a:rPr lang="it-IT" dirty="0"/>
              <a:t>bisogna sapere quali sono, quello che l'avversario sa, quello che noi speriamo che faccia, quali sono i suoi vizi di percezione, quali sono i suoi pregiudizi. </a:t>
            </a:r>
          </a:p>
          <a:p>
            <a:pPr lvl="0" algn="just">
              <a:lnSpc>
                <a:spcPct val="150000"/>
              </a:lnSpc>
              <a:spcBef>
                <a:spcPts val="0"/>
              </a:spcBef>
            </a:pPr>
            <a:r>
              <a:rPr lang="it-IT" b="1" dirty="0"/>
              <a:t>Feedback, sapere per capire, </a:t>
            </a:r>
            <a:endParaRPr lang="it-IT" dirty="0"/>
          </a:p>
          <a:p>
            <a:pPr lvl="0" algn="just">
              <a:lnSpc>
                <a:spcPct val="150000"/>
              </a:lnSpc>
              <a:spcBef>
                <a:spcPts val="0"/>
              </a:spcBef>
            </a:pPr>
            <a:r>
              <a:rPr lang="it-IT" b="1" dirty="0"/>
              <a:t>L’adattabilità e flessibilità del piano </a:t>
            </a:r>
            <a:r>
              <a:rPr lang="it-IT" dirty="0"/>
              <a:t>modificare il piano </a:t>
            </a:r>
            <a:r>
              <a:rPr lang="it-IT" dirty="0" smtClean="0"/>
              <a:t>in corso d’opera.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914283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it-IT" sz="4000" b="1" dirty="0"/>
              <a:t>Il caso </a:t>
            </a:r>
            <a:r>
              <a:rPr lang="it-IT" sz="4000" b="1" dirty="0" err="1"/>
              <a:t>Aldric</a:t>
            </a:r>
            <a:r>
              <a:rPr lang="it-IT" sz="4000" b="1" dirty="0"/>
              <a:t> </a:t>
            </a:r>
            <a:r>
              <a:rPr lang="it-IT" sz="4000" b="1" dirty="0" err="1" smtClean="0"/>
              <a:t>Ames</a:t>
            </a:r>
            <a:r>
              <a:rPr lang="it-IT" sz="4000" dirty="0"/>
              <a:t/>
            </a:r>
            <a:br>
              <a:rPr lang="it-IT" sz="4000" dirty="0"/>
            </a:br>
            <a:endParaRPr lang="it-IT" sz="4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err="1" smtClean="0"/>
              <a:t>Former</a:t>
            </a:r>
            <a:r>
              <a:rPr lang="it-IT" dirty="0" smtClean="0"/>
              <a:t> CIA </a:t>
            </a:r>
            <a:r>
              <a:rPr lang="it-IT" dirty="0" err="1" smtClean="0"/>
              <a:t>counterintelligence</a:t>
            </a:r>
            <a:r>
              <a:rPr lang="it-IT" dirty="0" smtClean="0"/>
              <a:t> </a:t>
            </a:r>
            <a:r>
              <a:rPr lang="it-IT" dirty="0" err="1" smtClean="0"/>
              <a:t>Chief</a:t>
            </a:r>
            <a:r>
              <a:rPr lang="it-IT" dirty="0" smtClean="0"/>
              <a:t> </a:t>
            </a:r>
          </a:p>
          <a:p>
            <a:endParaRPr lang="it-IT" dirty="0" smtClean="0"/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it-IT" dirty="0" err="1"/>
              <a:t>Aldric</a:t>
            </a:r>
            <a:r>
              <a:rPr lang="it-IT" dirty="0"/>
              <a:t> </a:t>
            </a:r>
            <a:r>
              <a:rPr lang="it-IT" dirty="0" err="1"/>
              <a:t>Ames</a:t>
            </a:r>
            <a:r>
              <a:rPr lang="it-IT" dirty="0"/>
              <a:t> lavorava all'interno della struttura della CIA che si occupava di contro spionaggio sovietico, </a:t>
            </a:r>
            <a:r>
              <a:rPr lang="it-IT" dirty="0" smtClean="0"/>
              <a:t>e fu reclutato dal KGB. </a:t>
            </a:r>
            <a:r>
              <a:rPr lang="it-IT" dirty="0"/>
              <a:t>Tra l’altro non era stato reclutato dai russi ma si era offerto egli stesso ai russi. </a:t>
            </a:r>
            <a:endParaRPr lang="it-IT" dirty="0" smtClean="0"/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it-IT" dirty="0" smtClean="0"/>
              <a:t>Una </a:t>
            </a:r>
            <a:r>
              <a:rPr lang="it-IT" dirty="0"/>
              <a:t>talpa di quel calibro va tutelata in ogni modo, </a:t>
            </a:r>
            <a:r>
              <a:rPr lang="it-IT" dirty="0" smtClean="0"/>
              <a:t>i </a:t>
            </a:r>
            <a:r>
              <a:rPr lang="it-IT" dirty="0"/>
              <a:t>russi mettono in campo un attività di </a:t>
            </a:r>
            <a:r>
              <a:rPr lang="it-IT" dirty="0" err="1"/>
              <a:t>deception</a:t>
            </a:r>
            <a:r>
              <a:rPr lang="it-IT" dirty="0"/>
              <a:t> che dura </a:t>
            </a:r>
            <a:r>
              <a:rPr lang="it-IT" dirty="0" smtClean="0"/>
              <a:t>10 </a:t>
            </a:r>
            <a:r>
              <a:rPr lang="it-IT" dirty="0"/>
              <a:t>anni, </a:t>
            </a:r>
            <a:r>
              <a:rPr lang="it-IT" dirty="0" smtClean="0"/>
              <a:t> (1985-1994) della </a:t>
            </a:r>
            <a:r>
              <a:rPr lang="it-IT" dirty="0"/>
              <a:t>quale gli americani non si accorgono mai finché non arrestano </a:t>
            </a:r>
            <a:r>
              <a:rPr lang="it-IT" dirty="0" err="1"/>
              <a:t>Ames</a:t>
            </a:r>
            <a:r>
              <a:rPr lang="it-IT" dirty="0"/>
              <a:t> nel febbraio del 1994.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209022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66800" y="0"/>
            <a:ext cx="10058400" cy="1060833"/>
          </a:xfrm>
        </p:spPr>
        <p:txBody>
          <a:bodyPr/>
          <a:lstStyle/>
          <a:p>
            <a:pPr algn="ctr"/>
            <a:r>
              <a:rPr lang="it-IT" dirty="0" smtClean="0"/>
              <a:t>Aldrich </a:t>
            </a:r>
            <a:r>
              <a:rPr lang="it-IT" dirty="0" err="1" smtClean="0"/>
              <a:t>ames</a:t>
            </a:r>
            <a:r>
              <a:rPr lang="it-IT" dirty="0" smtClean="0"/>
              <a:t> </a:t>
            </a:r>
            <a:endParaRPr lang="it-IT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6834" y="1060833"/>
            <a:ext cx="7392473" cy="5797167"/>
          </a:xfrm>
        </p:spPr>
      </p:pic>
    </p:spTree>
    <p:extLst>
      <p:ext uri="{BB962C8B-B14F-4D97-AF65-F5344CB8AC3E}">
        <p14:creationId xmlns:p14="http://schemas.microsoft.com/office/powerpoint/2010/main" val="4148214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69848" y="631065"/>
            <a:ext cx="10058400" cy="5541135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ts val="0"/>
              </a:spcBef>
            </a:pPr>
            <a:endParaRPr lang="it-IT" sz="1800" dirty="0" smtClean="0"/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it-IT" sz="1800" dirty="0" smtClean="0"/>
              <a:t>Un </a:t>
            </a:r>
            <a:r>
              <a:rPr lang="it-IT" sz="1800" dirty="0"/>
              <a:t>esempio storico </a:t>
            </a:r>
            <a:r>
              <a:rPr lang="it-IT" sz="1800" dirty="0" smtClean="0"/>
              <a:t>di </a:t>
            </a:r>
            <a:r>
              <a:rPr lang="it-IT" sz="1800" b="1" dirty="0" smtClean="0"/>
              <a:t>DECEPTION </a:t>
            </a:r>
            <a:r>
              <a:rPr lang="it-IT" sz="1800" b="1" dirty="0"/>
              <a:t>è </a:t>
            </a:r>
            <a:r>
              <a:rPr lang="it-IT" sz="1800" b="1" dirty="0" smtClean="0"/>
              <a:t>l’assedio </a:t>
            </a:r>
            <a:r>
              <a:rPr lang="it-IT" sz="1800" b="1" dirty="0"/>
              <a:t>di Troia</a:t>
            </a:r>
            <a:r>
              <a:rPr lang="it-IT" sz="1800" dirty="0"/>
              <a:t> e dell’inganno del</a:t>
            </a:r>
            <a:r>
              <a:rPr lang="it-IT" sz="1800" b="1" dirty="0"/>
              <a:t> </a:t>
            </a:r>
            <a:r>
              <a:rPr lang="it-IT" sz="1800" dirty="0"/>
              <a:t>Cavallo, </a:t>
            </a:r>
            <a:r>
              <a:rPr lang="it-IT" sz="1800" dirty="0" smtClean="0"/>
              <a:t>nel </a:t>
            </a:r>
            <a:r>
              <a:rPr lang="it-IT" sz="1800" dirty="0"/>
              <a:t>racconto dell’Eneide abbiamo un piccolo trattato di </a:t>
            </a:r>
            <a:r>
              <a:rPr lang="it-IT" sz="1800" b="1" i="1" dirty="0" smtClean="0"/>
              <a:t>DECEPTION</a:t>
            </a:r>
            <a:r>
              <a:rPr lang="it-IT" sz="1800" dirty="0" smtClean="0"/>
              <a:t>.  </a:t>
            </a:r>
            <a:endParaRPr lang="it-IT" sz="1800" dirty="0"/>
          </a:p>
          <a:p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7950" y="2305317"/>
            <a:ext cx="5726806" cy="4295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009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sz="4000" b="1" i="1" dirty="0" smtClean="0"/>
              <a:t>Perché abbiamo </a:t>
            </a:r>
            <a:r>
              <a:rPr lang="it-IT" sz="4000" b="1" i="1" dirty="0"/>
              <a:t>raccontato questa storia</a:t>
            </a:r>
            <a:r>
              <a:rPr lang="it-IT" sz="4000" dirty="0"/>
              <a:t>? </a:t>
            </a:r>
            <a:r>
              <a:rPr lang="it-IT" dirty="0"/>
              <a:t/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Perché è </a:t>
            </a:r>
            <a:r>
              <a:rPr lang="it-IT" dirty="0"/>
              <a:t>un esempio tipico di </a:t>
            </a:r>
            <a:r>
              <a:rPr lang="it-IT" dirty="0" smtClean="0"/>
              <a:t>inganno dove </a:t>
            </a:r>
            <a:r>
              <a:rPr lang="it-IT" dirty="0"/>
              <a:t>i greci spingono i troiani a fare qualcosa che è contrario al loro </a:t>
            </a:r>
            <a:r>
              <a:rPr lang="it-IT" dirty="0" smtClean="0"/>
              <a:t>interesse.</a:t>
            </a:r>
          </a:p>
          <a:p>
            <a:r>
              <a:rPr lang="it-IT" dirty="0" smtClean="0"/>
              <a:t>Si </a:t>
            </a:r>
            <a:r>
              <a:rPr lang="it-IT" dirty="0"/>
              <a:t>avvalgono di </a:t>
            </a:r>
            <a:r>
              <a:rPr lang="it-IT" dirty="0" err="1"/>
              <a:t>Sinone</a:t>
            </a:r>
            <a:r>
              <a:rPr lang="it-IT" dirty="0"/>
              <a:t>, </a:t>
            </a:r>
            <a:r>
              <a:rPr lang="it-IT" dirty="0" smtClean="0"/>
              <a:t>presunto </a:t>
            </a:r>
            <a:r>
              <a:rPr lang="it-IT" dirty="0"/>
              <a:t>traditore che in realtà è un </a:t>
            </a:r>
            <a:r>
              <a:rPr lang="it-IT" b="1" dirty="0"/>
              <a:t>AGENTE </a:t>
            </a:r>
            <a:r>
              <a:rPr lang="it-IT" b="1" dirty="0" smtClean="0"/>
              <a:t>DOPPIO</a:t>
            </a:r>
            <a:r>
              <a:rPr lang="it-IT" dirty="0" smtClean="0"/>
              <a:t>, che finge di </a:t>
            </a:r>
            <a:r>
              <a:rPr lang="it-IT" dirty="0"/>
              <a:t>essere dalla parte dei troiani ma in realtà lavora per i </a:t>
            </a:r>
            <a:r>
              <a:rPr lang="it-IT" dirty="0" smtClean="0"/>
              <a:t>greci.</a:t>
            </a:r>
          </a:p>
          <a:p>
            <a:endParaRPr lang="it-IT" dirty="0"/>
          </a:p>
          <a:p>
            <a:r>
              <a:rPr lang="it-IT" dirty="0" smtClean="0"/>
              <a:t>I greci si </a:t>
            </a:r>
            <a:r>
              <a:rPr lang="it-IT" dirty="0"/>
              <a:t>avvalgono </a:t>
            </a:r>
            <a:r>
              <a:rPr lang="it-IT" dirty="0" smtClean="0"/>
              <a:t>anche dell’aiuto </a:t>
            </a:r>
            <a:r>
              <a:rPr lang="it-IT" dirty="0"/>
              <a:t>di </a:t>
            </a:r>
            <a:r>
              <a:rPr lang="it-IT" dirty="0" smtClean="0"/>
              <a:t>Minerva, </a:t>
            </a:r>
            <a:r>
              <a:rPr lang="it-IT" dirty="0"/>
              <a:t>di un’attività di </a:t>
            </a:r>
            <a:r>
              <a:rPr lang="it-IT" b="1" dirty="0"/>
              <a:t>DENIAL</a:t>
            </a:r>
            <a:r>
              <a:rPr lang="it-IT" dirty="0"/>
              <a:t>, cioè di negazione della verità, </a:t>
            </a:r>
            <a:r>
              <a:rPr lang="it-IT" dirty="0" smtClean="0"/>
              <a:t>quella che stava </a:t>
            </a:r>
            <a:r>
              <a:rPr lang="it-IT" dirty="0"/>
              <a:t>ricercando </a:t>
            </a:r>
            <a:r>
              <a:rPr lang="it-IT" dirty="0" smtClean="0"/>
              <a:t>Laocoonte, il quale non aveva creduto </a:t>
            </a:r>
            <a:r>
              <a:rPr lang="it-IT" dirty="0"/>
              <a:t>alla storia di </a:t>
            </a:r>
            <a:r>
              <a:rPr lang="it-IT" dirty="0" err="1"/>
              <a:t>Sinone</a:t>
            </a:r>
            <a:r>
              <a:rPr lang="it-IT" dirty="0"/>
              <a:t>. </a:t>
            </a:r>
          </a:p>
          <a:p>
            <a:r>
              <a:rPr lang="it-IT" dirty="0"/>
              <a:t>Cosa dice Laocoonte “</a:t>
            </a:r>
            <a:r>
              <a:rPr lang="it-IT" b="1" i="1" dirty="0" err="1"/>
              <a:t>timeo</a:t>
            </a:r>
            <a:r>
              <a:rPr lang="it-IT" b="1" i="1" dirty="0"/>
              <a:t> </a:t>
            </a:r>
            <a:r>
              <a:rPr lang="it-IT" b="1" i="1" dirty="0" err="1"/>
              <a:t>danaos</a:t>
            </a:r>
            <a:r>
              <a:rPr lang="it-IT" b="1" i="1" dirty="0"/>
              <a:t> et dona </a:t>
            </a:r>
            <a:r>
              <a:rPr lang="it-IT" b="1" i="1" dirty="0" err="1"/>
              <a:t>ferentes</a:t>
            </a:r>
            <a:r>
              <a:rPr lang="it-IT" dirty="0"/>
              <a:t>” temo i </a:t>
            </a:r>
            <a:r>
              <a:rPr lang="it-IT" dirty="0" err="1"/>
              <a:t>danai</a:t>
            </a:r>
            <a:r>
              <a:rPr lang="it-IT" dirty="0"/>
              <a:t> (i greci) anche se portano i doni, ed infatti questa attività di negazione della verità (DENIAL) lo uccide.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135248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DECEPTION: l’INGANNO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4294967295"/>
          </p:nvPr>
        </p:nvSpPr>
        <p:spPr>
          <a:xfrm>
            <a:off x="1069848" y="2223931"/>
            <a:ext cx="10058400" cy="4051300"/>
          </a:xfrm>
        </p:spPr>
        <p:txBody>
          <a:bodyPr>
            <a:normAutofit/>
          </a:bodyPr>
          <a:lstStyle/>
          <a:p>
            <a:endParaRPr lang="it-IT" b="1" i="1" dirty="0" smtClean="0"/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endParaRPr lang="it-IT" b="1" i="1" dirty="0" smtClean="0"/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it-IT" b="1" i="1" dirty="0" smtClean="0"/>
              <a:t>E’ l'attività </a:t>
            </a:r>
            <a:r>
              <a:rPr lang="it-IT" b="1" i="1" dirty="0"/>
              <a:t>di un soggetto ingannatore che induce un avversario a credere </a:t>
            </a:r>
            <a:r>
              <a:rPr lang="it-IT" b="1" i="1" dirty="0" smtClean="0"/>
              <a:t>a qualcosa </a:t>
            </a:r>
            <a:r>
              <a:rPr lang="it-IT" b="1" i="1" dirty="0"/>
              <a:t>che non è vero, cioè a credere ad una storia di copertura che viene accuratamente creata, piuttosto che credere alla verità. </a:t>
            </a:r>
            <a:endParaRPr lang="it-IT" b="1" i="1" dirty="0" smtClean="0"/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it-IT" b="1" i="1" dirty="0" smtClean="0"/>
              <a:t>Il suo obiettivo è quello di farlo </a:t>
            </a:r>
            <a:r>
              <a:rPr lang="it-IT" b="1" i="1" dirty="0"/>
              <a:t>reagire in un modo che serva gli interessi dell’ingannatore, piuttosto che i suoi</a:t>
            </a:r>
            <a:r>
              <a:rPr lang="it-IT" i="1" dirty="0"/>
              <a:t>.  </a:t>
            </a:r>
            <a:endParaRPr lang="it-IT" dirty="0"/>
          </a:p>
          <a:p>
            <a:r>
              <a:rPr lang="it-IT" dirty="0"/>
              <a:t>Questa verità potremmo chiamarla una </a:t>
            </a:r>
            <a:r>
              <a:rPr lang="it-IT" b="1" dirty="0"/>
              <a:t>verità </a:t>
            </a:r>
            <a:r>
              <a:rPr lang="it-IT" b="1" dirty="0" smtClean="0"/>
              <a:t>alternativa</a:t>
            </a:r>
            <a:r>
              <a:rPr lang="it-IT" dirty="0"/>
              <a:t>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07131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err="1" smtClean="0"/>
              <a:t>Denial</a:t>
            </a:r>
            <a:r>
              <a:rPr lang="it-IT" dirty="0" smtClean="0"/>
              <a:t>: negare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endParaRPr lang="it-IT" dirty="0" smtClean="0"/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it-IT" dirty="0" smtClean="0"/>
              <a:t>Attraverso la negazione devo </a:t>
            </a:r>
            <a:r>
              <a:rPr lang="it-IT" dirty="0"/>
              <a:t>fare in modo che l'avversario, che è l’obiettivo del mio inganno, e al quale sto somministrando bugie, falsità, verità, mezze verità, non abbia la possibilità attraverso altri canali di scoprire - non la mia verità alternativa che gli sto fornendo -  ma la vera verità su una determinata questione e che io voglio in ogni maniera </a:t>
            </a:r>
            <a:r>
              <a:rPr lang="it-IT" dirty="0" smtClean="0"/>
              <a:t>occultare.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811088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b="1" dirty="0" err="1"/>
              <a:t>Deception</a:t>
            </a:r>
            <a:r>
              <a:rPr lang="it-IT" sz="3600" b="1" dirty="0"/>
              <a:t> Strategica o Inganno strategico</a:t>
            </a: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it-IT" dirty="0"/>
              <a:t>La </a:t>
            </a:r>
            <a:r>
              <a:rPr lang="it-IT" b="1" dirty="0" err="1"/>
              <a:t>deception</a:t>
            </a:r>
            <a:r>
              <a:rPr lang="it-IT" b="1" dirty="0"/>
              <a:t> strategica</a:t>
            </a:r>
            <a:r>
              <a:rPr lang="it-IT" dirty="0"/>
              <a:t> è quel tipo di </a:t>
            </a:r>
            <a:r>
              <a:rPr lang="it-IT" dirty="0" smtClean="0"/>
              <a:t>attività </a:t>
            </a:r>
            <a:r>
              <a:rPr lang="it-IT" dirty="0"/>
              <a:t>di inganno che non è volta ad ingannare il comandante del battaglione o della divisione avversaria, </a:t>
            </a:r>
            <a:r>
              <a:rPr lang="it-IT" dirty="0" smtClean="0"/>
              <a:t>ma il destinatario è il massimo decisore, il massimo livello di comando:</a:t>
            </a:r>
          </a:p>
          <a:p>
            <a:r>
              <a:rPr lang="it-IT" b="1" dirty="0" smtClean="0"/>
              <a:t>Capo dello Stato;</a:t>
            </a:r>
          </a:p>
          <a:p>
            <a:r>
              <a:rPr lang="it-IT" b="1" dirty="0" smtClean="0"/>
              <a:t>Capo del Governo</a:t>
            </a:r>
          </a:p>
          <a:p>
            <a:r>
              <a:rPr lang="it-IT" b="1" dirty="0" smtClean="0"/>
              <a:t>Capo di Stato Maggio della Difesa/ Forze Armate</a:t>
            </a:r>
            <a:endParaRPr lang="it-IT" b="1" dirty="0"/>
          </a:p>
          <a:p>
            <a:pPr marL="0" indent="0">
              <a:buNone/>
            </a:pP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28468487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/>
              <a:t>Le Categorie </a:t>
            </a:r>
            <a:r>
              <a:rPr lang="it-IT" b="1" dirty="0"/>
              <a:t>della </a:t>
            </a:r>
            <a:r>
              <a:rPr lang="it-IT" b="1" dirty="0" err="1"/>
              <a:t>Deception</a:t>
            </a:r>
            <a:r>
              <a:rPr lang="it-IT" dirty="0"/>
              <a:t/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69848" y="1442434"/>
            <a:ext cx="10058400" cy="4729766"/>
          </a:xfrm>
        </p:spPr>
        <p:txBody>
          <a:bodyPr/>
          <a:lstStyle/>
          <a:p>
            <a:pPr lvl="0" algn="just">
              <a:lnSpc>
                <a:spcPct val="150000"/>
              </a:lnSpc>
            </a:pPr>
            <a:endParaRPr lang="it-IT" dirty="0" smtClean="0"/>
          </a:p>
          <a:p>
            <a:pPr lvl="0" algn="just">
              <a:lnSpc>
                <a:spcPct val="150000"/>
              </a:lnSpc>
            </a:pPr>
            <a:r>
              <a:rPr lang="it-IT" dirty="0" smtClean="0"/>
              <a:t>Tipo </a:t>
            </a:r>
            <a:r>
              <a:rPr lang="it-IT" b="1" dirty="0"/>
              <a:t>A</a:t>
            </a:r>
            <a:r>
              <a:rPr lang="it-IT" dirty="0"/>
              <a:t> (</a:t>
            </a:r>
            <a:r>
              <a:rPr lang="it-IT" b="1" i="1" dirty="0" err="1"/>
              <a:t>Ambiguty</a:t>
            </a:r>
            <a:r>
              <a:rPr lang="it-IT" b="1" i="1" dirty="0"/>
              <a:t> </a:t>
            </a:r>
            <a:r>
              <a:rPr lang="it-IT" b="1" i="1" dirty="0" err="1"/>
              <a:t>increasing</a:t>
            </a:r>
            <a:r>
              <a:rPr lang="it-IT" dirty="0"/>
              <a:t>) </a:t>
            </a:r>
            <a:r>
              <a:rPr lang="it-IT" dirty="0" smtClean="0"/>
              <a:t>sono operazioni </a:t>
            </a:r>
            <a:r>
              <a:rPr lang="it-IT" dirty="0"/>
              <a:t>che accrescono l’ambiguità e la confusione nel campo avversario somministrando una mole di informazioni, anche contrastanti fra loro di modo che paralizzano la capacità di discernimento dell'avversario. </a:t>
            </a:r>
          </a:p>
          <a:p>
            <a:pPr lvl="0" algn="just">
              <a:lnSpc>
                <a:spcPct val="150000"/>
              </a:lnSpc>
            </a:pPr>
            <a:r>
              <a:rPr lang="it-IT" dirty="0"/>
              <a:t>Tipo </a:t>
            </a:r>
            <a:r>
              <a:rPr lang="it-IT" b="1" dirty="0"/>
              <a:t>M (</a:t>
            </a:r>
            <a:r>
              <a:rPr lang="it-IT" b="1" i="1" dirty="0" err="1"/>
              <a:t>Misleading</a:t>
            </a:r>
            <a:r>
              <a:rPr lang="it-IT" b="1" dirty="0"/>
              <a:t>)</a:t>
            </a:r>
            <a:r>
              <a:rPr lang="it-IT" dirty="0"/>
              <a:t> </a:t>
            </a:r>
            <a:r>
              <a:rPr lang="it-IT" dirty="0" smtClean="0"/>
              <a:t>sono </a:t>
            </a:r>
            <a:r>
              <a:rPr lang="it-IT" dirty="0"/>
              <a:t>operazioni che riducono l'ambiguità dell'avversario ma rafforzando un'ipotesi che non è quella per la quale l’avversario si sta orientando. </a:t>
            </a:r>
            <a:endParaRPr lang="it-IT" dirty="0" smtClean="0"/>
          </a:p>
          <a:p>
            <a:pPr lvl="0" algn="just">
              <a:lnSpc>
                <a:spcPct val="150000"/>
              </a:lnSpc>
            </a:pPr>
            <a:r>
              <a:rPr lang="it-IT" dirty="0"/>
              <a:t>La </a:t>
            </a:r>
            <a:r>
              <a:rPr lang="it-IT" b="1" dirty="0" err="1"/>
              <a:t>Deception</a:t>
            </a:r>
            <a:r>
              <a:rPr lang="it-IT" dirty="0"/>
              <a:t> </a:t>
            </a:r>
            <a:r>
              <a:rPr lang="it-IT" dirty="0" smtClean="0"/>
              <a:t>è </a:t>
            </a:r>
            <a:r>
              <a:rPr lang="it-IT" dirty="0"/>
              <a:t>uno strumento economico rispetto ad altre attività</a:t>
            </a:r>
            <a:r>
              <a:rPr lang="it-IT" dirty="0" smtClean="0"/>
              <a:t>, </a:t>
            </a:r>
            <a:r>
              <a:rPr lang="it-IT" dirty="0"/>
              <a:t>spesso è utilizzata dalla parte in gioco più debole.</a:t>
            </a:r>
          </a:p>
        </p:txBody>
      </p:sp>
    </p:spTree>
    <p:extLst>
      <p:ext uri="{BB962C8B-B14F-4D97-AF65-F5344CB8AC3E}">
        <p14:creationId xmlns:p14="http://schemas.microsoft.com/office/powerpoint/2010/main" val="27494556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4400" dirty="0" smtClean="0"/>
              <a:t>La </a:t>
            </a:r>
            <a:r>
              <a:rPr lang="it-IT" sz="4400" dirty="0" err="1" smtClean="0"/>
              <a:t>deception</a:t>
            </a:r>
            <a:r>
              <a:rPr lang="it-IT" sz="4400" dirty="0" smtClean="0"/>
              <a:t> nella guerra dello </a:t>
            </a:r>
            <a:r>
              <a:rPr lang="it-IT" sz="4400" dirty="0" err="1" smtClean="0"/>
              <a:t>yom</a:t>
            </a:r>
            <a:r>
              <a:rPr lang="it-IT" sz="4400" dirty="0" smtClean="0"/>
              <a:t> kippur</a:t>
            </a:r>
            <a:endParaRPr lang="it-IT" sz="44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it-IT" dirty="0"/>
              <a:t>È stata </a:t>
            </a:r>
            <a:r>
              <a:rPr lang="it-IT" dirty="0" smtClean="0"/>
              <a:t>utilizzata </a:t>
            </a:r>
            <a:r>
              <a:rPr lang="it-IT" dirty="0" err="1"/>
              <a:t>Deception</a:t>
            </a:r>
            <a:r>
              <a:rPr lang="it-IT" dirty="0"/>
              <a:t> nella guerra dello Yom Kippur tra arabi e israeliani, gli arabi hanno </a:t>
            </a:r>
            <a:r>
              <a:rPr lang="it-IT" dirty="0" smtClean="0"/>
              <a:t>sfruttato </a:t>
            </a:r>
            <a:r>
              <a:rPr lang="it-IT" dirty="0"/>
              <a:t>molto bene </a:t>
            </a:r>
            <a:r>
              <a:rPr lang="it-IT" dirty="0" smtClean="0"/>
              <a:t>la </a:t>
            </a:r>
            <a:r>
              <a:rPr lang="it-IT" dirty="0" err="1"/>
              <a:t>Deception</a:t>
            </a:r>
            <a:r>
              <a:rPr lang="it-IT" dirty="0"/>
              <a:t>, </a:t>
            </a:r>
            <a:r>
              <a:rPr lang="it-IT" dirty="0" smtClean="0"/>
              <a:t>in </a:t>
            </a:r>
            <a:r>
              <a:rPr lang="it-IT" dirty="0"/>
              <a:t>quel caso erano la parte debole rispetto agli israeliani. </a:t>
            </a:r>
            <a:endParaRPr lang="it-IT" dirty="0" smtClean="0"/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it-IT" dirty="0" smtClean="0"/>
              <a:t>Gli </a:t>
            </a:r>
            <a:r>
              <a:rPr lang="it-IT" dirty="0"/>
              <a:t>arabi hanno sfruttato un difetto iniziale degli israeliani i quali avevano vinto le prime due </a:t>
            </a:r>
            <a:r>
              <a:rPr lang="it-IT" dirty="0" smtClean="0"/>
              <a:t>guerre, quella </a:t>
            </a:r>
            <a:r>
              <a:rPr lang="it-IT" dirty="0"/>
              <a:t>del 1948 e quella del 1967. </a:t>
            </a:r>
            <a:endParaRPr lang="it-IT" dirty="0" smtClean="0"/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it-IT" dirty="0" smtClean="0"/>
              <a:t>Per </a:t>
            </a:r>
            <a:r>
              <a:rPr lang="it-IT" dirty="0"/>
              <a:t>gli israeliani gli arabi non erano capaci di fare la </a:t>
            </a:r>
            <a:r>
              <a:rPr lang="it-IT" dirty="0" smtClean="0"/>
              <a:t>guerra, non </a:t>
            </a:r>
            <a:r>
              <a:rPr lang="it-IT" dirty="0"/>
              <a:t>sapevano muoversi in maniera coordinata, i russi gli avevano fornito le armi </a:t>
            </a:r>
            <a:r>
              <a:rPr lang="it-IT" dirty="0" smtClean="0"/>
              <a:t>che non sapevano </a:t>
            </a:r>
            <a:r>
              <a:rPr lang="it-IT" dirty="0"/>
              <a:t>usare</a:t>
            </a:r>
            <a:r>
              <a:rPr lang="it-IT" dirty="0" smtClean="0"/>
              <a:t>,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it-IT" dirty="0" smtClean="0"/>
              <a:t>Gli israeliani non erano preoccupati dagli Arabi. 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521893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086591"/>
          </a:xfrm>
        </p:spPr>
        <p:txBody>
          <a:bodyPr/>
          <a:lstStyle/>
          <a:p>
            <a:r>
              <a:rPr lang="it-IT" dirty="0" err="1" smtClean="0"/>
              <a:t>Deception</a:t>
            </a:r>
            <a:r>
              <a:rPr lang="it-IT" dirty="0" smtClean="0"/>
              <a:t> e agenzie di intelligence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69848" y="1571223"/>
            <a:ext cx="10058400" cy="4600977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it-IT" dirty="0" smtClean="0"/>
              <a:t>Le </a:t>
            </a:r>
            <a:r>
              <a:rPr lang="it-IT" dirty="0"/>
              <a:t>agenzie di intelligence </a:t>
            </a:r>
            <a:r>
              <a:rPr lang="it-IT" dirty="0" smtClean="0"/>
              <a:t>sono uno degli obiettivi </a:t>
            </a:r>
            <a:r>
              <a:rPr lang="it-IT" dirty="0"/>
              <a:t>della </a:t>
            </a:r>
            <a:r>
              <a:rPr lang="it-IT" dirty="0" err="1"/>
              <a:t>deception</a:t>
            </a:r>
            <a:r>
              <a:rPr lang="it-IT" dirty="0"/>
              <a:t>, </a:t>
            </a:r>
            <a:r>
              <a:rPr lang="it-IT" dirty="0" smtClean="0"/>
              <a:t>ma una </a:t>
            </a:r>
            <a:r>
              <a:rPr lang="it-IT" dirty="0" err="1"/>
              <a:t>deception</a:t>
            </a:r>
            <a:r>
              <a:rPr lang="it-IT" dirty="0"/>
              <a:t> senza una buona capacità di </a:t>
            </a:r>
            <a:r>
              <a:rPr lang="it-IT" dirty="0" smtClean="0"/>
              <a:t>ricerca, raccolta </a:t>
            </a:r>
            <a:r>
              <a:rPr lang="it-IT" dirty="0"/>
              <a:t>di informazioni nel campo avverso, </a:t>
            </a:r>
            <a:r>
              <a:rPr lang="it-IT" dirty="0" smtClean="0"/>
              <a:t>senza </a:t>
            </a:r>
            <a:r>
              <a:rPr lang="it-IT" dirty="0"/>
              <a:t>una buona capacità di analisi delle informazioni raccolte, e senza una buona capacità di </a:t>
            </a:r>
            <a:r>
              <a:rPr lang="it-IT" dirty="0" err="1"/>
              <a:t>counter</a:t>
            </a:r>
            <a:r>
              <a:rPr lang="it-IT" dirty="0"/>
              <a:t> intelligence, comprese </a:t>
            </a:r>
            <a:r>
              <a:rPr lang="it-IT" dirty="0" smtClean="0"/>
              <a:t>le misure </a:t>
            </a:r>
            <a:r>
              <a:rPr lang="it-IT" dirty="0"/>
              <a:t>di sicurezza e controspionaggio, </a:t>
            </a:r>
            <a:r>
              <a:rPr lang="it-IT" dirty="0" smtClean="0"/>
              <a:t>l’attività </a:t>
            </a:r>
            <a:r>
              <a:rPr lang="it-IT" dirty="0"/>
              <a:t>di inganno è </a:t>
            </a:r>
            <a:r>
              <a:rPr lang="it-IT" dirty="0" smtClean="0"/>
              <a:t>inutile. </a:t>
            </a:r>
            <a:endParaRPr lang="it-IT" dirty="0"/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it-IT" dirty="0"/>
              <a:t>L’attività di intelligence e </a:t>
            </a:r>
            <a:r>
              <a:rPr lang="it-IT" dirty="0" smtClean="0"/>
              <a:t>la </a:t>
            </a:r>
            <a:r>
              <a:rPr lang="it-IT" dirty="0" err="1" smtClean="0"/>
              <a:t>deception</a:t>
            </a:r>
            <a:r>
              <a:rPr lang="it-IT" dirty="0" smtClean="0"/>
              <a:t> </a:t>
            </a:r>
            <a:r>
              <a:rPr lang="it-IT" dirty="0"/>
              <a:t>sono strettamente legate come lo sono la </a:t>
            </a:r>
            <a:r>
              <a:rPr lang="it-IT" dirty="0" err="1"/>
              <a:t>deception</a:t>
            </a:r>
            <a:r>
              <a:rPr lang="it-IT" dirty="0"/>
              <a:t> e il </a:t>
            </a:r>
            <a:r>
              <a:rPr lang="it-IT" dirty="0" err="1"/>
              <a:t>denial</a:t>
            </a:r>
            <a:r>
              <a:rPr lang="it-IT" dirty="0"/>
              <a:t>. </a:t>
            </a:r>
            <a:endParaRPr lang="it-IT" dirty="0" smtClean="0"/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it-IT" dirty="0" smtClean="0"/>
              <a:t>L’intelligence </a:t>
            </a:r>
            <a:r>
              <a:rPr lang="it-IT" dirty="0"/>
              <a:t>è essenziale nella pianificazione, </a:t>
            </a:r>
            <a:r>
              <a:rPr lang="it-IT" dirty="0" smtClean="0"/>
              <a:t>se devo </a:t>
            </a:r>
            <a:r>
              <a:rPr lang="it-IT" dirty="0"/>
              <a:t>pianificare un'attività di inganno devo sapere che cosa voglio che il nemico creda, e soprattutto </a:t>
            </a:r>
            <a:r>
              <a:rPr lang="it-IT" dirty="0" smtClean="0"/>
              <a:t>devo </a:t>
            </a:r>
            <a:r>
              <a:rPr lang="it-IT" dirty="0"/>
              <a:t>sapere </a:t>
            </a:r>
            <a:r>
              <a:rPr lang="it-IT" dirty="0" smtClean="0"/>
              <a:t>cosa </a:t>
            </a:r>
            <a:r>
              <a:rPr lang="it-IT" dirty="0"/>
              <a:t>egli </a:t>
            </a:r>
            <a:r>
              <a:rPr lang="it-IT" dirty="0" smtClean="0"/>
              <a:t>sa già. 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7848787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Legno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Legno</Template>
  <TotalTime>74</TotalTime>
  <Words>1322</Words>
  <Application>Microsoft Office PowerPoint</Application>
  <PresentationFormat>Widescreen</PresentationFormat>
  <Paragraphs>88</Paragraphs>
  <Slides>18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18</vt:i4>
      </vt:variant>
    </vt:vector>
  </HeadingPairs>
  <TitlesOfParts>
    <vt:vector size="22" baseType="lpstr">
      <vt:lpstr>Rockwell</vt:lpstr>
      <vt:lpstr>Rockwell Condensed</vt:lpstr>
      <vt:lpstr>Wingdings</vt:lpstr>
      <vt:lpstr>Legno</vt:lpstr>
      <vt:lpstr>Deception e Denial: l’inganno e la negazione della verità</vt:lpstr>
      <vt:lpstr>Presentazione standard di PowerPoint</vt:lpstr>
      <vt:lpstr>Perché abbiamo raccontato questa storia?  </vt:lpstr>
      <vt:lpstr>DECEPTION: l’INGANNO</vt:lpstr>
      <vt:lpstr>Denial: negare</vt:lpstr>
      <vt:lpstr>Deception Strategica o Inganno strategico</vt:lpstr>
      <vt:lpstr>Le Categorie della Deception </vt:lpstr>
      <vt:lpstr>La deception nella guerra dello yom kippur</vt:lpstr>
      <vt:lpstr>Deception e agenzie di intelligence</vt:lpstr>
      <vt:lpstr>I canali di diffusione </vt:lpstr>
      <vt:lpstr>Propaganda e Deception </vt:lpstr>
      <vt:lpstr>I tre tipi di Propaganda: </vt:lpstr>
      <vt:lpstr>Schema di deception Alcuni passaggi specifici per approntare un piano di disinformazione </vt:lpstr>
      <vt:lpstr>Presentazione standard di PowerPoint</vt:lpstr>
      <vt:lpstr>I canali della deception</vt:lpstr>
      <vt:lpstr>I Requisiti della Deception: </vt:lpstr>
      <vt:lpstr>Il caso Aldric Ames </vt:lpstr>
      <vt:lpstr>Aldrich ames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Deception e Denial: l’inganno e la negazione della verità</dc:title>
  <dc:creator>Account Microsoft</dc:creator>
  <cp:lastModifiedBy>Account Microsoft</cp:lastModifiedBy>
  <cp:revision>9</cp:revision>
  <dcterms:created xsi:type="dcterms:W3CDTF">2024-10-29T12:29:23Z</dcterms:created>
  <dcterms:modified xsi:type="dcterms:W3CDTF">2024-10-29T13:43:47Z</dcterms:modified>
</cp:coreProperties>
</file>