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10/29/2024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i="1" dirty="0" err="1"/>
              <a:t>Deception</a:t>
            </a:r>
            <a:r>
              <a:rPr lang="it-IT" sz="5400" b="1" i="1" dirty="0"/>
              <a:t> e </a:t>
            </a:r>
            <a:r>
              <a:rPr lang="it-IT" sz="5400" b="1" i="1" dirty="0" err="1"/>
              <a:t>Denial</a:t>
            </a:r>
            <a:r>
              <a:rPr lang="it-IT" sz="5400" b="1" i="1" dirty="0"/>
              <a:t>: l’inganno e la negazione della verità</a:t>
            </a:r>
            <a:endParaRPr lang="it-IT" sz="5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i="1" dirty="0" smtClean="0"/>
              <a:t>Storia del Giornalismo e del media digitali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56852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canali di diffusione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È indispensabile nell’esecuzione sapere quali sono i canali attraverso i quali l’avversario ottiene le </a:t>
            </a:r>
            <a:r>
              <a:rPr lang="it-IT" dirty="0" smtClean="0"/>
              <a:t>informazioni; una </a:t>
            </a:r>
            <a:r>
              <a:rPr lang="it-IT" dirty="0"/>
              <a:t>volta </a:t>
            </a:r>
            <a:r>
              <a:rPr lang="it-IT" dirty="0" smtClean="0"/>
              <a:t>individuati, devo utilizzarli.  </a:t>
            </a:r>
            <a:endParaRPr lang="it-IT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Come li utilizzo? </a:t>
            </a: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Una </a:t>
            </a:r>
            <a:r>
              <a:rPr lang="it-IT" dirty="0"/>
              <a:t>volta che </a:t>
            </a:r>
            <a:r>
              <a:rPr lang="it-IT" dirty="0" smtClean="0"/>
              <a:t>inizio con </a:t>
            </a:r>
            <a:r>
              <a:rPr lang="it-IT" dirty="0"/>
              <a:t>la mia attività di inganno, una parte di quei canali </a:t>
            </a:r>
            <a:r>
              <a:rPr lang="it-IT" dirty="0" smtClean="0"/>
              <a:t>vengono bloccati o chiusi. Ne vengono lasciati aperti appositamente altri, possibilmente </a:t>
            </a:r>
            <a:r>
              <a:rPr lang="it-IT" dirty="0"/>
              <a:t>piccoli canali attraverso i quali sono io a fornire le informazioni che voglio trapelino.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L’intelligence poi è indispensabile nel feedback cioè nel sapere se la mia attività di </a:t>
            </a:r>
            <a:r>
              <a:rPr lang="it-IT" dirty="0" err="1"/>
              <a:t>deception</a:t>
            </a:r>
            <a:r>
              <a:rPr lang="it-IT" dirty="0"/>
              <a:t> sta funzionando o non sta funzionando, cioè se il nemico ha abboccato alla trappola.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73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Propaganda e </a:t>
            </a:r>
            <a:r>
              <a:rPr lang="it-IT" b="1" dirty="0" err="1"/>
              <a:t>Deception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Rapporto </a:t>
            </a:r>
            <a:r>
              <a:rPr lang="it-IT" dirty="0"/>
              <a:t>fra </a:t>
            </a:r>
            <a:r>
              <a:rPr lang="it-IT" b="1" i="1" dirty="0"/>
              <a:t>propaganda e </a:t>
            </a:r>
            <a:r>
              <a:rPr lang="it-IT" b="1" i="1" dirty="0" err="1" smtClean="0"/>
              <a:t>deception</a:t>
            </a:r>
            <a:r>
              <a:rPr lang="it-IT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Attraverso l’inganno devo </a:t>
            </a:r>
            <a:r>
              <a:rPr lang="it-IT" dirty="0"/>
              <a:t>indurre un certo obiettivo a fare qualcosa che non è nel suo </a:t>
            </a:r>
            <a:r>
              <a:rPr lang="it-IT" dirty="0" smtClean="0"/>
              <a:t>interesse.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Con </a:t>
            </a:r>
            <a:r>
              <a:rPr lang="it-IT" dirty="0"/>
              <a:t>la propaganda il bersaglio deve essere semplicemente persuaso, influenzato nelle sue opinioni su un determinato argomento.  </a:t>
            </a: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Con </a:t>
            </a:r>
            <a:r>
              <a:rPr lang="it-IT" dirty="0"/>
              <a:t>la propaganda </a:t>
            </a:r>
            <a:r>
              <a:rPr lang="it-IT" dirty="0" smtClean="0"/>
              <a:t>cerco </a:t>
            </a:r>
            <a:r>
              <a:rPr lang="it-IT" dirty="0"/>
              <a:t>di convincere il </a:t>
            </a:r>
            <a:r>
              <a:rPr lang="it-IT" dirty="0" smtClean="0"/>
              <a:t>bersaglio, basta </a:t>
            </a:r>
            <a:r>
              <a:rPr lang="it-IT" dirty="0"/>
              <a:t>che creda </a:t>
            </a:r>
            <a:r>
              <a:rPr lang="it-IT" dirty="0" smtClean="0"/>
              <a:t>alla mia  narrazione</a:t>
            </a:r>
            <a:r>
              <a:rPr lang="it-IT" dirty="0"/>
              <a:t>, non deve fare </a:t>
            </a:r>
            <a:r>
              <a:rPr lang="it-IT" dirty="0" smtClean="0"/>
              <a:t>nulla </a:t>
            </a:r>
            <a:r>
              <a:rPr lang="it-IT" dirty="0"/>
              <a:t>di particolare.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088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 tre </a:t>
            </a:r>
            <a:r>
              <a:rPr lang="it-IT" b="1" dirty="0"/>
              <a:t>tipi di Propaganda: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Propaganda </a:t>
            </a:r>
            <a:r>
              <a:rPr lang="it-IT" b="1" dirty="0" smtClean="0"/>
              <a:t>bianca</a:t>
            </a:r>
            <a:r>
              <a:rPr lang="it-IT" dirty="0" smtClean="0"/>
              <a:t>, conosciamo la sua provenienza, </a:t>
            </a:r>
            <a:r>
              <a:rPr lang="it-IT" dirty="0"/>
              <a:t>la fonte viene rivelata, è aperta</a:t>
            </a:r>
            <a:r>
              <a:rPr lang="it-IT" dirty="0" smtClean="0"/>
              <a:t>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Propaganda ner</a:t>
            </a:r>
            <a:r>
              <a:rPr lang="it-IT" dirty="0"/>
              <a:t>a, quando la fonte è nascosta</a:t>
            </a:r>
            <a:r>
              <a:rPr lang="it-IT" dirty="0" smtClean="0"/>
              <a:t>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Propaganda grigia </a:t>
            </a:r>
            <a:r>
              <a:rPr lang="it-IT" dirty="0"/>
              <a:t>quando la fonte non è né palese né nascosta.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635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50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Schema di </a:t>
            </a:r>
            <a:r>
              <a:rPr lang="it-IT" sz="4800" dirty="0" err="1" smtClean="0"/>
              <a:t>deception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>
                <a:solidFill>
                  <a:srgbClr val="FF0000"/>
                </a:solidFill>
              </a:rPr>
              <a:t>Alcuni passaggi specifici per approntare un piano di </a:t>
            </a:r>
            <a:r>
              <a:rPr lang="it-IT" sz="2200" b="1" dirty="0" smtClean="0">
                <a:solidFill>
                  <a:srgbClr val="FF0000"/>
                </a:solidFill>
              </a:rPr>
              <a:t>disinformazione</a:t>
            </a:r>
            <a:r>
              <a:rPr lang="it-IT" sz="2200" dirty="0">
                <a:solidFill>
                  <a:srgbClr val="FF0000"/>
                </a:solidFill>
              </a:rPr>
              <a:t/>
            </a:r>
            <a:br>
              <a:rPr lang="it-IT" sz="2200" dirty="0">
                <a:solidFill>
                  <a:srgbClr val="FF0000"/>
                </a:solidFill>
              </a:rPr>
            </a:b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803041"/>
            <a:ext cx="10058400" cy="4842457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it-IT" sz="2200" b="1" dirty="0" smtClean="0"/>
              <a:t>Identifica </a:t>
            </a:r>
            <a:r>
              <a:rPr lang="it-IT" sz="2200" b="1" dirty="0"/>
              <a:t>il tuo pubblico target</a:t>
            </a:r>
            <a:r>
              <a:rPr lang="it-IT" sz="2200" dirty="0"/>
              <a:t>. Chi stai cercando di raggiungere con la tua campagna di disinformazione? Una volta che conosci il tuo pubblico di destinazione, puoi personalizzare il tuo messaggio di conseguenza</a:t>
            </a:r>
            <a:r>
              <a:rPr lang="it-IT" sz="2200" dirty="0" smtClean="0"/>
              <a:t>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it-IT" sz="2200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it-IT" sz="2200" b="1" dirty="0"/>
              <a:t>Definisci i tuoi obiettivi</a:t>
            </a:r>
            <a:r>
              <a:rPr lang="it-IT" sz="2200" dirty="0"/>
              <a:t>. Cosa vuoi ottenere con la tua campagna di disinformazione? Vuoi cambiare le opinioni delle persone? Vuoi seminare discordia? Una volta che conosci i tuoi obiettivi, puoi sviluppare una strategia per raggiungerli.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it-IT" sz="2200" b="1" dirty="0"/>
              <a:t>Crea un messaggio</a:t>
            </a:r>
            <a:r>
              <a:rPr lang="it-IT" sz="2200" dirty="0"/>
              <a:t>. Quale messaggio vuoi trasmettere con la tua campagna di disinformazione? Il tuo messaggio dovrebbe essere chiaro, conciso e facile da capire. Dovrebbe anche essere credibile e pertinente per il tuo pubblico di destinazione</a:t>
            </a:r>
            <a:r>
              <a:rPr lang="it-IT" sz="2200" dirty="0" smtClean="0"/>
              <a:t>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it-IT" sz="2200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it-IT" sz="2200" b="1" dirty="0"/>
              <a:t>Scegli i tuoi canali</a:t>
            </a:r>
            <a:r>
              <a:rPr lang="it-IT" sz="2200" dirty="0"/>
              <a:t>. Come diffonderai il tuo messaggio di disinformazione? Puoi utilizzare i social media, la posta elettronica, i siti Web o anche i media tradizionali.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it-IT" sz="2200" b="1" dirty="0"/>
              <a:t>Monitora e valuta la tua campagna</a:t>
            </a:r>
            <a:r>
              <a:rPr lang="it-IT" sz="2200" dirty="0"/>
              <a:t>. Una volta lanciata la campagna di disinformazione, è importante monitorarne e valutarne l'efficacia. Questo ti aiuterà ad apportare le modifiche necessarie</a:t>
            </a:r>
            <a:r>
              <a:rPr lang="it-IT" sz="2200" dirty="0" smtClean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40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542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canali della </a:t>
            </a:r>
            <a:r>
              <a:rPr lang="it-IT" dirty="0" err="1" smtClean="0"/>
              <a:t>deception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/>
              <a:t>Canali di intelligence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/>
              <a:t>Canali diplomatici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 smtClean="0"/>
              <a:t>Propaganda</a:t>
            </a:r>
            <a:endParaRPr lang="it-IT" sz="2800" dirty="0"/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/>
              <a:t>Agenti di influenza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/>
              <a:t>Altri canali palesi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3952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 Requisiti della </a:t>
            </a:r>
            <a:r>
              <a:rPr lang="it-IT" b="1" dirty="0" err="1"/>
              <a:t>Deception</a:t>
            </a:r>
            <a:r>
              <a:rPr lang="it-IT" b="1" dirty="0"/>
              <a:t>: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429555"/>
            <a:ext cx="10058400" cy="4742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La coerenza strategica</a:t>
            </a:r>
            <a:r>
              <a:rPr lang="it-IT" dirty="0"/>
              <a:t> </a:t>
            </a:r>
            <a:r>
              <a:rPr lang="it-IT" dirty="0" smtClean="0"/>
              <a:t>bisogna </a:t>
            </a:r>
            <a:r>
              <a:rPr lang="it-IT" dirty="0"/>
              <a:t>sapere che cosa </a:t>
            </a:r>
            <a:r>
              <a:rPr lang="it-IT" dirty="0" smtClean="0"/>
              <a:t>è possibile fare.</a:t>
            </a:r>
            <a:endParaRPr lang="it-IT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L’organizzazione</a:t>
            </a:r>
            <a:r>
              <a:rPr lang="it-IT" dirty="0"/>
              <a:t> deve essere </a:t>
            </a:r>
            <a:r>
              <a:rPr lang="it-IT" dirty="0" smtClean="0"/>
              <a:t>un’unità più </a:t>
            </a:r>
            <a:r>
              <a:rPr lang="it-IT" dirty="0"/>
              <a:t>piccola possibile e compatta, anche per mantenere </a:t>
            </a:r>
            <a:r>
              <a:rPr lang="it-IT" dirty="0" smtClean="0"/>
              <a:t>più facilmente il segreto.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Deve </a:t>
            </a:r>
            <a:r>
              <a:rPr lang="it-IT" dirty="0"/>
              <a:t>essere a diretto contatto con il vertice politico e militare, deve avere accesso diretto e non mediato, e deve essere in grado di dare disposizioni a tutti gli attori coinvolti nell'attività di </a:t>
            </a:r>
            <a:r>
              <a:rPr lang="it-IT" dirty="0" err="1"/>
              <a:t>deception</a:t>
            </a:r>
            <a:r>
              <a:rPr lang="it-IT" dirty="0"/>
              <a:t>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La conoscenza dell'avversario, </a:t>
            </a:r>
            <a:r>
              <a:rPr lang="it-IT" dirty="0"/>
              <a:t>bisogna sapere quali sono, quello che l'avversario sa, quello che noi speriamo che faccia, quali sono i suoi vizi di percezione, quali sono i suoi pregiudizi.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Feedback, sapere per capire, </a:t>
            </a:r>
            <a:endParaRPr lang="it-IT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L’adattabilità e flessibilità del piano </a:t>
            </a:r>
            <a:r>
              <a:rPr lang="it-IT" dirty="0"/>
              <a:t>modificare il piano </a:t>
            </a:r>
            <a:r>
              <a:rPr lang="it-IT" dirty="0" smtClean="0"/>
              <a:t>in corso d’opera.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42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b="1" dirty="0"/>
              <a:t>Il caso </a:t>
            </a:r>
            <a:r>
              <a:rPr lang="it-IT" sz="4000" b="1" dirty="0" err="1"/>
              <a:t>Aldric</a:t>
            </a:r>
            <a:r>
              <a:rPr lang="it-IT" sz="4000" b="1" dirty="0"/>
              <a:t> </a:t>
            </a:r>
            <a:r>
              <a:rPr lang="it-IT" sz="4000" b="1" dirty="0" err="1" smtClean="0"/>
              <a:t>Ames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Former</a:t>
            </a:r>
            <a:r>
              <a:rPr lang="it-IT" dirty="0" smtClean="0"/>
              <a:t> CIA </a:t>
            </a:r>
            <a:r>
              <a:rPr lang="it-IT" dirty="0" err="1" smtClean="0"/>
              <a:t>counterintelligence</a:t>
            </a:r>
            <a:r>
              <a:rPr lang="it-IT" dirty="0" smtClean="0"/>
              <a:t> </a:t>
            </a:r>
            <a:r>
              <a:rPr lang="it-IT" dirty="0" err="1" smtClean="0"/>
              <a:t>Chief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err="1"/>
              <a:t>Aldric</a:t>
            </a:r>
            <a:r>
              <a:rPr lang="it-IT" dirty="0"/>
              <a:t> </a:t>
            </a:r>
            <a:r>
              <a:rPr lang="it-IT" dirty="0" err="1"/>
              <a:t>Ames</a:t>
            </a:r>
            <a:r>
              <a:rPr lang="it-IT" dirty="0"/>
              <a:t> lavorava all'interno della struttura della CIA che si occupava di contro spionaggio sovietico, </a:t>
            </a:r>
            <a:r>
              <a:rPr lang="it-IT" dirty="0" smtClean="0"/>
              <a:t>e fu reclutato dal KGB. </a:t>
            </a:r>
            <a:r>
              <a:rPr lang="it-IT" dirty="0"/>
              <a:t>Tra l’altro non era stato reclutato dai russi ma si era offerto egli stesso ai russi. </a:t>
            </a: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Una </a:t>
            </a:r>
            <a:r>
              <a:rPr lang="it-IT" dirty="0"/>
              <a:t>talpa di quel calibro va tutelata in ogni modo, </a:t>
            </a:r>
            <a:r>
              <a:rPr lang="it-IT" dirty="0" smtClean="0"/>
              <a:t>i </a:t>
            </a:r>
            <a:r>
              <a:rPr lang="it-IT" dirty="0"/>
              <a:t>russi mettono in campo un attività di </a:t>
            </a:r>
            <a:r>
              <a:rPr lang="it-IT" dirty="0" err="1"/>
              <a:t>deception</a:t>
            </a:r>
            <a:r>
              <a:rPr lang="it-IT" dirty="0"/>
              <a:t> che dura </a:t>
            </a:r>
            <a:r>
              <a:rPr lang="it-IT" dirty="0" smtClean="0"/>
              <a:t>10 </a:t>
            </a:r>
            <a:r>
              <a:rPr lang="it-IT" dirty="0"/>
              <a:t>anni, </a:t>
            </a:r>
            <a:r>
              <a:rPr lang="it-IT" dirty="0" smtClean="0"/>
              <a:t> (1985-1994) della </a:t>
            </a:r>
            <a:r>
              <a:rPr lang="it-IT" dirty="0"/>
              <a:t>quale gli americani non si accorgono mai finché non arrestano </a:t>
            </a:r>
            <a:r>
              <a:rPr lang="it-IT" dirty="0" err="1"/>
              <a:t>Ames</a:t>
            </a:r>
            <a:r>
              <a:rPr lang="it-IT" dirty="0"/>
              <a:t> nel febbraio del 1994.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090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060833"/>
          </a:xfrm>
        </p:spPr>
        <p:txBody>
          <a:bodyPr/>
          <a:lstStyle/>
          <a:p>
            <a:pPr algn="ctr"/>
            <a:r>
              <a:rPr lang="it-IT" dirty="0" smtClean="0"/>
              <a:t>Aldrich </a:t>
            </a:r>
            <a:r>
              <a:rPr lang="it-IT" dirty="0" err="1" smtClean="0"/>
              <a:t>ames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1060833"/>
            <a:ext cx="7392473" cy="5797167"/>
          </a:xfrm>
        </p:spPr>
      </p:pic>
    </p:spTree>
    <p:extLst>
      <p:ext uri="{BB962C8B-B14F-4D97-AF65-F5344CB8AC3E}">
        <p14:creationId xmlns:p14="http://schemas.microsoft.com/office/powerpoint/2010/main" val="41482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631065"/>
            <a:ext cx="10058400" cy="554113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it-IT" sz="1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Un </a:t>
            </a:r>
            <a:r>
              <a:rPr lang="it-IT" sz="1800" dirty="0"/>
              <a:t>esempio storico </a:t>
            </a:r>
            <a:r>
              <a:rPr lang="it-IT" sz="1800" dirty="0" smtClean="0"/>
              <a:t>di </a:t>
            </a:r>
            <a:r>
              <a:rPr lang="it-IT" sz="1800" b="1" dirty="0" smtClean="0"/>
              <a:t>DECEPTION </a:t>
            </a:r>
            <a:r>
              <a:rPr lang="it-IT" sz="1800" b="1" dirty="0"/>
              <a:t>è </a:t>
            </a:r>
            <a:r>
              <a:rPr lang="it-IT" sz="1800" b="1" dirty="0" smtClean="0"/>
              <a:t>l’assedio </a:t>
            </a:r>
            <a:r>
              <a:rPr lang="it-IT" sz="1800" b="1" dirty="0"/>
              <a:t>di Troia</a:t>
            </a:r>
            <a:r>
              <a:rPr lang="it-IT" sz="1800" dirty="0"/>
              <a:t> e dell’inganno del</a:t>
            </a:r>
            <a:r>
              <a:rPr lang="it-IT" sz="1800" b="1" dirty="0"/>
              <a:t> </a:t>
            </a:r>
            <a:r>
              <a:rPr lang="it-IT" sz="1800" dirty="0"/>
              <a:t>Cavallo, </a:t>
            </a:r>
            <a:r>
              <a:rPr lang="it-IT" sz="1800" dirty="0" smtClean="0"/>
              <a:t>nel </a:t>
            </a:r>
            <a:r>
              <a:rPr lang="it-IT" sz="1800" dirty="0"/>
              <a:t>racconto dell’Eneide abbiamo un piccolo trattato di </a:t>
            </a:r>
            <a:r>
              <a:rPr lang="it-IT" sz="1800" b="1" i="1" dirty="0" smtClean="0"/>
              <a:t>DECEPTION</a:t>
            </a:r>
            <a:r>
              <a:rPr lang="it-IT" sz="1800" dirty="0" smtClean="0"/>
              <a:t>.  </a:t>
            </a:r>
            <a:endParaRPr lang="it-IT" sz="18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50" y="2305317"/>
            <a:ext cx="5726806" cy="42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i="1" dirty="0" smtClean="0"/>
              <a:t>Perché abbiamo </a:t>
            </a:r>
            <a:r>
              <a:rPr lang="it-IT" sz="4000" b="1" i="1" dirty="0"/>
              <a:t>raccontato questa storia</a:t>
            </a:r>
            <a:r>
              <a:rPr lang="it-IT" sz="4000" dirty="0"/>
              <a:t>?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è </a:t>
            </a:r>
            <a:r>
              <a:rPr lang="it-IT" dirty="0"/>
              <a:t>un esempio tipico di </a:t>
            </a:r>
            <a:r>
              <a:rPr lang="it-IT" dirty="0" smtClean="0"/>
              <a:t>inganno dove </a:t>
            </a:r>
            <a:r>
              <a:rPr lang="it-IT" dirty="0"/>
              <a:t>i greci spingono i troiani a fare qualcosa che è contrario al loro </a:t>
            </a:r>
            <a:r>
              <a:rPr lang="it-IT" dirty="0" smtClean="0"/>
              <a:t>interesse.</a:t>
            </a:r>
          </a:p>
          <a:p>
            <a:r>
              <a:rPr lang="it-IT" dirty="0" smtClean="0"/>
              <a:t>Si </a:t>
            </a:r>
            <a:r>
              <a:rPr lang="it-IT" dirty="0"/>
              <a:t>avvalgono di </a:t>
            </a:r>
            <a:r>
              <a:rPr lang="it-IT" dirty="0" err="1"/>
              <a:t>Sinone</a:t>
            </a:r>
            <a:r>
              <a:rPr lang="it-IT" dirty="0"/>
              <a:t>, </a:t>
            </a:r>
            <a:r>
              <a:rPr lang="it-IT" dirty="0" smtClean="0"/>
              <a:t>presunto </a:t>
            </a:r>
            <a:r>
              <a:rPr lang="it-IT" dirty="0"/>
              <a:t>traditore che in realtà è un </a:t>
            </a:r>
            <a:r>
              <a:rPr lang="it-IT" b="1" dirty="0"/>
              <a:t>AGENTE </a:t>
            </a:r>
            <a:r>
              <a:rPr lang="it-IT" b="1" dirty="0" smtClean="0"/>
              <a:t>DOPPIO</a:t>
            </a:r>
            <a:r>
              <a:rPr lang="it-IT" dirty="0" smtClean="0"/>
              <a:t>, che finge di </a:t>
            </a:r>
            <a:r>
              <a:rPr lang="it-IT" dirty="0"/>
              <a:t>essere dalla parte dei troiani ma in realtà lavora per i </a:t>
            </a:r>
            <a:r>
              <a:rPr lang="it-IT" dirty="0" smtClean="0"/>
              <a:t>greci.</a:t>
            </a:r>
          </a:p>
          <a:p>
            <a:endParaRPr lang="it-IT" dirty="0"/>
          </a:p>
          <a:p>
            <a:r>
              <a:rPr lang="it-IT" dirty="0" smtClean="0"/>
              <a:t>I greci si </a:t>
            </a:r>
            <a:r>
              <a:rPr lang="it-IT" dirty="0"/>
              <a:t>avvalgono </a:t>
            </a:r>
            <a:r>
              <a:rPr lang="it-IT" dirty="0" smtClean="0"/>
              <a:t>anche dell’aiuto </a:t>
            </a:r>
            <a:r>
              <a:rPr lang="it-IT" dirty="0"/>
              <a:t>di </a:t>
            </a:r>
            <a:r>
              <a:rPr lang="it-IT" dirty="0" smtClean="0"/>
              <a:t>Minerva, </a:t>
            </a:r>
            <a:r>
              <a:rPr lang="it-IT" dirty="0"/>
              <a:t>di un’attività di </a:t>
            </a:r>
            <a:r>
              <a:rPr lang="it-IT" b="1" dirty="0"/>
              <a:t>DENIAL</a:t>
            </a:r>
            <a:r>
              <a:rPr lang="it-IT" dirty="0"/>
              <a:t>, cioè di negazione della verità, </a:t>
            </a:r>
            <a:r>
              <a:rPr lang="it-IT" dirty="0" smtClean="0"/>
              <a:t>quella che stava </a:t>
            </a:r>
            <a:r>
              <a:rPr lang="it-IT" dirty="0"/>
              <a:t>ricercando </a:t>
            </a:r>
            <a:r>
              <a:rPr lang="it-IT" dirty="0" smtClean="0"/>
              <a:t>Laocoonte, il quale non aveva creduto </a:t>
            </a:r>
            <a:r>
              <a:rPr lang="it-IT" dirty="0"/>
              <a:t>alla storia di </a:t>
            </a:r>
            <a:r>
              <a:rPr lang="it-IT" dirty="0" err="1"/>
              <a:t>Sinone</a:t>
            </a:r>
            <a:r>
              <a:rPr lang="it-IT" dirty="0"/>
              <a:t>. </a:t>
            </a:r>
          </a:p>
          <a:p>
            <a:r>
              <a:rPr lang="it-IT" dirty="0"/>
              <a:t>Cosa dice Laocoonte “</a:t>
            </a:r>
            <a:r>
              <a:rPr lang="it-IT" b="1" i="1" dirty="0" err="1"/>
              <a:t>timeo</a:t>
            </a:r>
            <a:r>
              <a:rPr lang="it-IT" b="1" i="1" dirty="0"/>
              <a:t> </a:t>
            </a:r>
            <a:r>
              <a:rPr lang="it-IT" b="1" i="1" dirty="0" err="1"/>
              <a:t>danaos</a:t>
            </a:r>
            <a:r>
              <a:rPr lang="it-IT" b="1" i="1" dirty="0"/>
              <a:t> et dona </a:t>
            </a:r>
            <a:r>
              <a:rPr lang="it-IT" b="1" i="1" dirty="0" err="1"/>
              <a:t>ferentes</a:t>
            </a:r>
            <a:r>
              <a:rPr lang="it-IT" dirty="0"/>
              <a:t>” temo i </a:t>
            </a:r>
            <a:r>
              <a:rPr lang="it-IT" dirty="0" err="1"/>
              <a:t>danai</a:t>
            </a:r>
            <a:r>
              <a:rPr lang="it-IT" dirty="0"/>
              <a:t> (i greci) anche se portano i doni, ed infatti questa attività di negazione della verità (DENIAL) lo uccide.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5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DECEPTION: l’INGANNO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069848" y="2223931"/>
            <a:ext cx="10058400" cy="4051300"/>
          </a:xfrm>
        </p:spPr>
        <p:txBody>
          <a:bodyPr>
            <a:normAutofit/>
          </a:bodyPr>
          <a:lstStyle/>
          <a:p>
            <a:endParaRPr lang="it-IT" b="1" i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it-IT" b="1" i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i="1" dirty="0" smtClean="0"/>
              <a:t>E’ l'attività </a:t>
            </a:r>
            <a:r>
              <a:rPr lang="it-IT" b="1" i="1" dirty="0"/>
              <a:t>di un soggetto ingannatore che induce un avversario a credere </a:t>
            </a:r>
            <a:r>
              <a:rPr lang="it-IT" b="1" i="1" dirty="0" smtClean="0"/>
              <a:t>a qualcosa </a:t>
            </a:r>
            <a:r>
              <a:rPr lang="it-IT" b="1" i="1" dirty="0"/>
              <a:t>che non è vero, cioè a credere ad una storia di copertura che viene accuratamente creata, piuttosto che credere alla verità. </a:t>
            </a:r>
            <a:endParaRPr lang="it-IT" b="1" i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i="1" dirty="0" smtClean="0"/>
              <a:t>Il suo obiettivo è quello di farlo </a:t>
            </a:r>
            <a:r>
              <a:rPr lang="it-IT" b="1" i="1" dirty="0"/>
              <a:t>reagire in un modo che serva gli interessi dell’ingannatore, piuttosto che i suoi</a:t>
            </a:r>
            <a:r>
              <a:rPr lang="it-IT" i="1" dirty="0"/>
              <a:t>.  </a:t>
            </a:r>
            <a:endParaRPr lang="it-IT" dirty="0"/>
          </a:p>
          <a:p>
            <a:r>
              <a:rPr lang="it-IT" dirty="0"/>
              <a:t>Questa verità potremmo chiamarla una </a:t>
            </a:r>
            <a:r>
              <a:rPr lang="it-IT" b="1" dirty="0"/>
              <a:t>verità </a:t>
            </a:r>
            <a:r>
              <a:rPr lang="it-IT" b="1" dirty="0" smtClean="0"/>
              <a:t>alternativa</a:t>
            </a:r>
            <a:r>
              <a:rPr lang="it-IT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1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Denial</a:t>
            </a:r>
            <a:r>
              <a:rPr lang="it-IT" dirty="0" smtClean="0"/>
              <a:t>: negare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Attraverso la negazione devo </a:t>
            </a:r>
            <a:r>
              <a:rPr lang="it-IT" dirty="0"/>
              <a:t>fare in modo che l'avversario, che è l’obiettivo del mio inganno, e al quale sto somministrando bugie, falsità, verità, mezze verità, non abbia la possibilità attraverso altri canali di scoprire - non la mia verità alternativa che gli sto fornendo -  ma la vera verità su una determinata questione e che io voglio in ogni maniera </a:t>
            </a:r>
            <a:r>
              <a:rPr lang="it-IT" dirty="0" smtClean="0"/>
              <a:t>occultare.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10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Deception</a:t>
            </a:r>
            <a:r>
              <a:rPr lang="it-IT" sz="3600" b="1" dirty="0"/>
              <a:t> Strategica o Inganno strategico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La </a:t>
            </a:r>
            <a:r>
              <a:rPr lang="it-IT" b="1" dirty="0" err="1"/>
              <a:t>deception</a:t>
            </a:r>
            <a:r>
              <a:rPr lang="it-IT" b="1" dirty="0"/>
              <a:t> strategica</a:t>
            </a:r>
            <a:r>
              <a:rPr lang="it-IT" dirty="0"/>
              <a:t> è quel tipo di </a:t>
            </a:r>
            <a:r>
              <a:rPr lang="it-IT" dirty="0" smtClean="0"/>
              <a:t>attività </a:t>
            </a:r>
            <a:r>
              <a:rPr lang="it-IT" dirty="0"/>
              <a:t>di inganno che non è volta ad ingannare il comandante del battaglione o della divisione avversaria, </a:t>
            </a:r>
            <a:r>
              <a:rPr lang="it-IT" dirty="0" smtClean="0"/>
              <a:t>ma il destinatario è il massimo decisore, il massimo livello di comando:</a:t>
            </a:r>
          </a:p>
          <a:p>
            <a:r>
              <a:rPr lang="it-IT" b="1" dirty="0" smtClean="0"/>
              <a:t>Capo dello Stato;</a:t>
            </a:r>
          </a:p>
          <a:p>
            <a:r>
              <a:rPr lang="it-IT" b="1" dirty="0" smtClean="0"/>
              <a:t>Capo del Governo</a:t>
            </a:r>
          </a:p>
          <a:p>
            <a:r>
              <a:rPr lang="it-IT" b="1" dirty="0" smtClean="0"/>
              <a:t>Capo di Stato Maggio della Difesa/ Forze Armate</a:t>
            </a:r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4684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 Categorie </a:t>
            </a:r>
            <a:r>
              <a:rPr lang="it-IT" b="1" dirty="0"/>
              <a:t>della </a:t>
            </a:r>
            <a:r>
              <a:rPr lang="it-IT" b="1" dirty="0" err="1"/>
              <a:t>Deception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442434"/>
            <a:ext cx="10058400" cy="4729766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endParaRPr lang="it-IT" dirty="0" smtClean="0"/>
          </a:p>
          <a:p>
            <a:pPr lvl="0" algn="just">
              <a:lnSpc>
                <a:spcPct val="150000"/>
              </a:lnSpc>
            </a:pPr>
            <a:r>
              <a:rPr lang="it-IT" dirty="0" smtClean="0"/>
              <a:t>Tipo </a:t>
            </a:r>
            <a:r>
              <a:rPr lang="it-IT" b="1" dirty="0"/>
              <a:t>A</a:t>
            </a:r>
            <a:r>
              <a:rPr lang="it-IT" dirty="0"/>
              <a:t> (</a:t>
            </a:r>
            <a:r>
              <a:rPr lang="it-IT" b="1" i="1" dirty="0" err="1"/>
              <a:t>Ambiguty</a:t>
            </a:r>
            <a:r>
              <a:rPr lang="it-IT" b="1" i="1" dirty="0"/>
              <a:t> </a:t>
            </a:r>
            <a:r>
              <a:rPr lang="it-IT" b="1" i="1" dirty="0" err="1"/>
              <a:t>increasing</a:t>
            </a:r>
            <a:r>
              <a:rPr lang="it-IT" dirty="0"/>
              <a:t>) </a:t>
            </a:r>
            <a:r>
              <a:rPr lang="it-IT" dirty="0" smtClean="0"/>
              <a:t>sono operazioni </a:t>
            </a:r>
            <a:r>
              <a:rPr lang="it-IT" dirty="0"/>
              <a:t>che accrescono l’ambiguità e la confusione nel campo avversario somministrando una mole di informazioni, anche contrastanti fra loro di modo che paralizzano la capacità di discernimento dell'avversario. </a:t>
            </a:r>
          </a:p>
          <a:p>
            <a:pPr lvl="0" algn="just">
              <a:lnSpc>
                <a:spcPct val="150000"/>
              </a:lnSpc>
            </a:pPr>
            <a:r>
              <a:rPr lang="it-IT" dirty="0"/>
              <a:t>Tipo </a:t>
            </a:r>
            <a:r>
              <a:rPr lang="it-IT" b="1" dirty="0"/>
              <a:t>M (</a:t>
            </a:r>
            <a:r>
              <a:rPr lang="it-IT" b="1" i="1" dirty="0" err="1"/>
              <a:t>Misleading</a:t>
            </a:r>
            <a:r>
              <a:rPr lang="it-IT" b="1" dirty="0"/>
              <a:t>)</a:t>
            </a:r>
            <a:r>
              <a:rPr lang="it-IT" dirty="0"/>
              <a:t> </a:t>
            </a:r>
            <a:r>
              <a:rPr lang="it-IT" dirty="0" smtClean="0"/>
              <a:t>sono </a:t>
            </a:r>
            <a:r>
              <a:rPr lang="it-IT" dirty="0"/>
              <a:t>operazioni che riducono l'ambiguità dell'avversario ma rafforzando un'ipotesi che non è quella per la quale l’avversario si sta orientando. </a:t>
            </a:r>
            <a:endParaRPr lang="it-IT" dirty="0" smtClean="0"/>
          </a:p>
          <a:p>
            <a:pPr lvl="0" algn="just">
              <a:lnSpc>
                <a:spcPct val="150000"/>
              </a:lnSpc>
            </a:pPr>
            <a:r>
              <a:rPr lang="it-IT" dirty="0"/>
              <a:t>La </a:t>
            </a:r>
            <a:r>
              <a:rPr lang="it-IT" b="1" dirty="0" err="1"/>
              <a:t>Deception</a:t>
            </a:r>
            <a:r>
              <a:rPr lang="it-IT" dirty="0"/>
              <a:t> </a:t>
            </a:r>
            <a:r>
              <a:rPr lang="it-IT" dirty="0" smtClean="0"/>
              <a:t>è </a:t>
            </a:r>
            <a:r>
              <a:rPr lang="it-IT" dirty="0"/>
              <a:t>uno strumento economico rispetto ad altre attività</a:t>
            </a:r>
            <a:r>
              <a:rPr lang="it-IT" dirty="0" smtClean="0"/>
              <a:t>, </a:t>
            </a:r>
            <a:r>
              <a:rPr lang="it-IT" dirty="0"/>
              <a:t>spesso è utilizzata dalla parte in gioco più debole.</a:t>
            </a:r>
          </a:p>
        </p:txBody>
      </p:sp>
    </p:spTree>
    <p:extLst>
      <p:ext uri="{BB962C8B-B14F-4D97-AF65-F5344CB8AC3E}">
        <p14:creationId xmlns:p14="http://schemas.microsoft.com/office/powerpoint/2010/main" val="27494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La </a:t>
            </a:r>
            <a:r>
              <a:rPr lang="it-IT" sz="4400" dirty="0" err="1" smtClean="0"/>
              <a:t>deception</a:t>
            </a:r>
            <a:r>
              <a:rPr lang="it-IT" sz="4400" dirty="0" smtClean="0"/>
              <a:t> nella guerra dello </a:t>
            </a:r>
            <a:r>
              <a:rPr lang="it-IT" sz="4400" dirty="0" err="1" smtClean="0"/>
              <a:t>yom</a:t>
            </a:r>
            <a:r>
              <a:rPr lang="it-IT" sz="4400" dirty="0" smtClean="0"/>
              <a:t> kippur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È stata </a:t>
            </a:r>
            <a:r>
              <a:rPr lang="it-IT" dirty="0" smtClean="0"/>
              <a:t>utilizzata </a:t>
            </a:r>
            <a:r>
              <a:rPr lang="it-IT" dirty="0" err="1"/>
              <a:t>Deception</a:t>
            </a:r>
            <a:r>
              <a:rPr lang="it-IT" dirty="0"/>
              <a:t> nella guerra dello Yom Kippur tra arabi e israeliani, gli arabi hanno </a:t>
            </a:r>
            <a:r>
              <a:rPr lang="it-IT" dirty="0" smtClean="0"/>
              <a:t>sfruttato </a:t>
            </a:r>
            <a:r>
              <a:rPr lang="it-IT" dirty="0"/>
              <a:t>molto bene </a:t>
            </a:r>
            <a:r>
              <a:rPr lang="it-IT" dirty="0" smtClean="0"/>
              <a:t>la </a:t>
            </a:r>
            <a:r>
              <a:rPr lang="it-IT" dirty="0" err="1"/>
              <a:t>Deception</a:t>
            </a:r>
            <a:r>
              <a:rPr lang="it-IT" dirty="0"/>
              <a:t>, </a:t>
            </a:r>
            <a:r>
              <a:rPr lang="it-IT" dirty="0" smtClean="0"/>
              <a:t>in </a:t>
            </a:r>
            <a:r>
              <a:rPr lang="it-IT" dirty="0"/>
              <a:t>quel caso erano la parte debole rispetto agli israeliani. </a:t>
            </a: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Gli </a:t>
            </a:r>
            <a:r>
              <a:rPr lang="it-IT" dirty="0"/>
              <a:t>arabi hanno sfruttato un difetto iniziale degli israeliani i quali avevano vinto le prime due </a:t>
            </a:r>
            <a:r>
              <a:rPr lang="it-IT" dirty="0" smtClean="0"/>
              <a:t>guerre, quella </a:t>
            </a:r>
            <a:r>
              <a:rPr lang="it-IT" dirty="0"/>
              <a:t>del 1948 e quella del 1967. </a:t>
            </a: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Per </a:t>
            </a:r>
            <a:r>
              <a:rPr lang="it-IT" dirty="0"/>
              <a:t>gli israeliani gli arabi non erano capaci di fare la </a:t>
            </a:r>
            <a:r>
              <a:rPr lang="it-IT" dirty="0" smtClean="0"/>
              <a:t>guerra, non </a:t>
            </a:r>
            <a:r>
              <a:rPr lang="it-IT" dirty="0"/>
              <a:t>sapevano muoversi in maniera coordinata, i russi gli avevano fornito le armi </a:t>
            </a:r>
            <a:r>
              <a:rPr lang="it-IT" dirty="0" smtClean="0"/>
              <a:t>che non sapevano </a:t>
            </a:r>
            <a:r>
              <a:rPr lang="it-IT" dirty="0"/>
              <a:t>usare</a:t>
            </a:r>
            <a:r>
              <a:rPr lang="it-IT" dirty="0" smtClean="0"/>
              <a:t>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Gli israeliani non erano preoccupati dagli Arabi.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18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86591"/>
          </a:xfrm>
        </p:spPr>
        <p:txBody>
          <a:bodyPr/>
          <a:lstStyle/>
          <a:p>
            <a:r>
              <a:rPr lang="it-IT" dirty="0" err="1" smtClean="0"/>
              <a:t>Deception</a:t>
            </a:r>
            <a:r>
              <a:rPr lang="it-IT" dirty="0" smtClean="0"/>
              <a:t> e agenzie di intelligence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571223"/>
            <a:ext cx="10058400" cy="460097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Le </a:t>
            </a:r>
            <a:r>
              <a:rPr lang="it-IT" dirty="0"/>
              <a:t>agenzie di intelligence </a:t>
            </a:r>
            <a:r>
              <a:rPr lang="it-IT" dirty="0" smtClean="0"/>
              <a:t>sono uno degli obiettivi </a:t>
            </a:r>
            <a:r>
              <a:rPr lang="it-IT" dirty="0"/>
              <a:t>della </a:t>
            </a:r>
            <a:r>
              <a:rPr lang="it-IT" dirty="0" err="1"/>
              <a:t>deception</a:t>
            </a:r>
            <a:r>
              <a:rPr lang="it-IT" dirty="0"/>
              <a:t>, </a:t>
            </a:r>
            <a:r>
              <a:rPr lang="it-IT" dirty="0" smtClean="0"/>
              <a:t>ma una </a:t>
            </a:r>
            <a:r>
              <a:rPr lang="it-IT" dirty="0" err="1"/>
              <a:t>deception</a:t>
            </a:r>
            <a:r>
              <a:rPr lang="it-IT" dirty="0"/>
              <a:t> senza una buona capacità di </a:t>
            </a:r>
            <a:r>
              <a:rPr lang="it-IT" dirty="0" smtClean="0"/>
              <a:t>ricerca, raccolta </a:t>
            </a:r>
            <a:r>
              <a:rPr lang="it-IT" dirty="0"/>
              <a:t>di informazioni nel campo avverso, </a:t>
            </a:r>
            <a:r>
              <a:rPr lang="it-IT" dirty="0" smtClean="0"/>
              <a:t>senza </a:t>
            </a:r>
            <a:r>
              <a:rPr lang="it-IT" dirty="0"/>
              <a:t>una buona capacità di analisi delle informazioni raccolte, e senza una buona capacità di </a:t>
            </a:r>
            <a:r>
              <a:rPr lang="it-IT" dirty="0" err="1"/>
              <a:t>counter</a:t>
            </a:r>
            <a:r>
              <a:rPr lang="it-IT" dirty="0"/>
              <a:t> intelligence, comprese </a:t>
            </a:r>
            <a:r>
              <a:rPr lang="it-IT" dirty="0" smtClean="0"/>
              <a:t>le misure </a:t>
            </a:r>
            <a:r>
              <a:rPr lang="it-IT" dirty="0"/>
              <a:t>di sicurezza e controspionaggio, </a:t>
            </a:r>
            <a:r>
              <a:rPr lang="it-IT" dirty="0" smtClean="0"/>
              <a:t>l’attività </a:t>
            </a:r>
            <a:r>
              <a:rPr lang="it-IT" dirty="0"/>
              <a:t>di inganno è </a:t>
            </a:r>
            <a:r>
              <a:rPr lang="it-IT" dirty="0" smtClean="0"/>
              <a:t>inutile. </a:t>
            </a:r>
            <a:endParaRPr lang="it-IT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L’attività di intelligence e </a:t>
            </a:r>
            <a:r>
              <a:rPr lang="it-IT" dirty="0" smtClean="0"/>
              <a:t>la </a:t>
            </a:r>
            <a:r>
              <a:rPr lang="it-IT" dirty="0" err="1" smtClean="0"/>
              <a:t>deception</a:t>
            </a:r>
            <a:r>
              <a:rPr lang="it-IT" dirty="0" smtClean="0"/>
              <a:t> </a:t>
            </a:r>
            <a:r>
              <a:rPr lang="it-IT" dirty="0"/>
              <a:t>sono strettamente legate come lo sono la </a:t>
            </a:r>
            <a:r>
              <a:rPr lang="it-IT" dirty="0" err="1"/>
              <a:t>deception</a:t>
            </a:r>
            <a:r>
              <a:rPr lang="it-IT" dirty="0"/>
              <a:t> e il </a:t>
            </a:r>
            <a:r>
              <a:rPr lang="it-IT" dirty="0" err="1"/>
              <a:t>denial</a:t>
            </a:r>
            <a:r>
              <a:rPr lang="it-IT" dirty="0"/>
              <a:t>. </a:t>
            </a: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L’intelligence </a:t>
            </a:r>
            <a:r>
              <a:rPr lang="it-IT" dirty="0"/>
              <a:t>è essenziale nella pianificazione, </a:t>
            </a:r>
            <a:r>
              <a:rPr lang="it-IT" dirty="0" smtClean="0"/>
              <a:t>se devo </a:t>
            </a:r>
            <a:r>
              <a:rPr lang="it-IT" dirty="0"/>
              <a:t>pianificare un'attività di inganno devo sapere che cosa voglio che il nemico creda, e soprattutto </a:t>
            </a:r>
            <a:r>
              <a:rPr lang="it-IT" dirty="0" smtClean="0"/>
              <a:t>devo </a:t>
            </a:r>
            <a:r>
              <a:rPr lang="it-IT" dirty="0"/>
              <a:t>sapere </a:t>
            </a:r>
            <a:r>
              <a:rPr lang="it-IT" dirty="0" smtClean="0"/>
              <a:t>cosa </a:t>
            </a:r>
            <a:r>
              <a:rPr lang="it-IT" dirty="0"/>
              <a:t>egli </a:t>
            </a:r>
            <a:r>
              <a:rPr lang="it-IT" dirty="0" smtClean="0"/>
              <a:t>sa già.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848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74</TotalTime>
  <Words>1322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Legno</vt:lpstr>
      <vt:lpstr>Deception e Denial: l’inganno e la negazione della verità</vt:lpstr>
      <vt:lpstr>Presentazione standard di PowerPoint</vt:lpstr>
      <vt:lpstr>Perché abbiamo raccontato questa storia?  </vt:lpstr>
      <vt:lpstr>DECEPTION: l’INGANNO</vt:lpstr>
      <vt:lpstr>Denial: negare</vt:lpstr>
      <vt:lpstr>Deception Strategica o Inganno strategico</vt:lpstr>
      <vt:lpstr>Le Categorie della Deception </vt:lpstr>
      <vt:lpstr>La deception nella guerra dello yom kippur</vt:lpstr>
      <vt:lpstr>Deception e agenzie di intelligence</vt:lpstr>
      <vt:lpstr>I canali di diffusione </vt:lpstr>
      <vt:lpstr>Propaganda e Deception </vt:lpstr>
      <vt:lpstr>I tre tipi di Propaganda: </vt:lpstr>
      <vt:lpstr>Schema di deception Alcuni passaggi specifici per approntare un piano di disinformazione </vt:lpstr>
      <vt:lpstr>Presentazione standard di PowerPoint</vt:lpstr>
      <vt:lpstr>I canali della deception</vt:lpstr>
      <vt:lpstr>I Requisiti della Deception: </vt:lpstr>
      <vt:lpstr>Il caso Aldric Ames </vt:lpstr>
      <vt:lpstr>Aldrich ames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Deception e Denial: l’inganno e la negazione della verità</dc:title>
  <dc:creator>Account Microsoft</dc:creator>
  <cp:lastModifiedBy>Account Microsoft</cp:lastModifiedBy>
  <cp:revision>9</cp:revision>
  <dcterms:created xsi:type="dcterms:W3CDTF">2024-10-29T12:29:23Z</dcterms:created>
  <dcterms:modified xsi:type="dcterms:W3CDTF">2024-10-29T13:43:47Z</dcterms:modified>
</cp:coreProperties>
</file>