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4"/>
  </p:sldMasterIdLst>
  <p:notesMasterIdLst>
    <p:notesMasterId r:id="rId38"/>
  </p:notesMasterIdLst>
  <p:handoutMasterIdLst>
    <p:handoutMasterId r:id="rId39"/>
  </p:handoutMasterIdLst>
  <p:sldIdLst>
    <p:sldId id="290" r:id="rId5"/>
    <p:sldId id="297" r:id="rId6"/>
    <p:sldId id="298" r:id="rId7"/>
    <p:sldId id="291" r:id="rId8"/>
    <p:sldId id="295" r:id="rId9"/>
    <p:sldId id="273" r:id="rId10"/>
    <p:sldId id="299" r:id="rId11"/>
    <p:sldId id="300" r:id="rId12"/>
    <p:sldId id="301" r:id="rId13"/>
    <p:sldId id="276" r:id="rId14"/>
    <p:sldId id="303" r:id="rId15"/>
    <p:sldId id="292" r:id="rId16"/>
    <p:sldId id="278" r:id="rId17"/>
    <p:sldId id="304" r:id="rId18"/>
    <p:sldId id="305" r:id="rId19"/>
    <p:sldId id="306" r:id="rId20"/>
    <p:sldId id="307" r:id="rId21"/>
    <p:sldId id="308" r:id="rId22"/>
    <p:sldId id="309" r:id="rId23"/>
    <p:sldId id="258" r:id="rId24"/>
    <p:sldId id="312" r:id="rId25"/>
    <p:sldId id="310" r:id="rId26"/>
    <p:sldId id="293" r:id="rId27"/>
    <p:sldId id="311" r:id="rId28"/>
    <p:sldId id="313" r:id="rId29"/>
    <p:sldId id="315" r:id="rId30"/>
    <p:sldId id="314" r:id="rId31"/>
    <p:sldId id="280" r:id="rId32"/>
    <p:sldId id="316" r:id="rId33"/>
    <p:sldId id="317" r:id="rId34"/>
    <p:sldId id="318" r:id="rId35"/>
    <p:sldId id="319" r:id="rId36"/>
    <p:sldId id="320" r:id="rId3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602" autoAdjust="0"/>
  </p:normalViewPr>
  <p:slideViewPr>
    <p:cSldViewPr snapToGrid="0">
      <p:cViewPr varScale="1">
        <p:scale>
          <a:sx n="70" d="100"/>
          <a:sy n="70" d="100"/>
        </p:scale>
        <p:origin x="11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06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2EE95FC5-CD6B-4A50-9262-DC414E16C3EA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algn="ctr" rtl="0"/>
          <a:r>
            <a:rPr lang="it-IT" sz="2100" b="1" noProof="0" dirty="0">
              <a:solidFill>
                <a:schemeClr val="accent1">
                  <a:lumMod val="75000"/>
                </a:schemeClr>
              </a:solidFill>
            </a:rPr>
            <a:t> 1.</a:t>
          </a:r>
        </a:p>
        <a:p>
          <a:pPr algn="ctr" rtl="0"/>
          <a:r>
            <a:rPr lang="it-IT" sz="1800" noProof="0" dirty="0">
              <a:solidFill>
                <a:schemeClr val="bg2">
                  <a:lumMod val="50000"/>
                </a:schemeClr>
              </a:solidFill>
            </a:rPr>
            <a:t>L’Arte delle scrittura analitica</a:t>
          </a:r>
        </a:p>
      </dgm:t>
    </dgm:pt>
    <dgm:pt modelId="{75374347-884B-4721-8CFF-DF080F5B1C79}" type="parTrans" cxnId="{B3F19EC2-A372-4EC3-BFE0-C62FFDFE3DF6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C99EBBB1-E916-471C-83C9-ABE85B42AC26}" type="sibTrans" cxnId="{B3F19EC2-A372-4EC3-BFE0-C62FFDFE3DF6}">
      <dgm:prSet phldrT="1" phldr="0"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F05611F0-8256-4954-B6CB-ED6B4F2DD397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 2.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noProof="0" dirty="0">
              <a:solidFill>
                <a:schemeClr val="bg2">
                  <a:lumMod val="50000"/>
                </a:schemeClr>
              </a:solidFill>
            </a:rPr>
            <a:t>L’analisi delle fonti e la loro classificazione </a:t>
          </a:r>
        </a:p>
      </dgm:t>
    </dgm:pt>
    <dgm:pt modelId="{CD7328D6-9FAE-4506-9BDB-E06A571EC1D4}" type="parTrans" cxnId="{914FACD2-336A-4471-9E99-312B3F8EAB0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6BD5265A-8333-420D-BDB2-65F10B3EBD76}" type="sibTrans" cxnId="{914FACD2-336A-4471-9E99-312B3F8EAB04}">
      <dgm:prSet phldrT="2" phldr="0"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22625139-F93A-4F3F-A7AA-4923A01AEDF3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3.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noProof="0" dirty="0">
              <a:solidFill>
                <a:schemeClr val="bg2">
                  <a:lumMod val="50000"/>
                </a:schemeClr>
              </a:solidFill>
            </a:rPr>
            <a:t>Il linguaggio dell’analisi</a:t>
          </a:r>
          <a:endParaRPr lang="it-IT" sz="1800" kern="1200" noProof="0" dirty="0">
            <a:solidFill>
              <a:schemeClr val="bg2">
                <a:lumMod val="50000"/>
              </a:schemeClr>
            </a:solidFill>
          </a:endParaRPr>
        </a:p>
      </dgm:t>
    </dgm:pt>
    <dgm:pt modelId="{F549A0EB-6BE9-4749-8336-B02A279AE302}" type="parTrans" cxnId="{FC7721F0-429B-4CE7-BE98-C2F3C41FE9C7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A8E2FA08-4DD4-4654-A85D-9A99162D6201}" type="sibTrans" cxnId="{FC7721F0-429B-4CE7-BE98-C2F3C41FE9C7}">
      <dgm:prSet phldrT="3" phldr="0"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140952D0-0E1D-4F48-9F16-53581487CFA0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 4.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noProof="0" dirty="0">
              <a:solidFill>
                <a:schemeClr val="bg2">
                  <a:lumMod val="50000"/>
                </a:schemeClr>
              </a:solidFill>
            </a:rPr>
            <a:t>Analisi del Pubblico </a:t>
          </a:r>
          <a:endParaRPr lang="it-IT" sz="2100" b="1" kern="1200" noProof="0" dirty="0">
            <a:solidFill>
              <a:schemeClr val="accent1">
                <a:lumMod val="75000"/>
              </a:schemeClr>
            </a:solidFill>
            <a:latin typeface="Garamond" panose="02020404030301010803"/>
            <a:ea typeface="+mn-ea"/>
            <a:cs typeface="+mn-cs"/>
          </a:endParaRPr>
        </a:p>
      </dgm:t>
    </dgm:pt>
    <dgm:pt modelId="{790C446F-6917-41E7-BE01-7AFE2676D505}" type="parTrans" cxnId="{B07163E8-ADEC-492A-8F07-7E5786AB23AE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2804F27C-9BA9-4D07-AB02-74BE7DFA2C0E}" type="sibTrans" cxnId="{B07163E8-ADEC-492A-8F07-7E5786AB23AE}">
      <dgm:prSet phldrT="4" phldr="0"/>
      <dgm:spPr/>
      <dgm:t>
        <a:bodyPr rtlCol="0"/>
        <a:lstStyle>
          <a:defPPr>
            <a:defRPr lang="it-IT"/>
          </a:defPPr>
        </a:lstStyle>
        <a:p>
          <a:pPr rtl="0"/>
          <a:endParaRPr lang="it-IT" noProof="0" dirty="0"/>
        </a:p>
      </dgm:t>
    </dgm:pt>
    <dgm:pt modelId="{40FE0EB9-B287-43F6-ABB4-527CB1B94B4A}" type="pres">
      <dgm:prSet presAssocID="{D0F07F19-1F50-4B42-A7A0-278DF9D25BB1}" presName="diagram" presStyleCnt="0">
        <dgm:presLayoutVars>
          <dgm:dir/>
          <dgm:resizeHandles val="exact"/>
        </dgm:presLayoutVars>
      </dgm:prSet>
      <dgm:spPr/>
    </dgm:pt>
    <dgm:pt modelId="{8B70BCB8-2CA8-4281-8C3E-9646AA407DE2}" type="pres">
      <dgm:prSet presAssocID="{2EE95FC5-CD6B-4A50-9262-DC414E16C3EA}" presName="node" presStyleLbl="node1" presStyleIdx="0" presStyleCnt="4" custScaleX="115064" custLinFactNeighborX="976">
        <dgm:presLayoutVars>
          <dgm:bulletEnabled val="1"/>
        </dgm:presLayoutVars>
      </dgm:prSet>
      <dgm:spPr/>
    </dgm:pt>
    <dgm:pt modelId="{E02BC8AD-DDC2-43A7-BB43-F6F8D8BD6340}" type="pres">
      <dgm:prSet presAssocID="{C99EBBB1-E916-471C-83C9-ABE85B42AC26}" presName="sibTrans" presStyleCnt="0"/>
      <dgm:spPr/>
    </dgm:pt>
    <dgm:pt modelId="{B86E23A3-742D-4587-88CF-2D56A8442149}" type="pres">
      <dgm:prSet presAssocID="{F05611F0-8256-4954-B6CB-ED6B4F2DD397}" presName="node" presStyleLbl="node1" presStyleIdx="1" presStyleCnt="4" custScaleX="115064" custLinFactNeighborX="976">
        <dgm:presLayoutVars>
          <dgm:bulletEnabled val="1"/>
        </dgm:presLayoutVars>
      </dgm:prSet>
      <dgm:spPr/>
    </dgm:pt>
    <dgm:pt modelId="{87C885F5-93E2-4D86-AAEA-8BD12E68F9BB}" type="pres">
      <dgm:prSet presAssocID="{6BD5265A-8333-420D-BDB2-65F10B3EBD76}" presName="sibTrans" presStyleCnt="0"/>
      <dgm:spPr/>
    </dgm:pt>
    <dgm:pt modelId="{D64973A5-4E87-44F1-B369-B0D5E0C2A462}" type="pres">
      <dgm:prSet presAssocID="{22625139-F93A-4F3F-A7AA-4923A01AEDF3}" presName="node" presStyleLbl="node1" presStyleIdx="2" presStyleCnt="4" custScaleX="115064" custLinFactNeighborX="976">
        <dgm:presLayoutVars>
          <dgm:bulletEnabled val="1"/>
        </dgm:presLayoutVars>
      </dgm:prSet>
      <dgm:spPr/>
    </dgm:pt>
    <dgm:pt modelId="{A8EBA167-82EB-4D7C-98F7-2AB66BCE8A90}" type="pres">
      <dgm:prSet presAssocID="{A8E2FA08-4DD4-4654-A85D-9A99162D6201}" presName="sibTrans" presStyleCnt="0"/>
      <dgm:spPr/>
    </dgm:pt>
    <dgm:pt modelId="{18405FE4-7B27-4C69-B6FE-12C8B84249EF}" type="pres">
      <dgm:prSet presAssocID="{140952D0-0E1D-4F48-9F16-53581487CFA0}" presName="node" presStyleLbl="node1" presStyleIdx="3" presStyleCnt="4" custScaleX="115064" custLinFactNeighborX="976">
        <dgm:presLayoutVars>
          <dgm:bulletEnabled val="1"/>
        </dgm:presLayoutVars>
      </dgm:prSet>
      <dgm:spPr/>
    </dgm:pt>
  </dgm:ptLst>
  <dgm:cxnLst>
    <dgm:cxn modelId="{C3C9D92A-4F8E-4228-8DF6-5BC8FFC105E0}" type="presOf" srcId="{2EE95FC5-CD6B-4A50-9262-DC414E16C3EA}" destId="{8B70BCB8-2CA8-4281-8C3E-9646AA407DE2}" srcOrd="0" destOrd="0" presId="urn:microsoft.com/office/officeart/2005/8/layout/default"/>
    <dgm:cxn modelId="{E9B19438-D9F1-42E9-B97B-ECEA234AED50}" type="presOf" srcId="{F05611F0-8256-4954-B6CB-ED6B4F2DD397}" destId="{B86E23A3-742D-4587-88CF-2D56A8442149}" srcOrd="0" destOrd="0" presId="urn:microsoft.com/office/officeart/2005/8/layout/default"/>
    <dgm:cxn modelId="{D6CBE33F-90E3-4C8D-B80F-821ED7205D90}" type="presOf" srcId="{140952D0-0E1D-4F48-9F16-53581487CFA0}" destId="{18405FE4-7B27-4C69-B6FE-12C8B84249EF}" srcOrd="0" destOrd="0" presId="urn:microsoft.com/office/officeart/2005/8/layout/default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914FACD2-336A-4471-9E99-312B3F8EAB04}" srcId="{D0F07F19-1F50-4B42-A7A0-278DF9D25BB1}" destId="{F05611F0-8256-4954-B6CB-ED6B4F2DD397}" srcOrd="1" destOrd="0" parTransId="{CD7328D6-9FAE-4506-9BDB-E06A571EC1D4}" sibTransId="{6BD5265A-8333-420D-BDB2-65F10B3EBD76}"/>
    <dgm:cxn modelId="{6D195AE4-39B4-45CF-9D82-CF1593D393F6}" type="presOf" srcId="{22625139-F93A-4F3F-A7AA-4923A01AEDF3}" destId="{D64973A5-4E87-44F1-B369-B0D5E0C2A462}" srcOrd="0" destOrd="0" presId="urn:microsoft.com/office/officeart/2005/8/layout/default"/>
    <dgm:cxn modelId="{38B196E4-A718-4E5E-8B33-DFB2B77FDE42}" type="presOf" srcId="{D0F07F19-1F50-4B42-A7A0-278DF9D25BB1}" destId="{40FE0EB9-B287-43F6-ABB4-527CB1B94B4A}" srcOrd="0" destOrd="0" presId="urn:microsoft.com/office/officeart/2005/8/layout/default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D17F6962-6CF2-4448-8F2E-27A7CB5CAB16}" type="presParOf" srcId="{40FE0EB9-B287-43F6-ABB4-527CB1B94B4A}" destId="{8B70BCB8-2CA8-4281-8C3E-9646AA407DE2}" srcOrd="0" destOrd="0" presId="urn:microsoft.com/office/officeart/2005/8/layout/default"/>
    <dgm:cxn modelId="{6873F57A-5B91-48FC-9B1A-61BEA27CBE90}" type="presParOf" srcId="{40FE0EB9-B287-43F6-ABB4-527CB1B94B4A}" destId="{E02BC8AD-DDC2-43A7-BB43-F6F8D8BD6340}" srcOrd="1" destOrd="0" presId="urn:microsoft.com/office/officeart/2005/8/layout/default"/>
    <dgm:cxn modelId="{FC4588CA-0BEE-4DE6-9726-93F413184C3C}" type="presParOf" srcId="{40FE0EB9-B287-43F6-ABB4-527CB1B94B4A}" destId="{B86E23A3-742D-4587-88CF-2D56A8442149}" srcOrd="2" destOrd="0" presId="urn:microsoft.com/office/officeart/2005/8/layout/default"/>
    <dgm:cxn modelId="{4178A0A8-8F80-4691-AE60-A912EF83DE0A}" type="presParOf" srcId="{40FE0EB9-B287-43F6-ABB4-527CB1B94B4A}" destId="{87C885F5-93E2-4D86-AAEA-8BD12E68F9BB}" srcOrd="3" destOrd="0" presId="urn:microsoft.com/office/officeart/2005/8/layout/default"/>
    <dgm:cxn modelId="{48A25CA2-D3C2-4FFF-9454-ED9B5A503F99}" type="presParOf" srcId="{40FE0EB9-B287-43F6-ABB4-527CB1B94B4A}" destId="{D64973A5-4E87-44F1-B369-B0D5E0C2A462}" srcOrd="4" destOrd="0" presId="urn:microsoft.com/office/officeart/2005/8/layout/default"/>
    <dgm:cxn modelId="{CC1DEFB1-6415-405C-B19F-8F58824BC103}" type="presParOf" srcId="{40FE0EB9-B287-43F6-ABB4-527CB1B94B4A}" destId="{A8EBA167-82EB-4D7C-98F7-2AB66BCE8A90}" srcOrd="5" destOrd="0" presId="urn:microsoft.com/office/officeart/2005/8/layout/default"/>
    <dgm:cxn modelId="{EF92A80F-281E-414F-A2E2-B426E7254CC3}" type="presParOf" srcId="{40FE0EB9-B287-43F6-ABB4-527CB1B94B4A}" destId="{18405FE4-7B27-4C69-B6FE-12C8B84249E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2EE95FC5-CD6B-4A50-9262-DC414E16C3EA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rtl="0"/>
          <a:r>
            <a:rPr lang="it-IT" sz="2100" b="1" dirty="0">
              <a:solidFill>
                <a:schemeClr val="accent1">
                  <a:lumMod val="75000"/>
                </a:schemeClr>
              </a:solidFill>
            </a:rPr>
            <a:t>5.</a:t>
          </a:r>
        </a:p>
        <a:p>
          <a:pPr rtl="0"/>
          <a:r>
            <a:rPr lang="it-IT" sz="1800" dirty="0">
              <a:solidFill>
                <a:schemeClr val="bg2">
                  <a:lumMod val="50000"/>
                </a:schemeClr>
              </a:solidFill>
            </a:rPr>
            <a:t>Struttura del Report</a:t>
          </a:r>
        </a:p>
      </dgm:t>
    </dgm:pt>
    <dgm:pt modelId="{75374347-884B-4721-8CFF-DF080F5B1C79}" type="parTrans" cxnId="{B3F19EC2-A372-4EC3-BFE0-C62FFDFE3DF6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C99EBBB1-E916-471C-83C9-ABE85B42AC26}" type="sibTrans" cxnId="{B3F19EC2-A372-4EC3-BFE0-C62FFDFE3DF6}">
      <dgm:prSet phldrT="1" phldr="0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F05611F0-8256-4954-B6CB-ED6B4F2DD397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6.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Processo di revisione</a:t>
          </a:r>
        </a:p>
      </dgm:t>
    </dgm:pt>
    <dgm:pt modelId="{CD7328D6-9FAE-4506-9BDB-E06A571EC1D4}" type="parTrans" cxnId="{914FACD2-336A-4471-9E99-312B3F8EAB0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BD5265A-8333-420D-BDB2-65F10B3EBD76}" type="sibTrans" cxnId="{914FACD2-336A-4471-9E99-312B3F8EAB04}">
      <dgm:prSet phldrT="2" phldr="0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22625139-F93A-4F3F-A7AA-4923A01AEDF3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7.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Gestione dei pregiudizi cognitivi e tecniche di mitigazione </a:t>
          </a:r>
        </a:p>
      </dgm:t>
    </dgm:pt>
    <dgm:pt modelId="{F549A0EB-6BE9-4749-8336-B02A279AE302}" type="parTrans" cxnId="{FC7721F0-429B-4CE7-BE98-C2F3C41FE9C7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A8E2FA08-4DD4-4654-A85D-9A99162D6201}" type="sibTrans" cxnId="{FC7721F0-429B-4CE7-BE98-C2F3C41FE9C7}">
      <dgm:prSet phldrT="3" phldr="0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40952D0-0E1D-4F48-9F16-53581487CFA0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8.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Revisione linguistica</a:t>
          </a:r>
        </a:p>
      </dgm:t>
    </dgm:pt>
    <dgm:pt modelId="{790C446F-6917-41E7-BE01-7AFE2676D505}" type="parTrans" cxnId="{B07163E8-ADEC-492A-8F07-7E5786AB23AE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2804F27C-9BA9-4D07-AB02-74BE7DFA2C0E}" type="sibTrans" cxnId="{B07163E8-ADEC-492A-8F07-7E5786AB23AE}">
      <dgm:prSet phldrT="4" phldr="0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C2F8C7F7-44C4-414A-BCCD-56E91DD0A777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>
          <a:defPPr>
            <a:defRPr lang="it-IT"/>
          </a:defPPr>
        </a:lstStyle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9.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Presentazione </a:t>
          </a:r>
        </a:p>
      </dgm:t>
    </dgm:pt>
    <dgm:pt modelId="{E6C6DF88-9436-40D7-BA84-18FE896A6151}" type="parTrans" cxnId="{14D43B81-F92D-4CD8-9D1E-78CBF092C750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4E39967D-43EF-4F15-814A-2F491D900D43}" type="sibTrans" cxnId="{14D43B81-F92D-4CD8-9D1E-78CBF092C750}">
      <dgm:prSet phldrT="5" phldr="0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40FE0EB9-B287-43F6-ABB4-527CB1B94B4A}" type="pres">
      <dgm:prSet presAssocID="{D0F07F19-1F50-4B42-A7A0-278DF9D25BB1}" presName="diagram" presStyleCnt="0">
        <dgm:presLayoutVars>
          <dgm:dir/>
          <dgm:resizeHandles val="exact"/>
        </dgm:presLayoutVars>
      </dgm:prSet>
      <dgm:spPr/>
    </dgm:pt>
    <dgm:pt modelId="{8B70BCB8-2CA8-4281-8C3E-9646AA407DE2}" type="pres">
      <dgm:prSet presAssocID="{2EE95FC5-CD6B-4A50-9262-DC414E16C3EA}" presName="node" presStyleLbl="node1" presStyleIdx="0" presStyleCnt="5" custScaleX="115064" custLinFactNeighborX="976">
        <dgm:presLayoutVars>
          <dgm:bulletEnabled val="1"/>
        </dgm:presLayoutVars>
      </dgm:prSet>
      <dgm:spPr/>
    </dgm:pt>
    <dgm:pt modelId="{E02BC8AD-DDC2-43A7-BB43-F6F8D8BD6340}" type="pres">
      <dgm:prSet presAssocID="{C99EBBB1-E916-471C-83C9-ABE85B42AC26}" presName="sibTrans" presStyleCnt="0"/>
      <dgm:spPr/>
    </dgm:pt>
    <dgm:pt modelId="{B86E23A3-742D-4587-88CF-2D56A8442149}" type="pres">
      <dgm:prSet presAssocID="{F05611F0-8256-4954-B6CB-ED6B4F2DD397}" presName="node" presStyleLbl="node1" presStyleIdx="1" presStyleCnt="5" custScaleX="115064" custLinFactNeighborX="976">
        <dgm:presLayoutVars>
          <dgm:bulletEnabled val="1"/>
        </dgm:presLayoutVars>
      </dgm:prSet>
      <dgm:spPr/>
    </dgm:pt>
    <dgm:pt modelId="{87C885F5-93E2-4D86-AAEA-8BD12E68F9BB}" type="pres">
      <dgm:prSet presAssocID="{6BD5265A-8333-420D-BDB2-65F10B3EBD76}" presName="sibTrans" presStyleCnt="0"/>
      <dgm:spPr/>
    </dgm:pt>
    <dgm:pt modelId="{D64973A5-4E87-44F1-B369-B0D5E0C2A462}" type="pres">
      <dgm:prSet presAssocID="{22625139-F93A-4F3F-A7AA-4923A01AEDF3}" presName="node" presStyleLbl="node1" presStyleIdx="2" presStyleCnt="5" custScaleX="115064" custLinFactNeighborX="976">
        <dgm:presLayoutVars>
          <dgm:bulletEnabled val="1"/>
        </dgm:presLayoutVars>
      </dgm:prSet>
      <dgm:spPr/>
    </dgm:pt>
    <dgm:pt modelId="{A8EBA167-82EB-4D7C-98F7-2AB66BCE8A90}" type="pres">
      <dgm:prSet presAssocID="{A8E2FA08-4DD4-4654-A85D-9A99162D6201}" presName="sibTrans" presStyleCnt="0"/>
      <dgm:spPr/>
    </dgm:pt>
    <dgm:pt modelId="{18405FE4-7B27-4C69-B6FE-12C8B84249EF}" type="pres">
      <dgm:prSet presAssocID="{140952D0-0E1D-4F48-9F16-53581487CFA0}" presName="node" presStyleLbl="node1" presStyleIdx="3" presStyleCnt="5" custScaleX="115064" custLinFactNeighborX="976">
        <dgm:presLayoutVars>
          <dgm:bulletEnabled val="1"/>
        </dgm:presLayoutVars>
      </dgm:prSet>
      <dgm:spPr/>
    </dgm:pt>
    <dgm:pt modelId="{4F5C547E-E40F-424A-82FA-BB8EDB1515B0}" type="pres">
      <dgm:prSet presAssocID="{2804F27C-9BA9-4D07-AB02-74BE7DFA2C0E}" presName="sibTrans" presStyleCnt="0"/>
      <dgm:spPr/>
    </dgm:pt>
    <dgm:pt modelId="{435C0E89-FD70-4DD9-A771-832DBFC9ACBC}" type="pres">
      <dgm:prSet presAssocID="{C2F8C7F7-44C4-414A-BCCD-56E91DD0A777}" presName="node" presStyleLbl="node1" presStyleIdx="4" presStyleCnt="5" custScaleX="115064" custLinFactNeighborX="976">
        <dgm:presLayoutVars>
          <dgm:bulletEnabled val="1"/>
        </dgm:presLayoutVars>
      </dgm:prSet>
      <dgm:spPr/>
    </dgm:pt>
  </dgm:ptLst>
  <dgm:cxnLst>
    <dgm:cxn modelId="{C3C9D92A-4F8E-4228-8DF6-5BC8FFC105E0}" type="presOf" srcId="{2EE95FC5-CD6B-4A50-9262-DC414E16C3EA}" destId="{8B70BCB8-2CA8-4281-8C3E-9646AA407DE2}" srcOrd="0" destOrd="0" presId="urn:microsoft.com/office/officeart/2005/8/layout/default"/>
    <dgm:cxn modelId="{E9B19438-D9F1-42E9-B97B-ECEA234AED50}" type="presOf" srcId="{F05611F0-8256-4954-B6CB-ED6B4F2DD397}" destId="{B86E23A3-742D-4587-88CF-2D56A8442149}" srcOrd="0" destOrd="0" presId="urn:microsoft.com/office/officeart/2005/8/layout/default"/>
    <dgm:cxn modelId="{D6CBE33F-90E3-4C8D-B80F-821ED7205D90}" type="presOf" srcId="{140952D0-0E1D-4F48-9F16-53581487CFA0}" destId="{18405FE4-7B27-4C69-B6FE-12C8B84249EF}" srcOrd="0" destOrd="0" presId="urn:microsoft.com/office/officeart/2005/8/layout/default"/>
    <dgm:cxn modelId="{14D43B81-F92D-4CD8-9D1E-78CBF092C750}" srcId="{D0F07F19-1F50-4B42-A7A0-278DF9D25BB1}" destId="{C2F8C7F7-44C4-414A-BCCD-56E91DD0A777}" srcOrd="4" destOrd="0" parTransId="{E6C6DF88-9436-40D7-BA84-18FE896A6151}" sibTransId="{4E39967D-43EF-4F15-814A-2F491D900D43}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914FACD2-336A-4471-9E99-312B3F8EAB04}" srcId="{D0F07F19-1F50-4B42-A7A0-278DF9D25BB1}" destId="{F05611F0-8256-4954-B6CB-ED6B4F2DD397}" srcOrd="1" destOrd="0" parTransId="{CD7328D6-9FAE-4506-9BDB-E06A571EC1D4}" sibTransId="{6BD5265A-8333-420D-BDB2-65F10B3EBD76}"/>
    <dgm:cxn modelId="{6F765DD9-BF93-49A8-A6EA-AB13464D24B0}" type="presOf" srcId="{C2F8C7F7-44C4-414A-BCCD-56E91DD0A777}" destId="{435C0E89-FD70-4DD9-A771-832DBFC9ACBC}" srcOrd="0" destOrd="0" presId="urn:microsoft.com/office/officeart/2005/8/layout/default"/>
    <dgm:cxn modelId="{6D195AE4-39B4-45CF-9D82-CF1593D393F6}" type="presOf" srcId="{22625139-F93A-4F3F-A7AA-4923A01AEDF3}" destId="{D64973A5-4E87-44F1-B369-B0D5E0C2A462}" srcOrd="0" destOrd="0" presId="urn:microsoft.com/office/officeart/2005/8/layout/default"/>
    <dgm:cxn modelId="{38B196E4-A718-4E5E-8B33-DFB2B77FDE42}" type="presOf" srcId="{D0F07F19-1F50-4B42-A7A0-278DF9D25BB1}" destId="{40FE0EB9-B287-43F6-ABB4-527CB1B94B4A}" srcOrd="0" destOrd="0" presId="urn:microsoft.com/office/officeart/2005/8/layout/default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D17F6962-6CF2-4448-8F2E-27A7CB5CAB16}" type="presParOf" srcId="{40FE0EB9-B287-43F6-ABB4-527CB1B94B4A}" destId="{8B70BCB8-2CA8-4281-8C3E-9646AA407DE2}" srcOrd="0" destOrd="0" presId="urn:microsoft.com/office/officeart/2005/8/layout/default"/>
    <dgm:cxn modelId="{6873F57A-5B91-48FC-9B1A-61BEA27CBE90}" type="presParOf" srcId="{40FE0EB9-B287-43F6-ABB4-527CB1B94B4A}" destId="{E02BC8AD-DDC2-43A7-BB43-F6F8D8BD6340}" srcOrd="1" destOrd="0" presId="urn:microsoft.com/office/officeart/2005/8/layout/default"/>
    <dgm:cxn modelId="{FC4588CA-0BEE-4DE6-9726-93F413184C3C}" type="presParOf" srcId="{40FE0EB9-B287-43F6-ABB4-527CB1B94B4A}" destId="{B86E23A3-742D-4587-88CF-2D56A8442149}" srcOrd="2" destOrd="0" presId="urn:microsoft.com/office/officeart/2005/8/layout/default"/>
    <dgm:cxn modelId="{4178A0A8-8F80-4691-AE60-A912EF83DE0A}" type="presParOf" srcId="{40FE0EB9-B287-43F6-ABB4-527CB1B94B4A}" destId="{87C885F5-93E2-4D86-AAEA-8BD12E68F9BB}" srcOrd="3" destOrd="0" presId="urn:microsoft.com/office/officeart/2005/8/layout/default"/>
    <dgm:cxn modelId="{48A25CA2-D3C2-4FFF-9454-ED9B5A503F99}" type="presParOf" srcId="{40FE0EB9-B287-43F6-ABB4-527CB1B94B4A}" destId="{D64973A5-4E87-44F1-B369-B0D5E0C2A462}" srcOrd="4" destOrd="0" presId="urn:microsoft.com/office/officeart/2005/8/layout/default"/>
    <dgm:cxn modelId="{CC1DEFB1-6415-405C-B19F-8F58824BC103}" type="presParOf" srcId="{40FE0EB9-B287-43F6-ABB4-527CB1B94B4A}" destId="{A8EBA167-82EB-4D7C-98F7-2AB66BCE8A90}" srcOrd="5" destOrd="0" presId="urn:microsoft.com/office/officeart/2005/8/layout/default"/>
    <dgm:cxn modelId="{EF92A80F-281E-414F-A2E2-B426E7254CC3}" type="presParOf" srcId="{40FE0EB9-B287-43F6-ABB4-527CB1B94B4A}" destId="{18405FE4-7B27-4C69-B6FE-12C8B84249EF}" srcOrd="6" destOrd="0" presId="urn:microsoft.com/office/officeart/2005/8/layout/default"/>
    <dgm:cxn modelId="{92AFC3EA-4297-4063-94E0-C5A1BE863E54}" type="presParOf" srcId="{40FE0EB9-B287-43F6-ABB4-527CB1B94B4A}" destId="{4F5C547E-E40F-424A-82FA-BB8EDB1515B0}" srcOrd="7" destOrd="0" presId="urn:microsoft.com/office/officeart/2005/8/layout/default"/>
    <dgm:cxn modelId="{CBB0F55F-5C58-443F-989A-EC667A9C4731}" type="presParOf" srcId="{40FE0EB9-B287-43F6-ABB4-527CB1B94B4A}" destId="{435C0E89-FD70-4DD9-A771-832DBFC9ACB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3_2" csCatId="accent3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2ECD561-3DDA-4339-A0FB-4D4E23A40C33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 rtlCol="0"/>
        <a:lstStyle>
          <a:defPPr>
            <a:defRPr lang="it-IT"/>
          </a:defPPr>
        </a:lstStyle>
        <a:p>
          <a:pPr rtl="0"/>
          <a:r>
            <a:rPr lang="it-IT" dirty="0"/>
            <a:t>Caratteristiche del decisore</a:t>
          </a:r>
        </a:p>
      </dgm:t>
    </dgm:pt>
    <dgm:pt modelId="{60DCCB75-45EB-47C6-94A1-94B27FCC8637}" type="par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CB615D6-747F-4B62-84A6-C892895334F1}" type="sib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CA2F77E-105C-4A2A-A7ED-4AEBB90E9F89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noFill/>
        </a:ln>
      </dgm:spPr>
      <dgm:t>
        <a:bodyPr rtlCol="0"/>
        <a:lstStyle>
          <a:defPPr>
            <a:defRPr lang="it-IT"/>
          </a:defPPr>
        </a:lstStyle>
        <a:p>
          <a:pPr rtl="0">
            <a:lnSpc>
              <a:spcPct val="150000"/>
            </a:lnSpc>
            <a:spcAft>
              <a:spcPts val="0"/>
            </a:spcAft>
          </a:pPr>
          <a:r>
            <a:rPr lang="it-IT" sz="2000" dirty="0">
              <a:solidFill>
                <a:schemeClr val="accent1">
                  <a:lumMod val="50000"/>
                </a:schemeClr>
              </a:solidFill>
            </a:rPr>
            <a:t>Livello di conoscenza tecnica;</a:t>
          </a:r>
        </a:p>
        <a:p>
          <a:pPr rtl="0">
            <a:lnSpc>
              <a:spcPct val="150000"/>
            </a:lnSpc>
            <a:spcAft>
              <a:spcPts val="0"/>
            </a:spcAft>
          </a:pPr>
          <a:r>
            <a:rPr lang="it-IT" sz="2000" dirty="0">
              <a:solidFill>
                <a:schemeClr val="accent1">
                  <a:lumMod val="50000"/>
                </a:schemeClr>
              </a:solidFill>
            </a:rPr>
            <a:t>Responsabilità decisionale;</a:t>
          </a:r>
        </a:p>
        <a:p>
          <a:pPr rtl="0">
            <a:lnSpc>
              <a:spcPct val="150000"/>
            </a:lnSpc>
            <a:spcAft>
              <a:spcPts val="0"/>
            </a:spcAft>
          </a:pPr>
          <a:r>
            <a:rPr lang="it-IT" sz="2000" dirty="0">
              <a:solidFill>
                <a:schemeClr val="accent1">
                  <a:lumMod val="50000"/>
                </a:schemeClr>
              </a:solidFill>
            </a:rPr>
            <a:t>Preferenze informative</a:t>
          </a:r>
        </a:p>
        <a:p>
          <a:pPr rtl="0">
            <a:lnSpc>
              <a:spcPct val="90000"/>
            </a:lnSpc>
            <a:spcAft>
              <a:spcPct val="35000"/>
            </a:spcAft>
          </a:pPr>
          <a:endParaRPr lang="it-IT" sz="1800" dirty="0">
            <a:solidFill>
              <a:schemeClr val="accent1">
                <a:lumMod val="50000"/>
              </a:schemeClr>
            </a:solidFill>
          </a:endParaRPr>
        </a:p>
      </dgm:t>
    </dgm:pt>
    <dgm:pt modelId="{EAE5C2A0-4800-4ADC-B298-B18AE4915DE8}" type="par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3B6BDF0-AD0E-418C-AFFF-2DEEF88C3D18}" type="sib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89CCDC52-A9F5-497B-BC74-486641B631BF}">
      <dgm:prSet custT="1"/>
      <dgm:spPr>
        <a:solidFill>
          <a:schemeClr val="bg2">
            <a:lumMod val="75000"/>
            <a:alpha val="90000"/>
          </a:schemeClr>
        </a:solidFill>
        <a:ln>
          <a:noFill/>
        </a:ln>
      </dgm:spPr>
      <dgm:t>
        <a:bodyPr rtlCol="0"/>
        <a:lstStyle>
          <a:defPPr>
            <a:defRPr lang="it-IT"/>
          </a:defPPr>
        </a:lstStyle>
        <a:p>
          <a:pPr rtl="0"/>
          <a:r>
            <a:rPr lang="it-IT" sz="2400" dirty="0">
              <a:solidFill>
                <a:schemeClr val="bg2">
                  <a:lumMod val="25000"/>
                </a:schemeClr>
              </a:solidFill>
            </a:rPr>
            <a:t>Necessità informative</a:t>
          </a:r>
        </a:p>
      </dgm:t>
    </dgm:pt>
    <dgm:pt modelId="{ECDD1ED9-49F5-4E58-8C27-D8D04BD28B1C}" type="parTrans" cxnId="{B9E75C83-E877-41DB-80E3-9FA3C9C09A1C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88B27DB-04F0-4A7B-8379-E7BB62B41A9B}" type="sibTrans" cxnId="{B9E75C83-E877-41DB-80E3-9FA3C9C09A1C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F21DB2AD-9F6F-4D37-831A-41376AC8F803}">
      <dgm:prSet custT="1"/>
      <dgm:spPr/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Quali decisioni devono prendere?</a:t>
          </a:r>
        </a:p>
      </dgm:t>
    </dgm:pt>
    <dgm:pt modelId="{ED5E6045-519C-4C84-928D-A5EF2F0045DA}" type="parTrans" cxnId="{CEBA2711-E472-4E3A-AE5B-2EB458FB7A6E}">
      <dgm:prSet/>
      <dgm:spPr/>
      <dgm:t>
        <a:bodyPr/>
        <a:lstStyle/>
        <a:p>
          <a:endParaRPr lang="it-IT"/>
        </a:p>
      </dgm:t>
    </dgm:pt>
    <dgm:pt modelId="{F992DF7C-8C5E-498B-828E-2BE615A3665F}" type="sibTrans" cxnId="{CEBA2711-E472-4E3A-AE5B-2EB458FB7A6E}">
      <dgm:prSet/>
      <dgm:spPr/>
      <dgm:t>
        <a:bodyPr/>
        <a:lstStyle/>
        <a:p>
          <a:endParaRPr lang="it-IT"/>
        </a:p>
      </dgm:t>
    </dgm:pt>
    <dgm:pt modelId="{DA555812-A71C-4608-AF2E-09C6950260A9}">
      <dgm:prSet custT="1"/>
      <dgm:spPr/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Quali informazioni sono cruciali?</a:t>
          </a:r>
        </a:p>
      </dgm:t>
    </dgm:pt>
    <dgm:pt modelId="{DAD9E46A-55D8-4DA8-9003-661DFAB15D9F}" type="parTrans" cxnId="{61853199-CEC6-4BB0-916D-773F4CDD6B27}">
      <dgm:prSet/>
      <dgm:spPr/>
      <dgm:t>
        <a:bodyPr/>
        <a:lstStyle/>
        <a:p>
          <a:endParaRPr lang="it-IT"/>
        </a:p>
      </dgm:t>
    </dgm:pt>
    <dgm:pt modelId="{524A767D-4AF9-4E3A-B16A-DD5246DD212B}" type="sibTrans" cxnId="{61853199-CEC6-4BB0-916D-773F4CDD6B27}">
      <dgm:prSet/>
      <dgm:spPr/>
      <dgm:t>
        <a:bodyPr/>
        <a:lstStyle/>
        <a:p>
          <a:endParaRPr lang="it-IT"/>
        </a:p>
      </dgm:t>
    </dgm:pt>
    <dgm:pt modelId="{A0ABEF38-ED29-40BF-99B0-A56A2BFC2B0A}">
      <dgm:prSet custT="1"/>
      <dgm:spPr/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Quali sono i loro vincoli temporali?</a:t>
          </a:r>
        </a:p>
      </dgm:t>
    </dgm:pt>
    <dgm:pt modelId="{1BCE6660-05EF-4803-8883-62CFD563CAAD}" type="parTrans" cxnId="{152B0694-F0F0-44E6-838B-B5067C847D97}">
      <dgm:prSet/>
      <dgm:spPr/>
      <dgm:t>
        <a:bodyPr/>
        <a:lstStyle/>
        <a:p>
          <a:endParaRPr lang="it-IT"/>
        </a:p>
      </dgm:t>
    </dgm:pt>
    <dgm:pt modelId="{80ED2160-A84F-4041-A52B-9CA499E2F563}" type="sibTrans" cxnId="{152B0694-F0F0-44E6-838B-B5067C847D97}">
      <dgm:prSet/>
      <dgm:spPr/>
      <dgm:t>
        <a:bodyPr/>
        <a:lstStyle/>
        <a:p>
          <a:endParaRPr lang="it-IT"/>
        </a:p>
      </dgm:t>
    </dgm:pt>
    <dgm:pt modelId="{A93611B4-68FB-4C20-AE18-A6DA7DD7A6CC}" type="pres">
      <dgm:prSet presAssocID="{345C3B8E-D551-44A8-86B3-91DF5E493A02}" presName="Name0" presStyleCnt="0">
        <dgm:presLayoutVars>
          <dgm:dir/>
          <dgm:animLvl val="lvl"/>
          <dgm:resizeHandles val="exact"/>
        </dgm:presLayoutVars>
      </dgm:prSet>
      <dgm:spPr/>
    </dgm:pt>
    <dgm:pt modelId="{DDDCE34F-716E-46FF-A549-FD150BD31572}" type="pres">
      <dgm:prSet presAssocID="{12ECD561-3DDA-4339-A0FB-4D4E23A40C33}" presName="composite" presStyleCnt="0"/>
      <dgm:spPr/>
    </dgm:pt>
    <dgm:pt modelId="{0F1AF0E8-20FE-4BE9-A3F8-03BE091D397F}" type="pres">
      <dgm:prSet presAssocID="{12ECD561-3DDA-4339-A0FB-4D4E23A40C33}" presName="parTx" presStyleLbl="alignNode1" presStyleIdx="0" presStyleCnt="2">
        <dgm:presLayoutVars>
          <dgm:chMax val="0"/>
          <dgm:chPref val="0"/>
        </dgm:presLayoutVars>
      </dgm:prSet>
      <dgm:spPr/>
    </dgm:pt>
    <dgm:pt modelId="{C933D86E-FF98-47AF-BBE6-FF943C26F2E5}" type="pres">
      <dgm:prSet presAssocID="{12ECD561-3DDA-4339-A0FB-4D4E23A40C33}" presName="desTx" presStyleLbl="alignAccFollowNode1" presStyleIdx="0" presStyleCnt="2">
        <dgm:presLayoutVars/>
      </dgm:prSet>
      <dgm:spPr/>
    </dgm:pt>
    <dgm:pt modelId="{3BB6C0E6-6BBC-48CD-827B-AE4C5F6371E7}" type="pres">
      <dgm:prSet presAssocID="{6CB615D6-747F-4B62-84A6-C892895334F1}" presName="space" presStyleCnt="0"/>
      <dgm:spPr/>
    </dgm:pt>
    <dgm:pt modelId="{23DB6A5F-5B05-48E5-ADA9-ABFEE7F62CFC}" type="pres">
      <dgm:prSet presAssocID="{89CCDC52-A9F5-497B-BC74-486641B631BF}" presName="composite" presStyleCnt="0"/>
      <dgm:spPr/>
    </dgm:pt>
    <dgm:pt modelId="{4CBE09C4-26D0-4EE0-BF0C-1989D0430CB0}" type="pres">
      <dgm:prSet presAssocID="{89CCDC52-A9F5-497B-BC74-486641B631BF}" presName="parTx" presStyleLbl="alignNode1" presStyleIdx="1" presStyleCnt="2">
        <dgm:presLayoutVars>
          <dgm:chMax val="0"/>
          <dgm:chPref val="0"/>
        </dgm:presLayoutVars>
      </dgm:prSet>
      <dgm:spPr/>
    </dgm:pt>
    <dgm:pt modelId="{7148E8AF-4258-473C-BC63-CCD9F5108E41}" type="pres">
      <dgm:prSet presAssocID="{89CCDC52-A9F5-497B-BC74-486641B631BF}" presName="desTx" presStyleLbl="alignAccFollowNode1" presStyleIdx="1" presStyleCnt="2">
        <dgm:presLayoutVars/>
      </dgm:prSet>
      <dgm:spPr/>
    </dgm:pt>
  </dgm:ptLst>
  <dgm:cxnLst>
    <dgm:cxn modelId="{CEBA2711-E472-4E3A-AE5B-2EB458FB7A6E}" srcId="{89CCDC52-A9F5-497B-BC74-486641B631BF}" destId="{F21DB2AD-9F6F-4D37-831A-41376AC8F803}" srcOrd="0" destOrd="0" parTransId="{ED5E6045-519C-4C84-928D-A5EF2F0045DA}" sibTransId="{F992DF7C-8C5E-498B-828E-2BE615A3665F}"/>
    <dgm:cxn modelId="{4C25F728-1053-4462-BA21-7D9563200AE4}" type="presOf" srcId="{F21DB2AD-9F6F-4D37-831A-41376AC8F803}" destId="{7148E8AF-4258-473C-BC63-CCD9F5108E41}" srcOrd="0" destOrd="0" presId="urn:microsoft.com/office/officeart/2016/7/layout/ChevronBlockProcess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319BF35B-6BB8-4862-B376-77A9D41B7716}" type="presOf" srcId="{DA555812-A71C-4608-AF2E-09C6950260A9}" destId="{7148E8AF-4258-473C-BC63-CCD9F5108E41}" srcOrd="0" destOrd="1" presId="urn:microsoft.com/office/officeart/2016/7/layout/ChevronBlockProcess"/>
    <dgm:cxn modelId="{89B50E60-9984-4011-B6A6-F0D22D290021}" type="presOf" srcId="{345C3B8E-D551-44A8-86B3-91DF5E493A02}" destId="{A93611B4-68FB-4C20-AE18-A6DA7DD7A6CC}" srcOrd="0" destOrd="0" presId="urn:microsoft.com/office/officeart/2016/7/layout/ChevronBlockProcess"/>
    <dgm:cxn modelId="{B9E75C83-E877-41DB-80E3-9FA3C9C09A1C}" srcId="{345C3B8E-D551-44A8-86B3-91DF5E493A02}" destId="{89CCDC52-A9F5-497B-BC74-486641B631BF}" srcOrd="1" destOrd="0" parTransId="{ECDD1ED9-49F5-4E58-8C27-D8D04BD28B1C}" sibTransId="{188B27DB-04F0-4A7B-8379-E7BB62B41A9B}"/>
    <dgm:cxn modelId="{152B0694-F0F0-44E6-838B-B5067C847D97}" srcId="{89CCDC52-A9F5-497B-BC74-486641B631BF}" destId="{A0ABEF38-ED29-40BF-99B0-A56A2BFC2B0A}" srcOrd="2" destOrd="0" parTransId="{1BCE6660-05EF-4803-8883-62CFD563CAAD}" sibTransId="{80ED2160-A84F-4041-A52B-9CA499E2F563}"/>
    <dgm:cxn modelId="{61853199-CEC6-4BB0-916D-773F4CDD6B27}" srcId="{89CCDC52-A9F5-497B-BC74-486641B631BF}" destId="{DA555812-A71C-4608-AF2E-09C6950260A9}" srcOrd="1" destOrd="0" parTransId="{DAD9E46A-55D8-4DA8-9003-661DFAB15D9F}" sibTransId="{524A767D-4AF9-4E3A-B16A-DD5246DD212B}"/>
    <dgm:cxn modelId="{19DA74A3-78E7-4F21-B760-12EB93740A14}" type="presOf" srcId="{3CA2F77E-105C-4A2A-A7ED-4AEBB90E9F89}" destId="{C933D86E-FF98-47AF-BBE6-FF943C26F2E5}" srcOrd="0" destOrd="0" presId="urn:microsoft.com/office/officeart/2016/7/layout/ChevronBlockProcess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D0BFB6CC-BCB4-4171-A7DF-E7A0A66AA2C4}" type="presOf" srcId="{A0ABEF38-ED29-40BF-99B0-A56A2BFC2B0A}" destId="{7148E8AF-4258-473C-BC63-CCD9F5108E41}" srcOrd="0" destOrd="2" presId="urn:microsoft.com/office/officeart/2016/7/layout/ChevronBlockProcess"/>
    <dgm:cxn modelId="{F3972FD9-E284-465E-A199-0A6AD85BCAE5}" type="presOf" srcId="{89CCDC52-A9F5-497B-BC74-486641B631BF}" destId="{4CBE09C4-26D0-4EE0-BF0C-1989D0430CB0}" srcOrd="0" destOrd="0" presId="urn:microsoft.com/office/officeart/2016/7/layout/ChevronBlockProcess"/>
    <dgm:cxn modelId="{469482DC-A5B1-47E7-A29B-09DF2431D047}" type="presOf" srcId="{12ECD561-3DDA-4339-A0FB-4D4E23A40C33}" destId="{0F1AF0E8-20FE-4BE9-A3F8-03BE091D397F}" srcOrd="0" destOrd="0" presId="urn:microsoft.com/office/officeart/2016/7/layout/ChevronBlockProcess"/>
    <dgm:cxn modelId="{AAFEDD5C-FFA6-465E-A856-829FA1FE2979}" type="presParOf" srcId="{A93611B4-68FB-4C20-AE18-A6DA7DD7A6CC}" destId="{DDDCE34F-716E-46FF-A549-FD150BD31572}" srcOrd="0" destOrd="0" presId="urn:microsoft.com/office/officeart/2016/7/layout/ChevronBlockProcess"/>
    <dgm:cxn modelId="{6C7AB00A-7F1B-454A-9447-E9CC2D98F6F2}" type="presParOf" srcId="{DDDCE34F-716E-46FF-A549-FD150BD31572}" destId="{0F1AF0E8-20FE-4BE9-A3F8-03BE091D397F}" srcOrd="0" destOrd="0" presId="urn:microsoft.com/office/officeart/2016/7/layout/ChevronBlockProcess"/>
    <dgm:cxn modelId="{154324AE-AFE0-4B9C-982B-7EF30C20A888}" type="presParOf" srcId="{DDDCE34F-716E-46FF-A549-FD150BD31572}" destId="{C933D86E-FF98-47AF-BBE6-FF943C26F2E5}" srcOrd="1" destOrd="0" presId="urn:microsoft.com/office/officeart/2016/7/layout/ChevronBlockProcess"/>
    <dgm:cxn modelId="{DD3B5A06-897D-4B78-9BAB-637330E6D9EE}" type="presParOf" srcId="{A93611B4-68FB-4C20-AE18-A6DA7DD7A6CC}" destId="{3BB6C0E6-6BBC-48CD-827B-AE4C5F6371E7}" srcOrd="1" destOrd="0" presId="urn:microsoft.com/office/officeart/2016/7/layout/ChevronBlockProcess"/>
    <dgm:cxn modelId="{49FD25F7-735A-41D7-BF0D-D64378B8C250}" type="presParOf" srcId="{A93611B4-68FB-4C20-AE18-A6DA7DD7A6CC}" destId="{23DB6A5F-5B05-48E5-ADA9-ABFEE7F62CFC}" srcOrd="2" destOrd="0" presId="urn:microsoft.com/office/officeart/2016/7/layout/ChevronBlockProcess"/>
    <dgm:cxn modelId="{FA28877A-F70A-4E69-A551-E614A0D5940A}" type="presParOf" srcId="{23DB6A5F-5B05-48E5-ADA9-ABFEE7F62CFC}" destId="{4CBE09C4-26D0-4EE0-BF0C-1989D0430CB0}" srcOrd="0" destOrd="0" presId="urn:microsoft.com/office/officeart/2016/7/layout/ChevronBlockProcess"/>
    <dgm:cxn modelId="{74115A6D-A86F-476A-B036-5A61013C6FF3}" type="presParOf" srcId="{23DB6A5F-5B05-48E5-ADA9-ABFEE7F62CFC}" destId="{7148E8AF-4258-473C-BC63-CCD9F5108E41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3_2" csCatId="accent3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2ECD561-3DDA-4339-A0FB-4D4E23A40C33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r>
            <a:rPr lang="it-IT" dirty="0"/>
            <a:t>Decisore Politico Alto livello</a:t>
          </a:r>
        </a:p>
      </dgm:t>
    </dgm:pt>
    <dgm:pt modelId="{60DCCB75-45EB-47C6-94A1-94B27FCC8637}" type="par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CB615D6-747F-4B62-84A6-C892895334F1}" type="sib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CA2F77E-105C-4A2A-A7ED-4AEBB90E9F89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pPr>
            <a:lnSpc>
              <a:spcPct val="90000"/>
            </a:lnSpc>
            <a:spcAft>
              <a:spcPct val="35000"/>
            </a:spcAft>
          </a:pPr>
          <a:r>
            <a:rPr lang="it-IT" sz="2000" b="0" dirty="0"/>
            <a:t>Formato Preferito: Briefing concisi con punti chiave evidenziati.</a:t>
          </a:r>
          <a:endParaRPr lang="it-IT" sz="2000" b="0" dirty="0">
            <a:solidFill>
              <a:schemeClr val="accent1">
                <a:lumMod val="50000"/>
              </a:schemeClr>
            </a:solidFill>
          </a:endParaRPr>
        </a:p>
      </dgm:t>
    </dgm:pt>
    <dgm:pt modelId="{13B6BDF0-AD0E-418C-AFFF-2DEEF88C3D18}" type="sib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EAE5C2A0-4800-4ADC-B298-B18AE4915DE8}" type="par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FE2E6289-6505-48BA-8DA1-4279CCA207C2}">
      <dgm:prSet custT="1"/>
      <dgm:spPr/>
      <dgm:t>
        <a:bodyPr/>
        <a:lstStyle/>
        <a:p>
          <a:r>
            <a:rPr lang="it-IT" sz="2000" b="0" dirty="0"/>
            <a:t>- Livello di Dettaglio: Sintesi strategiche senza dettagli tecnici eccessivi.</a:t>
          </a:r>
        </a:p>
      </dgm:t>
    </dgm:pt>
    <dgm:pt modelId="{D2892DCA-E5BB-491D-B1D8-03746BC0DEAB}" type="sibTrans" cxnId="{EBDBF465-E686-49B2-A749-5E9EB96BECE9}">
      <dgm:prSet/>
      <dgm:spPr/>
      <dgm:t>
        <a:bodyPr/>
        <a:lstStyle/>
        <a:p>
          <a:endParaRPr lang="it-IT"/>
        </a:p>
      </dgm:t>
    </dgm:pt>
    <dgm:pt modelId="{867F8654-9123-45F0-AF75-9D4B0B6EB5B3}" type="parTrans" cxnId="{EBDBF465-E686-49B2-A749-5E9EB96BECE9}">
      <dgm:prSet/>
      <dgm:spPr/>
      <dgm:t>
        <a:bodyPr/>
        <a:lstStyle/>
        <a:p>
          <a:endParaRPr lang="it-IT"/>
        </a:p>
      </dgm:t>
    </dgm:pt>
    <dgm:pt modelId="{824CFEE8-28F2-4520-A462-1667736CEA16}">
      <dgm:prSet custT="1"/>
      <dgm:spPr/>
      <dgm:t>
        <a:bodyPr/>
        <a:lstStyle/>
        <a:p>
          <a:r>
            <a:rPr lang="it-IT" sz="2000" b="0" dirty="0"/>
            <a:t>- Linguaggio: Diretto e orientato ai risultati, evitando termini tecnici complessi.</a:t>
          </a:r>
        </a:p>
      </dgm:t>
    </dgm:pt>
    <dgm:pt modelId="{EEFC0AE1-4602-481E-93DA-87989F5EC7C1}" type="sibTrans" cxnId="{4B7C6D33-A6F9-421E-A7E3-BE3B699A3889}">
      <dgm:prSet/>
      <dgm:spPr/>
      <dgm:t>
        <a:bodyPr/>
        <a:lstStyle/>
        <a:p>
          <a:endParaRPr lang="it-IT"/>
        </a:p>
      </dgm:t>
    </dgm:pt>
    <dgm:pt modelId="{826CE85D-D602-43DF-A60E-36134A1C51B9}" type="parTrans" cxnId="{4B7C6D33-A6F9-421E-A7E3-BE3B699A3889}">
      <dgm:prSet/>
      <dgm:spPr/>
      <dgm:t>
        <a:bodyPr/>
        <a:lstStyle/>
        <a:p>
          <a:endParaRPr lang="it-IT"/>
        </a:p>
      </dgm:t>
    </dgm:pt>
    <dgm:pt modelId="{C4FBD3A3-CFAC-4E42-BABD-7BC8C7D06312}">
      <dgm:prSet custT="1"/>
      <dgm:spPr/>
      <dgm:t>
        <a:bodyPr/>
        <a:lstStyle/>
        <a:p>
          <a:r>
            <a:rPr lang="it-IT" sz="2000" b="0" dirty="0"/>
            <a:t>- Visualizzazione: Grafici e mappe che illustrano rapidamente tendenze e implicazioni</a:t>
          </a:r>
        </a:p>
      </dgm:t>
    </dgm:pt>
    <dgm:pt modelId="{DD4608A7-5C3B-4354-B3F2-41DD53C5F075}" type="sibTrans" cxnId="{05D91A34-5F74-4A3C-8BF3-85899BF96BE2}">
      <dgm:prSet/>
      <dgm:spPr/>
      <dgm:t>
        <a:bodyPr/>
        <a:lstStyle/>
        <a:p>
          <a:endParaRPr lang="it-IT"/>
        </a:p>
      </dgm:t>
    </dgm:pt>
    <dgm:pt modelId="{4848EE5D-114D-4E73-B445-76BA8562A26E}" type="parTrans" cxnId="{05D91A34-5F74-4A3C-8BF3-85899BF96BE2}">
      <dgm:prSet/>
      <dgm:spPr/>
      <dgm:t>
        <a:bodyPr/>
        <a:lstStyle/>
        <a:p>
          <a:endParaRPr lang="it-IT"/>
        </a:p>
      </dgm:t>
    </dgm:pt>
    <dgm:pt modelId="{A93611B4-68FB-4C20-AE18-A6DA7DD7A6CC}" type="pres">
      <dgm:prSet presAssocID="{345C3B8E-D551-44A8-86B3-91DF5E493A02}" presName="Name0" presStyleCnt="0">
        <dgm:presLayoutVars>
          <dgm:dir/>
          <dgm:animLvl val="lvl"/>
          <dgm:resizeHandles val="exact"/>
        </dgm:presLayoutVars>
      </dgm:prSet>
      <dgm:spPr/>
    </dgm:pt>
    <dgm:pt modelId="{DDDCE34F-716E-46FF-A549-FD150BD31572}" type="pres">
      <dgm:prSet presAssocID="{12ECD561-3DDA-4339-A0FB-4D4E23A40C33}" presName="composite" presStyleCnt="0"/>
      <dgm:spPr/>
    </dgm:pt>
    <dgm:pt modelId="{0F1AF0E8-20FE-4BE9-A3F8-03BE091D397F}" type="pres">
      <dgm:prSet presAssocID="{12ECD561-3DDA-4339-A0FB-4D4E23A40C33}" presName="parTx" presStyleLbl="alignNode1" presStyleIdx="0" presStyleCnt="1" custScaleX="123496" custScaleY="100000" custLinFactNeighborX="-37340" custLinFactNeighborY="-20254">
        <dgm:presLayoutVars>
          <dgm:chMax val="0"/>
          <dgm:chPref val="0"/>
        </dgm:presLayoutVars>
      </dgm:prSet>
      <dgm:spPr/>
    </dgm:pt>
    <dgm:pt modelId="{C933D86E-FF98-47AF-BBE6-FF943C26F2E5}" type="pres">
      <dgm:prSet presAssocID="{12ECD561-3DDA-4339-A0FB-4D4E23A40C33}" presName="desTx" presStyleLbl="alignAccFollowNode1" presStyleIdx="0" presStyleCnt="1" custScaleX="176890" custScaleY="194783" custLinFactNeighborX="-42407" custLinFactNeighborY="37505">
        <dgm:presLayoutVars/>
      </dgm:prSet>
      <dgm:spPr/>
    </dgm:pt>
  </dgm:ptLst>
  <dgm:cxnLst>
    <dgm:cxn modelId="{4B7C6D33-A6F9-421E-A7E3-BE3B699A3889}" srcId="{12ECD561-3DDA-4339-A0FB-4D4E23A40C33}" destId="{824CFEE8-28F2-4520-A462-1667736CEA16}" srcOrd="2" destOrd="0" parTransId="{826CE85D-D602-43DF-A60E-36134A1C51B9}" sibTransId="{EEFC0AE1-4602-481E-93DA-87989F5EC7C1}"/>
    <dgm:cxn modelId="{05D91A34-5F74-4A3C-8BF3-85899BF96BE2}" srcId="{12ECD561-3DDA-4339-A0FB-4D4E23A40C33}" destId="{C4FBD3A3-CFAC-4E42-BABD-7BC8C7D06312}" srcOrd="3" destOrd="0" parTransId="{4848EE5D-114D-4E73-B445-76BA8562A26E}" sibTransId="{DD4608A7-5C3B-4354-B3F2-41DD53C5F075}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89B50E60-9984-4011-B6A6-F0D22D290021}" type="presOf" srcId="{345C3B8E-D551-44A8-86B3-91DF5E493A02}" destId="{A93611B4-68FB-4C20-AE18-A6DA7DD7A6CC}" srcOrd="0" destOrd="0" presId="urn:microsoft.com/office/officeart/2016/7/layout/ChevronBlockProcess"/>
    <dgm:cxn modelId="{EBDBF465-E686-49B2-A749-5E9EB96BECE9}" srcId="{12ECD561-3DDA-4339-A0FB-4D4E23A40C33}" destId="{FE2E6289-6505-48BA-8DA1-4279CCA207C2}" srcOrd="1" destOrd="0" parTransId="{867F8654-9123-45F0-AF75-9D4B0B6EB5B3}" sibTransId="{D2892DCA-E5BB-491D-B1D8-03746BC0DEAB}"/>
    <dgm:cxn modelId="{5E9EA29D-E99C-4E83-83BE-2262A1474B95}" type="presOf" srcId="{824CFEE8-28F2-4520-A462-1667736CEA16}" destId="{C933D86E-FF98-47AF-BBE6-FF943C26F2E5}" srcOrd="0" destOrd="2" presId="urn:microsoft.com/office/officeart/2016/7/layout/ChevronBlockProcess"/>
    <dgm:cxn modelId="{19DA74A3-78E7-4F21-B760-12EB93740A14}" type="presOf" srcId="{3CA2F77E-105C-4A2A-A7ED-4AEBB90E9F89}" destId="{C933D86E-FF98-47AF-BBE6-FF943C26F2E5}" srcOrd="0" destOrd="0" presId="urn:microsoft.com/office/officeart/2016/7/layout/ChevronBlockProcess"/>
    <dgm:cxn modelId="{8F94CDA7-2383-4061-A666-62D378A2F03B}" type="presOf" srcId="{FE2E6289-6505-48BA-8DA1-4279CCA207C2}" destId="{C933D86E-FF98-47AF-BBE6-FF943C26F2E5}" srcOrd="0" destOrd="1" presId="urn:microsoft.com/office/officeart/2016/7/layout/ChevronBlockProcess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69482DC-A5B1-47E7-A29B-09DF2431D047}" type="presOf" srcId="{12ECD561-3DDA-4339-A0FB-4D4E23A40C33}" destId="{0F1AF0E8-20FE-4BE9-A3F8-03BE091D397F}" srcOrd="0" destOrd="0" presId="urn:microsoft.com/office/officeart/2016/7/layout/ChevronBlockProcess"/>
    <dgm:cxn modelId="{D6473AE2-BA0E-46B6-B130-4873D2251062}" type="presOf" srcId="{C4FBD3A3-CFAC-4E42-BABD-7BC8C7D06312}" destId="{C933D86E-FF98-47AF-BBE6-FF943C26F2E5}" srcOrd="0" destOrd="3" presId="urn:microsoft.com/office/officeart/2016/7/layout/ChevronBlockProcess"/>
    <dgm:cxn modelId="{AAFEDD5C-FFA6-465E-A856-829FA1FE2979}" type="presParOf" srcId="{A93611B4-68FB-4C20-AE18-A6DA7DD7A6CC}" destId="{DDDCE34F-716E-46FF-A549-FD150BD31572}" srcOrd="0" destOrd="0" presId="urn:microsoft.com/office/officeart/2016/7/layout/ChevronBlockProcess"/>
    <dgm:cxn modelId="{6C7AB00A-7F1B-454A-9447-E9CC2D98F6F2}" type="presParOf" srcId="{DDDCE34F-716E-46FF-A549-FD150BD31572}" destId="{0F1AF0E8-20FE-4BE9-A3F8-03BE091D397F}" srcOrd="0" destOrd="0" presId="urn:microsoft.com/office/officeart/2016/7/layout/ChevronBlockProcess"/>
    <dgm:cxn modelId="{154324AE-AFE0-4B9C-982B-7EF30C20A888}" type="presParOf" srcId="{DDDCE34F-716E-46FF-A549-FD150BD31572}" destId="{C933D86E-FF98-47AF-BBE6-FF943C26F2E5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3_2" csCatId="accent3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2ECD561-3DDA-4339-A0FB-4D4E23A40C33}">
      <dgm:prSet/>
      <dgm:spPr>
        <a:solidFill>
          <a:schemeClr val="accent6"/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r>
            <a:rPr lang="it-IT" dirty="0"/>
            <a:t>Operatori sul campo (Militari)</a:t>
          </a:r>
        </a:p>
      </dgm:t>
    </dgm:pt>
    <dgm:pt modelId="{60DCCB75-45EB-47C6-94A1-94B27FCC8637}" type="par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CB615D6-747F-4B62-84A6-C892895334F1}" type="sib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CA2F77E-105C-4A2A-A7ED-4AEBB90E9F89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pPr>
            <a:lnSpc>
              <a:spcPct val="90000"/>
            </a:lnSpc>
            <a:spcAft>
              <a:spcPct val="35000"/>
            </a:spcAft>
          </a:pPr>
          <a:r>
            <a:rPr lang="it-IT" sz="2000" dirty="0"/>
            <a:t>- Formato Preferito: Briefing operativi con istruzioni chiare e dirette.</a:t>
          </a:r>
          <a:endParaRPr lang="it-IT" sz="2000" b="0" dirty="0">
            <a:solidFill>
              <a:schemeClr val="accent1">
                <a:lumMod val="50000"/>
              </a:schemeClr>
            </a:solidFill>
          </a:endParaRPr>
        </a:p>
      </dgm:t>
    </dgm:pt>
    <dgm:pt modelId="{13B6BDF0-AD0E-418C-AFFF-2DEEF88C3D18}" type="sib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EAE5C2A0-4800-4ADC-B298-B18AE4915DE8}" type="par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ACE7ED16-3F88-4C3B-AE59-45C181750DE0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it-IT" sz="2000" dirty="0"/>
            <a:t>- Livello di Dettaglio: Focalizzato su informazioni pratiche e immediate.</a:t>
          </a:r>
        </a:p>
      </dgm:t>
    </dgm:pt>
    <dgm:pt modelId="{10E335F8-4E0C-4906-8B24-39E0729F8AD8}" type="parTrans" cxnId="{B87A2B04-F67D-4F64-AB97-06709E0F5970}">
      <dgm:prSet/>
      <dgm:spPr/>
      <dgm:t>
        <a:bodyPr/>
        <a:lstStyle/>
        <a:p>
          <a:endParaRPr lang="it-IT"/>
        </a:p>
      </dgm:t>
    </dgm:pt>
    <dgm:pt modelId="{D3BF5579-19A1-4A7D-A3B0-0FA3422F0F59}" type="sibTrans" cxnId="{B87A2B04-F67D-4F64-AB97-06709E0F5970}">
      <dgm:prSet/>
      <dgm:spPr/>
      <dgm:t>
        <a:bodyPr/>
        <a:lstStyle/>
        <a:p>
          <a:endParaRPr lang="it-IT"/>
        </a:p>
      </dgm:t>
    </dgm:pt>
    <dgm:pt modelId="{1DC8E591-1765-490B-A956-D23FAAEA7FE9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it-IT" sz="2000" dirty="0"/>
            <a:t>- Linguaggio: Conciso e specifico, utilizzando terminologia operativa.</a:t>
          </a:r>
        </a:p>
      </dgm:t>
    </dgm:pt>
    <dgm:pt modelId="{A7684A9C-DF0F-4C70-8AB6-24A08D0D3882}" type="parTrans" cxnId="{2527315C-79F8-418A-AF53-842C91705850}">
      <dgm:prSet/>
      <dgm:spPr/>
      <dgm:t>
        <a:bodyPr/>
        <a:lstStyle/>
        <a:p>
          <a:endParaRPr lang="it-IT"/>
        </a:p>
      </dgm:t>
    </dgm:pt>
    <dgm:pt modelId="{BD6D5164-B5E6-49FF-9C2E-4709CE6B2C65}" type="sibTrans" cxnId="{2527315C-79F8-418A-AF53-842C91705850}">
      <dgm:prSet/>
      <dgm:spPr/>
      <dgm:t>
        <a:bodyPr/>
        <a:lstStyle/>
        <a:p>
          <a:endParaRPr lang="it-IT"/>
        </a:p>
      </dgm:t>
    </dgm:pt>
    <dgm:pt modelId="{E27D9B17-AE09-4D18-B72D-1C3197A37918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it-IT" sz="2000" dirty="0"/>
            <a:t>- Visualizzazione: Mappe tattiche, immagini satellitari e schemi operativi.</a:t>
          </a:r>
        </a:p>
      </dgm:t>
    </dgm:pt>
    <dgm:pt modelId="{6794BE3C-49D5-4B2F-BC05-1CD6DBED3428}" type="parTrans" cxnId="{F570485E-B98E-4A83-9490-9FE48597EFFB}">
      <dgm:prSet/>
      <dgm:spPr/>
      <dgm:t>
        <a:bodyPr/>
        <a:lstStyle/>
        <a:p>
          <a:endParaRPr lang="it-IT"/>
        </a:p>
      </dgm:t>
    </dgm:pt>
    <dgm:pt modelId="{C3D1C1FB-4FCA-45FD-A791-3B8DC7BBA203}" type="sibTrans" cxnId="{F570485E-B98E-4A83-9490-9FE48597EFFB}">
      <dgm:prSet/>
      <dgm:spPr/>
      <dgm:t>
        <a:bodyPr/>
        <a:lstStyle/>
        <a:p>
          <a:endParaRPr lang="it-IT"/>
        </a:p>
      </dgm:t>
    </dgm:pt>
    <dgm:pt modelId="{A93611B4-68FB-4C20-AE18-A6DA7DD7A6CC}" type="pres">
      <dgm:prSet presAssocID="{345C3B8E-D551-44A8-86B3-91DF5E493A02}" presName="Name0" presStyleCnt="0">
        <dgm:presLayoutVars>
          <dgm:dir/>
          <dgm:animLvl val="lvl"/>
          <dgm:resizeHandles val="exact"/>
        </dgm:presLayoutVars>
      </dgm:prSet>
      <dgm:spPr/>
    </dgm:pt>
    <dgm:pt modelId="{DDDCE34F-716E-46FF-A549-FD150BD31572}" type="pres">
      <dgm:prSet presAssocID="{12ECD561-3DDA-4339-A0FB-4D4E23A40C33}" presName="composite" presStyleCnt="0"/>
      <dgm:spPr/>
    </dgm:pt>
    <dgm:pt modelId="{0F1AF0E8-20FE-4BE9-A3F8-03BE091D397F}" type="pres">
      <dgm:prSet presAssocID="{12ECD561-3DDA-4339-A0FB-4D4E23A40C33}" presName="parTx" presStyleLbl="alignNode1" presStyleIdx="0" presStyleCnt="1" custScaleX="123496" custScaleY="100000" custLinFactNeighborX="-37340" custLinFactNeighborY="-20254">
        <dgm:presLayoutVars>
          <dgm:chMax val="0"/>
          <dgm:chPref val="0"/>
        </dgm:presLayoutVars>
      </dgm:prSet>
      <dgm:spPr/>
    </dgm:pt>
    <dgm:pt modelId="{C933D86E-FF98-47AF-BBE6-FF943C26F2E5}" type="pres">
      <dgm:prSet presAssocID="{12ECD561-3DDA-4339-A0FB-4D4E23A40C33}" presName="desTx" presStyleLbl="alignAccFollowNode1" presStyleIdx="0" presStyleCnt="1" custScaleX="176890" custScaleY="194783" custLinFactNeighborX="-42407" custLinFactNeighborY="37505">
        <dgm:presLayoutVars/>
      </dgm:prSet>
      <dgm:spPr/>
    </dgm:pt>
  </dgm:ptLst>
  <dgm:cxnLst>
    <dgm:cxn modelId="{B87A2B04-F67D-4F64-AB97-06709E0F5970}" srcId="{12ECD561-3DDA-4339-A0FB-4D4E23A40C33}" destId="{ACE7ED16-3F88-4C3B-AE59-45C181750DE0}" srcOrd="1" destOrd="0" parTransId="{10E335F8-4E0C-4906-8B24-39E0729F8AD8}" sibTransId="{D3BF5579-19A1-4A7D-A3B0-0FA3422F0F59}"/>
    <dgm:cxn modelId="{B3B0FB05-CA33-42A1-AB47-4419B46DADF6}" type="presOf" srcId="{E27D9B17-AE09-4D18-B72D-1C3197A37918}" destId="{C933D86E-FF98-47AF-BBE6-FF943C26F2E5}" srcOrd="0" destOrd="3" presId="urn:microsoft.com/office/officeart/2016/7/layout/ChevronBlockProcess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2527315C-79F8-418A-AF53-842C91705850}" srcId="{12ECD561-3DDA-4339-A0FB-4D4E23A40C33}" destId="{1DC8E591-1765-490B-A956-D23FAAEA7FE9}" srcOrd="2" destOrd="0" parTransId="{A7684A9C-DF0F-4C70-8AB6-24A08D0D3882}" sibTransId="{BD6D5164-B5E6-49FF-9C2E-4709CE6B2C65}"/>
    <dgm:cxn modelId="{F570485E-B98E-4A83-9490-9FE48597EFFB}" srcId="{12ECD561-3DDA-4339-A0FB-4D4E23A40C33}" destId="{E27D9B17-AE09-4D18-B72D-1C3197A37918}" srcOrd="3" destOrd="0" parTransId="{6794BE3C-49D5-4B2F-BC05-1CD6DBED3428}" sibTransId="{C3D1C1FB-4FCA-45FD-A791-3B8DC7BBA203}"/>
    <dgm:cxn modelId="{89B50E60-9984-4011-B6A6-F0D22D290021}" type="presOf" srcId="{345C3B8E-D551-44A8-86B3-91DF5E493A02}" destId="{A93611B4-68FB-4C20-AE18-A6DA7DD7A6CC}" srcOrd="0" destOrd="0" presId="urn:microsoft.com/office/officeart/2016/7/layout/ChevronBlockProcess"/>
    <dgm:cxn modelId="{49AEDC5A-F5EF-4D20-8A23-2B2F597FE6A4}" type="presOf" srcId="{ACE7ED16-3F88-4C3B-AE59-45C181750DE0}" destId="{C933D86E-FF98-47AF-BBE6-FF943C26F2E5}" srcOrd="0" destOrd="1" presId="urn:microsoft.com/office/officeart/2016/7/layout/ChevronBlockProcess"/>
    <dgm:cxn modelId="{19DA74A3-78E7-4F21-B760-12EB93740A14}" type="presOf" srcId="{3CA2F77E-105C-4A2A-A7ED-4AEBB90E9F89}" destId="{C933D86E-FF98-47AF-BBE6-FF943C26F2E5}" srcOrd="0" destOrd="0" presId="urn:microsoft.com/office/officeart/2016/7/layout/ChevronBlockProcess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69482DC-A5B1-47E7-A29B-09DF2431D047}" type="presOf" srcId="{12ECD561-3DDA-4339-A0FB-4D4E23A40C33}" destId="{0F1AF0E8-20FE-4BE9-A3F8-03BE091D397F}" srcOrd="0" destOrd="0" presId="urn:microsoft.com/office/officeart/2016/7/layout/ChevronBlockProcess"/>
    <dgm:cxn modelId="{4C3902EA-D269-4698-8FB0-257E0A7DC17C}" type="presOf" srcId="{1DC8E591-1765-490B-A956-D23FAAEA7FE9}" destId="{C933D86E-FF98-47AF-BBE6-FF943C26F2E5}" srcOrd="0" destOrd="2" presId="urn:microsoft.com/office/officeart/2016/7/layout/ChevronBlockProcess"/>
    <dgm:cxn modelId="{AAFEDD5C-FFA6-465E-A856-829FA1FE2979}" type="presParOf" srcId="{A93611B4-68FB-4C20-AE18-A6DA7DD7A6CC}" destId="{DDDCE34F-716E-46FF-A549-FD150BD31572}" srcOrd="0" destOrd="0" presId="urn:microsoft.com/office/officeart/2016/7/layout/ChevronBlockProcess"/>
    <dgm:cxn modelId="{6C7AB00A-7F1B-454A-9447-E9CC2D98F6F2}" type="presParOf" srcId="{DDDCE34F-716E-46FF-A549-FD150BD31572}" destId="{0F1AF0E8-20FE-4BE9-A3F8-03BE091D397F}" srcOrd="0" destOrd="0" presId="urn:microsoft.com/office/officeart/2016/7/layout/ChevronBlockProcess"/>
    <dgm:cxn modelId="{154324AE-AFE0-4B9C-982B-7EF30C20A888}" type="presParOf" srcId="{DDDCE34F-716E-46FF-A549-FD150BD31572}" destId="{C933D86E-FF98-47AF-BBE6-FF943C26F2E5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3_2" csCatId="accent3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2ECD561-3DDA-4339-A0FB-4D4E23A40C33}">
      <dgm:prSet/>
      <dgm:spPr>
        <a:solidFill>
          <a:schemeClr val="bg2"/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r>
            <a:rPr lang="it-IT" b="1" dirty="0">
              <a:solidFill>
                <a:schemeClr val="tx1"/>
              </a:solidFill>
            </a:rPr>
            <a:t>Pubblico Generale o Media</a:t>
          </a:r>
          <a:r>
            <a:rPr lang="it-IT" dirty="0">
              <a:solidFill>
                <a:schemeClr val="tx1"/>
              </a:solidFill>
            </a:rPr>
            <a:t>:</a:t>
          </a:r>
        </a:p>
      </dgm:t>
    </dgm:pt>
    <dgm:pt modelId="{60DCCB75-45EB-47C6-94A1-94B27FCC8637}" type="par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CB615D6-747F-4B62-84A6-C892895334F1}" type="sib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CA2F77E-105C-4A2A-A7ED-4AEBB90E9F89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Formato Preferito: Comunicati stampa o articoli informativi.</a:t>
          </a:r>
          <a:endParaRPr lang="it-IT" sz="2000" b="0" dirty="0">
            <a:solidFill>
              <a:schemeClr val="accent1">
                <a:lumMod val="50000"/>
              </a:schemeClr>
            </a:solidFill>
          </a:endParaRPr>
        </a:p>
      </dgm:t>
    </dgm:pt>
    <dgm:pt modelId="{13B6BDF0-AD0E-418C-AFFF-2DEEF88C3D18}" type="sib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EAE5C2A0-4800-4ADC-B298-B18AE4915DE8}" type="par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19FD37B-1C2C-4A34-AD9F-9B32D5775952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Livello di Dettaglio: Generale, evitando dettagli tecnici o sensibili.</a:t>
          </a:r>
        </a:p>
      </dgm:t>
    </dgm:pt>
    <dgm:pt modelId="{B3BD7168-50FB-4EF4-8839-DC17AE8FB493}" type="parTrans" cxnId="{311809D8-2406-42BA-870B-71EA0F969CD6}">
      <dgm:prSet/>
      <dgm:spPr/>
      <dgm:t>
        <a:bodyPr/>
        <a:lstStyle/>
        <a:p>
          <a:endParaRPr lang="it-IT"/>
        </a:p>
      </dgm:t>
    </dgm:pt>
    <dgm:pt modelId="{14001906-4239-483C-B278-F0A52BF54C46}" type="sibTrans" cxnId="{311809D8-2406-42BA-870B-71EA0F969CD6}">
      <dgm:prSet/>
      <dgm:spPr/>
      <dgm:t>
        <a:bodyPr/>
        <a:lstStyle/>
        <a:p>
          <a:endParaRPr lang="it-IT"/>
        </a:p>
      </dgm:t>
    </dgm:pt>
    <dgm:pt modelId="{91486770-F104-4139-950F-CC6B44D41F24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Linguaggio: Accessibile, spiegando termini complessi in modo semplice.</a:t>
          </a:r>
        </a:p>
      </dgm:t>
    </dgm:pt>
    <dgm:pt modelId="{499A8330-8AC8-4868-ADEB-92BB92A0788C}" type="parTrans" cxnId="{EF8132B4-F927-4766-B2A0-872A8F2C30C5}">
      <dgm:prSet/>
      <dgm:spPr/>
      <dgm:t>
        <a:bodyPr/>
        <a:lstStyle/>
        <a:p>
          <a:endParaRPr lang="it-IT"/>
        </a:p>
      </dgm:t>
    </dgm:pt>
    <dgm:pt modelId="{F7FEDD51-DFBD-449A-9F5B-10974FEE7D94}" type="sibTrans" cxnId="{EF8132B4-F927-4766-B2A0-872A8F2C30C5}">
      <dgm:prSet/>
      <dgm:spPr/>
      <dgm:t>
        <a:bodyPr/>
        <a:lstStyle/>
        <a:p>
          <a:endParaRPr lang="it-IT"/>
        </a:p>
      </dgm:t>
    </dgm:pt>
    <dgm:pt modelId="{EE86BE27-2E24-4BE6-8910-AB725650F78E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Visualizzazione: Infografiche e immagini che facilitano la comprensione.</a:t>
          </a:r>
        </a:p>
      </dgm:t>
    </dgm:pt>
    <dgm:pt modelId="{8C4B06D0-E766-4308-A537-D9D9D248E04C}" type="parTrans" cxnId="{6054101E-91AB-4056-9486-D1E7D7FD7916}">
      <dgm:prSet/>
      <dgm:spPr/>
      <dgm:t>
        <a:bodyPr/>
        <a:lstStyle/>
        <a:p>
          <a:endParaRPr lang="it-IT"/>
        </a:p>
      </dgm:t>
    </dgm:pt>
    <dgm:pt modelId="{DD48DF80-E7F3-4FBE-802D-679D7BF090FC}" type="sibTrans" cxnId="{6054101E-91AB-4056-9486-D1E7D7FD7916}">
      <dgm:prSet/>
      <dgm:spPr/>
      <dgm:t>
        <a:bodyPr/>
        <a:lstStyle/>
        <a:p>
          <a:endParaRPr lang="it-IT"/>
        </a:p>
      </dgm:t>
    </dgm:pt>
    <dgm:pt modelId="{A93611B4-68FB-4C20-AE18-A6DA7DD7A6CC}" type="pres">
      <dgm:prSet presAssocID="{345C3B8E-D551-44A8-86B3-91DF5E493A02}" presName="Name0" presStyleCnt="0">
        <dgm:presLayoutVars>
          <dgm:dir/>
          <dgm:animLvl val="lvl"/>
          <dgm:resizeHandles val="exact"/>
        </dgm:presLayoutVars>
      </dgm:prSet>
      <dgm:spPr/>
    </dgm:pt>
    <dgm:pt modelId="{DDDCE34F-716E-46FF-A549-FD150BD31572}" type="pres">
      <dgm:prSet presAssocID="{12ECD561-3DDA-4339-A0FB-4D4E23A40C33}" presName="composite" presStyleCnt="0"/>
      <dgm:spPr/>
    </dgm:pt>
    <dgm:pt modelId="{0F1AF0E8-20FE-4BE9-A3F8-03BE091D397F}" type="pres">
      <dgm:prSet presAssocID="{12ECD561-3DDA-4339-A0FB-4D4E23A40C33}" presName="parTx" presStyleLbl="alignNode1" presStyleIdx="0" presStyleCnt="1" custScaleX="123496" custScaleY="100000" custLinFactNeighborX="-37340" custLinFactNeighborY="-20254">
        <dgm:presLayoutVars>
          <dgm:chMax val="0"/>
          <dgm:chPref val="0"/>
        </dgm:presLayoutVars>
      </dgm:prSet>
      <dgm:spPr/>
    </dgm:pt>
    <dgm:pt modelId="{C933D86E-FF98-47AF-BBE6-FF943C26F2E5}" type="pres">
      <dgm:prSet presAssocID="{12ECD561-3DDA-4339-A0FB-4D4E23A40C33}" presName="desTx" presStyleLbl="alignAccFollowNode1" presStyleIdx="0" presStyleCnt="1" custScaleX="176890" custScaleY="194783" custLinFactNeighborX="-42407" custLinFactNeighborY="37505">
        <dgm:presLayoutVars/>
      </dgm:prSet>
      <dgm:spPr/>
    </dgm:pt>
  </dgm:ptLst>
  <dgm:cxnLst>
    <dgm:cxn modelId="{6054101E-91AB-4056-9486-D1E7D7FD7916}" srcId="{12ECD561-3DDA-4339-A0FB-4D4E23A40C33}" destId="{EE86BE27-2E24-4BE6-8910-AB725650F78E}" srcOrd="3" destOrd="0" parTransId="{8C4B06D0-E766-4308-A537-D9D9D248E04C}" sibTransId="{DD48DF80-E7F3-4FBE-802D-679D7BF090FC}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89B50E60-9984-4011-B6A6-F0D22D290021}" type="presOf" srcId="{345C3B8E-D551-44A8-86B3-91DF5E493A02}" destId="{A93611B4-68FB-4C20-AE18-A6DA7DD7A6CC}" srcOrd="0" destOrd="0" presId="urn:microsoft.com/office/officeart/2016/7/layout/ChevronBlockProcess"/>
    <dgm:cxn modelId="{6F1B596E-1E2B-44F0-BE64-AE6F20965AE2}" type="presOf" srcId="{319FD37B-1C2C-4A34-AD9F-9B32D5775952}" destId="{C933D86E-FF98-47AF-BBE6-FF943C26F2E5}" srcOrd="0" destOrd="1" presId="urn:microsoft.com/office/officeart/2016/7/layout/ChevronBlockProcess"/>
    <dgm:cxn modelId="{B669A08C-0DF1-4468-B6D5-6F68036DFF30}" type="presOf" srcId="{EE86BE27-2E24-4BE6-8910-AB725650F78E}" destId="{C933D86E-FF98-47AF-BBE6-FF943C26F2E5}" srcOrd="0" destOrd="3" presId="urn:microsoft.com/office/officeart/2016/7/layout/ChevronBlockProcess"/>
    <dgm:cxn modelId="{19DA74A3-78E7-4F21-B760-12EB93740A14}" type="presOf" srcId="{3CA2F77E-105C-4A2A-A7ED-4AEBB90E9F89}" destId="{C933D86E-FF98-47AF-BBE6-FF943C26F2E5}" srcOrd="0" destOrd="0" presId="urn:microsoft.com/office/officeart/2016/7/layout/ChevronBlockProcess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EF8132B4-F927-4766-B2A0-872A8F2C30C5}" srcId="{12ECD561-3DDA-4339-A0FB-4D4E23A40C33}" destId="{91486770-F104-4139-950F-CC6B44D41F24}" srcOrd="2" destOrd="0" parTransId="{499A8330-8AC8-4868-ADEB-92BB92A0788C}" sibTransId="{F7FEDD51-DFBD-449A-9F5B-10974FEE7D94}"/>
    <dgm:cxn modelId="{876E15D1-75D0-44E5-A186-8F99A707D192}" type="presOf" srcId="{91486770-F104-4139-950F-CC6B44D41F24}" destId="{C933D86E-FF98-47AF-BBE6-FF943C26F2E5}" srcOrd="0" destOrd="2" presId="urn:microsoft.com/office/officeart/2016/7/layout/ChevronBlockProcess"/>
    <dgm:cxn modelId="{311809D8-2406-42BA-870B-71EA0F969CD6}" srcId="{12ECD561-3DDA-4339-A0FB-4D4E23A40C33}" destId="{319FD37B-1C2C-4A34-AD9F-9B32D5775952}" srcOrd="1" destOrd="0" parTransId="{B3BD7168-50FB-4EF4-8839-DC17AE8FB493}" sibTransId="{14001906-4239-483C-B278-F0A52BF54C46}"/>
    <dgm:cxn modelId="{469482DC-A5B1-47E7-A29B-09DF2431D047}" type="presOf" srcId="{12ECD561-3DDA-4339-A0FB-4D4E23A40C33}" destId="{0F1AF0E8-20FE-4BE9-A3F8-03BE091D397F}" srcOrd="0" destOrd="0" presId="urn:microsoft.com/office/officeart/2016/7/layout/ChevronBlockProcess"/>
    <dgm:cxn modelId="{AAFEDD5C-FFA6-465E-A856-829FA1FE2979}" type="presParOf" srcId="{A93611B4-68FB-4C20-AE18-A6DA7DD7A6CC}" destId="{DDDCE34F-716E-46FF-A549-FD150BD31572}" srcOrd="0" destOrd="0" presId="urn:microsoft.com/office/officeart/2016/7/layout/ChevronBlockProcess"/>
    <dgm:cxn modelId="{6C7AB00A-7F1B-454A-9447-E9CC2D98F6F2}" type="presParOf" srcId="{DDDCE34F-716E-46FF-A549-FD150BD31572}" destId="{0F1AF0E8-20FE-4BE9-A3F8-03BE091D397F}" srcOrd="0" destOrd="0" presId="urn:microsoft.com/office/officeart/2016/7/layout/ChevronBlockProcess"/>
    <dgm:cxn modelId="{154324AE-AFE0-4B9C-982B-7EF30C20A888}" type="presParOf" srcId="{DDDCE34F-716E-46FF-A549-FD150BD31572}" destId="{C933D86E-FF98-47AF-BBE6-FF943C26F2E5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3_2" csCatId="accent3" phldr="1"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12ECD561-3DDA-4339-A0FB-4D4E23A40C33}">
      <dgm:prSet/>
      <dgm:spPr>
        <a:solidFill>
          <a:schemeClr val="accent3">
            <a:lumMod val="60000"/>
            <a:lumOff val="40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r>
            <a:rPr lang="it-IT" b="1" dirty="0">
              <a:solidFill>
                <a:srgbClr val="FF0000"/>
              </a:solidFill>
            </a:rPr>
            <a:t>Clienti Aziendali o Investitori</a:t>
          </a:r>
          <a:endParaRPr lang="it-IT" dirty="0">
            <a:solidFill>
              <a:srgbClr val="FF0000"/>
            </a:solidFill>
          </a:endParaRPr>
        </a:p>
      </dgm:t>
    </dgm:pt>
    <dgm:pt modelId="{60DCCB75-45EB-47C6-94A1-94B27FCC8637}" type="par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6CB615D6-747F-4B62-84A6-C892895334F1}" type="sibTrans" cxnId="{11850DAF-81D0-4D0F-8DA3-41F4796319E4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3CA2F77E-105C-4A2A-A7ED-4AEBB90E9F89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>
          <a:defPPr>
            <a:defRPr lang="it-IT"/>
          </a:defPPr>
        </a:lstStyle>
        <a:p>
          <a:pPr algn="just">
            <a:lnSpc>
              <a:spcPct val="150000"/>
            </a:lnSpc>
            <a:spcAft>
              <a:spcPts val="0"/>
            </a:spcAft>
          </a:pPr>
          <a:r>
            <a:rPr lang="it-IT" sz="2000" dirty="0"/>
            <a:t>- Formato Preferito: Report esecutivi con focus su implicazioni economiche.</a:t>
          </a:r>
          <a:endParaRPr lang="it-IT" sz="2000" b="0" dirty="0">
            <a:solidFill>
              <a:schemeClr val="accent1">
                <a:lumMod val="50000"/>
              </a:schemeClr>
            </a:solidFill>
          </a:endParaRPr>
        </a:p>
      </dgm:t>
    </dgm:pt>
    <dgm:pt modelId="{13B6BDF0-AD0E-418C-AFFF-2DEEF88C3D18}" type="sib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EAE5C2A0-4800-4ADC-B298-B18AE4915DE8}" type="parTrans" cxnId="{0F26703E-5C72-4291-B531-0477431EAF95}">
      <dgm:prSet/>
      <dgm:spPr/>
      <dgm:t>
        <a:bodyPr rtlCol="0"/>
        <a:lstStyle>
          <a:defPPr>
            <a:defRPr lang="it-IT"/>
          </a:defPPr>
        </a:lstStyle>
        <a:p>
          <a:pPr rtl="0"/>
          <a:endParaRPr lang="it-IT"/>
        </a:p>
      </dgm:t>
    </dgm:pt>
    <dgm:pt modelId="{0C9D60BB-DDAA-4FA0-A035-57B2DB33CF0B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it-IT" sz="2000" dirty="0"/>
            <a:t>- Livello di Dettaglio: Analisi di mercato e previsioni finanziarie.</a:t>
          </a:r>
        </a:p>
      </dgm:t>
    </dgm:pt>
    <dgm:pt modelId="{774EB714-E1F9-4A5B-AC43-D7771CA8F1F0}" type="parTrans" cxnId="{7C2A4511-F225-448F-B8BF-4E29588956DE}">
      <dgm:prSet/>
      <dgm:spPr/>
      <dgm:t>
        <a:bodyPr/>
        <a:lstStyle/>
        <a:p>
          <a:endParaRPr lang="it-IT"/>
        </a:p>
      </dgm:t>
    </dgm:pt>
    <dgm:pt modelId="{3357EB56-1FFF-48EC-9BBD-55B33074DA27}" type="sibTrans" cxnId="{7C2A4511-F225-448F-B8BF-4E29588956DE}">
      <dgm:prSet/>
      <dgm:spPr/>
      <dgm:t>
        <a:bodyPr/>
        <a:lstStyle/>
        <a:p>
          <a:endParaRPr lang="it-IT"/>
        </a:p>
      </dgm:t>
    </dgm:pt>
    <dgm:pt modelId="{2E2DA1DF-60AD-49E8-9554-98120831AAD3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it-IT" sz="2000" dirty="0"/>
            <a:t>- Linguaggio: Professionale, con terminologia finanziaria e di business.</a:t>
          </a:r>
        </a:p>
      </dgm:t>
    </dgm:pt>
    <dgm:pt modelId="{1D4CF761-DC24-45A1-A073-DA6DAA99F606}" type="parTrans" cxnId="{DFFC1143-2EAD-4B45-8949-CC1BCDA3BD94}">
      <dgm:prSet/>
      <dgm:spPr/>
      <dgm:t>
        <a:bodyPr/>
        <a:lstStyle/>
        <a:p>
          <a:endParaRPr lang="it-IT"/>
        </a:p>
      </dgm:t>
    </dgm:pt>
    <dgm:pt modelId="{EF8F36C7-9109-4726-B718-6261D40859C2}" type="sibTrans" cxnId="{DFFC1143-2EAD-4B45-8949-CC1BCDA3BD94}">
      <dgm:prSet/>
      <dgm:spPr/>
      <dgm:t>
        <a:bodyPr/>
        <a:lstStyle/>
        <a:p>
          <a:endParaRPr lang="it-IT"/>
        </a:p>
      </dgm:t>
    </dgm:pt>
    <dgm:pt modelId="{A741CF69-8579-44EF-8E24-6FE4EB0510EA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it-IT" sz="2000" dirty="0"/>
            <a:t>- Visualizzazione: Grafici di tendenza, diagrammi SWOT e previsioni.</a:t>
          </a:r>
        </a:p>
      </dgm:t>
    </dgm:pt>
    <dgm:pt modelId="{2A23AE87-27ED-42F1-B351-B8D907B2BA74}" type="parTrans" cxnId="{950CCBFB-2387-4038-BAC5-98EE9E0E6FB1}">
      <dgm:prSet/>
      <dgm:spPr/>
      <dgm:t>
        <a:bodyPr/>
        <a:lstStyle/>
        <a:p>
          <a:endParaRPr lang="it-IT"/>
        </a:p>
      </dgm:t>
    </dgm:pt>
    <dgm:pt modelId="{E10BAECC-46D0-4C51-BD24-616AB002DF31}" type="sibTrans" cxnId="{950CCBFB-2387-4038-BAC5-98EE9E0E6FB1}">
      <dgm:prSet/>
      <dgm:spPr/>
      <dgm:t>
        <a:bodyPr/>
        <a:lstStyle/>
        <a:p>
          <a:endParaRPr lang="it-IT"/>
        </a:p>
      </dgm:t>
    </dgm:pt>
    <dgm:pt modelId="{A93611B4-68FB-4C20-AE18-A6DA7DD7A6CC}" type="pres">
      <dgm:prSet presAssocID="{345C3B8E-D551-44A8-86B3-91DF5E493A02}" presName="Name0" presStyleCnt="0">
        <dgm:presLayoutVars>
          <dgm:dir/>
          <dgm:animLvl val="lvl"/>
          <dgm:resizeHandles val="exact"/>
        </dgm:presLayoutVars>
      </dgm:prSet>
      <dgm:spPr/>
    </dgm:pt>
    <dgm:pt modelId="{DDDCE34F-716E-46FF-A549-FD150BD31572}" type="pres">
      <dgm:prSet presAssocID="{12ECD561-3DDA-4339-A0FB-4D4E23A40C33}" presName="composite" presStyleCnt="0"/>
      <dgm:spPr/>
    </dgm:pt>
    <dgm:pt modelId="{0F1AF0E8-20FE-4BE9-A3F8-03BE091D397F}" type="pres">
      <dgm:prSet presAssocID="{12ECD561-3DDA-4339-A0FB-4D4E23A40C33}" presName="parTx" presStyleLbl="alignNode1" presStyleIdx="0" presStyleCnt="1" custScaleX="123496" custScaleY="100000" custLinFactNeighborX="-37340" custLinFactNeighborY="-20254">
        <dgm:presLayoutVars>
          <dgm:chMax val="0"/>
          <dgm:chPref val="0"/>
        </dgm:presLayoutVars>
      </dgm:prSet>
      <dgm:spPr/>
    </dgm:pt>
    <dgm:pt modelId="{C933D86E-FF98-47AF-BBE6-FF943C26F2E5}" type="pres">
      <dgm:prSet presAssocID="{12ECD561-3DDA-4339-A0FB-4D4E23A40C33}" presName="desTx" presStyleLbl="alignAccFollowNode1" presStyleIdx="0" presStyleCnt="1" custScaleX="176890" custScaleY="194783" custLinFactNeighborX="-42407" custLinFactNeighborY="37505">
        <dgm:presLayoutVars/>
      </dgm:prSet>
      <dgm:spPr/>
    </dgm:pt>
  </dgm:ptLst>
  <dgm:cxnLst>
    <dgm:cxn modelId="{7C2A4511-F225-448F-B8BF-4E29588956DE}" srcId="{12ECD561-3DDA-4339-A0FB-4D4E23A40C33}" destId="{0C9D60BB-DDAA-4FA0-A035-57B2DB33CF0B}" srcOrd="1" destOrd="0" parTransId="{774EB714-E1F9-4A5B-AC43-D7771CA8F1F0}" sibTransId="{3357EB56-1FFF-48EC-9BBD-55B33074DA27}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89B50E60-9984-4011-B6A6-F0D22D290021}" type="presOf" srcId="{345C3B8E-D551-44A8-86B3-91DF5E493A02}" destId="{A93611B4-68FB-4C20-AE18-A6DA7DD7A6CC}" srcOrd="0" destOrd="0" presId="urn:microsoft.com/office/officeart/2016/7/layout/ChevronBlockProcess"/>
    <dgm:cxn modelId="{DFFC1143-2EAD-4B45-8949-CC1BCDA3BD94}" srcId="{12ECD561-3DDA-4339-A0FB-4D4E23A40C33}" destId="{2E2DA1DF-60AD-49E8-9554-98120831AAD3}" srcOrd="2" destOrd="0" parTransId="{1D4CF761-DC24-45A1-A073-DA6DAA99F606}" sibTransId="{EF8F36C7-9109-4726-B718-6261D40859C2}"/>
    <dgm:cxn modelId="{0C87A466-14F5-4873-9A72-68F70307B4FB}" type="presOf" srcId="{0C9D60BB-DDAA-4FA0-A035-57B2DB33CF0B}" destId="{C933D86E-FF98-47AF-BBE6-FF943C26F2E5}" srcOrd="0" destOrd="1" presId="urn:microsoft.com/office/officeart/2016/7/layout/ChevronBlockProcess"/>
    <dgm:cxn modelId="{B6CDCA46-07F4-4A83-9FED-6091D7CB472F}" type="presOf" srcId="{A741CF69-8579-44EF-8E24-6FE4EB0510EA}" destId="{C933D86E-FF98-47AF-BBE6-FF943C26F2E5}" srcOrd="0" destOrd="3" presId="urn:microsoft.com/office/officeart/2016/7/layout/ChevronBlockProcess"/>
    <dgm:cxn modelId="{BE8C7570-C794-4A06-9215-1755B2FCF5A2}" type="presOf" srcId="{2E2DA1DF-60AD-49E8-9554-98120831AAD3}" destId="{C933D86E-FF98-47AF-BBE6-FF943C26F2E5}" srcOrd="0" destOrd="2" presId="urn:microsoft.com/office/officeart/2016/7/layout/ChevronBlockProcess"/>
    <dgm:cxn modelId="{19DA74A3-78E7-4F21-B760-12EB93740A14}" type="presOf" srcId="{3CA2F77E-105C-4A2A-A7ED-4AEBB90E9F89}" destId="{C933D86E-FF98-47AF-BBE6-FF943C26F2E5}" srcOrd="0" destOrd="0" presId="urn:microsoft.com/office/officeart/2016/7/layout/ChevronBlockProcess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69482DC-A5B1-47E7-A29B-09DF2431D047}" type="presOf" srcId="{12ECD561-3DDA-4339-A0FB-4D4E23A40C33}" destId="{0F1AF0E8-20FE-4BE9-A3F8-03BE091D397F}" srcOrd="0" destOrd="0" presId="urn:microsoft.com/office/officeart/2016/7/layout/ChevronBlockProcess"/>
    <dgm:cxn modelId="{950CCBFB-2387-4038-BAC5-98EE9E0E6FB1}" srcId="{12ECD561-3DDA-4339-A0FB-4D4E23A40C33}" destId="{A741CF69-8579-44EF-8E24-6FE4EB0510EA}" srcOrd="3" destOrd="0" parTransId="{2A23AE87-27ED-42F1-B351-B8D907B2BA74}" sibTransId="{E10BAECC-46D0-4C51-BD24-616AB002DF31}"/>
    <dgm:cxn modelId="{AAFEDD5C-FFA6-465E-A856-829FA1FE2979}" type="presParOf" srcId="{A93611B4-68FB-4C20-AE18-A6DA7DD7A6CC}" destId="{DDDCE34F-716E-46FF-A549-FD150BD31572}" srcOrd="0" destOrd="0" presId="urn:microsoft.com/office/officeart/2016/7/layout/ChevronBlockProcess"/>
    <dgm:cxn modelId="{6C7AB00A-7F1B-454A-9447-E9CC2D98F6F2}" type="presParOf" srcId="{DDDCE34F-716E-46FF-A549-FD150BD31572}" destId="{0F1AF0E8-20FE-4BE9-A3F8-03BE091D397F}" srcOrd="0" destOrd="0" presId="urn:microsoft.com/office/officeart/2016/7/layout/ChevronBlockProcess"/>
    <dgm:cxn modelId="{154324AE-AFE0-4B9C-982B-7EF30C20A888}" type="presParOf" srcId="{DDDCE34F-716E-46FF-A549-FD150BD31572}" destId="{C933D86E-FF98-47AF-BBE6-FF943C26F2E5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0BCB8-2CA8-4281-8C3E-9646AA407DE2}">
      <dsp:nvSpPr>
        <dsp:cNvPr id="0" name=""/>
        <dsp:cNvSpPr/>
      </dsp:nvSpPr>
      <dsp:spPr>
        <a:xfrm>
          <a:off x="477859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</a:rPr>
            <a:t> 1.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noProof="0" dirty="0">
              <a:solidFill>
                <a:schemeClr val="bg2">
                  <a:lumMod val="50000"/>
                </a:schemeClr>
              </a:solidFill>
            </a:rPr>
            <a:t>L’Arte delle scrittura analitica</a:t>
          </a:r>
        </a:p>
      </dsp:txBody>
      <dsp:txXfrm>
        <a:off x="477859" y="656"/>
        <a:ext cx="3123798" cy="1628901"/>
      </dsp:txXfrm>
    </dsp:sp>
    <dsp:sp modelId="{B86E23A3-742D-4587-88CF-2D56A8442149}">
      <dsp:nvSpPr>
        <dsp:cNvPr id="0" name=""/>
        <dsp:cNvSpPr/>
      </dsp:nvSpPr>
      <dsp:spPr>
        <a:xfrm>
          <a:off x="3873141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 2.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noProof="0" dirty="0">
              <a:solidFill>
                <a:schemeClr val="bg2">
                  <a:lumMod val="50000"/>
                </a:schemeClr>
              </a:solidFill>
            </a:rPr>
            <a:t>L’analisi delle fonti e la loro classificazione </a:t>
          </a:r>
        </a:p>
      </dsp:txBody>
      <dsp:txXfrm>
        <a:off x="3873141" y="656"/>
        <a:ext cx="3123798" cy="1628901"/>
      </dsp:txXfrm>
    </dsp:sp>
    <dsp:sp modelId="{D64973A5-4E87-44F1-B369-B0D5E0C2A462}">
      <dsp:nvSpPr>
        <dsp:cNvPr id="0" name=""/>
        <dsp:cNvSpPr/>
      </dsp:nvSpPr>
      <dsp:spPr>
        <a:xfrm>
          <a:off x="7268423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3.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noProof="0" dirty="0">
              <a:solidFill>
                <a:schemeClr val="bg2">
                  <a:lumMod val="50000"/>
                </a:schemeClr>
              </a:solidFill>
            </a:rPr>
            <a:t>Il linguaggio dell’analisi</a:t>
          </a:r>
          <a:endParaRPr lang="it-IT" sz="1800" kern="1200" noProof="0" dirty="0">
            <a:solidFill>
              <a:schemeClr val="bg2">
                <a:lumMod val="50000"/>
              </a:schemeClr>
            </a:solidFill>
          </a:endParaRPr>
        </a:p>
      </dsp:txBody>
      <dsp:txXfrm>
        <a:off x="7268423" y="656"/>
        <a:ext cx="3123798" cy="1628901"/>
      </dsp:txXfrm>
    </dsp:sp>
    <dsp:sp modelId="{18405FE4-7B27-4C69-B6FE-12C8B84249EF}">
      <dsp:nvSpPr>
        <dsp:cNvPr id="0" name=""/>
        <dsp:cNvSpPr/>
      </dsp:nvSpPr>
      <dsp:spPr>
        <a:xfrm>
          <a:off x="3873141" y="1901041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noProof="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 4.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noProof="0" dirty="0">
              <a:solidFill>
                <a:schemeClr val="bg2">
                  <a:lumMod val="50000"/>
                </a:schemeClr>
              </a:solidFill>
            </a:rPr>
            <a:t>Analisi del Pubblico </a:t>
          </a:r>
          <a:endParaRPr lang="it-IT" sz="2100" b="1" kern="1200" noProof="0" dirty="0">
            <a:solidFill>
              <a:schemeClr val="accent1">
                <a:lumMod val="75000"/>
              </a:schemeClr>
            </a:solidFill>
            <a:latin typeface="Garamond" panose="02020404030301010803"/>
            <a:ea typeface="+mn-ea"/>
            <a:cs typeface="+mn-cs"/>
          </a:endParaRPr>
        </a:p>
      </dsp:txBody>
      <dsp:txXfrm>
        <a:off x="3873141" y="1901041"/>
        <a:ext cx="3123798" cy="1628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0BCB8-2CA8-4281-8C3E-9646AA407DE2}">
      <dsp:nvSpPr>
        <dsp:cNvPr id="0" name=""/>
        <dsp:cNvSpPr/>
      </dsp:nvSpPr>
      <dsp:spPr>
        <a:xfrm>
          <a:off x="477859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</a:rPr>
            <a:t>5.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Struttura del Report</a:t>
          </a:r>
        </a:p>
      </dsp:txBody>
      <dsp:txXfrm>
        <a:off x="477859" y="656"/>
        <a:ext cx="3123798" cy="1628901"/>
      </dsp:txXfrm>
    </dsp:sp>
    <dsp:sp modelId="{B86E23A3-742D-4587-88CF-2D56A8442149}">
      <dsp:nvSpPr>
        <dsp:cNvPr id="0" name=""/>
        <dsp:cNvSpPr/>
      </dsp:nvSpPr>
      <dsp:spPr>
        <a:xfrm>
          <a:off x="3873141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6.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Processo di revisione</a:t>
          </a:r>
        </a:p>
      </dsp:txBody>
      <dsp:txXfrm>
        <a:off x="3873141" y="656"/>
        <a:ext cx="3123798" cy="1628901"/>
      </dsp:txXfrm>
    </dsp:sp>
    <dsp:sp modelId="{D64973A5-4E87-44F1-B369-B0D5E0C2A462}">
      <dsp:nvSpPr>
        <dsp:cNvPr id="0" name=""/>
        <dsp:cNvSpPr/>
      </dsp:nvSpPr>
      <dsp:spPr>
        <a:xfrm>
          <a:off x="7268423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7.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Gestione dei pregiudizi cognitivi e tecniche di mitigazione </a:t>
          </a:r>
        </a:p>
      </dsp:txBody>
      <dsp:txXfrm>
        <a:off x="7268423" y="656"/>
        <a:ext cx="3123798" cy="1628901"/>
      </dsp:txXfrm>
    </dsp:sp>
    <dsp:sp modelId="{18405FE4-7B27-4C69-B6FE-12C8B84249EF}">
      <dsp:nvSpPr>
        <dsp:cNvPr id="0" name=""/>
        <dsp:cNvSpPr/>
      </dsp:nvSpPr>
      <dsp:spPr>
        <a:xfrm>
          <a:off x="2175500" y="1901041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8.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Revisione linguistica</a:t>
          </a:r>
        </a:p>
      </dsp:txBody>
      <dsp:txXfrm>
        <a:off x="2175500" y="1901041"/>
        <a:ext cx="3123798" cy="1628901"/>
      </dsp:txXfrm>
    </dsp:sp>
    <dsp:sp modelId="{435C0E89-FD70-4DD9-A771-832DBFC9ACBC}">
      <dsp:nvSpPr>
        <dsp:cNvPr id="0" name=""/>
        <dsp:cNvSpPr/>
      </dsp:nvSpPr>
      <dsp:spPr>
        <a:xfrm>
          <a:off x="5570782" y="1901041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accent1">
                  <a:lumMod val="75000"/>
                </a:schemeClr>
              </a:solidFill>
              <a:latin typeface="Garamond" panose="02020404030301010803"/>
              <a:ea typeface="+mn-ea"/>
              <a:cs typeface="+mn-cs"/>
            </a:rPr>
            <a:t>9.</a:t>
          </a:r>
        </a:p>
        <a:p>
          <a:pPr marL="0"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2">
                  <a:lumMod val="50000"/>
                </a:schemeClr>
              </a:solidFill>
            </a:rPr>
            <a:t>Presentazione </a:t>
          </a:r>
        </a:p>
      </dsp:txBody>
      <dsp:txXfrm>
        <a:off x="5570782" y="1901041"/>
        <a:ext cx="3123798" cy="1628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F0E8-20FE-4BE9-A3F8-03BE091D397F}">
      <dsp:nvSpPr>
        <dsp:cNvPr id="0" name=""/>
        <dsp:cNvSpPr/>
      </dsp:nvSpPr>
      <dsp:spPr>
        <a:xfrm>
          <a:off x="10406" y="0"/>
          <a:ext cx="5043914" cy="1513174"/>
        </a:xfrm>
        <a:prstGeom prst="chevron">
          <a:avLst>
            <a:gd name="adj" fmla="val 30000"/>
          </a:avLst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835" tIns="186835" rIns="186835" bIns="186835" numCol="1" spcCol="1270" rtlCol="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Caratteristiche del decisore</a:t>
          </a:r>
        </a:p>
      </dsp:txBody>
      <dsp:txXfrm>
        <a:off x="464358" y="0"/>
        <a:ext cx="4136010" cy="1513174"/>
      </dsp:txXfrm>
    </dsp:sp>
    <dsp:sp modelId="{C933D86E-FF98-47AF-BBE6-FF943C26F2E5}">
      <dsp:nvSpPr>
        <dsp:cNvPr id="0" name=""/>
        <dsp:cNvSpPr/>
      </dsp:nvSpPr>
      <dsp:spPr>
        <a:xfrm>
          <a:off x="10406" y="1513174"/>
          <a:ext cx="4589962" cy="2336449"/>
        </a:xfrm>
        <a:prstGeom prst="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09" tIns="362709" rIns="362709" bIns="725418" numCol="1" spcCol="1270" rtlCol="0" anchor="t" anchorCtr="0">
          <a:noAutofit/>
        </a:bodyPr>
        <a:lstStyle/>
        <a:p>
          <a:pPr marL="0" lvl="0" indent="0" algn="l" defTabSz="889000" rtl="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>
              <a:solidFill>
                <a:schemeClr val="accent1">
                  <a:lumMod val="50000"/>
                </a:schemeClr>
              </a:solidFill>
            </a:rPr>
            <a:t>Livello di conoscenza tecnica;</a:t>
          </a:r>
        </a:p>
        <a:p>
          <a:pPr marL="0" lvl="0" indent="0" algn="l" defTabSz="889000" rtl="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>
              <a:solidFill>
                <a:schemeClr val="accent1">
                  <a:lumMod val="50000"/>
                </a:schemeClr>
              </a:solidFill>
            </a:rPr>
            <a:t>Responsabilità decisionale;</a:t>
          </a:r>
        </a:p>
        <a:p>
          <a:pPr marL="0" lvl="0" indent="0" algn="l" defTabSz="889000" rtl="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>
              <a:solidFill>
                <a:schemeClr val="accent1">
                  <a:lumMod val="50000"/>
                </a:schemeClr>
              </a:solidFill>
            </a:rPr>
            <a:t>Preferenze informative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0406" y="1513174"/>
        <a:ext cx="4589962" cy="2336449"/>
      </dsp:txXfrm>
    </dsp:sp>
    <dsp:sp modelId="{4CBE09C4-26D0-4EE0-BF0C-1989D0430CB0}">
      <dsp:nvSpPr>
        <dsp:cNvPr id="0" name=""/>
        <dsp:cNvSpPr/>
      </dsp:nvSpPr>
      <dsp:spPr>
        <a:xfrm>
          <a:off x="5004078" y="0"/>
          <a:ext cx="5043914" cy="1513174"/>
        </a:xfrm>
        <a:prstGeom prst="chevron">
          <a:avLst>
            <a:gd name="adj" fmla="val 30000"/>
          </a:avLst>
        </a:prstGeom>
        <a:solidFill>
          <a:schemeClr val="bg2">
            <a:lumMod val="75000"/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835" tIns="186835" rIns="186835" bIns="186835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25000"/>
                </a:schemeClr>
              </a:solidFill>
            </a:rPr>
            <a:t>Necessità informative</a:t>
          </a:r>
        </a:p>
      </dsp:txBody>
      <dsp:txXfrm>
        <a:off x="5458030" y="0"/>
        <a:ext cx="4136010" cy="1513174"/>
      </dsp:txXfrm>
    </dsp:sp>
    <dsp:sp modelId="{7148E8AF-4258-473C-BC63-CCD9F5108E41}">
      <dsp:nvSpPr>
        <dsp:cNvPr id="0" name=""/>
        <dsp:cNvSpPr/>
      </dsp:nvSpPr>
      <dsp:spPr>
        <a:xfrm>
          <a:off x="5004078" y="1513174"/>
          <a:ext cx="4589962" cy="233644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09" tIns="362709" rIns="362709" bIns="725418" numCol="1" spcCol="1270" anchor="t" anchorCtr="0">
          <a:noAutofit/>
        </a:bodyPr>
        <a:lstStyle/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Quali decisioni devono prendere?</a:t>
          </a:r>
        </a:p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Quali informazioni sono cruciali?</a:t>
          </a:r>
        </a:p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Quali sono i loro vincoli temporali?</a:t>
          </a:r>
        </a:p>
      </dsp:txBody>
      <dsp:txXfrm>
        <a:off x="5004078" y="1513174"/>
        <a:ext cx="4589962" cy="23364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F0E8-20FE-4BE9-A3F8-03BE091D397F}">
      <dsp:nvSpPr>
        <dsp:cNvPr id="0" name=""/>
        <dsp:cNvSpPr/>
      </dsp:nvSpPr>
      <dsp:spPr>
        <a:xfrm>
          <a:off x="0" y="233039"/>
          <a:ext cx="7699992" cy="1870504"/>
        </a:xfrm>
        <a:prstGeom prst="chevron">
          <a:avLst>
            <a:gd name="adj" fmla="val 30000"/>
          </a:avLst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955" tIns="230955" rIns="230955" bIns="230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Decisore Politico Alto livello</a:t>
          </a:r>
        </a:p>
      </dsp:txBody>
      <dsp:txXfrm>
        <a:off x="561151" y="233039"/>
        <a:ext cx="6577690" cy="1870504"/>
      </dsp:txXfrm>
    </dsp:sp>
    <dsp:sp modelId="{C933D86E-FF98-47AF-BBE6-FF943C26F2E5}">
      <dsp:nvSpPr>
        <dsp:cNvPr id="0" name=""/>
        <dsp:cNvSpPr/>
      </dsp:nvSpPr>
      <dsp:spPr>
        <a:xfrm>
          <a:off x="0" y="2264432"/>
          <a:ext cx="10036495" cy="2232690"/>
        </a:xfrm>
        <a:prstGeom prst="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361" tIns="448361" rIns="448361" bIns="896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/>
            <a:t>Formato Preferito: Briefing concisi con punti chiave evidenziati.</a:t>
          </a:r>
          <a:endParaRPr lang="it-IT" sz="2000" b="0" kern="1200" dirty="0">
            <a:solidFill>
              <a:schemeClr val="accent1">
                <a:lumMod val="50000"/>
              </a:schemeClr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/>
            <a:t>- Livello di Dettaglio: Sintesi strategiche senza dettagli tecnici eccessivi.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/>
            <a:t>- Linguaggio: Diretto e orientato ai risultati, evitando termini tecnici complessi.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/>
            <a:t>- Visualizzazione: Grafici e mappe che illustrano rapidamente tendenze e implicazioni</a:t>
          </a:r>
        </a:p>
      </dsp:txBody>
      <dsp:txXfrm>
        <a:off x="0" y="2264432"/>
        <a:ext cx="10036495" cy="22326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F0E8-20FE-4BE9-A3F8-03BE091D397F}">
      <dsp:nvSpPr>
        <dsp:cNvPr id="0" name=""/>
        <dsp:cNvSpPr/>
      </dsp:nvSpPr>
      <dsp:spPr>
        <a:xfrm>
          <a:off x="0" y="233039"/>
          <a:ext cx="7699992" cy="1870504"/>
        </a:xfrm>
        <a:prstGeom prst="chevron">
          <a:avLst>
            <a:gd name="adj" fmla="val 30000"/>
          </a:avLst>
        </a:prstGeom>
        <a:solidFill>
          <a:schemeClr val="accent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955" tIns="230955" rIns="230955" bIns="230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Operatori sul campo (Militari)</a:t>
          </a:r>
        </a:p>
      </dsp:txBody>
      <dsp:txXfrm>
        <a:off x="561151" y="233039"/>
        <a:ext cx="6577690" cy="1870504"/>
      </dsp:txXfrm>
    </dsp:sp>
    <dsp:sp modelId="{C933D86E-FF98-47AF-BBE6-FF943C26F2E5}">
      <dsp:nvSpPr>
        <dsp:cNvPr id="0" name=""/>
        <dsp:cNvSpPr/>
      </dsp:nvSpPr>
      <dsp:spPr>
        <a:xfrm>
          <a:off x="0" y="2264432"/>
          <a:ext cx="10036495" cy="223269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361" tIns="448361" rIns="448361" bIns="896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Formato Preferito: Briefing operativi con istruzioni chiare e dirette.</a:t>
          </a:r>
          <a:endParaRPr lang="it-IT" sz="2000" b="0" kern="1200" dirty="0">
            <a:solidFill>
              <a:schemeClr val="accent1">
                <a:lumMod val="50000"/>
              </a:schemeClr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Livello di Dettaglio: Focalizzato su informazioni pratiche e immediate.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Linguaggio: Conciso e specifico, utilizzando terminologia operativa.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Visualizzazione: Mappe tattiche, immagini satellitari e schemi operativi.</a:t>
          </a:r>
        </a:p>
      </dsp:txBody>
      <dsp:txXfrm>
        <a:off x="0" y="2264432"/>
        <a:ext cx="10036495" cy="22326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F0E8-20FE-4BE9-A3F8-03BE091D397F}">
      <dsp:nvSpPr>
        <dsp:cNvPr id="0" name=""/>
        <dsp:cNvSpPr/>
      </dsp:nvSpPr>
      <dsp:spPr>
        <a:xfrm>
          <a:off x="0" y="233039"/>
          <a:ext cx="7699992" cy="1870504"/>
        </a:xfrm>
        <a:prstGeom prst="chevron">
          <a:avLst>
            <a:gd name="adj" fmla="val 30000"/>
          </a:avLst>
        </a:prstGeom>
        <a:solidFill>
          <a:schemeClr val="bg2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955" tIns="230955" rIns="230955" bIns="230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schemeClr val="tx1"/>
              </a:solidFill>
            </a:rPr>
            <a:t>Pubblico Generale o Media</a:t>
          </a:r>
          <a:r>
            <a:rPr lang="it-IT" sz="2800" kern="1200" dirty="0">
              <a:solidFill>
                <a:schemeClr val="tx1"/>
              </a:solidFill>
            </a:rPr>
            <a:t>:</a:t>
          </a:r>
        </a:p>
      </dsp:txBody>
      <dsp:txXfrm>
        <a:off x="561151" y="233039"/>
        <a:ext cx="6577690" cy="1870504"/>
      </dsp:txXfrm>
    </dsp:sp>
    <dsp:sp modelId="{C933D86E-FF98-47AF-BBE6-FF943C26F2E5}">
      <dsp:nvSpPr>
        <dsp:cNvPr id="0" name=""/>
        <dsp:cNvSpPr/>
      </dsp:nvSpPr>
      <dsp:spPr>
        <a:xfrm>
          <a:off x="0" y="2264432"/>
          <a:ext cx="10036495" cy="223269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361" tIns="448361" rIns="448361" bIns="896722" numCol="1" spcCol="1270" anchor="t" anchorCtr="0">
          <a:noAutofit/>
        </a:bodyPr>
        <a:lstStyle/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Formato Preferito: Comunicati stampa o articoli informativi.</a:t>
          </a:r>
          <a:endParaRPr lang="it-IT" sz="2000" b="0" kern="1200" dirty="0">
            <a:solidFill>
              <a:schemeClr val="accent1">
                <a:lumMod val="50000"/>
              </a:schemeClr>
            </a:solidFill>
          </a:endParaRPr>
        </a:p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Livello di Dettaglio: Generale, evitando dettagli tecnici o sensibili.</a:t>
          </a:r>
        </a:p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Linguaggio: Accessibile, spiegando termini complessi in modo semplice.</a:t>
          </a:r>
        </a:p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Visualizzazione: Infografiche e immagini che facilitano la comprensione.</a:t>
          </a:r>
        </a:p>
      </dsp:txBody>
      <dsp:txXfrm>
        <a:off x="0" y="2264432"/>
        <a:ext cx="10036495" cy="2232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F0E8-20FE-4BE9-A3F8-03BE091D397F}">
      <dsp:nvSpPr>
        <dsp:cNvPr id="0" name=""/>
        <dsp:cNvSpPr/>
      </dsp:nvSpPr>
      <dsp:spPr>
        <a:xfrm>
          <a:off x="0" y="233039"/>
          <a:ext cx="7699992" cy="1870504"/>
        </a:xfrm>
        <a:prstGeom prst="chevron">
          <a:avLst>
            <a:gd name="adj" fmla="val 3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955" tIns="230955" rIns="230955" bIns="230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srgbClr val="FF0000"/>
              </a:solidFill>
            </a:rPr>
            <a:t>Clienti Aziendali o Investitori</a:t>
          </a:r>
          <a:endParaRPr lang="it-IT" sz="2800" kern="1200" dirty="0">
            <a:solidFill>
              <a:srgbClr val="FF0000"/>
            </a:solidFill>
          </a:endParaRPr>
        </a:p>
      </dsp:txBody>
      <dsp:txXfrm>
        <a:off x="561151" y="233039"/>
        <a:ext cx="6577690" cy="1870504"/>
      </dsp:txXfrm>
    </dsp:sp>
    <dsp:sp modelId="{C933D86E-FF98-47AF-BBE6-FF943C26F2E5}">
      <dsp:nvSpPr>
        <dsp:cNvPr id="0" name=""/>
        <dsp:cNvSpPr/>
      </dsp:nvSpPr>
      <dsp:spPr>
        <a:xfrm>
          <a:off x="0" y="2264432"/>
          <a:ext cx="10036495" cy="2232690"/>
        </a:xfrm>
        <a:prstGeom prst="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361" tIns="448361" rIns="448361" bIns="896722" numCol="1" spcCol="1270" anchor="t" anchorCtr="0">
          <a:noAutofit/>
        </a:bodyPr>
        <a:lstStyle/>
        <a:p>
          <a:pPr marL="0" lvl="0" indent="0" algn="just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Formato Preferito: Report esecutivi con focus su implicazioni economiche.</a:t>
          </a:r>
          <a:endParaRPr lang="it-IT" sz="2000" b="0" kern="1200" dirty="0">
            <a:solidFill>
              <a:schemeClr val="accent1">
                <a:lumMod val="50000"/>
              </a:schemeClr>
            </a:solidFill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Livello di Dettaglio: Analisi di mercato e previsioni finanziarie.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Linguaggio: Professionale, con terminologia finanziaria e di business.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kern="1200" dirty="0"/>
            <a:t>- Visualizzazione: Grafici di tendenza, diagrammi SWOT e previsioni.</a:t>
          </a:r>
        </a:p>
      </dsp:txBody>
      <dsp:txXfrm>
        <a:off x="0" y="2264432"/>
        <a:ext cx="10036495" cy="2232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Processo frecce distanziate a blocchi"/>
  <dgm:desc val="Utilizzabile per mostrare una progressione, una sequenza temporale una sequenza di passaggi di un'attività, un processo o un flusso di lavoro oppure per evidenziare un movimento o una direzione. Il testo di livello 1 viene visualizzato all'interno di una forma a freccia, mentre il testo di livello 2 viene visualizzato sotto le forme freccia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Processo frecce distanziate a blocchi"/>
  <dgm:desc val="Utilizzabile per mostrare una progressione, una sequenza temporale una sequenza di passaggi di un'attività, un processo o un flusso di lavoro oppure per evidenziare un movimento o una direzione. Il testo di livello 1 viene visualizzato all'interno di una forma a freccia, mentre il testo di livello 2 viene visualizzato sotto le forme freccia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Processo frecce distanziate a blocchi"/>
  <dgm:desc val="Utilizzabile per mostrare una progressione, una sequenza temporale una sequenza di passaggi di un'attività, un processo o un flusso di lavoro oppure per evidenziare un movimento o una direzione. Il testo di livello 1 viene visualizzato all'interno di una forma a freccia, mentre il testo di livello 2 viene visualizzato sotto le forme freccia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Processo frecce distanziate a blocchi"/>
  <dgm:desc val="Utilizzabile per mostrare una progressione, una sequenza temporale una sequenza di passaggi di un'attività, un processo o un flusso di lavoro oppure per evidenziare un movimento o una direzione. Il testo di livello 1 viene visualizzato all'interno di una forma a freccia, mentre il testo di livello 2 viene visualizzato sotto le forme freccia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Processo frecce distanziate a blocchi"/>
  <dgm:desc val="Utilizzabile per mostrare una progressione, una sequenza temporale una sequenza di passaggi di un'attività, un processo o un flusso di lavoro oppure per evidenziare un movimento o una direzione. Il testo di livello 1 viene visualizzato all'interno di una forma a freccia, mentre il testo di livello 2 viene visualizzato sotto le forme freccia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9CB4F3C-75A8-4BB8-A18E-B730DDD68B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AE10D8-98A5-4E68-A41F-7AA79FF696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C45BBAB8-69D3-4962-8CC8-0E8148E66172}" type="datetime1">
              <a:rPr lang="it-IT" smtClean="0"/>
              <a:t>05/11/2024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7EF411-0DAB-4BCE-94A8-E903E20549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11237F-7CCA-4423-B624-29C06FF2E7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5A8CD4AB-B9A2-4248-B31F-8EBC71546D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779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A4739BF4-C3F2-4C89-94F9-A1C7CCEFDFFA}" type="datetime1">
              <a:rPr lang="it-IT" noProof="0" smtClean="0"/>
              <a:pPr/>
              <a:t>05/11/2024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AABE9C73-6CDE-45E2-97F8-E3C5308FA232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34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747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8854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7758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479E-D524-DF77-31EE-5564590D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D5D924-A3C8-FEA5-1BFA-205C4DBE9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9A2366B-C97A-3C31-F0FE-6C006652C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C0EB40-5544-9832-6DDD-7F35B4480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4933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12B54-7AA9-2AD8-446D-B78792568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A55742-F0C6-CA45-C6B6-91CED5E68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B4BE367-3232-F06E-3A8C-100320EF2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906A40-9D06-3792-2C78-975A46E1C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1415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BC336-A407-C0AE-41E7-5647CFEE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BFC279-CF75-454B-36C3-15B492E33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F3F487-751F-49AA-C619-40F22CCFA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7DEDC7-D266-EE74-22E7-934F06D03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3607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DA56-9B32-68D7-21CB-333140AE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8286E0-9C93-EE50-4BA3-6F2FFD17A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280FC1D-EDFF-E464-8969-8FBC93908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89132C-9314-B9C9-064E-49646E9E0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456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AE368-7FAF-5560-D756-A118EAC7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D5BA36-AB24-1CD2-31B6-D5AF8C257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55E584-174F-7FFD-CD29-097A5D3E0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12D9B0-9BCB-EDC9-B7A2-D99BE8C49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0863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EB9F-97C4-8D1D-DF77-A4631CB0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45F514A-7237-36FB-DCB1-D8B7D7F0F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3A7093C-3345-83B8-C74F-99F835A1B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B33064-EB1A-54D2-5E03-C03BBDD0A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0999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1512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58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2882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24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86768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7760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29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93822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30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71575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33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11463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81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560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2007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C628D-AED1-ED29-35DE-16E76E178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677A55-53C1-8559-B587-0EBC95089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DB5708-C52B-6E52-6757-1536BE577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FC0949-AE41-D81B-E0E5-D5F3FB6F0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5364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1941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ABE9C73-6CDE-45E2-97F8-E3C5308FA232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280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ABE9C73-6CDE-45E2-97F8-E3C5308FA232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5649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 useBgFill="1">
        <p:nvSpPr>
          <p:cNvPr id="10" name="Rettango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tango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tango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ttore dirit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it-IT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it-IT"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lang="it-IT" sz="1600"/>
            </a:lvl2pPr>
            <a:lvl3pPr marL="914400" indent="0" algn="ctr">
              <a:buNone/>
              <a:defRPr lang="it-IT" sz="16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20" name="Segnaposto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lang="it-IT"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818D52D8-C17E-4A4C-ACC0-23AA0F1A9691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1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4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lang="it-IT" sz="19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lang="it-IT"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lang="it-IT" sz="1200"/>
            </a:lvl2pPr>
            <a:lvl3pPr marL="914400" indent="0">
              <a:buNone/>
              <a:defRPr lang="it-IT" sz="1000"/>
            </a:lvl3pPr>
            <a:lvl4pPr marL="1371600" indent="0">
              <a:buNone/>
              <a:defRPr lang="it-IT" sz="900"/>
            </a:lvl4pPr>
            <a:lvl5pPr marL="1828800" indent="0">
              <a:buNone/>
              <a:defRPr lang="it-IT" sz="900"/>
            </a:lvl5pPr>
            <a:lvl6pPr marL="2286000" indent="0">
              <a:buNone/>
              <a:defRPr lang="it-IT" sz="900"/>
            </a:lvl6pPr>
            <a:lvl7pPr marL="2743200" indent="0">
              <a:buNone/>
              <a:defRPr lang="it-IT" sz="900"/>
            </a:lvl7pPr>
            <a:lvl8pPr marL="3200400" indent="0">
              <a:buNone/>
              <a:defRPr lang="it-IT" sz="900"/>
            </a:lvl8pPr>
            <a:lvl9pPr marL="3657600" indent="0">
              <a:buNone/>
              <a:defRPr lang="it-IT"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E0002F40-2CE7-4B99-8CC2-A5AC15100617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 lang="it-IT"/>
            </a:lvl1pPr>
          </a:lstStyle>
          <a:p>
            <a:pPr rtl="0"/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68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CD7A40E7-331A-409D-8385-D6893D1EA86A}"/>
              </a:ext>
            </a:extLst>
          </p:cNvPr>
          <p:cNvSpPr/>
          <p:nvPr userDrawn="1"/>
        </p:nvSpPr>
        <p:spPr>
          <a:xfrm>
            <a:off x="948394" y="941695"/>
            <a:ext cx="5452526" cy="49746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/>
          </a:p>
        </p:txBody>
      </p: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75561E95-1FD2-4358-9E4C-3D2E929E48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48394 w 12192000"/>
              <a:gd name="connsiteY0" fmla="*/ 941695 h 6858000"/>
              <a:gd name="connsiteX1" fmla="*/ 948394 w 12192000"/>
              <a:gd name="connsiteY1" fmla="*/ 5916305 h 6858000"/>
              <a:gd name="connsiteX2" fmla="*/ 6400920 w 12192000"/>
              <a:gd name="connsiteY2" fmla="*/ 5916305 h 6858000"/>
              <a:gd name="connsiteX3" fmla="*/ 6400920 w 12192000"/>
              <a:gd name="connsiteY3" fmla="*/ 94169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48394" y="941695"/>
                </a:moveTo>
                <a:lnTo>
                  <a:pt x="948394" y="5916305"/>
                </a:lnTo>
                <a:lnTo>
                  <a:pt x="6400920" y="5916305"/>
                </a:lnTo>
                <a:lnTo>
                  <a:pt x="6400920" y="94169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lang="it-IT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261DF344-00B1-42E1-8D36-6171C102FE03}" type="datetime1">
              <a:rPr lang="it-IT" noProof="0" smtClean="0"/>
              <a:t>05/11/2024</a:t>
            </a:fld>
            <a:endParaRPr lang="it-IT" noProof="0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 lang="it-IT"/>
            </a:lvl1pPr>
          </a:lstStyle>
          <a:p>
            <a:pPr rtl="0"/>
            <a:endParaRPr lang="it-IT" noProof="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2" name="Segnaposto contenuto 3">
            <a:extLst>
              <a:ext uri="{FF2B5EF4-FFF2-40B4-BE49-F238E27FC236}">
                <a16:creationId xmlns:a16="http://schemas.microsoft.com/office/drawing/2014/main" id="{6E7077FF-6FAE-4A98-862F-3A2F931B95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57950" y="2852792"/>
            <a:ext cx="4633415" cy="257219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it-IT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51E07B6-8D69-4F8A-9729-400511B37F8B}"/>
              </a:ext>
            </a:extLst>
          </p:cNvPr>
          <p:cNvSpPr/>
          <p:nvPr userDrawn="1"/>
        </p:nvSpPr>
        <p:spPr>
          <a:xfrm>
            <a:off x="1101715" y="1106424"/>
            <a:ext cx="5120640" cy="4645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7950" y="1352804"/>
            <a:ext cx="4633415" cy="1333641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4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11138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lang="it-IT" sz="3200"/>
            </a:lvl1pPr>
            <a:lvl2pPr marL="457200" indent="0">
              <a:buNone/>
              <a:defRPr lang="it-IT" sz="2800"/>
            </a:lvl2pPr>
            <a:lvl3pPr marL="914400" indent="0">
              <a:buNone/>
              <a:defRPr lang="it-IT" sz="2400"/>
            </a:lvl3pPr>
            <a:lvl4pPr marL="1371600" indent="0">
              <a:buNone/>
              <a:defRPr lang="it-IT" sz="2000"/>
            </a:lvl4pPr>
            <a:lvl5pPr marL="1828800" indent="0">
              <a:buNone/>
              <a:defRPr lang="it-IT" sz="2000"/>
            </a:lvl5pPr>
            <a:lvl6pPr marL="2286000" indent="0">
              <a:buNone/>
              <a:defRPr lang="it-IT" sz="2000"/>
            </a:lvl6pPr>
            <a:lvl7pPr marL="2743200" indent="0">
              <a:buNone/>
              <a:defRPr lang="it-IT" sz="2000"/>
            </a:lvl7pPr>
            <a:lvl8pPr marL="3200400" indent="0">
              <a:buNone/>
              <a:defRPr lang="it-IT" sz="2000"/>
            </a:lvl8pPr>
            <a:lvl9pPr marL="3657600" indent="0">
              <a:buNone/>
              <a:defRPr lang="it-IT"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lang="it-IT"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DEC75FA-E564-41CC-9430-BBCC082376F4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it-IT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lang="it-IT"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lang="it-IT" sz="1800">
                <a:solidFill>
                  <a:schemeClr val="tx1"/>
                </a:solidFill>
              </a:defRPr>
            </a:lvl1pPr>
            <a:lvl2pPr marL="457200" indent="0">
              <a:buNone/>
              <a:defRPr lang="it-IT" sz="1200"/>
            </a:lvl2pPr>
            <a:lvl3pPr marL="914400" indent="0">
              <a:buNone/>
              <a:defRPr lang="it-IT" sz="1000"/>
            </a:lvl3pPr>
            <a:lvl4pPr marL="1371600" indent="0">
              <a:buNone/>
              <a:defRPr lang="it-IT" sz="900"/>
            </a:lvl4pPr>
            <a:lvl5pPr marL="1828800" indent="0">
              <a:buNone/>
              <a:defRPr lang="it-IT" sz="900"/>
            </a:lvl5pPr>
            <a:lvl6pPr marL="2286000" indent="0">
              <a:buNone/>
              <a:defRPr lang="it-IT" sz="900"/>
            </a:lvl6pPr>
            <a:lvl7pPr marL="2743200" indent="0">
              <a:buNone/>
              <a:defRPr lang="it-IT" sz="900"/>
            </a:lvl7pPr>
            <a:lvl8pPr marL="3200400" indent="0">
              <a:buNone/>
              <a:defRPr lang="it-IT" sz="900"/>
            </a:lvl8pPr>
            <a:lvl9pPr marL="3657600" indent="0">
              <a:buNone/>
              <a:defRPr lang="it-IT"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010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9FFDD9BD-BC09-4424-8049-A777F5F32BD4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855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 useBgFill="1">
        <p:nvSpPr>
          <p:cNvPr id="23" name="Rettango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tango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tango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it-IT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lang="it-IT"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lang="it-IT"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it-IT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it-IT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it-IT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B6036196-4B0E-4272-911E-5A6427D0C429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03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lang="it-IT" sz="18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lang="it-IT" sz="18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7F7FBA4-379B-4608-A13C-C095BBAFF8C3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555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2F2F0876-DA34-44C2-B05E-66533803FE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3400" y="246600"/>
            <a:ext cx="11725200" cy="6364800"/>
          </a:xfrm>
        </p:spPr>
        <p:txBody>
          <a:bodyPr rtlCol="0" anchor="ctr" anchorCtr="0"/>
          <a:lstStyle>
            <a:lvl1pPr marL="0" indent="0" algn="ctr">
              <a:buNone/>
              <a:defRPr lang="it-IT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6E352C7E-BCE1-47CD-872E-2935DD89FC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2488" y="2103438"/>
            <a:ext cx="5243512" cy="3748087"/>
          </a:xfrm>
        </p:spPr>
        <p:txBody>
          <a:bodyPr rtlCol="0" anchor="ctr" anchorCtr="0"/>
          <a:lstStyle>
            <a:lvl1pPr marL="0" indent="0" algn="ctr">
              <a:buNone/>
              <a:defRPr lang="it-IT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it-IT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lang="it-IT" sz="18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0BDB0F3-7423-4F31-ABD8-623189B0FAB2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92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lang="it-IT"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lang="it-IT" sz="1800" b="1"/>
            </a:lvl2pPr>
            <a:lvl3pPr marL="914400" indent="0">
              <a:buNone/>
              <a:defRPr lang="it-IT" sz="1800" b="1"/>
            </a:lvl3pPr>
            <a:lvl4pPr marL="1371600" indent="0">
              <a:buNone/>
              <a:defRPr lang="it-IT" sz="1600" b="1"/>
            </a:lvl4pPr>
            <a:lvl5pPr marL="1828800" indent="0">
              <a:buNone/>
              <a:defRPr lang="it-IT" sz="1600" b="1"/>
            </a:lvl5pPr>
            <a:lvl6pPr marL="2286000" indent="0">
              <a:buNone/>
              <a:defRPr lang="it-IT" sz="1600" b="1"/>
            </a:lvl6pPr>
            <a:lvl7pPr marL="2743200" indent="0">
              <a:buNone/>
              <a:defRPr lang="it-IT" sz="1600" b="1"/>
            </a:lvl7pPr>
            <a:lvl8pPr marL="3200400" indent="0">
              <a:buNone/>
              <a:defRPr lang="it-IT" sz="1600" b="1"/>
            </a:lvl8pPr>
            <a:lvl9pPr marL="3657600" indent="0">
              <a:buNone/>
              <a:defRPr lang="it-IT"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lang="it-IT" sz="18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lang="it-IT" sz="1900" b="1">
                <a:solidFill>
                  <a:schemeClr val="tx1"/>
                </a:solidFill>
              </a:defRPr>
            </a:lvl1pPr>
            <a:lvl2pPr marL="457200" indent="0">
              <a:buNone/>
              <a:defRPr lang="it-IT" sz="1800" b="1"/>
            </a:lvl2pPr>
            <a:lvl3pPr marL="914400" indent="0">
              <a:buNone/>
              <a:defRPr lang="it-IT" sz="1800" b="1"/>
            </a:lvl3pPr>
            <a:lvl4pPr marL="1371600" indent="0">
              <a:buNone/>
              <a:defRPr lang="it-IT" sz="1600" b="1"/>
            </a:lvl4pPr>
            <a:lvl5pPr marL="1828800" indent="0">
              <a:buNone/>
              <a:defRPr lang="it-IT" sz="1600" b="1"/>
            </a:lvl5pPr>
            <a:lvl6pPr marL="2286000" indent="0">
              <a:buNone/>
              <a:defRPr lang="it-IT" sz="1600" b="1"/>
            </a:lvl6pPr>
            <a:lvl7pPr marL="2743200" indent="0">
              <a:buNone/>
              <a:defRPr lang="it-IT" sz="1600" b="1"/>
            </a:lvl7pPr>
            <a:lvl8pPr marL="3200400" indent="0">
              <a:buNone/>
              <a:defRPr lang="it-IT" sz="1600" b="1"/>
            </a:lvl8pPr>
            <a:lvl9pPr marL="3657600" indent="0">
              <a:buNone/>
              <a:defRPr lang="it-IT"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lang="it-IT" sz="18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57E8537-FA48-479B-91BD-15955F8AF57A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359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95246428-1DD7-4015-AF1D-354956934F42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77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53CC7D3D-8138-499D-AF76-83DAA59ADB72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595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lang="it-IT" sz="1900"/>
            </a:lvl1pPr>
            <a:lvl2pPr>
              <a:defRPr lang="it-IT" sz="1600"/>
            </a:lvl2pPr>
            <a:lvl3pPr>
              <a:defRPr lang="it-IT" sz="1400"/>
            </a:lvl3pPr>
            <a:lvl4pPr>
              <a:defRPr lang="it-IT" sz="1400"/>
            </a:lvl4pPr>
            <a:lvl5pPr>
              <a:defRPr lang="it-IT" sz="1400"/>
            </a:lvl5pPr>
            <a:lvl6pPr>
              <a:defRPr lang="it-IT" sz="1400"/>
            </a:lvl6pPr>
            <a:lvl7pPr>
              <a:defRPr lang="it-IT" sz="1400"/>
            </a:lvl7pPr>
            <a:lvl8pPr>
              <a:defRPr lang="it-IT" sz="1400"/>
            </a:lvl8pPr>
            <a:lvl9pPr>
              <a:defRPr lang="it-IT"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lang="it-IT" sz="1800">
                <a:solidFill>
                  <a:schemeClr val="tx1"/>
                </a:solidFill>
              </a:defRPr>
            </a:lvl1pPr>
            <a:lvl2pPr marL="457200" indent="0">
              <a:buNone/>
              <a:defRPr lang="it-IT" sz="1200"/>
            </a:lvl2pPr>
            <a:lvl3pPr marL="914400" indent="0">
              <a:buNone/>
              <a:defRPr lang="it-IT" sz="1000"/>
            </a:lvl3pPr>
            <a:lvl4pPr marL="1371600" indent="0">
              <a:buNone/>
              <a:defRPr lang="it-IT" sz="900"/>
            </a:lvl4pPr>
            <a:lvl5pPr marL="1828800" indent="0">
              <a:buNone/>
              <a:defRPr lang="it-IT" sz="900"/>
            </a:lvl5pPr>
            <a:lvl6pPr marL="2286000" indent="0">
              <a:buNone/>
              <a:defRPr lang="it-IT" sz="900"/>
            </a:lvl6pPr>
            <a:lvl7pPr marL="2743200" indent="0">
              <a:buNone/>
              <a:defRPr lang="it-IT" sz="900"/>
            </a:lvl7pPr>
            <a:lvl8pPr marL="3200400" indent="0">
              <a:buNone/>
              <a:defRPr lang="it-IT" sz="900"/>
            </a:lvl8pPr>
            <a:lvl9pPr marL="3657600" indent="0">
              <a:buNone/>
              <a:defRPr lang="it-IT"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7F9F9AF6-27B0-4B25-9DF5-89BEAF1AFF00}" type="datetime1">
              <a:rPr lang="it-IT" smtClean="0"/>
              <a:t>05/11/2024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 lang="it-IT"/>
            </a:lvl1pPr>
          </a:lstStyle>
          <a:p>
            <a:pPr rtl="0"/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 lang="it-IT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664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tango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/>
          </a:p>
        </p:txBody>
      </p:sp>
      <p:sp>
        <p:nvSpPr>
          <p:cNvPr id="7" name="Rettango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tango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7093EA8-6D86-4E9F-8543-E8C1496C28FD}" type="datetime1">
              <a:rPr lang="it-IT" noProof="0" smtClean="0"/>
              <a:t>05/11/2024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6042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9" r:id="rId5"/>
    <p:sldLayoutId id="2147483730" r:id="rId6"/>
    <p:sldLayoutId id="2147483736" r:id="rId7"/>
    <p:sldLayoutId id="2147483737" r:id="rId8"/>
    <p:sldLayoutId id="2147483727" r:id="rId9"/>
    <p:sldLayoutId id="2147483741" r:id="rId10"/>
    <p:sldLayoutId id="2147483740" r:id="rId11"/>
    <p:sldLayoutId id="214748372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None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lang="it-IT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tangolo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pic>
        <p:nvPicPr>
          <p:cNvPr id="4" name="Immagine 3" descr="Uomo con le cuffie e un portatile">
            <a:extLst>
              <a:ext uri="{FF2B5EF4-FFF2-40B4-BE49-F238E27FC236}">
                <a16:creationId xmlns:a16="http://schemas.microsoft.com/office/drawing/2014/main" id="{ADA04C7C-FE8B-4C2F-BF2E-CBD501A0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1" y="11"/>
            <a:ext cx="12191978" cy="685798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253F3E-E6E8-4DEE-A6F6-D6A88FD3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 rtlCol="0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sz="4000" b="1" i="1" dirty="0"/>
              <a:t>La scrittura analitica nell’intelligence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954176-1A2D-47B9-B195-FB21407C0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 rtlCol="0">
            <a:normAutofit/>
          </a:bodyPr>
          <a:lstStyle>
            <a:defPPr>
              <a:defRPr lang="it-IT"/>
            </a:defPPr>
          </a:lstStyle>
          <a:p>
            <a:pPr rtl="0">
              <a:spcAft>
                <a:spcPts val="600"/>
              </a:spcAft>
            </a:pPr>
            <a:r>
              <a:rPr lang="it-IT" sz="2400" b="1" dirty="0">
                <a:solidFill>
                  <a:schemeClr val="tx1"/>
                </a:solidFill>
              </a:rPr>
              <a:t>Guida dettagliata nella redazione di analisi report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535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Uomo che mostra qualcosa nel portatile">
            <a:extLst>
              <a:ext uri="{FF2B5EF4-FFF2-40B4-BE49-F238E27FC236}">
                <a16:creationId xmlns:a16="http://schemas.microsoft.com/office/drawing/2014/main" id="{CCB0035C-155F-4A5B-87BE-89762733C8E1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852" y="431617"/>
            <a:ext cx="2978005" cy="1767297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002F139-264F-4B41-B39A-9E8B2901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66" y="153759"/>
            <a:ext cx="3491594" cy="532041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Analisi delle Fonti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CC3DCE-4CD8-4370-8B3F-47DEAB63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566" y="1091183"/>
            <a:ext cx="7364948" cy="5211646"/>
          </a:xfrm>
        </p:spPr>
        <p:txBody>
          <a:bodyPr rtlCol="0">
            <a:normAutofit/>
          </a:bodyPr>
          <a:lstStyle>
            <a:defPPr>
              <a:defRPr lang="it-IT"/>
            </a:def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 valutazione delle fonti nell'intelligence segue un processo sistematico: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0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it-IT" sz="2000" b="1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Affidabilità della Fonte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Credenziali e track record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Accesso alle informazioni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Potenziali </a:t>
            </a:r>
            <a:r>
              <a:rPr lang="it-IT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bias</a:t>
            </a:r>
            <a:r>
              <a:rPr lang="it-IT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agenda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20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2. Qualità dell’informazione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Corroborazione da fonti multiple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Consistenza con informazioni note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Plausibilità tecnica e logica</a:t>
            </a:r>
          </a:p>
          <a:p>
            <a:pPr marL="216000" indent="-216000" rtl="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E13BA8-34EC-F41A-3039-1D6D40F394AB}"/>
              </a:ext>
            </a:extLst>
          </p:cNvPr>
          <p:cNvSpPr txBox="1"/>
          <p:nvPr/>
        </p:nvSpPr>
        <p:spPr>
          <a:xfrm>
            <a:off x="8669708" y="3124200"/>
            <a:ext cx="276029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3. Contestualizzazione</a:t>
            </a:r>
            <a:endParaRPr lang="it-IT" sz="2000" kern="100" dirty="0">
              <a:solidFill>
                <a:srgbClr val="0070C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Momento storico</a:t>
            </a:r>
          </a:p>
          <a:p>
            <a:pPr algn="just">
              <a:lnSpc>
                <a:spcPct val="150000"/>
              </a:lnSpc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Contesto geopolitico</a:t>
            </a:r>
          </a:p>
          <a:p>
            <a:pPr algn="just">
              <a:lnSpc>
                <a:spcPct val="150000"/>
              </a:lnSpc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Fattori culturali rilevanti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723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BA229-2F30-18C6-6368-C474C794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it-IT" sz="4400" b="1" kern="100">
                <a:effectLst/>
              </a:rPr>
              <a:t>Sistema di Classificazione delle Fonti</a:t>
            </a:r>
            <a:br>
              <a:rPr lang="it-IT" sz="4400" b="1" kern="100">
                <a:effectLst/>
              </a:rPr>
            </a:br>
            <a:endParaRPr lang="it-IT" sz="4400" b="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7BBBF0-F65F-94B3-F075-56B93B82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256" y="1534886"/>
            <a:ext cx="10058399" cy="431727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endParaRPr lang="it-IT" sz="2000" kern="100" dirty="0">
              <a:effectLst/>
            </a:endParaRPr>
          </a:p>
          <a:p>
            <a:pPr>
              <a:spcAft>
                <a:spcPts val="800"/>
              </a:spcAft>
            </a:pPr>
            <a:r>
              <a:rPr lang="it-IT" sz="2000" kern="100" dirty="0">
                <a:effectLst/>
              </a:rPr>
              <a:t>- </a:t>
            </a:r>
            <a:r>
              <a:rPr lang="it-IT" sz="2400" kern="100" dirty="0">
                <a:effectLst/>
              </a:rPr>
              <a:t>A: Fonte completamente affidabile</a:t>
            </a:r>
          </a:p>
          <a:p>
            <a:pPr>
              <a:spcAft>
                <a:spcPts val="800"/>
              </a:spcAft>
            </a:pPr>
            <a:r>
              <a:rPr lang="it-IT" sz="2400" kern="100" dirty="0">
                <a:effectLst/>
              </a:rPr>
              <a:t>- B: Fonte solitamente affidabile</a:t>
            </a:r>
          </a:p>
          <a:p>
            <a:pPr>
              <a:spcAft>
                <a:spcPts val="800"/>
              </a:spcAft>
            </a:pPr>
            <a:r>
              <a:rPr lang="it-IT" sz="2400" kern="100" dirty="0">
                <a:effectLst/>
              </a:rPr>
              <a:t>- C: Fonte abbastanza affidabile</a:t>
            </a:r>
          </a:p>
          <a:p>
            <a:pPr>
              <a:spcAft>
                <a:spcPts val="800"/>
              </a:spcAft>
            </a:pPr>
            <a:r>
              <a:rPr lang="it-IT" sz="2400" kern="100" dirty="0">
                <a:effectLst/>
              </a:rPr>
              <a:t>- D: Fonte non sempre affidabile</a:t>
            </a:r>
          </a:p>
          <a:p>
            <a:pPr>
              <a:spcAft>
                <a:spcPts val="800"/>
              </a:spcAft>
            </a:pPr>
            <a:r>
              <a:rPr lang="it-IT" sz="2400" kern="100" dirty="0">
                <a:effectLst/>
              </a:rPr>
              <a:t>- E: Fonte non affidabile</a:t>
            </a:r>
          </a:p>
          <a:p>
            <a:pPr>
              <a:spcAft>
                <a:spcPts val="800"/>
              </a:spcAft>
            </a:pPr>
            <a:r>
              <a:rPr lang="it-IT" sz="2400" kern="100" dirty="0">
                <a:effectLst/>
              </a:rPr>
              <a:t>- F: Affidabilità non valutabile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443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Persone che esaminano alcuni documenti">
            <a:extLst>
              <a:ext uri="{FF2B5EF4-FFF2-40B4-BE49-F238E27FC236}">
                <a16:creationId xmlns:a16="http://schemas.microsoft.com/office/drawing/2014/main" id="{AA3CBDBD-ADA7-4AA5-9091-5AD206DAD3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7670"/>
            <a:ext cx="11725200" cy="636265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002F139-264F-4B41-B39A-9E8B2901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4" y="535654"/>
            <a:ext cx="5878286" cy="781695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Il linguaggio dell’analisi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Segnaposto immagine 14" descr="Un uomo e una donna che discutono">
            <a:extLst>
              <a:ext uri="{FF2B5EF4-FFF2-40B4-BE49-F238E27FC236}">
                <a16:creationId xmlns:a16="http://schemas.microsoft.com/office/drawing/2014/main" id="{C19A2066-8A0C-4F7D-949C-5ABD4C7095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960" y="1522001"/>
            <a:ext cx="4804954" cy="4484914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E4C837-808A-346A-2BB1-9A65C8BFB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73" y="1317349"/>
            <a:ext cx="8157755" cy="468956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it-IT" sz="80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Termini di Probabilità Standardizzati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it-IT" sz="80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Quasi certo: 95%+ di probabilità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Molto probabile: 75-95%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Probabile: 55-75%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Possibile: 45-55%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Improbabile: 25-45%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Molto improbabile: 5-25%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80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Quasi impossibile: &lt;5%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7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261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ttangolo 1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E88500-3CF8-4097-8DEC-19D4A816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08" y="255102"/>
            <a:ext cx="4472921" cy="80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>
              <a:lnSpc>
                <a:spcPct val="90000"/>
              </a:lnSpc>
            </a:pPr>
            <a:r>
              <a:rPr lang="it-IT" sz="4800" dirty="0">
                <a:solidFill>
                  <a:schemeClr val="bg2">
                    <a:lumMod val="50000"/>
                  </a:schemeClr>
                </a:solidFill>
              </a:rPr>
              <a:t>Struttura linguistica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99F408-2264-DBDE-2FB0-F9C595C7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7468"/>
            <a:ext cx="5898863" cy="4898532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Voce Attiva (forma verbale attiva</a:t>
            </a: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Preferire: "La Russia ha aumentato le esportazioni"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Evitare: "Le esportazioni sono state aumentate dalla Russia"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Precisione Terminologica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Utilizzare termini tecnici quando necessario, ma sempre con spiegazioni chiare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Evitare ambiguità e generalizzazioni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201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31000-6682-D9D8-F590-19E9FF5A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ttangolo 15">
            <a:extLst>
              <a:ext uri="{FF2B5EF4-FFF2-40B4-BE49-F238E27FC236}">
                <a16:creationId xmlns:a16="http://schemas.microsoft.com/office/drawing/2014/main" id="{79E9FA5D-A1C6-1CB1-C04A-8B3FA3B05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DAFD28E-66DB-F69A-68A8-925CF56AC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B971913-8BE7-3CFE-D336-6C3B8997E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2A5D85C-A2F6-CF61-5873-5DA8869D8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60ADD37-8CAB-9725-1D92-0E8779A93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3CDC164-951B-B7B4-DA44-7AF6115F3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B9EBCF-61D7-5B8A-7422-44904E8D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1" y="223647"/>
            <a:ext cx="5342133" cy="80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>
              <a:lnSpc>
                <a:spcPct val="90000"/>
              </a:lnSpc>
            </a:pPr>
            <a:r>
              <a:rPr lang="it-IT" sz="4800" dirty="0">
                <a:solidFill>
                  <a:schemeClr val="bg2">
                    <a:lumMod val="50000"/>
                  </a:schemeClr>
                </a:solidFill>
              </a:rPr>
              <a:t>Metodologia di scrittura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8C361E18-F4B9-1E13-C0A1-EEC21636F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89" y="1349828"/>
            <a:ext cx="5981882" cy="4826726"/>
          </a:xfr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Definizione del Problema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Identificazione della Questione Centrale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Qual è il problema specifico da analizzare?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Perché è importante ora?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Quali sono le implicazioni principali?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2. Mappatura del Contesto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Attori chiave coinvolti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Fattori influenti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Dinamiche rilevanti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6000" indent="-216000" rtl="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egnaposto contenuto 4" descr="Primo piano della cartellina degli appunti">
            <a:extLst>
              <a:ext uri="{FF2B5EF4-FFF2-40B4-BE49-F238E27FC236}">
                <a16:creationId xmlns:a16="http://schemas.microsoft.com/office/drawing/2014/main" id="{D9170DF6-93C3-F249-5858-805769DA8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3004" y="1900946"/>
            <a:ext cx="5018211" cy="31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11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F6D7E-ADD6-0484-1A90-FDE22939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Un uomo e una donna che analizzano alcuni documenti">
            <a:extLst>
              <a:ext uri="{FF2B5EF4-FFF2-40B4-BE49-F238E27FC236}">
                <a16:creationId xmlns:a16="http://schemas.microsoft.com/office/drawing/2014/main" id="{6A0F4AF3-4256-56AF-C8DE-A2635E1A6E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1A8DBE0-5131-0418-A398-95B86FBE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31035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Analisi del pubblico</a:t>
            </a:r>
          </a:p>
        </p:txBody>
      </p:sp>
      <p:graphicFrame>
        <p:nvGraphicFramePr>
          <p:cNvPr id="37" name="Segnaposto contenuto 4" descr="Segnaposto SmartArt">
            <a:extLst>
              <a:ext uri="{FF2B5EF4-FFF2-40B4-BE49-F238E27FC236}">
                <a16:creationId xmlns:a16="http://schemas.microsoft.com/office/drawing/2014/main" id="{D21190AD-C15E-BA7F-3ADC-A23AA1065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202595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667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75119-6F25-575D-E857-B86B04F9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Un uomo e una donna che analizzano alcuni documenti">
            <a:extLst>
              <a:ext uri="{FF2B5EF4-FFF2-40B4-BE49-F238E27FC236}">
                <a16:creationId xmlns:a16="http://schemas.microsoft.com/office/drawing/2014/main" id="{72E609E3-8933-574E-DEC5-6449A9CBD1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E2B9234-7714-188B-C7CF-083F8AF8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17629" cy="631035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Tipologie del decisore e preferenze informative</a:t>
            </a:r>
          </a:p>
        </p:txBody>
      </p:sp>
      <p:graphicFrame>
        <p:nvGraphicFramePr>
          <p:cNvPr id="37" name="Segnaposto contenuto 4" descr="Segnaposto SmartArt">
            <a:extLst>
              <a:ext uri="{FF2B5EF4-FFF2-40B4-BE49-F238E27FC236}">
                <a16:creationId xmlns:a16="http://schemas.microsoft.com/office/drawing/2014/main" id="{F6E851A5-CA25-FABC-13B7-5F7331123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322919"/>
              </p:ext>
            </p:extLst>
          </p:nvPr>
        </p:nvGraphicFramePr>
        <p:xfrm>
          <a:off x="1066800" y="1273629"/>
          <a:ext cx="10058400" cy="467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303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1CE1D-07ED-03CC-48E8-F1372C2B8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Un uomo e una donna che analizzano alcuni documenti">
            <a:extLst>
              <a:ext uri="{FF2B5EF4-FFF2-40B4-BE49-F238E27FC236}">
                <a16:creationId xmlns:a16="http://schemas.microsoft.com/office/drawing/2014/main" id="{B033E726-56A8-C3B3-AC6E-164BC95C40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118FB9C-2123-AB42-7655-DB04124D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17629" cy="631035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Tipologie del decisore e preferenze informative</a:t>
            </a:r>
          </a:p>
        </p:txBody>
      </p:sp>
      <p:graphicFrame>
        <p:nvGraphicFramePr>
          <p:cNvPr id="37" name="Segnaposto contenuto 4" descr="Segnaposto SmartArt">
            <a:extLst>
              <a:ext uri="{FF2B5EF4-FFF2-40B4-BE49-F238E27FC236}">
                <a16:creationId xmlns:a16="http://schemas.microsoft.com/office/drawing/2014/main" id="{0ACDD824-7B5A-B525-D825-4443FF339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69833"/>
              </p:ext>
            </p:extLst>
          </p:nvPr>
        </p:nvGraphicFramePr>
        <p:xfrm>
          <a:off x="1066800" y="1273629"/>
          <a:ext cx="10058400" cy="467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403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111A-F989-7D44-F3FE-31BF7776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Un uomo e una donna che analizzano alcuni documenti">
            <a:extLst>
              <a:ext uri="{FF2B5EF4-FFF2-40B4-BE49-F238E27FC236}">
                <a16:creationId xmlns:a16="http://schemas.microsoft.com/office/drawing/2014/main" id="{59CC5041-028C-7BBD-0460-8559C8D70E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03FB060-DD47-B22C-92B4-B964ABDA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17629" cy="631035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Tipologie del decisore e preferenze informative</a:t>
            </a:r>
          </a:p>
        </p:txBody>
      </p:sp>
      <p:graphicFrame>
        <p:nvGraphicFramePr>
          <p:cNvPr id="37" name="Segnaposto contenuto 4" descr="Segnaposto SmartArt">
            <a:extLst>
              <a:ext uri="{FF2B5EF4-FFF2-40B4-BE49-F238E27FC236}">
                <a16:creationId xmlns:a16="http://schemas.microsoft.com/office/drawing/2014/main" id="{85D95C7C-1D15-FD58-265D-0C6BBEAD5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565568"/>
              </p:ext>
            </p:extLst>
          </p:nvPr>
        </p:nvGraphicFramePr>
        <p:xfrm>
          <a:off x="1066800" y="1273629"/>
          <a:ext cx="10058400" cy="467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2752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52D5-6241-FE96-E910-158DB22A6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Un uomo e una donna che analizzano alcuni documenti">
            <a:extLst>
              <a:ext uri="{FF2B5EF4-FFF2-40B4-BE49-F238E27FC236}">
                <a16:creationId xmlns:a16="http://schemas.microsoft.com/office/drawing/2014/main" id="{DC5CC567-6892-6633-2595-3C5BFC23A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60EEC3D-A3D3-3710-612D-00845759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17629" cy="631035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Tipologie del decisore e preferenze informative</a:t>
            </a:r>
          </a:p>
        </p:txBody>
      </p:sp>
      <p:graphicFrame>
        <p:nvGraphicFramePr>
          <p:cNvPr id="37" name="Segnaposto contenuto 4" descr="Segnaposto SmartArt">
            <a:extLst>
              <a:ext uri="{FF2B5EF4-FFF2-40B4-BE49-F238E27FC236}">
                <a16:creationId xmlns:a16="http://schemas.microsoft.com/office/drawing/2014/main" id="{00BD3FE3-4C8F-0606-4E40-0D8F34413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282770"/>
              </p:ext>
            </p:extLst>
          </p:nvPr>
        </p:nvGraphicFramePr>
        <p:xfrm>
          <a:off x="1066800" y="1273629"/>
          <a:ext cx="10058400" cy="467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191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E9AB90-FA84-3E86-53D8-177180C0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7235"/>
          </a:xfrm>
        </p:spPr>
        <p:txBody>
          <a:bodyPr>
            <a:normAutofit fontScale="90000"/>
          </a:bodyPr>
          <a:lstStyle/>
          <a:p>
            <a:r>
              <a:rPr lang="it-IT" dirty="0"/>
              <a:t>Introduzione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8F0620-2446-7F92-B58F-7FFC8C29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2103120"/>
            <a:ext cx="11146971" cy="3849624"/>
          </a:xfrm>
        </p:spPr>
        <p:txBody>
          <a:bodyPr/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it-IT" sz="2000" b="1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La scrittura analitica nell'intelligence è una disciplina specializzata che differisce dagli altri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it-IT" sz="2000" b="1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tipi di scrittura. Il suo obiettivo è trasformare informazioni complesse in intelligence utile per i decisori, richiedendo pensiero critico, comunicazione chiara e concisa dall'analista. </a:t>
            </a:r>
            <a:endParaRPr lang="it-IT" sz="2000" kern="1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110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ttangolo 13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769BAC94-6EE6-4C8D-8140-D4B8F6CF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7" y="237744"/>
            <a:ext cx="5141415" cy="17182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sz="3800" b="1" dirty="0">
                <a:solidFill>
                  <a:schemeClr val="bg2">
                    <a:lumMod val="50000"/>
                  </a:schemeClr>
                </a:solidFill>
              </a:rPr>
              <a:t>La struttura del Report</a:t>
            </a:r>
          </a:p>
        </p:txBody>
      </p:sp>
      <p:pic>
        <p:nvPicPr>
          <p:cNvPr id="10" name="Segnaposto contenuto 9" descr="Rete di collegamento delle persone">
            <a:extLst>
              <a:ext uri="{FF2B5EF4-FFF2-40B4-BE49-F238E27FC236}">
                <a16:creationId xmlns:a16="http://schemas.microsoft.com/office/drawing/2014/main" id="{11645E76-610E-EAFC-503D-6DC2AA56B9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54708" y="427534"/>
            <a:ext cx="5365436" cy="6002932"/>
          </a:xfrm>
        </p:spPr>
      </p:pic>
    </p:spTree>
    <p:extLst>
      <p:ext uri="{BB962C8B-B14F-4D97-AF65-F5344CB8AC3E}">
        <p14:creationId xmlns:p14="http://schemas.microsoft.com/office/powerpoint/2010/main" val="382240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7539AD-8B0E-2EFB-01BA-0E78D1328916}"/>
              </a:ext>
            </a:extLst>
          </p:cNvPr>
          <p:cNvSpPr txBox="1"/>
          <p:nvPr/>
        </p:nvSpPr>
        <p:spPr>
          <a:xfrm>
            <a:off x="560614" y="620485"/>
            <a:ext cx="5001986" cy="543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Titolo Analitico</a:t>
            </a: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Comunicare la conclusione principale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Utilizzare parole chiave rilevanti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Mantenere la concisione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2. BLUF</a:t>
            </a: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Sintesi delle conclusioni principali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Implicazioni immediate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Livello di confidenza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2F9081-790A-CA8A-C5E1-1BB0E65F3793}"/>
              </a:ext>
            </a:extLst>
          </p:cNvPr>
          <p:cNvSpPr txBox="1"/>
          <p:nvPr/>
        </p:nvSpPr>
        <p:spPr>
          <a:xfrm>
            <a:off x="6313715" y="758984"/>
            <a:ext cx="4746171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3. Corpo del Testo</a:t>
            </a: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-Organizzazione gerarchica delle informazioni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Prove a supporto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Analisi alternative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4. Appendici (se necessarie)</a:t>
            </a: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Dati tecnici dettagliati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Metodologia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Fonti aggiuntive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413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16CF5B-54EB-943A-3381-472DCE9F7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609599"/>
            <a:ext cx="7217229" cy="598714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it-IT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Controllo Logico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Coerenza argomentativa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Validità delle conclusioni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Solidità metodologica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it-IT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Verifica Fattuale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Accuratezza dei dati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Attualità delle informazioni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Correttezza delle citazioni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it-IT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Valutazione dell'Efficacia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Chiarezza comunicativa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Rilevanza per il decisore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- Impatto potenziale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793113-8774-6315-6A30-3814BC97A6FE}"/>
              </a:ext>
            </a:extLst>
          </p:cNvPr>
          <p:cNvSpPr txBox="1"/>
          <p:nvPr/>
        </p:nvSpPr>
        <p:spPr>
          <a:xfrm>
            <a:off x="8316686" y="783771"/>
            <a:ext cx="340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</a:rPr>
              <a:t>Processo di revisione </a:t>
            </a:r>
          </a:p>
        </p:txBody>
      </p:sp>
    </p:spTree>
    <p:extLst>
      <p:ext uri="{BB962C8B-B14F-4D97-AF65-F5344CB8AC3E}">
        <p14:creationId xmlns:p14="http://schemas.microsoft.com/office/powerpoint/2010/main" val="3308658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88500-3CF8-4097-8DEC-19D4A816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0" y="1352805"/>
            <a:ext cx="4633415" cy="769910"/>
          </a:xfrm>
        </p:spPr>
        <p:txBody>
          <a:bodyPr rtlCol="0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it-IT" sz="4000" b="1" dirty="0">
                <a:solidFill>
                  <a:schemeClr val="tx1"/>
                </a:solidFill>
              </a:rPr>
              <a:t>Revisione Linguistica</a:t>
            </a:r>
          </a:p>
        </p:txBody>
      </p:sp>
      <p:pic>
        <p:nvPicPr>
          <p:cNvPr id="20" name="Segnaposto immagine 19" descr="Persone con laptop">
            <a:extLst>
              <a:ext uri="{FF2B5EF4-FFF2-40B4-BE49-F238E27FC236}">
                <a16:creationId xmlns:a16="http://schemas.microsoft.com/office/drawing/2014/main" id="{207ED264-415A-4EAC-861D-E08C035154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58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530544-64ED-D762-0DD9-0D5D7167E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543" y="794657"/>
            <a:ext cx="6901543" cy="5057503"/>
          </a:xfrm>
        </p:spPr>
        <p:txBody>
          <a:bodyPr>
            <a:normAutofit lnSpcReduction="10000"/>
          </a:bodyPr>
          <a:lstStyle/>
          <a:p>
            <a:pPr lvl="1" indent="0" algn="just">
              <a:spcAft>
                <a:spcPts val="800"/>
              </a:spcAft>
              <a:buNone/>
            </a:pPr>
            <a:endParaRPr lang="it-IT" sz="2000" kern="100" dirty="0">
              <a:effectLst/>
            </a:endParaRPr>
          </a:p>
          <a:p>
            <a:pPr lvl="1" indent="0" algn="just">
              <a:spcAft>
                <a:spcPts val="800"/>
              </a:spcAft>
              <a:buNone/>
            </a:pPr>
            <a:endParaRPr lang="it-IT" sz="2000" kern="100" dirty="0"/>
          </a:p>
          <a:p>
            <a:pPr lvl="1" indent="0" algn="just">
              <a:spcAft>
                <a:spcPts val="800"/>
              </a:spcAft>
              <a:buNone/>
            </a:pPr>
            <a:r>
              <a:rPr lang="it-IT" sz="2400" kern="100" dirty="0">
                <a:effectLst/>
              </a:rPr>
              <a:t>Rileggere attentamente il testo, concentrarsi sulla chiarezza, la concisione e l'accuratezza linguistica.</a:t>
            </a:r>
          </a:p>
          <a:p>
            <a:pPr lvl="1" indent="0" algn="just">
              <a:spcAft>
                <a:spcPts val="800"/>
              </a:spcAft>
              <a:buNone/>
            </a:pPr>
            <a:endParaRPr lang="it-IT" sz="2400" kern="100" dirty="0">
              <a:effectLst/>
            </a:endParaRPr>
          </a:p>
          <a:p>
            <a:pPr lvl="1" indent="0" algn="just">
              <a:spcAft>
                <a:spcPts val="800"/>
              </a:spcAft>
              <a:buNone/>
            </a:pPr>
            <a:r>
              <a:rPr lang="it-IT" sz="2400" kern="100" dirty="0">
                <a:effectLst/>
              </a:rPr>
              <a:t>Utilizzare un linguaggio preciso e appropriato al pubblico di destinazione, evitando termini vaghi, ambigui o gergali.</a:t>
            </a:r>
          </a:p>
          <a:p>
            <a:pPr lvl="1" indent="0" algn="just">
              <a:spcAft>
                <a:spcPts val="800"/>
              </a:spcAft>
              <a:buNone/>
            </a:pPr>
            <a:endParaRPr lang="it-IT" sz="2400" kern="100" dirty="0">
              <a:effectLst/>
            </a:endParaRPr>
          </a:p>
          <a:p>
            <a:pPr lvl="1" indent="0" algn="just">
              <a:spcAft>
                <a:spcPts val="800"/>
              </a:spcAft>
              <a:buNone/>
            </a:pPr>
            <a:r>
              <a:rPr lang="it-IT" sz="2400" kern="100" dirty="0">
                <a:effectLst/>
              </a:rPr>
              <a:t>Verificare la correttezza grammaticale, l'ortografia e la punteggiatura</a:t>
            </a:r>
            <a:r>
              <a:rPr lang="it-IT" sz="1800" kern="100" dirty="0">
                <a:effectLst/>
              </a:rPr>
              <a:t>.</a:t>
            </a:r>
          </a:p>
          <a:p>
            <a:endParaRPr lang="it-IT" dirty="0"/>
          </a:p>
        </p:txBody>
      </p:sp>
      <p:pic>
        <p:nvPicPr>
          <p:cNvPr id="6" name="Immagine 5" descr="Persona seduta che scrive">
            <a:extLst>
              <a:ext uri="{FF2B5EF4-FFF2-40B4-BE49-F238E27FC236}">
                <a16:creationId xmlns:a16="http://schemas.microsoft.com/office/drawing/2014/main" id="{0A7F92BD-B916-5CD4-7B5E-FBC93F3D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11" r="4456" b="-2"/>
          <a:stretch/>
        </p:blipFill>
        <p:spPr>
          <a:xfrm>
            <a:off x="7641771" y="1384663"/>
            <a:ext cx="3918858" cy="3024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449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461684-EC36-13C4-A992-D7B0A6F4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Prima Lettura: Coerenza e Struttura</a:t>
            </a:r>
            <a:br>
              <a:rPr lang="it-IT" sz="4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B2CC5-42B7-D4E1-88EB-47D1D645B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In questa fase iniziale, l'obiettivo è verificare la coerenza logica e la struttura generale del testo. Ci dobbiamo chiedere se il contenuto è organizzato in modo chiaro e se ogni paragrafo è legato al tema principale.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È importante prestare attenzione alla sequenza dei paragrafi, assicurandosi che l'argomentazione sia progressiva e che ogni sezione conduca naturalmente alla successiva.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4633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CAAD0-D856-5B5D-4C74-45ADAF58D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67520-B00D-F49C-A25F-1FAC0CC2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Seconda</a:t>
            </a:r>
            <a:r>
              <a:rPr lang="it-IT" sz="4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Lettura: Chiarezza e sintesi</a:t>
            </a:r>
            <a:br>
              <a:rPr lang="it-IT" sz="4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526DA7-4C79-593F-E0D8-D887E1E5F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La seconda lettura si concentra sulla chiarezza e la brevità. Ogni frase dovrebbe esprimere il concetto in modo diretto e conciso.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Ridurre frasi complesse, semplificare il linguaggio e eliminare ripetizioni. Sostituire termini vaghi con parole più precise, migliora la comprensibilità del testo.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2295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99C3-90D8-FC86-04D2-D9BE6BDD5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F5999-620E-4E97-F6DE-270AF839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Ultima</a:t>
            </a:r>
            <a:r>
              <a:rPr lang="it-IT" sz="4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Lettura: Correzione degli errori</a:t>
            </a:r>
            <a:br>
              <a:rPr lang="it-IT" sz="4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DB542-BE22-2651-6D76-7D0154F77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71" y="2103120"/>
            <a:ext cx="10722429" cy="3849624"/>
          </a:xfrm>
        </p:spPr>
        <p:txBody>
          <a:bodyPr>
            <a:normAutofit lnSpcReduction="10000"/>
          </a:bodyPr>
          <a:lstStyle/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Correzione di errori grammaticali, ortografici e di punteggiatura. Anche errori minimi possono compromettere la professionalità del testo.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Una tecnica efficace è leggere il testo ad alta voce, aiutando a identificare errori che potrebbero passare inosservati in una lettura silenziosa.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Feedback e Prospettive Alternative</a:t>
            </a:r>
          </a:p>
          <a:p>
            <a:pPr lvl="1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Oltre alla revisione personale, ottenere feedback esterno e considerare punti di vista alternativi può arricchire e completare l'analisi.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154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ttangolo 47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Segnaposto contenuto 5" descr="Gruppo di studenti">
            <a:extLst>
              <a:ext uri="{FF2B5EF4-FFF2-40B4-BE49-F238E27FC236}">
                <a16:creationId xmlns:a16="http://schemas.microsoft.com/office/drawing/2014/main" id="{B1DE2944-CBE6-437E-B09B-0F786EE86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10"/>
            <a:ext cx="12191982" cy="6857990"/>
          </a:xfrm>
          <a:prstGeom prst="rect">
            <a:avLst/>
          </a:prstGeom>
          <a:noFill/>
        </p:spPr>
      </p:pic>
      <p:sp>
        <p:nvSpPr>
          <p:cNvPr id="54" name="Rettangolo 53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E88500-3CF8-4097-8DEC-19D4A816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>
              <a:lnSpc>
                <a:spcPct val="90000"/>
              </a:lnSpc>
            </a:pPr>
            <a:r>
              <a:rPr lang="it-IT" sz="4000" dirty="0"/>
              <a:t>Feedback esterno</a:t>
            </a:r>
          </a:p>
        </p:txBody>
      </p:sp>
    </p:spTree>
    <p:extLst>
      <p:ext uri="{BB962C8B-B14F-4D97-AF65-F5344CB8AC3E}">
        <p14:creationId xmlns:p14="http://schemas.microsoft.com/office/powerpoint/2010/main" val="145644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B8810E-EB3D-CB71-B247-45128B7A8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500743"/>
            <a:ext cx="10646229" cy="5452001"/>
          </a:xfrm>
        </p:spPr>
        <p:txBody>
          <a:bodyPr>
            <a:normAutofit/>
          </a:bodyPr>
          <a:lstStyle/>
          <a:p>
            <a:pPr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Feedback Esterno</a:t>
            </a:r>
          </a:p>
          <a:p>
            <a:pPr lvl="1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2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Chiedere feedback ad un compagno, collega, supervisore, aiuta a identificare punti deboli o aree che richiedono chiarimenti.</a:t>
            </a:r>
          </a:p>
          <a:p>
            <a:pPr marL="742950" lvl="1" indent="-285750" algn="just">
              <a:lnSpc>
                <a:spcPct val="2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Sottoponi il tuo lavoro a revisori esterni, preferibilmente con diverse prospettive e competenze.</a:t>
            </a:r>
          </a:p>
          <a:p>
            <a:pPr marL="742950" lvl="1" indent="-285750" algn="just">
              <a:lnSpc>
                <a:spcPct val="2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Chiedi ai revisori di valutare la chiarezza, l'accuratezza, l'obiettività e la completezza dell'analisi.</a:t>
            </a:r>
          </a:p>
          <a:p>
            <a:pPr marL="742950" lvl="1" indent="-285750" algn="just">
              <a:lnSpc>
                <a:spcPct val="2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Incoraggia i revisori a fornire un feedback costruttivo e dettagliato, identificando punti deboli e suggerendo miglioramenti.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119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4C8BD-FF9F-66C4-780F-17595FD2F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43949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Il compito dell’analista di intelligence: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CAABF1-745B-B089-9969-04BD24668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95400"/>
            <a:ext cx="11005457" cy="4668230"/>
          </a:xfrm>
        </p:spPr>
        <p:txBody>
          <a:bodyPr/>
          <a:lstStyle/>
          <a:p>
            <a:endParaRPr lang="it-IT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400" dirty="0">
                <a:latin typeface="Segoe UI" panose="020B0502040204020203" pitchFamily="34" charset="0"/>
                <a:cs typeface="Segoe UI" panose="020B0502040204020203" pitchFamily="34" charset="0"/>
              </a:rPr>
              <a:t>Il compito dell'analista, simile a quello del giornalista d'inchiesta, è </a:t>
            </a:r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raccogliere, verificare e sintetizzare informazioni </a:t>
            </a:r>
            <a:r>
              <a:rPr lang="it-IT" sz="2400" dirty="0">
                <a:latin typeface="Segoe UI" panose="020B0502040204020203" pitchFamily="34" charset="0"/>
                <a:cs typeface="Segoe UI" panose="020B0502040204020203" pitchFamily="34" charset="0"/>
              </a:rPr>
              <a:t>da varie fonti, garantendo affidabilità e creando un quadro coerente</a:t>
            </a:r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it-IT" sz="2400" dirty="0">
                <a:latin typeface="Segoe UI" panose="020B0502040204020203" pitchFamily="34" charset="0"/>
                <a:cs typeface="Segoe UI" panose="020B0502040204020203" pitchFamily="34" charset="0"/>
              </a:rPr>
              <a:t> Mantenere </a:t>
            </a:r>
            <a:r>
              <a:rPr lang="it-I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un'imparzialità rigorosa </a:t>
            </a:r>
            <a:r>
              <a:rPr lang="it-IT" sz="2400" dirty="0">
                <a:latin typeface="Segoe UI" panose="020B0502040204020203" pitchFamily="34" charset="0"/>
                <a:cs typeface="Segoe UI" panose="020B0502040204020203" pitchFamily="34" charset="0"/>
              </a:rPr>
              <a:t>è fondamentale; senza di essa, l'analisi perde credibilità e può diventare propaganda o opinioni mascherate da fatti.</a:t>
            </a:r>
          </a:p>
        </p:txBody>
      </p:sp>
    </p:spTree>
    <p:extLst>
      <p:ext uri="{BB962C8B-B14F-4D97-AF65-F5344CB8AC3E}">
        <p14:creationId xmlns:p14="http://schemas.microsoft.com/office/powerpoint/2010/main" val="307900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1C96FB-2891-14DF-2B04-587C72C58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Devil's</a:t>
            </a:r>
            <a:r>
              <a:rPr lang="it-IT" sz="4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Advocacy (Opzionale):</a:t>
            </a:r>
            <a:br>
              <a:rPr lang="it-IT" sz="4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84307E-D42D-C6AF-C326-E7BE7090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 analisi strategiche o operative, considera l'utilizzo del processo di </a:t>
            </a:r>
            <a:r>
              <a:rPr lang="it-IT" sz="2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Devil's</a:t>
            </a: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Advocacy.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revisore indipendente assume il ruolo di "</a:t>
            </a:r>
            <a:r>
              <a:rPr lang="it-IT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avvocato del diavolo</a:t>
            </a: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", cercando di confutare le conclusioni dell'analisi.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Questo processo aiuta a identificare punti deboli, lacune informative e potenziali </a:t>
            </a:r>
            <a:r>
              <a:rPr lang="it-IT" sz="2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bias</a:t>
            </a: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354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C3C1E-79A7-DDB2-2E35-45C82B1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598714"/>
            <a:ext cx="10853057" cy="10450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it-IT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reparare un report dettagliato che risponda ai seguenti quesiti richiesti </a:t>
            </a:r>
            <a:br>
              <a:rPr lang="it-IT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dal Decisore Politico: </a:t>
            </a:r>
            <a:br>
              <a:rPr lang="it-IT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it-IT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2000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AA82E7-08C0-6222-3431-F7C90C06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3743"/>
            <a:ext cx="10058400" cy="461554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Geopolitica:</a:t>
            </a:r>
            <a:endParaRPr lang="it-IT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che modo la Cina sta esercitando la sua influenza nel Mar Cinese Meridionale e quali sono le implicazioni per gli interessi degli Stati Uniti e dei suoi alleati nella regione?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Quali sono i principali fattori di instabilità politica nell'Africa sub-sahariana e quali sono i potenziali rischi per la sicurezza nazionale dell’Europa. 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Come il coinvolgimento in corso dell'Iran stia influenzando l'escalation del conflitto israelo-palestinese e quali siano le implicazioni immediate e a lungo termine per la stabilità regionale in Medio Oriente. Identifica i fattori chiave che hanno portato a questo ampliamento del conflitto, incluso il ruolo di gruppi sostenuti dall'Iran come Hezbollah e Hamas. Suggerisci strategie per gestire l'attuale situazione e mitigare il rischio di un ulteriore allargamento del conflitto su scala regionale.</a:t>
            </a:r>
            <a:endParaRPr lang="it-IT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1925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B3D2-FA8A-D98B-6C61-713A3D52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74A274-5D14-224B-1B80-474B7961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98715"/>
            <a:ext cx="10058400" cy="566057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Economia: </a:t>
            </a:r>
            <a:endParaRPr lang="it-IT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Qual è l'impatto reale delle sanzioni economiche imposte alla Russia in seguito all'invasione dell'Ucraina e quali sono le possibili contromisure che il governo russo potrebbe adottare?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Quali sono i principali indicatori economici che suggeriscono un possibile rischio di recessione globale e quali sarebbero le conseguenze per l'economia italiana?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5220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BD286-9234-349D-1C56-EB531331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3774B-1CAF-D932-0BA5-F0493A510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55171"/>
            <a:ext cx="10058400" cy="570411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Sicurezza</a:t>
            </a:r>
            <a:r>
              <a:rPr lang="it-IT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it-IT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Quali sono le vulnerabilità critiche delle istituzioni italiane agli attacchi informatici e quali misure si stanno adottando per rafforzare la sicurezza informatica nazionale?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Qual è lo stato attuale della radicalizzazione e della presenza di gruppi estremisti in Italia. Quali sono i fattori chiave che contribuiscono alla diffusione di ideologie radicali sul territorio nazionale? Analizza le potenziali minacce alla sicurezza interna e suggerisci strategie efficaci per prevenire e contrastare fenomeni di radicalizzazione e attività terroristiche.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che modo gli effetti del cambiamento climatico, come l'innalzamento del livello del mare e gli eventi meteorologici estremi, potrebbero influenzare la sicurezza nazionale. Quali sono le regioni europee più vulnerabili e quali strategie dovrebbero essere adottate per mitigare questi rischi?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611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Gruppo di persone che lavorano">
            <a:extLst>
              <a:ext uri="{FF2B5EF4-FFF2-40B4-BE49-F238E27FC236}">
                <a16:creationId xmlns:a16="http://schemas.microsoft.com/office/drawing/2014/main" id="{FDC0A5F4-FE96-4D3A-A9D6-A76F32BA642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0" y="248598"/>
            <a:ext cx="11725200" cy="63626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49C97B1-F677-4C82-9865-227A9B7D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Struttura</a:t>
            </a:r>
          </a:p>
        </p:txBody>
      </p:sp>
      <p:graphicFrame>
        <p:nvGraphicFramePr>
          <p:cNvPr id="5" name="Segnaposto contenuto 2" descr="Oggetto SmartArt">
            <a:extLst>
              <a:ext uri="{FF2B5EF4-FFF2-40B4-BE49-F238E27FC236}">
                <a16:creationId xmlns:a16="http://schemas.microsoft.com/office/drawing/2014/main" id="{A1342CC9-B5BC-4EE6-A03F-6501ED7CC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59262"/>
              </p:ext>
            </p:extLst>
          </p:nvPr>
        </p:nvGraphicFramePr>
        <p:xfrm>
          <a:off x="685799" y="2037524"/>
          <a:ext cx="10817088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730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C97B1-F677-4C82-9865-227A9B7D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Struttura</a:t>
            </a:r>
          </a:p>
        </p:txBody>
      </p:sp>
      <p:graphicFrame>
        <p:nvGraphicFramePr>
          <p:cNvPr id="5" name="Segnaposto contenuto 2" descr="Oggetto SmartArt">
            <a:extLst>
              <a:ext uri="{FF2B5EF4-FFF2-40B4-BE49-F238E27FC236}">
                <a16:creationId xmlns:a16="http://schemas.microsoft.com/office/drawing/2014/main" id="{A1342CC9-B5BC-4EE6-A03F-6501ED7CC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781348"/>
              </p:ext>
            </p:extLst>
          </p:nvPr>
        </p:nvGraphicFramePr>
        <p:xfrm>
          <a:off x="685799" y="2037524"/>
          <a:ext cx="10817088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633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ttangolo 25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pic>
        <p:nvPicPr>
          <p:cNvPr id="6" name="Segnaposto immagine 5" descr="Uomo giovane che scrive">
            <a:extLst>
              <a:ext uri="{FF2B5EF4-FFF2-40B4-BE49-F238E27FC236}">
                <a16:creationId xmlns:a16="http://schemas.microsoft.com/office/drawing/2014/main" id="{1054C6CA-D723-4A6A-9734-5910A1729B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18" y="-9973"/>
            <a:ext cx="12191998" cy="6857999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F5067F-B05A-4CB4-8FEF-12162F4F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56" y="546251"/>
            <a:ext cx="4602152" cy="927003"/>
          </a:xfr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it-IT"/>
            </a:defPPr>
          </a:lstStyle>
          <a:p>
            <a:pPr algn="ctr" rtl="0">
              <a:lnSpc>
                <a:spcPct val="90000"/>
              </a:lnSpc>
            </a:pPr>
            <a:r>
              <a:rPr lang="it-IT" sz="3600" b="1" dirty="0">
                <a:solidFill>
                  <a:schemeClr val="bg2">
                    <a:lumMod val="50000"/>
                  </a:schemeClr>
                </a:solidFill>
              </a:rPr>
              <a:t>La scrittura analitica</a:t>
            </a:r>
            <a:r>
              <a:rPr lang="it-IT" sz="4800" dirty="0">
                <a:solidFill>
                  <a:schemeClr val="bg2">
                    <a:lumMod val="50000"/>
                  </a:schemeClr>
                </a:solidFill>
              </a:rPr>
              <a:t>:</a:t>
            </a:r>
            <a:br>
              <a:rPr lang="it-IT" sz="4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600" b="1" dirty="0">
                <a:effectLst/>
                <a:ea typeface="Aptos" panose="020B0004020202020204" pitchFamily="34" charset="0"/>
              </a:rPr>
              <a:t>trasformare informazioni complesse in intelligence fruibile per i decisori politici. </a:t>
            </a:r>
            <a:endParaRPr lang="it-IT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AD4A91-7AB8-40C3-9C11-950FF5FC7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043" y="1710997"/>
            <a:ext cx="4602152" cy="4600751"/>
          </a:xfr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it-IT"/>
            </a:def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Caratteristiche Distintive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Obiettivo Primario: Supportare il processo decisionale fornendo analisi chiare e azionabili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Tempistica: Spesso prodotta sotto pressione temporale significativa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Audience: Decisori politici e strategici con tempo limitato, Amministratori delegati.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Impatto: Può influenzare direttamente decisioni di sicurezza nazionale, aziendale etc.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9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66C03-9F44-30BD-A2B7-20B5C322C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ttangolo 25">
            <a:extLst>
              <a:ext uri="{FF2B5EF4-FFF2-40B4-BE49-F238E27FC236}">
                <a16:creationId xmlns:a16="http://schemas.microsoft.com/office/drawing/2014/main" id="{C3610F57-8E9D-5EB6-3F52-933F4714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4C93153-B62B-E03B-2DA7-957C6B04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F78D5AE-FDD0-600D-EEAD-CC2E395A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44027882-5470-A319-3F17-F78770567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CF3469A-9A6F-557D-2F46-BB765394D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AC3E17EC-0C5D-9A8F-5511-083D713DA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1FE9D6D-D0D6-2EA5-E84D-C7441042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56" y="546251"/>
            <a:ext cx="4602152" cy="927003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algn="ctr" rtl="0">
              <a:lnSpc>
                <a:spcPct val="90000"/>
              </a:lnSpc>
            </a:pPr>
            <a:endParaRPr lang="it-IT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4F2A15-3802-41E9-FB76-AE20E0F0D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043" y="1710997"/>
            <a:ext cx="4602152" cy="4600751"/>
          </a:xfr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it-IT"/>
            </a:def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Caratteristiche Distintive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Obiettivo Primario: Supportare il processo decisionale fornendo analisi chiare e azionabili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Tempistica: Spesso prodotta sotto pressione temporale significativa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Audience: Decisori politici e strategici con tempo limitato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Impatto: Può influenzare direttamente decisioni di sicurezza nazionale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800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549120F8-D84F-BA88-453C-8B6431CA4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28600" y="237744"/>
            <a:ext cx="10358489" cy="6382512"/>
          </a:xfrm>
        </p:spPr>
        <p:txBody>
          <a:bodyPr/>
          <a:lstStyle/>
          <a:p>
            <a:endParaRPr lang="it-IT" sz="1800" kern="100" dirty="0">
              <a:effectLst/>
              <a:latin typeface="Segoe UI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La Struttura BLUF (Bottom Line Up Front) o della Piramide Rovesciata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it-IT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informazioni principali, cioè il </a:t>
            </a: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messaggio chiave o le conclusioni principali</a:t>
            </a: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sono collocate </a:t>
            </a:r>
            <a:r>
              <a:rPr lang="it-IT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all’inizio del report</a:t>
            </a: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Seguono dettagli e contesti secondari, che approfondiscono e supportano l’argomento iniziale.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Questo permette al lettore di cogliere subito il nucleo dell’articolo, anche nel caso interrompa la lettura dopo il primo paragrafo.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 esempio: “</a:t>
            </a:r>
            <a:r>
              <a:rPr lang="it-IT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Il governo ha annunciato nuove misure economiche</a:t>
            </a:r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” per poi spiegare come si è giunti a questa decisione e quali effetti potrebbe avere.</a:t>
            </a:r>
          </a:p>
          <a:p>
            <a:endParaRPr lang="it-IT" sz="20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C345A7ED-33E5-BFF3-B352-844BD86B8E18}"/>
              </a:ext>
            </a:extLst>
          </p:cNvPr>
          <p:cNvSpPr/>
          <p:nvPr/>
        </p:nvSpPr>
        <p:spPr>
          <a:xfrm rot="10800000">
            <a:off x="10754867" y="2277080"/>
            <a:ext cx="1202437" cy="156386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0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85E6B1A0-6DA0-9C6E-4ED5-CC17FEE6AA4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Il BLUF è una dichiarazione concisa che presenta immediatamente le conclusioni più importanti dell'analisi.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Deve rispondere a tre domande fondamentali: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Qual è la conclusione principale?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Perché è importante?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Quali sono le implicazioni immediate?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4525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701C7101-46EC-BFBF-D7F3-49873D01E01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Componenti di un BLUF Efficace</a:t>
            </a:r>
            <a:endParaRPr lang="it-IT" sz="28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 Chiarezza: Linguaggio diretto e non ambiguo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Concisione: Idealmente non più di 2-3 frasi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3. Completezza: Deve contenere tutte le informazioni cruciali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4. Rilevanza: Focalizzato sulle implicazioni per il decisore</a:t>
            </a:r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91FA34-90E9-2722-3179-44A71C8E6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674914"/>
            <a:ext cx="3144774" cy="5222966"/>
          </a:xfrm>
        </p:spPr>
        <p:txBody>
          <a:bodyPr/>
          <a:lstStyle/>
          <a:p>
            <a:r>
              <a:rPr lang="it-IT" sz="2000" b="1" dirty="0"/>
              <a:t>Esempio</a:t>
            </a:r>
            <a:r>
              <a:rPr lang="it-IT" sz="2000" dirty="0"/>
              <a:t>: </a:t>
            </a:r>
          </a:p>
          <a:p>
            <a:r>
              <a:rPr lang="it-IT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 crescente cooperazione militare tra Russia e Corea del Nord rappresenta una minaccia immediata alla stabilità regionale dell'Asia orientale. L'aumento dei trasferimenti di tecnologia militare potrebbe accelerare significativamente il programma missilistico nordcoreano entro i prossimi 6-12 mesi."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226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2D"/>
      </a:dk2>
      <a:lt2>
        <a:srgbClr val="E2E2E8"/>
      </a:lt2>
      <a:accent1>
        <a:srgbClr val="A5A27D"/>
      </a:accent1>
      <a:accent2>
        <a:srgbClr val="B79A7A"/>
      </a:accent2>
      <a:accent3>
        <a:srgbClr val="C2948F"/>
      </a:accent3>
      <a:accent4>
        <a:srgbClr val="BA7F91"/>
      </a:accent4>
      <a:accent5>
        <a:srgbClr val="C390B5"/>
      </a:accent5>
      <a:accent6>
        <a:srgbClr val="B17FBA"/>
      </a:accent6>
      <a:hlink>
        <a:srgbClr val="6D71B0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5178099_TF89747358_Win32" id="{BEEA53A0-3423-455D-B245-7915047CED01}" vid="{E5BE22A3-E9C0-4D09-BA0A-C510C6299B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243E30-12F4-4BE3-B27D-23AB115E9D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5E4A76-0180-4CD0-B081-82F74A33613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B96A612-58F4-4E9A-9665-3987CC3AC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per un corso</Template>
  <TotalTime>161</TotalTime>
  <Words>1903</Words>
  <Application>Microsoft Office PowerPoint</Application>
  <PresentationFormat>Widescreen</PresentationFormat>
  <Paragraphs>241</Paragraphs>
  <Slides>33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Aptos</vt:lpstr>
      <vt:lpstr>Arial</vt:lpstr>
      <vt:lpstr>Calibri</vt:lpstr>
      <vt:lpstr>Garamond</vt:lpstr>
      <vt:lpstr>Segoe UI</vt:lpstr>
      <vt:lpstr>Times New Roman</vt:lpstr>
      <vt:lpstr>SavonVTI</vt:lpstr>
      <vt:lpstr>La scrittura analitica nell’intelligence</vt:lpstr>
      <vt:lpstr>Introduzione </vt:lpstr>
      <vt:lpstr>Il compito dell’analista di intelligence: </vt:lpstr>
      <vt:lpstr>Struttura</vt:lpstr>
      <vt:lpstr>Struttura</vt:lpstr>
      <vt:lpstr>La scrittura analitica: trasformare informazioni complesse in intelligence fruibile per i decisori politici. </vt:lpstr>
      <vt:lpstr>Presentazione standard di PowerPoint</vt:lpstr>
      <vt:lpstr>Presentazione standard di PowerPoint</vt:lpstr>
      <vt:lpstr>Presentazione standard di PowerPoint</vt:lpstr>
      <vt:lpstr>Analisi delle Fonti</vt:lpstr>
      <vt:lpstr>Sistema di Classificazione delle Fonti </vt:lpstr>
      <vt:lpstr>Il linguaggio dell’analisi</vt:lpstr>
      <vt:lpstr>Struttura linguistica</vt:lpstr>
      <vt:lpstr>Metodologia di scrittura</vt:lpstr>
      <vt:lpstr>Analisi del pubblico</vt:lpstr>
      <vt:lpstr>Tipologie del decisore e preferenze informative</vt:lpstr>
      <vt:lpstr>Tipologie del decisore e preferenze informative</vt:lpstr>
      <vt:lpstr>Tipologie del decisore e preferenze informative</vt:lpstr>
      <vt:lpstr>Tipologie del decisore e preferenze informative</vt:lpstr>
      <vt:lpstr>La struttura del Report</vt:lpstr>
      <vt:lpstr>Presentazione standard di PowerPoint</vt:lpstr>
      <vt:lpstr>Presentazione standard di PowerPoint</vt:lpstr>
      <vt:lpstr>Revisione Linguistica</vt:lpstr>
      <vt:lpstr>Presentazione standard di PowerPoint</vt:lpstr>
      <vt:lpstr>Prima Lettura: Coerenza e Struttura </vt:lpstr>
      <vt:lpstr>Seconda Lettura: Chiarezza e sintesi </vt:lpstr>
      <vt:lpstr>Ultima Lettura: Correzione degli errori </vt:lpstr>
      <vt:lpstr>Feedback esterno</vt:lpstr>
      <vt:lpstr>Presentazione standard di PowerPoint</vt:lpstr>
      <vt:lpstr>Devil's Advocacy (Opzionale): </vt:lpstr>
      <vt:lpstr> Preparare un report dettagliato che risponda ai seguenti quesiti richiesti  dal Decisore Politico:   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maurizio petrocchi</dc:creator>
  <cp:lastModifiedBy>maurizio petrocchi</cp:lastModifiedBy>
  <cp:revision>4</cp:revision>
  <dcterms:created xsi:type="dcterms:W3CDTF">2024-11-05T08:59:34Z</dcterms:created>
  <dcterms:modified xsi:type="dcterms:W3CDTF">2024-11-05T15:37:31Z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