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Lora" pitchFamily="2" charset="0"/>
      <p:regular r:id="rId23"/>
    </p:embeddedFont>
    <p:embeddedFont>
      <p:font typeface="Source Sans 3" panose="020B0604020202020204" charset="0"/>
      <p:regular r:id="rId24"/>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98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671763"/>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Accountability e Sistemi di Controllo nel Terzo Settore</a:t>
            </a:r>
            <a:endParaRPr lang="en-US" sz="3850" dirty="0"/>
          </a:p>
        </p:txBody>
      </p:sp>
      <p:sp>
        <p:nvSpPr>
          <p:cNvPr id="4" name="Text 1"/>
          <p:cNvSpPr/>
          <p:nvPr/>
        </p:nvSpPr>
        <p:spPr>
          <a:xfrm>
            <a:off x="837724" y="4217670"/>
            <a:ext cx="7468553" cy="1340168"/>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La riforma del terzo settore ha introdotto un sistema articolato di controlli e accountability per garantire la corretta gestione degli enti che svolgono funzioni sociali. Oggi esploreremo le strategie normative adottate dal legislatore per bilanciare il regime promozionale con la necessità di prevenire comportamenti opportunistici.</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890117"/>
            <a:ext cx="10707053"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Il Bilancio Sociale: Strumento di Accountability</a:t>
            </a:r>
            <a:endParaRPr lang="en-US" sz="3850" dirty="0"/>
          </a:p>
        </p:txBody>
      </p:sp>
      <p:sp>
        <p:nvSpPr>
          <p:cNvPr id="3" name="Text 1"/>
          <p:cNvSpPr/>
          <p:nvPr/>
        </p:nvSpPr>
        <p:spPr>
          <a:xfrm>
            <a:off x="837724" y="2924889"/>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L'informativa economica del bilancio di esercizio non è sufficiente per enti che svolgono funzioni sociali. Il bilancio sociale documenta il perseguimento delle finalità civiche e solidaristiche.</a:t>
            </a:r>
            <a:endParaRPr lang="en-US" sz="1600" dirty="0"/>
          </a:p>
        </p:txBody>
      </p:sp>
      <p:sp>
        <p:nvSpPr>
          <p:cNvPr id="4" name="Shape 2"/>
          <p:cNvSpPr/>
          <p:nvPr/>
        </p:nvSpPr>
        <p:spPr>
          <a:xfrm>
            <a:off x="837724" y="4144685"/>
            <a:ext cx="4178618" cy="2194679"/>
          </a:xfrm>
          <a:prstGeom prst="roundRect">
            <a:avLst>
              <a:gd name="adj" fmla="val 5000"/>
            </a:avLst>
          </a:prstGeom>
          <a:solidFill>
            <a:srgbClr val="FEF5E7"/>
          </a:solidFill>
          <a:ln/>
        </p:spPr>
        <p:txBody>
          <a:bodyPr/>
          <a:lstStyle/>
          <a:p>
            <a:endParaRPr lang="it-IT"/>
          </a:p>
        </p:txBody>
      </p:sp>
      <p:sp>
        <p:nvSpPr>
          <p:cNvPr id="5" name="Shape 3"/>
          <p:cNvSpPr/>
          <p:nvPr/>
        </p:nvSpPr>
        <p:spPr>
          <a:xfrm>
            <a:off x="837724" y="4121825"/>
            <a:ext cx="4178618" cy="91440"/>
          </a:xfrm>
          <a:prstGeom prst="roundRect">
            <a:avLst>
              <a:gd name="adj" fmla="val 34360"/>
            </a:avLst>
          </a:prstGeom>
          <a:solidFill>
            <a:srgbClr val="38512F"/>
          </a:solidFill>
          <a:ln/>
        </p:spPr>
        <p:txBody>
          <a:bodyPr/>
          <a:lstStyle/>
          <a:p>
            <a:endParaRPr lang="it-IT"/>
          </a:p>
        </p:txBody>
      </p:sp>
      <p:sp>
        <p:nvSpPr>
          <p:cNvPr id="6" name="Shape 4"/>
          <p:cNvSpPr/>
          <p:nvPr/>
        </p:nvSpPr>
        <p:spPr>
          <a:xfrm>
            <a:off x="2612886" y="3830598"/>
            <a:ext cx="628293" cy="628293"/>
          </a:xfrm>
          <a:prstGeom prst="roundRect">
            <a:avLst>
              <a:gd name="adj" fmla="val 145537"/>
            </a:avLst>
          </a:prstGeom>
          <a:solidFill>
            <a:srgbClr val="38512F"/>
          </a:solidFill>
          <a:ln/>
        </p:spPr>
        <p:txBody>
          <a:bodyPr/>
          <a:lstStyle/>
          <a:p>
            <a:endParaRPr lang="it-IT"/>
          </a:p>
        </p:txBody>
      </p:sp>
      <p:sp>
        <p:nvSpPr>
          <p:cNvPr id="7" name="Text 5"/>
          <p:cNvSpPr/>
          <p:nvPr/>
        </p:nvSpPr>
        <p:spPr>
          <a:xfrm>
            <a:off x="2801362" y="3987641"/>
            <a:ext cx="251341" cy="314087"/>
          </a:xfrm>
          <a:prstGeom prst="rect">
            <a:avLst/>
          </a:prstGeom>
          <a:noFill/>
          <a:ln/>
        </p:spPr>
        <p:txBody>
          <a:bodyPr wrap="none" lIns="0" tIns="0" rIns="0" bIns="0" rtlCol="0" anchor="t"/>
          <a:lstStyle/>
          <a:p>
            <a:pPr marL="0" indent="0" algn="l">
              <a:lnSpc>
                <a:spcPts val="3150"/>
              </a:lnSpc>
              <a:buNone/>
            </a:pPr>
            <a:r>
              <a:rPr lang="en-US" sz="1950" dirty="0">
                <a:solidFill>
                  <a:srgbClr val="FFFFFF"/>
                </a:solidFill>
                <a:latin typeface="Lora" pitchFamily="34" charset="0"/>
                <a:ea typeface="Lora" pitchFamily="34" charset="-122"/>
                <a:cs typeface="Lora" pitchFamily="34" charset="-120"/>
              </a:rPr>
              <a:t>1</a:t>
            </a:r>
            <a:endParaRPr lang="en-US" sz="1950" dirty="0"/>
          </a:p>
        </p:txBody>
      </p:sp>
      <p:sp>
        <p:nvSpPr>
          <p:cNvPr id="8" name="Text 6"/>
          <p:cNvSpPr/>
          <p:nvPr/>
        </p:nvSpPr>
        <p:spPr>
          <a:xfrm>
            <a:off x="1070015" y="466832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Obbligo di Redazione</a:t>
            </a:r>
            <a:endParaRPr lang="en-US" sz="1900" dirty="0"/>
          </a:p>
        </p:txBody>
      </p:sp>
      <p:sp>
        <p:nvSpPr>
          <p:cNvPr id="9" name="Text 7"/>
          <p:cNvSpPr/>
          <p:nvPr/>
        </p:nvSpPr>
        <p:spPr>
          <a:xfrm>
            <a:off x="1070015" y="5101947"/>
            <a:ext cx="3714036"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ETS con ricavi superiori a 1 milione di euro e tutte le imprese sociali devono redigere il bilancio sociale.</a:t>
            </a:r>
            <a:endParaRPr lang="en-US" sz="1600" dirty="0"/>
          </a:p>
        </p:txBody>
      </p:sp>
      <p:sp>
        <p:nvSpPr>
          <p:cNvPr id="10" name="Shape 8"/>
          <p:cNvSpPr/>
          <p:nvPr/>
        </p:nvSpPr>
        <p:spPr>
          <a:xfrm>
            <a:off x="5225772" y="4144685"/>
            <a:ext cx="4178737" cy="2194679"/>
          </a:xfrm>
          <a:prstGeom prst="roundRect">
            <a:avLst>
              <a:gd name="adj" fmla="val 5000"/>
            </a:avLst>
          </a:prstGeom>
          <a:solidFill>
            <a:srgbClr val="FEF5E7"/>
          </a:solidFill>
          <a:ln/>
        </p:spPr>
        <p:txBody>
          <a:bodyPr/>
          <a:lstStyle/>
          <a:p>
            <a:endParaRPr lang="it-IT"/>
          </a:p>
        </p:txBody>
      </p:sp>
      <p:sp>
        <p:nvSpPr>
          <p:cNvPr id="11" name="Shape 9"/>
          <p:cNvSpPr/>
          <p:nvPr/>
        </p:nvSpPr>
        <p:spPr>
          <a:xfrm>
            <a:off x="5225772" y="4121825"/>
            <a:ext cx="4178737" cy="91440"/>
          </a:xfrm>
          <a:prstGeom prst="roundRect">
            <a:avLst>
              <a:gd name="adj" fmla="val 34360"/>
            </a:avLst>
          </a:prstGeom>
          <a:solidFill>
            <a:srgbClr val="38512F"/>
          </a:solidFill>
          <a:ln/>
        </p:spPr>
        <p:txBody>
          <a:bodyPr/>
          <a:lstStyle/>
          <a:p>
            <a:endParaRPr lang="it-IT"/>
          </a:p>
        </p:txBody>
      </p:sp>
      <p:sp>
        <p:nvSpPr>
          <p:cNvPr id="12" name="Shape 10"/>
          <p:cNvSpPr/>
          <p:nvPr/>
        </p:nvSpPr>
        <p:spPr>
          <a:xfrm>
            <a:off x="7000935" y="3830598"/>
            <a:ext cx="628293" cy="628293"/>
          </a:xfrm>
          <a:prstGeom prst="roundRect">
            <a:avLst>
              <a:gd name="adj" fmla="val 145537"/>
            </a:avLst>
          </a:prstGeom>
          <a:solidFill>
            <a:srgbClr val="38512F"/>
          </a:solidFill>
          <a:ln/>
        </p:spPr>
        <p:txBody>
          <a:bodyPr/>
          <a:lstStyle/>
          <a:p>
            <a:endParaRPr lang="it-IT"/>
          </a:p>
        </p:txBody>
      </p:sp>
      <p:sp>
        <p:nvSpPr>
          <p:cNvPr id="13" name="Text 11"/>
          <p:cNvSpPr/>
          <p:nvPr/>
        </p:nvSpPr>
        <p:spPr>
          <a:xfrm>
            <a:off x="7189410" y="3987641"/>
            <a:ext cx="251341" cy="314087"/>
          </a:xfrm>
          <a:prstGeom prst="rect">
            <a:avLst/>
          </a:prstGeom>
          <a:noFill/>
          <a:ln/>
        </p:spPr>
        <p:txBody>
          <a:bodyPr wrap="none" lIns="0" tIns="0" rIns="0" bIns="0" rtlCol="0" anchor="t"/>
          <a:lstStyle/>
          <a:p>
            <a:pPr marL="0" indent="0" algn="l">
              <a:lnSpc>
                <a:spcPts val="3150"/>
              </a:lnSpc>
              <a:buNone/>
            </a:pPr>
            <a:r>
              <a:rPr lang="en-US" sz="1950" dirty="0">
                <a:solidFill>
                  <a:srgbClr val="FFFFFF"/>
                </a:solidFill>
                <a:latin typeface="Lora" pitchFamily="34" charset="0"/>
                <a:ea typeface="Lora" pitchFamily="34" charset="-122"/>
                <a:cs typeface="Lora" pitchFamily="34" charset="-120"/>
              </a:rPr>
              <a:t>2</a:t>
            </a:r>
            <a:endParaRPr lang="en-US" sz="1950" dirty="0"/>
          </a:p>
        </p:txBody>
      </p:sp>
      <p:sp>
        <p:nvSpPr>
          <p:cNvPr id="14" name="Text 12"/>
          <p:cNvSpPr/>
          <p:nvPr/>
        </p:nvSpPr>
        <p:spPr>
          <a:xfrm>
            <a:off x="5458063" y="4668322"/>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Pubblicazione</a:t>
            </a:r>
            <a:endParaRPr lang="en-US" sz="1900" dirty="0"/>
          </a:p>
        </p:txBody>
      </p:sp>
      <p:sp>
        <p:nvSpPr>
          <p:cNvPr id="15" name="Text 13"/>
          <p:cNvSpPr/>
          <p:nvPr/>
        </p:nvSpPr>
        <p:spPr>
          <a:xfrm>
            <a:off x="5458063" y="5101947"/>
            <a:ext cx="3714155"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Pubblicazione nel RUNTS per ETS, nel Registro Imprese per imprese sociali, e nel sito web dell'ente.</a:t>
            </a:r>
            <a:endParaRPr lang="en-US" sz="1600" dirty="0"/>
          </a:p>
        </p:txBody>
      </p:sp>
      <p:sp>
        <p:nvSpPr>
          <p:cNvPr id="16" name="Shape 14"/>
          <p:cNvSpPr/>
          <p:nvPr/>
        </p:nvSpPr>
        <p:spPr>
          <a:xfrm>
            <a:off x="9613940" y="4144685"/>
            <a:ext cx="4178737" cy="2194679"/>
          </a:xfrm>
          <a:prstGeom prst="roundRect">
            <a:avLst>
              <a:gd name="adj" fmla="val 5000"/>
            </a:avLst>
          </a:prstGeom>
          <a:solidFill>
            <a:srgbClr val="FEF5E7"/>
          </a:solidFill>
          <a:ln/>
        </p:spPr>
        <p:txBody>
          <a:bodyPr/>
          <a:lstStyle/>
          <a:p>
            <a:endParaRPr lang="it-IT"/>
          </a:p>
        </p:txBody>
      </p:sp>
      <p:sp>
        <p:nvSpPr>
          <p:cNvPr id="17" name="Shape 15"/>
          <p:cNvSpPr/>
          <p:nvPr/>
        </p:nvSpPr>
        <p:spPr>
          <a:xfrm>
            <a:off x="9613940" y="4121825"/>
            <a:ext cx="4178737" cy="91440"/>
          </a:xfrm>
          <a:prstGeom prst="roundRect">
            <a:avLst>
              <a:gd name="adj" fmla="val 34360"/>
            </a:avLst>
          </a:prstGeom>
          <a:solidFill>
            <a:srgbClr val="38512F"/>
          </a:solidFill>
          <a:ln/>
        </p:spPr>
        <p:txBody>
          <a:bodyPr/>
          <a:lstStyle/>
          <a:p>
            <a:endParaRPr lang="it-IT"/>
          </a:p>
        </p:txBody>
      </p:sp>
      <p:sp>
        <p:nvSpPr>
          <p:cNvPr id="18" name="Shape 16"/>
          <p:cNvSpPr/>
          <p:nvPr/>
        </p:nvSpPr>
        <p:spPr>
          <a:xfrm>
            <a:off x="11389102" y="3830598"/>
            <a:ext cx="628293" cy="628293"/>
          </a:xfrm>
          <a:prstGeom prst="roundRect">
            <a:avLst>
              <a:gd name="adj" fmla="val 145537"/>
            </a:avLst>
          </a:prstGeom>
          <a:solidFill>
            <a:srgbClr val="38512F"/>
          </a:solidFill>
          <a:ln/>
        </p:spPr>
        <p:txBody>
          <a:bodyPr/>
          <a:lstStyle/>
          <a:p>
            <a:endParaRPr lang="it-IT"/>
          </a:p>
        </p:txBody>
      </p:sp>
      <p:sp>
        <p:nvSpPr>
          <p:cNvPr id="19" name="Text 17"/>
          <p:cNvSpPr/>
          <p:nvPr/>
        </p:nvSpPr>
        <p:spPr>
          <a:xfrm>
            <a:off x="11577578" y="3987641"/>
            <a:ext cx="251341" cy="314087"/>
          </a:xfrm>
          <a:prstGeom prst="rect">
            <a:avLst/>
          </a:prstGeom>
          <a:noFill/>
          <a:ln/>
        </p:spPr>
        <p:txBody>
          <a:bodyPr wrap="none" lIns="0" tIns="0" rIns="0" bIns="0" rtlCol="0" anchor="t"/>
          <a:lstStyle/>
          <a:p>
            <a:pPr marL="0" indent="0" algn="l">
              <a:lnSpc>
                <a:spcPts val="3150"/>
              </a:lnSpc>
              <a:buNone/>
            </a:pPr>
            <a:r>
              <a:rPr lang="en-US" sz="1950" dirty="0">
                <a:solidFill>
                  <a:srgbClr val="FFFFFF"/>
                </a:solidFill>
                <a:latin typeface="Lora" pitchFamily="34" charset="0"/>
                <a:ea typeface="Lora" pitchFamily="34" charset="-122"/>
                <a:cs typeface="Lora" pitchFamily="34" charset="-120"/>
              </a:rPr>
              <a:t>3</a:t>
            </a:r>
            <a:endParaRPr lang="en-US" sz="1950" dirty="0"/>
          </a:p>
        </p:txBody>
      </p:sp>
      <p:sp>
        <p:nvSpPr>
          <p:cNvPr id="20" name="Text 18"/>
          <p:cNvSpPr/>
          <p:nvPr/>
        </p:nvSpPr>
        <p:spPr>
          <a:xfrm>
            <a:off x="9846231" y="4668322"/>
            <a:ext cx="301525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Contenuto Standardizzato</a:t>
            </a:r>
            <a:endParaRPr lang="en-US" sz="1900" dirty="0"/>
          </a:p>
        </p:txBody>
      </p:sp>
      <p:sp>
        <p:nvSpPr>
          <p:cNvPr id="21" name="Text 19"/>
          <p:cNvSpPr/>
          <p:nvPr/>
        </p:nvSpPr>
        <p:spPr>
          <a:xfrm>
            <a:off x="9846231" y="5101947"/>
            <a:ext cx="3714155"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Struttura definita dal decreto ministeriale 4 luglio 2019 per favorire confronti tra enti diversi.</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37724" y="1649730"/>
            <a:ext cx="6050161"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Trasparenza sui Compensi</a:t>
            </a:r>
            <a:endParaRPr lang="en-US" sz="3850" dirty="0"/>
          </a:p>
        </p:txBody>
      </p:sp>
      <p:sp>
        <p:nvSpPr>
          <p:cNvPr id="3" name="Text 1"/>
          <p:cNvSpPr/>
          <p:nvPr/>
        </p:nvSpPr>
        <p:spPr>
          <a:xfrm>
            <a:off x="837724" y="2768203"/>
            <a:ext cx="891516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Gli enti del terzo settore con ricavi superiori a 100.000 euro annui devono pubblicare nel proprio sito web i compensi corrisposti a:</a:t>
            </a:r>
            <a:endParaRPr lang="en-US" sz="1600" dirty="0"/>
          </a:p>
        </p:txBody>
      </p:sp>
      <p:sp>
        <p:nvSpPr>
          <p:cNvPr id="4" name="Text 2"/>
          <p:cNvSpPr/>
          <p:nvPr/>
        </p:nvSpPr>
        <p:spPr>
          <a:xfrm>
            <a:off x="837724" y="3626763"/>
            <a:ext cx="8915162"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Organo amministrativo</a:t>
            </a:r>
            <a:endParaRPr lang="en-US" sz="1600" dirty="0"/>
          </a:p>
        </p:txBody>
      </p:sp>
      <p:sp>
        <p:nvSpPr>
          <p:cNvPr id="5" name="Text 3"/>
          <p:cNvSpPr/>
          <p:nvPr/>
        </p:nvSpPr>
        <p:spPr>
          <a:xfrm>
            <a:off x="837724" y="4035028"/>
            <a:ext cx="8915162"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Organo di controllo</a:t>
            </a:r>
            <a:endParaRPr lang="en-US" sz="1600" dirty="0"/>
          </a:p>
        </p:txBody>
      </p:sp>
      <p:sp>
        <p:nvSpPr>
          <p:cNvPr id="6" name="Text 4"/>
          <p:cNvSpPr/>
          <p:nvPr/>
        </p:nvSpPr>
        <p:spPr>
          <a:xfrm>
            <a:off x="837724" y="4443293"/>
            <a:ext cx="8915162"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Dirigenti</a:t>
            </a:r>
            <a:endParaRPr lang="en-US" sz="1600" dirty="0"/>
          </a:p>
        </p:txBody>
      </p:sp>
      <p:sp>
        <p:nvSpPr>
          <p:cNvPr id="7" name="Text 5"/>
          <p:cNvSpPr/>
          <p:nvPr/>
        </p:nvSpPr>
        <p:spPr>
          <a:xfrm>
            <a:off x="837724" y="4851559"/>
            <a:ext cx="8915162"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Associati</a:t>
            </a:r>
            <a:endParaRPr lang="en-US" sz="1600" dirty="0"/>
          </a:p>
        </p:txBody>
      </p:sp>
      <p:sp>
        <p:nvSpPr>
          <p:cNvPr id="8" name="Text 6"/>
          <p:cNvSpPr/>
          <p:nvPr/>
        </p:nvSpPr>
        <p:spPr>
          <a:xfrm>
            <a:off x="837724" y="5375077"/>
            <a:ext cx="891516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L'obiettivo è prevenire la distribuzione indiretta di utili attraverso compensi eccessivi agli organi dell'ente.</a:t>
            </a:r>
            <a:endParaRPr lang="en-US" sz="1600" dirty="0"/>
          </a:p>
        </p:txBody>
      </p:sp>
      <p:pic>
        <p:nvPicPr>
          <p:cNvPr id="9" name="Image 0" descr="preencoded.png"/>
          <p:cNvPicPr>
            <a:picLocks noChangeAspect="1"/>
          </p:cNvPicPr>
          <p:nvPr/>
        </p:nvPicPr>
        <p:blipFill>
          <a:blip r:embed="rId3"/>
          <a:stretch>
            <a:fillRect/>
          </a:stretch>
        </p:blipFill>
        <p:spPr>
          <a:xfrm>
            <a:off x="10271522" y="2815352"/>
            <a:ext cx="3528774" cy="35287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37724" y="606028"/>
            <a:ext cx="11568232"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Sistemi di Controllo Interno: L'Organo di Controllo</a:t>
            </a:r>
            <a:endParaRPr lang="en-US" sz="3850" dirty="0"/>
          </a:p>
        </p:txBody>
      </p:sp>
      <p:sp>
        <p:nvSpPr>
          <p:cNvPr id="3" name="Shape 1"/>
          <p:cNvSpPr/>
          <p:nvPr/>
        </p:nvSpPr>
        <p:spPr>
          <a:xfrm>
            <a:off x="837724" y="1640800"/>
            <a:ext cx="12954952" cy="1522571"/>
          </a:xfrm>
          <a:prstGeom prst="roundRect">
            <a:avLst>
              <a:gd name="adj" fmla="val 2064"/>
            </a:avLst>
          </a:prstGeom>
          <a:solidFill>
            <a:srgbClr val="F3E7D4"/>
          </a:solidFill>
          <a:ln/>
        </p:spPr>
        <p:txBody>
          <a:bodyPr/>
          <a:lstStyle/>
          <a:p>
            <a:endParaRPr lang="it-IT"/>
          </a:p>
        </p:txBody>
      </p:sp>
      <p:sp>
        <p:nvSpPr>
          <p:cNvPr id="4" name="Shape 2"/>
          <p:cNvSpPr/>
          <p:nvPr/>
        </p:nvSpPr>
        <p:spPr>
          <a:xfrm>
            <a:off x="837724" y="1640800"/>
            <a:ext cx="6477476" cy="1522571"/>
          </a:xfrm>
          <a:prstGeom prst="roundRect">
            <a:avLst>
              <a:gd name="adj" fmla="val 2064"/>
            </a:avLst>
          </a:prstGeom>
          <a:solidFill>
            <a:srgbClr val="F3E7D4"/>
          </a:solidFill>
          <a:ln/>
        </p:spPr>
        <p:txBody>
          <a:bodyPr/>
          <a:lstStyle/>
          <a:p>
            <a:endParaRPr lang="it-IT"/>
          </a:p>
        </p:txBody>
      </p:sp>
      <p:sp>
        <p:nvSpPr>
          <p:cNvPr id="5" name="Text 3"/>
          <p:cNvSpPr/>
          <p:nvPr/>
        </p:nvSpPr>
        <p:spPr>
          <a:xfrm>
            <a:off x="1047155" y="1850231"/>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Obbligo Sempre</a:t>
            </a:r>
            <a:endParaRPr lang="en-US" sz="1900" dirty="0"/>
          </a:p>
        </p:txBody>
      </p:sp>
      <p:sp>
        <p:nvSpPr>
          <p:cNvPr id="6" name="Text 4"/>
          <p:cNvSpPr/>
          <p:nvPr/>
        </p:nvSpPr>
        <p:spPr>
          <a:xfrm>
            <a:off x="1047155" y="2283857"/>
            <a:ext cx="6058614"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Fondazioni e imprese sociali devono sempre nominare l'organo di controllo indipendentemente dalle dimensioni.</a:t>
            </a:r>
            <a:endParaRPr lang="en-US" sz="1600" dirty="0"/>
          </a:p>
        </p:txBody>
      </p:sp>
      <p:sp>
        <p:nvSpPr>
          <p:cNvPr id="7" name="Shape 5"/>
          <p:cNvSpPr/>
          <p:nvPr/>
        </p:nvSpPr>
        <p:spPr>
          <a:xfrm>
            <a:off x="7315200" y="1640800"/>
            <a:ext cx="6477476" cy="1522571"/>
          </a:xfrm>
          <a:prstGeom prst="rect">
            <a:avLst/>
          </a:prstGeom>
          <a:solidFill>
            <a:srgbClr val="F3E7D4"/>
          </a:solidFill>
          <a:ln/>
        </p:spPr>
        <p:txBody>
          <a:bodyPr/>
          <a:lstStyle/>
          <a:p>
            <a:endParaRPr lang="it-IT"/>
          </a:p>
        </p:txBody>
      </p:sp>
      <p:sp>
        <p:nvSpPr>
          <p:cNvPr id="8" name="Shape 6"/>
          <p:cNvSpPr/>
          <p:nvPr/>
        </p:nvSpPr>
        <p:spPr>
          <a:xfrm>
            <a:off x="7315200" y="1640800"/>
            <a:ext cx="22860" cy="1522571"/>
          </a:xfrm>
          <a:prstGeom prst="roundRect">
            <a:avLst>
              <a:gd name="adj" fmla="val 137440"/>
            </a:avLst>
          </a:prstGeom>
          <a:solidFill>
            <a:srgbClr val="D9CDBA"/>
          </a:solidFill>
          <a:ln/>
        </p:spPr>
        <p:txBody>
          <a:bodyPr/>
          <a:lstStyle/>
          <a:p>
            <a:endParaRPr lang="it-IT"/>
          </a:p>
        </p:txBody>
      </p:sp>
      <p:sp>
        <p:nvSpPr>
          <p:cNvPr id="9" name="Text 7"/>
          <p:cNvSpPr/>
          <p:nvPr/>
        </p:nvSpPr>
        <p:spPr>
          <a:xfrm>
            <a:off x="7524631" y="1850231"/>
            <a:ext cx="249840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Obbligo Condizionato</a:t>
            </a:r>
            <a:endParaRPr lang="en-US" sz="1900" dirty="0"/>
          </a:p>
        </p:txBody>
      </p:sp>
      <p:sp>
        <p:nvSpPr>
          <p:cNvPr id="10" name="Text 8"/>
          <p:cNvSpPr/>
          <p:nvPr/>
        </p:nvSpPr>
        <p:spPr>
          <a:xfrm>
            <a:off x="7524631" y="2283857"/>
            <a:ext cx="6058614"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Altri ETS solo al superamento per due esercizi consecutivi di due parametri dimensionali specifici.</a:t>
            </a:r>
            <a:endParaRPr lang="en-US" sz="1600" dirty="0"/>
          </a:p>
        </p:txBody>
      </p:sp>
      <p:sp>
        <p:nvSpPr>
          <p:cNvPr id="11" name="Text 9"/>
          <p:cNvSpPr/>
          <p:nvPr/>
        </p:nvSpPr>
        <p:spPr>
          <a:xfrm>
            <a:off x="1621274" y="4760357"/>
            <a:ext cx="2576274" cy="523637"/>
          </a:xfrm>
          <a:prstGeom prst="rect">
            <a:avLst/>
          </a:prstGeom>
          <a:noFill/>
          <a:ln/>
        </p:spPr>
        <p:txBody>
          <a:bodyPr wrap="none" lIns="0" tIns="0" rIns="0" bIns="0" rtlCol="0" anchor="t"/>
          <a:lstStyle/>
          <a:p>
            <a:pPr marL="0" indent="0" algn="ctr">
              <a:lnSpc>
                <a:spcPts val="4100"/>
              </a:lnSpc>
              <a:buNone/>
            </a:pPr>
            <a:r>
              <a:rPr lang="en-US" sz="4100" dirty="0">
                <a:solidFill>
                  <a:srgbClr val="3A3630"/>
                </a:solidFill>
                <a:latin typeface="Lora" pitchFamily="34" charset="0"/>
                <a:ea typeface="Lora" pitchFamily="34" charset="-122"/>
                <a:cs typeface="Lora" pitchFamily="34" charset="-120"/>
              </a:rPr>
              <a:t>110K</a:t>
            </a:r>
            <a:endParaRPr lang="en-US" sz="4100" dirty="0"/>
          </a:p>
        </p:txBody>
      </p:sp>
      <p:pic>
        <p:nvPicPr>
          <p:cNvPr id="12" name="Image 0" descr="preencoded.png"/>
          <p:cNvPicPr>
            <a:picLocks noChangeAspect="1"/>
          </p:cNvPicPr>
          <p:nvPr/>
        </p:nvPicPr>
        <p:blipFill>
          <a:blip r:embed="rId3"/>
          <a:stretch>
            <a:fillRect/>
          </a:stretch>
        </p:blipFill>
        <p:spPr>
          <a:xfrm>
            <a:off x="1338620" y="3451265"/>
            <a:ext cx="3141821" cy="3141821"/>
          </a:xfrm>
          <a:prstGeom prst="rect">
            <a:avLst/>
          </a:prstGeom>
        </p:spPr>
      </p:pic>
      <p:sp>
        <p:nvSpPr>
          <p:cNvPr id="13" name="Text 10"/>
          <p:cNvSpPr/>
          <p:nvPr/>
        </p:nvSpPr>
        <p:spPr>
          <a:xfrm>
            <a:off x="1677472" y="6854785"/>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Stato Patrimoniale</a:t>
            </a:r>
            <a:endParaRPr lang="en-US" sz="1900" dirty="0"/>
          </a:p>
        </p:txBody>
      </p:sp>
      <p:sp>
        <p:nvSpPr>
          <p:cNvPr id="14" name="Text 11"/>
          <p:cNvSpPr/>
          <p:nvPr/>
        </p:nvSpPr>
        <p:spPr>
          <a:xfrm>
            <a:off x="837724" y="7288411"/>
            <a:ext cx="4143732"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Soglia attivo in euro</a:t>
            </a:r>
            <a:endParaRPr lang="en-US" sz="1600" dirty="0"/>
          </a:p>
        </p:txBody>
      </p:sp>
      <p:sp>
        <p:nvSpPr>
          <p:cNvPr id="15" name="Text 12"/>
          <p:cNvSpPr/>
          <p:nvPr/>
        </p:nvSpPr>
        <p:spPr>
          <a:xfrm>
            <a:off x="6026825" y="4760357"/>
            <a:ext cx="2576274" cy="523637"/>
          </a:xfrm>
          <a:prstGeom prst="rect">
            <a:avLst/>
          </a:prstGeom>
          <a:noFill/>
          <a:ln/>
        </p:spPr>
        <p:txBody>
          <a:bodyPr wrap="none" lIns="0" tIns="0" rIns="0" bIns="0" rtlCol="0" anchor="t"/>
          <a:lstStyle/>
          <a:p>
            <a:pPr marL="0" indent="0" algn="ctr">
              <a:lnSpc>
                <a:spcPts val="4100"/>
              </a:lnSpc>
              <a:buNone/>
            </a:pPr>
            <a:r>
              <a:rPr lang="en-US" sz="4100" dirty="0">
                <a:solidFill>
                  <a:srgbClr val="3A3630"/>
                </a:solidFill>
                <a:latin typeface="Lora" pitchFamily="34" charset="0"/>
                <a:ea typeface="Lora" pitchFamily="34" charset="-122"/>
                <a:cs typeface="Lora" pitchFamily="34" charset="-120"/>
              </a:rPr>
              <a:t>220K</a:t>
            </a:r>
            <a:endParaRPr lang="en-US" sz="4100" dirty="0"/>
          </a:p>
        </p:txBody>
      </p:sp>
      <p:pic>
        <p:nvPicPr>
          <p:cNvPr id="16" name="Image 1" descr="preencoded.png"/>
          <p:cNvPicPr>
            <a:picLocks noChangeAspect="1"/>
          </p:cNvPicPr>
          <p:nvPr/>
        </p:nvPicPr>
        <p:blipFill>
          <a:blip r:embed="rId3"/>
          <a:stretch>
            <a:fillRect/>
          </a:stretch>
        </p:blipFill>
        <p:spPr>
          <a:xfrm>
            <a:off x="5744170" y="3451265"/>
            <a:ext cx="3141821" cy="3141821"/>
          </a:xfrm>
          <a:prstGeom prst="rect">
            <a:avLst/>
          </a:prstGeom>
        </p:spPr>
      </p:pic>
      <p:sp>
        <p:nvSpPr>
          <p:cNvPr id="17" name="Text 13"/>
          <p:cNvSpPr/>
          <p:nvPr/>
        </p:nvSpPr>
        <p:spPr>
          <a:xfrm>
            <a:off x="6083022" y="6854785"/>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Ricavi</a:t>
            </a:r>
            <a:endParaRPr lang="en-US" sz="1900" dirty="0"/>
          </a:p>
        </p:txBody>
      </p:sp>
      <p:sp>
        <p:nvSpPr>
          <p:cNvPr id="18" name="Text 14"/>
          <p:cNvSpPr/>
          <p:nvPr/>
        </p:nvSpPr>
        <p:spPr>
          <a:xfrm>
            <a:off x="5243274" y="7288411"/>
            <a:ext cx="4143732"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Soglia annua in euro</a:t>
            </a:r>
            <a:endParaRPr lang="en-US" sz="1600" dirty="0"/>
          </a:p>
        </p:txBody>
      </p:sp>
      <p:sp>
        <p:nvSpPr>
          <p:cNvPr id="19" name="Text 15"/>
          <p:cNvSpPr/>
          <p:nvPr/>
        </p:nvSpPr>
        <p:spPr>
          <a:xfrm>
            <a:off x="10432494" y="4760357"/>
            <a:ext cx="2576274" cy="523637"/>
          </a:xfrm>
          <a:prstGeom prst="rect">
            <a:avLst/>
          </a:prstGeom>
          <a:noFill/>
          <a:ln/>
        </p:spPr>
        <p:txBody>
          <a:bodyPr wrap="none" lIns="0" tIns="0" rIns="0" bIns="0" rtlCol="0" anchor="t"/>
          <a:lstStyle/>
          <a:p>
            <a:pPr marL="0" indent="0" algn="ctr">
              <a:lnSpc>
                <a:spcPts val="4100"/>
              </a:lnSpc>
              <a:buNone/>
            </a:pPr>
            <a:r>
              <a:rPr lang="en-US" sz="4100" dirty="0">
                <a:solidFill>
                  <a:srgbClr val="3A3630"/>
                </a:solidFill>
                <a:latin typeface="Lora" pitchFamily="34" charset="0"/>
                <a:ea typeface="Lora" pitchFamily="34" charset="-122"/>
                <a:cs typeface="Lora" pitchFamily="34" charset="-120"/>
              </a:rPr>
              <a:t>5+</a:t>
            </a:r>
            <a:endParaRPr lang="en-US" sz="4100" dirty="0"/>
          </a:p>
        </p:txBody>
      </p:sp>
      <p:pic>
        <p:nvPicPr>
          <p:cNvPr id="20" name="Image 2" descr="preencoded.png"/>
          <p:cNvPicPr>
            <a:picLocks noChangeAspect="1"/>
          </p:cNvPicPr>
          <p:nvPr/>
        </p:nvPicPr>
        <p:blipFill>
          <a:blip r:embed="rId4"/>
          <a:stretch>
            <a:fillRect/>
          </a:stretch>
        </p:blipFill>
        <p:spPr>
          <a:xfrm>
            <a:off x="10149840" y="3451265"/>
            <a:ext cx="3141821" cy="3141821"/>
          </a:xfrm>
          <a:prstGeom prst="rect">
            <a:avLst/>
          </a:prstGeom>
        </p:spPr>
      </p:pic>
      <p:sp>
        <p:nvSpPr>
          <p:cNvPr id="21" name="Text 16"/>
          <p:cNvSpPr/>
          <p:nvPr/>
        </p:nvSpPr>
        <p:spPr>
          <a:xfrm>
            <a:off x="10488692" y="6854785"/>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Dipendenti</a:t>
            </a:r>
            <a:endParaRPr lang="en-US" sz="1900" dirty="0"/>
          </a:p>
        </p:txBody>
      </p:sp>
      <p:sp>
        <p:nvSpPr>
          <p:cNvPr id="22" name="Text 17"/>
          <p:cNvSpPr/>
          <p:nvPr/>
        </p:nvSpPr>
        <p:spPr>
          <a:xfrm>
            <a:off x="9648825" y="7288411"/>
            <a:ext cx="4143851"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Media annuale</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159550"/>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Compiti dell'Organo di Controllo</a:t>
            </a:r>
            <a:endParaRPr lang="en-US" sz="3850" dirty="0"/>
          </a:p>
        </p:txBody>
      </p:sp>
      <p:sp>
        <p:nvSpPr>
          <p:cNvPr id="4" name="Shape 1"/>
          <p:cNvSpPr/>
          <p:nvPr/>
        </p:nvSpPr>
        <p:spPr>
          <a:xfrm>
            <a:off x="6324124" y="2705457"/>
            <a:ext cx="471249" cy="471249"/>
          </a:xfrm>
          <a:prstGeom prst="roundRect">
            <a:avLst>
              <a:gd name="adj" fmla="val 6667"/>
            </a:avLst>
          </a:prstGeom>
          <a:solidFill>
            <a:srgbClr val="F3E7D4"/>
          </a:solidFill>
          <a:ln/>
        </p:spPr>
        <p:txBody>
          <a:bodyPr/>
          <a:lstStyle/>
          <a:p>
            <a:endParaRPr lang="it-IT"/>
          </a:p>
        </p:txBody>
      </p:sp>
      <p:sp>
        <p:nvSpPr>
          <p:cNvPr id="5" name="Text 2"/>
          <p:cNvSpPr/>
          <p:nvPr/>
        </p:nvSpPr>
        <p:spPr>
          <a:xfrm>
            <a:off x="7004804" y="2777371"/>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Vigilanza Normativa</a:t>
            </a:r>
            <a:endParaRPr lang="en-US" sz="1900" dirty="0"/>
          </a:p>
        </p:txBody>
      </p:sp>
      <p:sp>
        <p:nvSpPr>
          <p:cNvPr id="6" name="Text 3"/>
          <p:cNvSpPr/>
          <p:nvPr/>
        </p:nvSpPr>
        <p:spPr>
          <a:xfrm>
            <a:off x="7004804" y="3210997"/>
            <a:ext cx="678787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Controllo sull'osservanza della legge e dello statuto, rispetto dei principi di corretta amministrazione.</a:t>
            </a:r>
            <a:endParaRPr lang="en-US" sz="1600" dirty="0"/>
          </a:p>
        </p:txBody>
      </p:sp>
      <p:sp>
        <p:nvSpPr>
          <p:cNvPr id="7" name="Shape 4"/>
          <p:cNvSpPr/>
          <p:nvPr/>
        </p:nvSpPr>
        <p:spPr>
          <a:xfrm>
            <a:off x="6324124" y="4299942"/>
            <a:ext cx="471249" cy="471249"/>
          </a:xfrm>
          <a:prstGeom prst="roundRect">
            <a:avLst>
              <a:gd name="adj" fmla="val 6667"/>
            </a:avLst>
          </a:prstGeom>
          <a:solidFill>
            <a:srgbClr val="F3E7D4"/>
          </a:solidFill>
          <a:ln/>
        </p:spPr>
        <p:txBody>
          <a:bodyPr/>
          <a:lstStyle/>
          <a:p>
            <a:endParaRPr lang="it-IT"/>
          </a:p>
        </p:txBody>
      </p:sp>
      <p:sp>
        <p:nvSpPr>
          <p:cNvPr id="8" name="Text 5"/>
          <p:cNvSpPr/>
          <p:nvPr/>
        </p:nvSpPr>
        <p:spPr>
          <a:xfrm>
            <a:off x="7004804" y="4371856"/>
            <a:ext cx="308764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Adeguatezza Organizzativa</a:t>
            </a:r>
            <a:endParaRPr lang="en-US" sz="1900" dirty="0"/>
          </a:p>
        </p:txBody>
      </p:sp>
      <p:sp>
        <p:nvSpPr>
          <p:cNvPr id="9" name="Text 6"/>
          <p:cNvSpPr/>
          <p:nvPr/>
        </p:nvSpPr>
        <p:spPr>
          <a:xfrm>
            <a:off x="7004804" y="4805482"/>
            <a:ext cx="678787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Verifica dell'adeguatezza degli assetti organizzativi, amministrativi e contabili rispetto alle attività svolte.</a:t>
            </a:r>
            <a:endParaRPr lang="en-US" sz="1600" dirty="0"/>
          </a:p>
        </p:txBody>
      </p:sp>
      <p:sp>
        <p:nvSpPr>
          <p:cNvPr id="10" name="Shape 7"/>
          <p:cNvSpPr/>
          <p:nvPr/>
        </p:nvSpPr>
        <p:spPr>
          <a:xfrm>
            <a:off x="6324124" y="5894427"/>
            <a:ext cx="471249" cy="471249"/>
          </a:xfrm>
          <a:prstGeom prst="roundRect">
            <a:avLst>
              <a:gd name="adj" fmla="val 6667"/>
            </a:avLst>
          </a:prstGeom>
          <a:solidFill>
            <a:srgbClr val="F3E7D4"/>
          </a:solidFill>
          <a:ln/>
        </p:spPr>
        <p:txBody>
          <a:bodyPr/>
          <a:lstStyle/>
          <a:p>
            <a:endParaRPr lang="it-IT"/>
          </a:p>
        </p:txBody>
      </p:sp>
      <p:sp>
        <p:nvSpPr>
          <p:cNvPr id="11" name="Text 8"/>
          <p:cNvSpPr/>
          <p:nvPr/>
        </p:nvSpPr>
        <p:spPr>
          <a:xfrm>
            <a:off x="7004804" y="5966341"/>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Verifiche Specifiche</a:t>
            </a:r>
            <a:endParaRPr lang="en-US" sz="1900" dirty="0"/>
          </a:p>
        </p:txBody>
      </p:sp>
      <p:sp>
        <p:nvSpPr>
          <p:cNvPr id="12" name="Text 9"/>
          <p:cNvSpPr/>
          <p:nvPr/>
        </p:nvSpPr>
        <p:spPr>
          <a:xfrm>
            <a:off x="7004804" y="6399967"/>
            <a:ext cx="678787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Controllo del perseguimento delle finalità, svolgimento attività di interesse generale, rispetto limiti normativi.</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37724" y="1946077"/>
            <a:ext cx="11420356"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Il Revisore Legale per Enti di Maggiori Dimensioni</a:t>
            </a:r>
            <a:endParaRPr lang="en-US" sz="3850" dirty="0"/>
          </a:p>
        </p:txBody>
      </p:sp>
      <p:sp>
        <p:nvSpPr>
          <p:cNvPr id="3" name="Text 1"/>
          <p:cNvSpPr/>
          <p:nvPr/>
        </p:nvSpPr>
        <p:spPr>
          <a:xfrm>
            <a:off x="837724" y="2980849"/>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Per enti di maggiori dimensioni, l'organo di controllo deve essere affiancato da un revisore legale specializzato nella verifica contabile.</a:t>
            </a:r>
            <a:endParaRPr lang="en-US" sz="1600" dirty="0"/>
          </a:p>
        </p:txBody>
      </p:sp>
      <p:sp>
        <p:nvSpPr>
          <p:cNvPr id="4" name="Text 2"/>
          <p:cNvSpPr/>
          <p:nvPr/>
        </p:nvSpPr>
        <p:spPr>
          <a:xfrm>
            <a:off x="837724" y="3656171"/>
            <a:ext cx="4143732"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1.1M</a:t>
            </a:r>
            <a:endParaRPr lang="en-US" sz="5400" dirty="0"/>
          </a:p>
        </p:txBody>
      </p:sp>
      <p:sp>
        <p:nvSpPr>
          <p:cNvPr id="5" name="Text 3"/>
          <p:cNvSpPr/>
          <p:nvPr/>
        </p:nvSpPr>
        <p:spPr>
          <a:xfrm>
            <a:off x="1677472" y="4609028"/>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Stato Patrimoniale</a:t>
            </a:r>
            <a:endParaRPr lang="en-US" sz="1900" dirty="0"/>
          </a:p>
        </p:txBody>
      </p:sp>
      <p:sp>
        <p:nvSpPr>
          <p:cNvPr id="6" name="Text 4"/>
          <p:cNvSpPr/>
          <p:nvPr/>
        </p:nvSpPr>
        <p:spPr>
          <a:xfrm>
            <a:off x="837724" y="5042654"/>
            <a:ext cx="4143732"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Soglia in euro per obbligo revisore</a:t>
            </a:r>
            <a:endParaRPr lang="en-US" sz="1600" dirty="0"/>
          </a:p>
        </p:txBody>
      </p:sp>
      <p:sp>
        <p:nvSpPr>
          <p:cNvPr id="7" name="Text 5"/>
          <p:cNvSpPr/>
          <p:nvPr/>
        </p:nvSpPr>
        <p:spPr>
          <a:xfrm>
            <a:off x="5243274" y="3656171"/>
            <a:ext cx="4143732"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2.2M</a:t>
            </a:r>
            <a:endParaRPr lang="en-US" sz="5400" dirty="0"/>
          </a:p>
        </p:txBody>
      </p:sp>
      <p:sp>
        <p:nvSpPr>
          <p:cNvPr id="8" name="Text 6"/>
          <p:cNvSpPr/>
          <p:nvPr/>
        </p:nvSpPr>
        <p:spPr>
          <a:xfrm>
            <a:off x="6083022" y="4609028"/>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Ricavi</a:t>
            </a:r>
            <a:endParaRPr lang="en-US" sz="1900" dirty="0"/>
          </a:p>
        </p:txBody>
      </p:sp>
      <p:sp>
        <p:nvSpPr>
          <p:cNvPr id="9" name="Text 7"/>
          <p:cNvSpPr/>
          <p:nvPr/>
        </p:nvSpPr>
        <p:spPr>
          <a:xfrm>
            <a:off x="5243274" y="5042654"/>
            <a:ext cx="4143732"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Soglia in euro per obbligo revisore</a:t>
            </a:r>
            <a:endParaRPr lang="en-US" sz="1600" dirty="0"/>
          </a:p>
        </p:txBody>
      </p:sp>
      <p:sp>
        <p:nvSpPr>
          <p:cNvPr id="10" name="Text 8"/>
          <p:cNvSpPr/>
          <p:nvPr/>
        </p:nvSpPr>
        <p:spPr>
          <a:xfrm>
            <a:off x="9648825" y="3656171"/>
            <a:ext cx="4143851"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12+</a:t>
            </a:r>
            <a:endParaRPr lang="en-US" sz="5400" dirty="0"/>
          </a:p>
        </p:txBody>
      </p:sp>
      <p:sp>
        <p:nvSpPr>
          <p:cNvPr id="11" name="Text 9"/>
          <p:cNvSpPr/>
          <p:nvPr/>
        </p:nvSpPr>
        <p:spPr>
          <a:xfrm>
            <a:off x="10488692" y="4609028"/>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Dipendenti</a:t>
            </a:r>
            <a:endParaRPr lang="en-US" sz="1900" dirty="0"/>
          </a:p>
        </p:txBody>
      </p:sp>
      <p:sp>
        <p:nvSpPr>
          <p:cNvPr id="12" name="Text 10"/>
          <p:cNvSpPr/>
          <p:nvPr/>
        </p:nvSpPr>
        <p:spPr>
          <a:xfrm>
            <a:off x="9648825" y="5042654"/>
            <a:ext cx="4143851"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Media annuale per obbligo revisore</a:t>
            </a:r>
            <a:endParaRPr lang="en-US" sz="1600" dirty="0"/>
          </a:p>
        </p:txBody>
      </p:sp>
      <p:sp>
        <p:nvSpPr>
          <p:cNvPr id="13" name="Text 11"/>
          <p:cNvSpPr/>
          <p:nvPr/>
        </p:nvSpPr>
        <p:spPr>
          <a:xfrm>
            <a:off x="837724" y="5613321"/>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Il revisore legale verifica esclusivamente che il bilancio sia conforme alle norme e rappresenti veracemente la situazione economica e patrimoniale dell'ente.</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37724" y="2652832"/>
            <a:ext cx="12752070"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Controlli Esterni: RUNTS e Amministrazione Finanziaria</a:t>
            </a:r>
            <a:endParaRPr lang="en-US" sz="3850" dirty="0"/>
          </a:p>
        </p:txBody>
      </p:sp>
      <p:pic>
        <p:nvPicPr>
          <p:cNvPr id="3" name="Image 0" descr="preencoded.png"/>
          <p:cNvPicPr>
            <a:picLocks noChangeAspect="1"/>
          </p:cNvPicPr>
          <p:nvPr/>
        </p:nvPicPr>
        <p:blipFill>
          <a:blip r:embed="rId3"/>
          <a:stretch>
            <a:fillRect/>
          </a:stretch>
        </p:blipFill>
        <p:spPr>
          <a:xfrm>
            <a:off x="837724" y="3687604"/>
            <a:ext cx="523637" cy="523637"/>
          </a:xfrm>
          <a:prstGeom prst="rect">
            <a:avLst/>
          </a:prstGeom>
        </p:spPr>
      </p:pic>
      <p:sp>
        <p:nvSpPr>
          <p:cNvPr id="4" name="Text 1"/>
          <p:cNvSpPr/>
          <p:nvPr/>
        </p:nvSpPr>
        <p:spPr>
          <a:xfrm>
            <a:off x="837724" y="4473059"/>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Controlli RUNTS</a:t>
            </a:r>
            <a:endParaRPr lang="en-US" sz="1900" dirty="0"/>
          </a:p>
        </p:txBody>
      </p:sp>
      <p:sp>
        <p:nvSpPr>
          <p:cNvPr id="5" name="Text 2"/>
          <p:cNvSpPr/>
          <p:nvPr/>
        </p:nvSpPr>
        <p:spPr>
          <a:xfrm>
            <a:off x="837724" y="4906685"/>
            <a:ext cx="6346508"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Verifica della sussistenza e permanenza dei requisiti per l'iscrizione, perseguimento finalità sociali, adempimento obblighi di deposito.</a:t>
            </a:r>
            <a:endParaRPr lang="en-US" sz="1600" dirty="0"/>
          </a:p>
        </p:txBody>
      </p:sp>
      <p:pic>
        <p:nvPicPr>
          <p:cNvPr id="6" name="Image 1" descr="preencoded.png"/>
          <p:cNvPicPr>
            <a:picLocks noChangeAspect="1"/>
          </p:cNvPicPr>
          <p:nvPr/>
        </p:nvPicPr>
        <p:blipFill>
          <a:blip r:embed="rId4"/>
          <a:stretch>
            <a:fillRect/>
          </a:stretch>
        </p:blipFill>
        <p:spPr>
          <a:xfrm>
            <a:off x="7446050" y="3687604"/>
            <a:ext cx="523637" cy="523637"/>
          </a:xfrm>
          <a:prstGeom prst="rect">
            <a:avLst/>
          </a:prstGeom>
        </p:spPr>
      </p:pic>
      <p:sp>
        <p:nvSpPr>
          <p:cNvPr id="7" name="Text 3"/>
          <p:cNvSpPr/>
          <p:nvPr/>
        </p:nvSpPr>
        <p:spPr>
          <a:xfrm>
            <a:off x="7446050" y="4473059"/>
            <a:ext cx="3183493"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Controllo Risorse Pubbliche</a:t>
            </a:r>
            <a:endParaRPr lang="en-US" sz="1900" dirty="0"/>
          </a:p>
        </p:txBody>
      </p:sp>
      <p:sp>
        <p:nvSpPr>
          <p:cNvPr id="8" name="Text 4"/>
          <p:cNvSpPr/>
          <p:nvPr/>
        </p:nvSpPr>
        <p:spPr>
          <a:xfrm>
            <a:off x="7446050" y="4906685"/>
            <a:ext cx="6346627"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Verifica del corretto impiego delle risorse pubbliche, finanziarie e strumentali attribuite agli enti.</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37724" y="1655921"/>
            <a:ext cx="6769537"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Modalità dei Controlli RUNTS</a:t>
            </a:r>
            <a:endParaRPr lang="en-US" sz="3850" dirty="0"/>
          </a:p>
        </p:txBody>
      </p:sp>
      <p:sp>
        <p:nvSpPr>
          <p:cNvPr id="3" name="Shape 1"/>
          <p:cNvSpPr/>
          <p:nvPr/>
        </p:nvSpPr>
        <p:spPr>
          <a:xfrm>
            <a:off x="837724" y="4632127"/>
            <a:ext cx="12954952" cy="22860"/>
          </a:xfrm>
          <a:prstGeom prst="roundRect">
            <a:avLst>
              <a:gd name="adj" fmla="val 137440"/>
            </a:avLst>
          </a:prstGeom>
          <a:solidFill>
            <a:srgbClr val="D9CDBA"/>
          </a:solidFill>
          <a:ln/>
        </p:spPr>
        <p:txBody>
          <a:bodyPr/>
          <a:lstStyle/>
          <a:p>
            <a:endParaRPr lang="it-IT"/>
          </a:p>
        </p:txBody>
      </p:sp>
      <p:sp>
        <p:nvSpPr>
          <p:cNvPr id="4" name="Shape 2"/>
          <p:cNvSpPr/>
          <p:nvPr/>
        </p:nvSpPr>
        <p:spPr>
          <a:xfrm>
            <a:off x="3999548" y="4003834"/>
            <a:ext cx="22860" cy="628293"/>
          </a:xfrm>
          <a:prstGeom prst="roundRect">
            <a:avLst>
              <a:gd name="adj" fmla="val 137440"/>
            </a:avLst>
          </a:prstGeom>
          <a:solidFill>
            <a:srgbClr val="D9CDBA"/>
          </a:solidFill>
          <a:ln/>
        </p:spPr>
        <p:txBody>
          <a:bodyPr/>
          <a:lstStyle/>
          <a:p>
            <a:endParaRPr lang="it-IT"/>
          </a:p>
        </p:txBody>
      </p:sp>
      <p:sp>
        <p:nvSpPr>
          <p:cNvPr id="5" name="Shape 3"/>
          <p:cNvSpPr/>
          <p:nvPr/>
        </p:nvSpPr>
        <p:spPr>
          <a:xfrm>
            <a:off x="3775353" y="4396502"/>
            <a:ext cx="471249" cy="471249"/>
          </a:xfrm>
          <a:prstGeom prst="roundRect">
            <a:avLst>
              <a:gd name="adj" fmla="val 6667"/>
            </a:avLst>
          </a:prstGeom>
          <a:solidFill>
            <a:srgbClr val="F3E7D4"/>
          </a:solidFill>
          <a:ln/>
        </p:spPr>
        <p:txBody>
          <a:bodyPr/>
          <a:lstStyle/>
          <a:p>
            <a:endParaRPr lang="it-IT"/>
          </a:p>
        </p:txBody>
      </p:sp>
      <p:sp>
        <p:nvSpPr>
          <p:cNvPr id="6" name="Text 4"/>
          <p:cNvSpPr/>
          <p:nvPr/>
        </p:nvSpPr>
        <p:spPr>
          <a:xfrm>
            <a:off x="3863161" y="4447342"/>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3A3630"/>
                </a:solidFill>
                <a:latin typeface="Lora" pitchFamily="34" charset="0"/>
                <a:ea typeface="Lora" pitchFamily="34" charset="-122"/>
                <a:cs typeface="Lora" pitchFamily="34" charset="-120"/>
              </a:rPr>
              <a:t>1</a:t>
            </a:r>
            <a:endParaRPr lang="en-US" sz="2300" dirty="0"/>
          </a:p>
        </p:txBody>
      </p:sp>
      <p:sp>
        <p:nvSpPr>
          <p:cNvPr id="7" name="Text 5"/>
          <p:cNvSpPr/>
          <p:nvPr/>
        </p:nvSpPr>
        <p:spPr>
          <a:xfrm>
            <a:off x="2778919" y="2690693"/>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Controlli Periodici</a:t>
            </a:r>
            <a:endParaRPr lang="en-US" sz="1900" dirty="0"/>
          </a:p>
        </p:txBody>
      </p:sp>
      <p:sp>
        <p:nvSpPr>
          <p:cNvPr id="8" name="Text 6"/>
          <p:cNvSpPr/>
          <p:nvPr/>
        </p:nvSpPr>
        <p:spPr>
          <a:xfrm>
            <a:off x="1047155" y="3124319"/>
            <a:ext cx="5927646" cy="670084"/>
          </a:xfrm>
          <a:prstGeom prst="rect">
            <a:avLst/>
          </a:prstGeom>
          <a:noFill/>
          <a:ln/>
        </p:spPr>
        <p:txBody>
          <a:bodyPr wrap="squar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Verifiche su segnalazione di altre amministrazioni per accertare irregolarità e irrogare eventuali sanzioni.</a:t>
            </a:r>
            <a:endParaRPr lang="en-US" sz="1600" dirty="0"/>
          </a:p>
        </p:txBody>
      </p:sp>
      <p:sp>
        <p:nvSpPr>
          <p:cNvPr id="9" name="Shape 7"/>
          <p:cNvSpPr/>
          <p:nvPr/>
        </p:nvSpPr>
        <p:spPr>
          <a:xfrm>
            <a:off x="7303651" y="4632127"/>
            <a:ext cx="22860" cy="628293"/>
          </a:xfrm>
          <a:prstGeom prst="roundRect">
            <a:avLst>
              <a:gd name="adj" fmla="val 137440"/>
            </a:avLst>
          </a:prstGeom>
          <a:solidFill>
            <a:srgbClr val="D9CDBA"/>
          </a:solidFill>
          <a:ln/>
        </p:spPr>
        <p:txBody>
          <a:bodyPr/>
          <a:lstStyle/>
          <a:p>
            <a:endParaRPr lang="it-IT"/>
          </a:p>
        </p:txBody>
      </p:sp>
      <p:sp>
        <p:nvSpPr>
          <p:cNvPr id="10" name="Shape 8"/>
          <p:cNvSpPr/>
          <p:nvPr/>
        </p:nvSpPr>
        <p:spPr>
          <a:xfrm>
            <a:off x="7079456" y="4396502"/>
            <a:ext cx="471249" cy="471249"/>
          </a:xfrm>
          <a:prstGeom prst="roundRect">
            <a:avLst>
              <a:gd name="adj" fmla="val 6667"/>
            </a:avLst>
          </a:prstGeom>
          <a:solidFill>
            <a:srgbClr val="F3E7D4"/>
          </a:solidFill>
          <a:ln/>
        </p:spPr>
        <p:txBody>
          <a:bodyPr/>
          <a:lstStyle/>
          <a:p>
            <a:endParaRPr lang="it-IT"/>
          </a:p>
        </p:txBody>
      </p:sp>
      <p:sp>
        <p:nvSpPr>
          <p:cNvPr id="11" name="Text 9"/>
          <p:cNvSpPr/>
          <p:nvPr/>
        </p:nvSpPr>
        <p:spPr>
          <a:xfrm>
            <a:off x="7167265" y="4447342"/>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3A3630"/>
                </a:solidFill>
                <a:latin typeface="Lora" pitchFamily="34" charset="0"/>
                <a:ea typeface="Lora" pitchFamily="34" charset="-122"/>
                <a:cs typeface="Lora" pitchFamily="34" charset="-120"/>
              </a:rPr>
              <a:t>2</a:t>
            </a:r>
            <a:endParaRPr lang="en-US" sz="2300" dirty="0"/>
          </a:p>
        </p:txBody>
      </p:sp>
      <p:sp>
        <p:nvSpPr>
          <p:cNvPr id="12" name="Text 10"/>
          <p:cNvSpPr/>
          <p:nvPr/>
        </p:nvSpPr>
        <p:spPr>
          <a:xfrm>
            <a:off x="6083022" y="5469850"/>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Controlli Triennali</a:t>
            </a:r>
            <a:endParaRPr lang="en-US" sz="1900" dirty="0"/>
          </a:p>
        </p:txBody>
      </p:sp>
      <p:sp>
        <p:nvSpPr>
          <p:cNvPr id="13" name="Text 11"/>
          <p:cNvSpPr/>
          <p:nvPr/>
        </p:nvSpPr>
        <p:spPr>
          <a:xfrm>
            <a:off x="4351258" y="5903476"/>
            <a:ext cx="5927765" cy="670084"/>
          </a:xfrm>
          <a:prstGeom prst="rect">
            <a:avLst/>
          </a:prstGeom>
          <a:noFill/>
          <a:ln/>
        </p:spPr>
        <p:txBody>
          <a:bodyPr wrap="squar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Verifica obbligatoria almeno ogni tre anni della sussistenza dei requisiti per la permanenza nel registro.</a:t>
            </a:r>
            <a:endParaRPr lang="en-US" sz="1600" dirty="0"/>
          </a:p>
        </p:txBody>
      </p:sp>
      <p:sp>
        <p:nvSpPr>
          <p:cNvPr id="14" name="Shape 12"/>
          <p:cNvSpPr/>
          <p:nvPr/>
        </p:nvSpPr>
        <p:spPr>
          <a:xfrm>
            <a:off x="10607873" y="4003834"/>
            <a:ext cx="22860" cy="628293"/>
          </a:xfrm>
          <a:prstGeom prst="roundRect">
            <a:avLst>
              <a:gd name="adj" fmla="val 137440"/>
            </a:avLst>
          </a:prstGeom>
          <a:solidFill>
            <a:srgbClr val="D9CDBA"/>
          </a:solidFill>
          <a:ln/>
        </p:spPr>
        <p:txBody>
          <a:bodyPr/>
          <a:lstStyle/>
          <a:p>
            <a:endParaRPr lang="it-IT"/>
          </a:p>
        </p:txBody>
      </p:sp>
      <p:sp>
        <p:nvSpPr>
          <p:cNvPr id="15" name="Shape 13"/>
          <p:cNvSpPr/>
          <p:nvPr/>
        </p:nvSpPr>
        <p:spPr>
          <a:xfrm>
            <a:off x="10383679" y="4396502"/>
            <a:ext cx="471249" cy="471249"/>
          </a:xfrm>
          <a:prstGeom prst="roundRect">
            <a:avLst>
              <a:gd name="adj" fmla="val 6667"/>
            </a:avLst>
          </a:prstGeom>
          <a:solidFill>
            <a:srgbClr val="F3E7D4"/>
          </a:solidFill>
          <a:ln/>
        </p:spPr>
        <p:txBody>
          <a:bodyPr/>
          <a:lstStyle/>
          <a:p>
            <a:endParaRPr lang="it-IT"/>
          </a:p>
        </p:txBody>
      </p:sp>
      <p:sp>
        <p:nvSpPr>
          <p:cNvPr id="16" name="Text 14"/>
          <p:cNvSpPr/>
          <p:nvPr/>
        </p:nvSpPr>
        <p:spPr>
          <a:xfrm>
            <a:off x="10471487" y="4447342"/>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3A3630"/>
                </a:solidFill>
                <a:latin typeface="Lora" pitchFamily="34" charset="0"/>
                <a:ea typeface="Lora" pitchFamily="34" charset="-122"/>
                <a:cs typeface="Lora" pitchFamily="34" charset="-120"/>
              </a:rPr>
              <a:t>3</a:t>
            </a:r>
            <a:endParaRPr lang="en-US" sz="2300" dirty="0"/>
          </a:p>
        </p:txBody>
      </p:sp>
      <p:sp>
        <p:nvSpPr>
          <p:cNvPr id="17" name="Text 15"/>
          <p:cNvSpPr/>
          <p:nvPr/>
        </p:nvSpPr>
        <p:spPr>
          <a:xfrm>
            <a:off x="9387245" y="2690693"/>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Accertamenti</a:t>
            </a:r>
            <a:endParaRPr lang="en-US" sz="1900" dirty="0"/>
          </a:p>
        </p:txBody>
      </p:sp>
      <p:sp>
        <p:nvSpPr>
          <p:cNvPr id="18" name="Text 16"/>
          <p:cNvSpPr/>
          <p:nvPr/>
        </p:nvSpPr>
        <p:spPr>
          <a:xfrm>
            <a:off x="7655481" y="3124319"/>
            <a:ext cx="5927765" cy="670084"/>
          </a:xfrm>
          <a:prstGeom prst="rect">
            <a:avLst/>
          </a:prstGeom>
          <a:noFill/>
          <a:ln/>
        </p:spPr>
        <p:txBody>
          <a:bodyPr wrap="squar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Controlli documentali e ispezioni in loco per verificare la conformità normativa degli enti.</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37724" y="1639014"/>
            <a:ext cx="6475333"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Sanzioni del Sistema RUNTS</a:t>
            </a:r>
            <a:endParaRPr lang="en-US" sz="3850" dirty="0"/>
          </a:p>
        </p:txBody>
      </p:sp>
      <p:sp>
        <p:nvSpPr>
          <p:cNvPr id="3" name="Text 1"/>
          <p:cNvSpPr/>
          <p:nvPr/>
        </p:nvSpPr>
        <p:spPr>
          <a:xfrm>
            <a:off x="837724" y="2673787"/>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L'ufficio del Registro Unico Nazionale del Terzo Settore può irrogare sanzioni in caso di irregolarità accertate.</a:t>
            </a:r>
            <a:endParaRPr lang="en-US" sz="1600" dirty="0"/>
          </a:p>
        </p:txBody>
      </p:sp>
      <p:sp>
        <p:nvSpPr>
          <p:cNvPr id="4" name="Shape 2"/>
          <p:cNvSpPr/>
          <p:nvPr/>
        </p:nvSpPr>
        <p:spPr>
          <a:xfrm>
            <a:off x="837724" y="3244453"/>
            <a:ext cx="6372701" cy="1568291"/>
          </a:xfrm>
          <a:prstGeom prst="roundRect">
            <a:avLst>
              <a:gd name="adj" fmla="val 2003"/>
            </a:avLst>
          </a:prstGeom>
          <a:solidFill>
            <a:srgbClr val="FEF5E7"/>
          </a:solidFill>
          <a:ln w="22860">
            <a:solidFill>
              <a:srgbClr val="D9CDBA"/>
            </a:solidFill>
            <a:prstDash val="solid"/>
          </a:ln>
        </p:spPr>
        <p:txBody>
          <a:bodyPr/>
          <a:lstStyle/>
          <a:p>
            <a:endParaRPr lang="it-IT"/>
          </a:p>
        </p:txBody>
      </p:sp>
      <p:sp>
        <p:nvSpPr>
          <p:cNvPr id="5" name="Text 3"/>
          <p:cNvSpPr/>
          <p:nvPr/>
        </p:nvSpPr>
        <p:spPr>
          <a:xfrm>
            <a:off x="1070015" y="347674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Distribuzione Utili</a:t>
            </a:r>
            <a:endParaRPr lang="en-US" sz="1900" dirty="0"/>
          </a:p>
        </p:txBody>
      </p:sp>
      <p:sp>
        <p:nvSpPr>
          <p:cNvPr id="6" name="Text 4"/>
          <p:cNvSpPr/>
          <p:nvPr/>
        </p:nvSpPr>
        <p:spPr>
          <a:xfrm>
            <a:off x="1070015" y="3910370"/>
            <a:ext cx="5908119"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Sanzioni per distribuzione di utili o avanzi di gestione in violazione del divieto normativo.</a:t>
            </a:r>
            <a:endParaRPr lang="en-US" sz="1600" dirty="0"/>
          </a:p>
        </p:txBody>
      </p:sp>
      <p:sp>
        <p:nvSpPr>
          <p:cNvPr id="7" name="Shape 5"/>
          <p:cNvSpPr/>
          <p:nvPr/>
        </p:nvSpPr>
        <p:spPr>
          <a:xfrm>
            <a:off x="7419856" y="3244453"/>
            <a:ext cx="6372820" cy="1568291"/>
          </a:xfrm>
          <a:prstGeom prst="roundRect">
            <a:avLst>
              <a:gd name="adj" fmla="val 2003"/>
            </a:avLst>
          </a:prstGeom>
          <a:solidFill>
            <a:srgbClr val="FEF5E7"/>
          </a:solidFill>
          <a:ln w="22860">
            <a:solidFill>
              <a:srgbClr val="D9CDBA"/>
            </a:solidFill>
            <a:prstDash val="solid"/>
          </a:ln>
        </p:spPr>
        <p:txBody>
          <a:bodyPr/>
          <a:lstStyle/>
          <a:p>
            <a:endParaRPr lang="it-IT"/>
          </a:p>
        </p:txBody>
      </p:sp>
      <p:sp>
        <p:nvSpPr>
          <p:cNvPr id="8" name="Text 6"/>
          <p:cNvSpPr/>
          <p:nvPr/>
        </p:nvSpPr>
        <p:spPr>
          <a:xfrm>
            <a:off x="7652147" y="3476744"/>
            <a:ext cx="2755583"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Devoluzione Patrimonio</a:t>
            </a:r>
            <a:endParaRPr lang="en-US" sz="1900" dirty="0"/>
          </a:p>
        </p:txBody>
      </p:sp>
      <p:sp>
        <p:nvSpPr>
          <p:cNvPr id="9" name="Text 7"/>
          <p:cNvSpPr/>
          <p:nvPr/>
        </p:nvSpPr>
        <p:spPr>
          <a:xfrm>
            <a:off x="7652147" y="3910370"/>
            <a:ext cx="5908238"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Sanzioni per devoluzione del patrimonio in difformità o senza il parere del RUNTS.</a:t>
            </a:r>
            <a:endParaRPr lang="en-US" sz="1600" dirty="0"/>
          </a:p>
        </p:txBody>
      </p:sp>
      <p:sp>
        <p:nvSpPr>
          <p:cNvPr id="10" name="Shape 8"/>
          <p:cNvSpPr/>
          <p:nvPr/>
        </p:nvSpPr>
        <p:spPr>
          <a:xfrm>
            <a:off x="837724" y="5022175"/>
            <a:ext cx="6372701" cy="1568291"/>
          </a:xfrm>
          <a:prstGeom prst="roundRect">
            <a:avLst>
              <a:gd name="adj" fmla="val 2003"/>
            </a:avLst>
          </a:prstGeom>
          <a:solidFill>
            <a:srgbClr val="FEF5E7"/>
          </a:solidFill>
          <a:ln w="22860">
            <a:solidFill>
              <a:srgbClr val="D9CDBA"/>
            </a:solidFill>
            <a:prstDash val="solid"/>
          </a:ln>
        </p:spPr>
        <p:txBody>
          <a:bodyPr/>
          <a:lstStyle/>
          <a:p>
            <a:endParaRPr lang="it-IT"/>
          </a:p>
        </p:txBody>
      </p:sp>
      <p:sp>
        <p:nvSpPr>
          <p:cNvPr id="11" name="Text 9"/>
          <p:cNvSpPr/>
          <p:nvPr/>
        </p:nvSpPr>
        <p:spPr>
          <a:xfrm>
            <a:off x="1070015" y="5254466"/>
            <a:ext cx="346995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Uso Improprio Denominazioni</a:t>
            </a:r>
            <a:endParaRPr lang="en-US" sz="1900" dirty="0"/>
          </a:p>
        </p:txBody>
      </p:sp>
      <p:sp>
        <p:nvSpPr>
          <p:cNvPr id="12" name="Text 10"/>
          <p:cNvSpPr/>
          <p:nvPr/>
        </p:nvSpPr>
        <p:spPr>
          <a:xfrm>
            <a:off x="1070015" y="5688092"/>
            <a:ext cx="5908119"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Sanzioni per uso di denominazioni ETS, ODV, APS senza possedere i requisiti necessari.</a:t>
            </a:r>
            <a:endParaRPr lang="en-US" sz="1600" dirty="0"/>
          </a:p>
        </p:txBody>
      </p:sp>
      <p:sp>
        <p:nvSpPr>
          <p:cNvPr id="13" name="Shape 11"/>
          <p:cNvSpPr/>
          <p:nvPr/>
        </p:nvSpPr>
        <p:spPr>
          <a:xfrm>
            <a:off x="7419856" y="5022175"/>
            <a:ext cx="6372820" cy="1568291"/>
          </a:xfrm>
          <a:prstGeom prst="roundRect">
            <a:avLst>
              <a:gd name="adj" fmla="val 2003"/>
            </a:avLst>
          </a:prstGeom>
          <a:solidFill>
            <a:srgbClr val="FEF5E7"/>
          </a:solidFill>
          <a:ln w="22860">
            <a:solidFill>
              <a:srgbClr val="D9CDBA"/>
            </a:solidFill>
            <a:prstDash val="solid"/>
          </a:ln>
        </p:spPr>
        <p:txBody>
          <a:bodyPr/>
          <a:lstStyle/>
          <a:p>
            <a:endParaRPr lang="it-IT"/>
          </a:p>
        </p:txBody>
      </p:sp>
      <p:sp>
        <p:nvSpPr>
          <p:cNvPr id="14" name="Text 12"/>
          <p:cNvSpPr/>
          <p:nvPr/>
        </p:nvSpPr>
        <p:spPr>
          <a:xfrm>
            <a:off x="7652147" y="5254466"/>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Inadempimenti</a:t>
            </a:r>
            <a:endParaRPr lang="en-US" sz="1900" dirty="0"/>
          </a:p>
        </p:txBody>
      </p:sp>
      <p:sp>
        <p:nvSpPr>
          <p:cNvPr id="15" name="Text 13"/>
          <p:cNvSpPr/>
          <p:nvPr/>
        </p:nvSpPr>
        <p:spPr>
          <a:xfrm>
            <a:off x="7652147" y="5688092"/>
            <a:ext cx="5908238"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Sanzioni per omessi o incompleti adempimenti negli obblighi di deposito e comunicazione.</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61511" y="454819"/>
            <a:ext cx="9689306" cy="486489"/>
          </a:xfrm>
          <a:prstGeom prst="rect">
            <a:avLst/>
          </a:prstGeom>
          <a:noFill/>
          <a:ln/>
        </p:spPr>
        <p:txBody>
          <a:bodyPr wrap="none" lIns="0" tIns="0" rIns="0" bIns="0" rtlCol="0" anchor="t"/>
          <a:lstStyle/>
          <a:p>
            <a:pPr marL="0" indent="0" algn="l">
              <a:lnSpc>
                <a:spcPts val="3800"/>
              </a:lnSpc>
              <a:buNone/>
            </a:pPr>
            <a:r>
              <a:rPr lang="en-US" sz="3050" dirty="0">
                <a:solidFill>
                  <a:srgbClr val="38512F"/>
                </a:solidFill>
                <a:latin typeface="Lora" pitchFamily="34" charset="0"/>
                <a:ea typeface="Lora" pitchFamily="34" charset="-122"/>
                <a:cs typeface="Lora" pitchFamily="34" charset="-120"/>
              </a:rPr>
              <a:t>Il Sistema Sanzionatorio: Gradualità e Proporzionalità</a:t>
            </a:r>
            <a:endParaRPr lang="en-US" sz="3050" dirty="0"/>
          </a:p>
        </p:txBody>
      </p:sp>
      <p:sp>
        <p:nvSpPr>
          <p:cNvPr id="3" name="Text 1"/>
          <p:cNvSpPr/>
          <p:nvPr/>
        </p:nvSpPr>
        <p:spPr>
          <a:xfrm>
            <a:off x="661511" y="1354693"/>
            <a:ext cx="2149912" cy="243126"/>
          </a:xfrm>
          <a:prstGeom prst="rect">
            <a:avLst/>
          </a:prstGeom>
          <a:noFill/>
          <a:ln/>
        </p:spPr>
        <p:txBody>
          <a:bodyPr wrap="none" lIns="0" tIns="0" rIns="0" bIns="0" rtlCol="0" anchor="t"/>
          <a:lstStyle/>
          <a:p>
            <a:pPr marL="0" indent="0" algn="l">
              <a:lnSpc>
                <a:spcPts val="1900"/>
              </a:lnSpc>
              <a:buNone/>
            </a:pPr>
            <a:r>
              <a:rPr lang="en-US" sz="1500" dirty="0">
                <a:solidFill>
                  <a:srgbClr val="38512F"/>
                </a:solidFill>
                <a:latin typeface="Lora" pitchFamily="34" charset="0"/>
                <a:ea typeface="Lora" pitchFamily="34" charset="-122"/>
                <a:cs typeface="Lora" pitchFamily="34" charset="-120"/>
              </a:rPr>
              <a:t>Procedimento Graduale</a:t>
            </a:r>
            <a:endParaRPr lang="en-US" sz="1500" dirty="0"/>
          </a:p>
        </p:txBody>
      </p:sp>
      <p:sp>
        <p:nvSpPr>
          <p:cNvPr id="4" name="Text 2"/>
          <p:cNvSpPr/>
          <p:nvPr/>
        </p:nvSpPr>
        <p:spPr>
          <a:xfrm>
            <a:off x="661511" y="1763197"/>
            <a:ext cx="6451997" cy="264557"/>
          </a:xfrm>
          <a:prstGeom prst="rect">
            <a:avLst/>
          </a:prstGeom>
          <a:noFill/>
          <a:ln/>
        </p:spPr>
        <p:txBody>
          <a:bodyPr wrap="none" lIns="0" tIns="0" rIns="0" bIns="0" rtlCol="0" anchor="t"/>
          <a:lstStyle/>
          <a:p>
            <a:pPr marL="0" indent="0" algn="l">
              <a:lnSpc>
                <a:spcPts val="2050"/>
              </a:lnSpc>
              <a:buNone/>
            </a:pPr>
            <a:r>
              <a:rPr lang="en-US" sz="1300" dirty="0">
                <a:solidFill>
                  <a:srgbClr val="3A3630"/>
                </a:solidFill>
                <a:latin typeface="Source Sans 3" pitchFamily="34" charset="0"/>
                <a:ea typeface="Source Sans 3" pitchFamily="34" charset="-122"/>
                <a:cs typeface="Source Sans 3" pitchFamily="34" charset="-120"/>
              </a:rPr>
              <a:t>Le sanzioni vengono erogate dopo un procedimento che prevede:</a:t>
            </a:r>
            <a:endParaRPr lang="en-US" sz="1300" dirty="0"/>
          </a:p>
        </p:txBody>
      </p:sp>
      <p:sp>
        <p:nvSpPr>
          <p:cNvPr id="5" name="Text 3"/>
          <p:cNvSpPr/>
          <p:nvPr/>
        </p:nvSpPr>
        <p:spPr>
          <a:xfrm>
            <a:off x="661511" y="2176582"/>
            <a:ext cx="6451997" cy="264557"/>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A3630"/>
                </a:solidFill>
                <a:latin typeface="Source Sans 3" pitchFamily="34" charset="0"/>
                <a:ea typeface="Source Sans 3" pitchFamily="34" charset="-122"/>
                <a:cs typeface="Source Sans 3" pitchFamily="34" charset="-120"/>
              </a:rPr>
              <a:t>Osservazioni preliminari all'ente</a:t>
            </a:r>
            <a:endParaRPr lang="en-US" sz="1300" dirty="0"/>
          </a:p>
        </p:txBody>
      </p:sp>
      <p:sp>
        <p:nvSpPr>
          <p:cNvPr id="6" name="Text 4"/>
          <p:cNvSpPr/>
          <p:nvPr/>
        </p:nvSpPr>
        <p:spPr>
          <a:xfrm>
            <a:off x="661511" y="2499003"/>
            <a:ext cx="6451997" cy="264557"/>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A3630"/>
                </a:solidFill>
                <a:latin typeface="Source Sans 3" pitchFamily="34" charset="0"/>
                <a:ea typeface="Source Sans 3" pitchFamily="34" charset="-122"/>
                <a:cs typeface="Source Sans 3" pitchFamily="34" charset="-120"/>
              </a:rPr>
              <a:t>Possibilità di adempimento successivo</a:t>
            </a:r>
            <a:endParaRPr lang="en-US" sz="1300" dirty="0"/>
          </a:p>
        </p:txBody>
      </p:sp>
      <p:sp>
        <p:nvSpPr>
          <p:cNvPr id="7" name="Text 5"/>
          <p:cNvSpPr/>
          <p:nvPr/>
        </p:nvSpPr>
        <p:spPr>
          <a:xfrm>
            <a:off x="661511" y="2821424"/>
            <a:ext cx="6451997" cy="264557"/>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A3630"/>
                </a:solidFill>
                <a:latin typeface="Source Sans 3" pitchFamily="34" charset="0"/>
                <a:ea typeface="Source Sans 3" pitchFamily="34" charset="-122"/>
                <a:cs typeface="Source Sans 3" pitchFamily="34" charset="-120"/>
              </a:rPr>
              <a:t>Valutazione della gravità dell'inadempimento</a:t>
            </a:r>
            <a:endParaRPr lang="en-US" sz="1300" dirty="0"/>
          </a:p>
        </p:txBody>
      </p:sp>
      <p:pic>
        <p:nvPicPr>
          <p:cNvPr id="8" name="Image 0" descr="preencoded.png"/>
          <p:cNvPicPr>
            <a:picLocks noChangeAspect="1"/>
          </p:cNvPicPr>
          <p:nvPr/>
        </p:nvPicPr>
        <p:blipFill>
          <a:blip r:embed="rId3"/>
          <a:stretch>
            <a:fillRect/>
          </a:stretch>
        </p:blipFill>
        <p:spPr>
          <a:xfrm>
            <a:off x="7524512" y="1375291"/>
            <a:ext cx="6451997" cy="6451997"/>
          </a:xfrm>
          <a:prstGeom prst="rect">
            <a:avLst/>
          </a:prstGeom>
        </p:spPr>
      </p:pic>
      <p:sp>
        <p:nvSpPr>
          <p:cNvPr id="9" name="Text 6"/>
          <p:cNvSpPr/>
          <p:nvPr/>
        </p:nvSpPr>
        <p:spPr>
          <a:xfrm>
            <a:off x="7524512" y="8013263"/>
            <a:ext cx="6451997" cy="529114"/>
          </a:xfrm>
          <a:prstGeom prst="rect">
            <a:avLst/>
          </a:prstGeom>
          <a:noFill/>
          <a:ln/>
        </p:spPr>
        <p:txBody>
          <a:bodyPr wrap="square" lIns="0" tIns="0" rIns="0" bIns="0" rtlCol="0" anchor="t"/>
          <a:lstStyle/>
          <a:p>
            <a:pPr marL="0" indent="0" algn="l">
              <a:lnSpc>
                <a:spcPts val="2050"/>
              </a:lnSpc>
              <a:buNone/>
            </a:pPr>
            <a:r>
              <a:rPr lang="en-US" sz="1300" dirty="0">
                <a:solidFill>
                  <a:srgbClr val="3A3630"/>
                </a:solidFill>
                <a:latin typeface="Source Sans 3" pitchFamily="34" charset="0"/>
                <a:ea typeface="Source Sans 3" pitchFamily="34" charset="-122"/>
                <a:cs typeface="Source Sans 3" pitchFamily="34" charset="-120"/>
              </a:rPr>
              <a:t>Il sistema garantisce il contraddittorio e la proporzionalità delle sanzioni rispetto alla gravità delle violazioni accertate.</a:t>
            </a:r>
            <a:endParaRPr lang="en-US" sz="13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37724" y="1330285"/>
            <a:ext cx="7525226"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Sintesi delle Strategie Legislative</a:t>
            </a:r>
            <a:endParaRPr lang="en-US" sz="3850" dirty="0"/>
          </a:p>
        </p:txBody>
      </p:sp>
      <p:sp>
        <p:nvSpPr>
          <p:cNvPr id="3" name="Text 1"/>
          <p:cNvSpPr/>
          <p:nvPr/>
        </p:nvSpPr>
        <p:spPr>
          <a:xfrm>
            <a:off x="2165152" y="3912751"/>
            <a:ext cx="2464118" cy="308015"/>
          </a:xfrm>
          <a:prstGeom prst="rect">
            <a:avLst/>
          </a:prstGeom>
          <a:noFill/>
          <a:ln/>
        </p:spPr>
        <p:txBody>
          <a:bodyPr wrap="none" lIns="0" tIns="0" rIns="0" bIns="0" rtlCol="0" anchor="t"/>
          <a:lstStyle/>
          <a:p>
            <a:pPr marL="0" indent="0" algn="r">
              <a:lnSpc>
                <a:spcPts val="2400"/>
              </a:lnSpc>
              <a:buNone/>
            </a:pPr>
            <a:r>
              <a:rPr lang="en-US" sz="1900" dirty="0">
                <a:solidFill>
                  <a:srgbClr val="3A3630"/>
                </a:solidFill>
                <a:latin typeface="Lora" pitchFamily="34" charset="0"/>
                <a:ea typeface="Lora" pitchFamily="34" charset="-122"/>
                <a:cs typeface="Lora" pitchFamily="34" charset="-120"/>
              </a:rPr>
              <a:t>Governance</a:t>
            </a:r>
            <a:endParaRPr lang="en-US" sz="1900" dirty="0"/>
          </a:p>
        </p:txBody>
      </p:sp>
      <p:sp>
        <p:nvSpPr>
          <p:cNvPr id="4" name="Text 2"/>
          <p:cNvSpPr/>
          <p:nvPr/>
        </p:nvSpPr>
        <p:spPr>
          <a:xfrm>
            <a:off x="837724" y="4346377"/>
            <a:ext cx="3791545" cy="1005126"/>
          </a:xfrm>
          <a:prstGeom prst="rect">
            <a:avLst/>
          </a:prstGeom>
          <a:noFill/>
          <a:ln/>
        </p:spPr>
        <p:txBody>
          <a:bodyPr wrap="square" lIns="0" tIns="0" rIns="0" bIns="0" rtlCol="0" anchor="t"/>
          <a:lstStyle/>
          <a:p>
            <a:pPr marL="0" indent="0" algn="r">
              <a:lnSpc>
                <a:spcPts val="2600"/>
              </a:lnSpc>
              <a:buNone/>
            </a:pPr>
            <a:r>
              <a:rPr lang="en-US" sz="1600" dirty="0">
                <a:solidFill>
                  <a:srgbClr val="3A3630"/>
                </a:solidFill>
                <a:latin typeface="Source Sans 3" pitchFamily="34" charset="0"/>
                <a:ea typeface="Source Sans 3" pitchFamily="34" charset="-122"/>
                <a:cs typeface="Source Sans 3" pitchFamily="34" charset="-120"/>
              </a:rPr>
              <a:t>Strumenti per assicurare assetti di governo adeguati e partecipazione degli stakeholder nelle decisioni strategiche.</a:t>
            </a:r>
            <a:endParaRPr lang="en-US" sz="1600" dirty="0"/>
          </a:p>
        </p:txBody>
      </p:sp>
      <p:pic>
        <p:nvPicPr>
          <p:cNvPr id="5" name="Image 0" descr="preencoded.png"/>
          <p:cNvPicPr>
            <a:picLocks noChangeAspect="1"/>
          </p:cNvPicPr>
          <p:nvPr/>
        </p:nvPicPr>
        <p:blipFill>
          <a:blip r:embed="rId3"/>
          <a:stretch>
            <a:fillRect/>
          </a:stretch>
        </p:blipFill>
        <p:spPr>
          <a:xfrm>
            <a:off x="5048131" y="2365058"/>
            <a:ext cx="4534138" cy="4534138"/>
          </a:xfrm>
          <a:prstGeom prst="rect">
            <a:avLst/>
          </a:prstGeom>
        </p:spPr>
      </p:pic>
      <p:pic>
        <p:nvPicPr>
          <p:cNvPr id="6" name="Image 1" descr="preencoded.png"/>
          <p:cNvPicPr>
            <a:picLocks noChangeAspect="1"/>
          </p:cNvPicPr>
          <p:nvPr/>
        </p:nvPicPr>
        <p:blipFill>
          <a:blip r:embed="rId4"/>
          <a:stretch>
            <a:fillRect/>
          </a:stretch>
        </p:blipFill>
        <p:spPr>
          <a:xfrm>
            <a:off x="5571530" y="4436269"/>
            <a:ext cx="313373" cy="391716"/>
          </a:xfrm>
          <a:prstGeom prst="rect">
            <a:avLst/>
          </a:prstGeom>
        </p:spPr>
      </p:pic>
      <p:sp>
        <p:nvSpPr>
          <p:cNvPr id="7" name="Text 3"/>
          <p:cNvSpPr/>
          <p:nvPr/>
        </p:nvSpPr>
        <p:spPr>
          <a:xfrm>
            <a:off x="9896356" y="2700695"/>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Trasparenza</a:t>
            </a:r>
            <a:endParaRPr lang="en-US" sz="1900" dirty="0"/>
          </a:p>
        </p:txBody>
      </p:sp>
      <p:sp>
        <p:nvSpPr>
          <p:cNvPr id="8" name="Text 4"/>
          <p:cNvSpPr/>
          <p:nvPr/>
        </p:nvSpPr>
        <p:spPr>
          <a:xfrm>
            <a:off x="9896356" y="3134320"/>
            <a:ext cx="3896320"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Obblighi di rendicontazione economica e sociale per favorire il controllo da parte di terzi e associati.</a:t>
            </a:r>
            <a:endParaRPr lang="en-US" sz="1600" dirty="0"/>
          </a:p>
        </p:txBody>
      </p:sp>
      <p:pic>
        <p:nvPicPr>
          <p:cNvPr id="9" name="Image 2" descr="preencoded.png"/>
          <p:cNvPicPr>
            <a:picLocks noChangeAspect="1"/>
          </p:cNvPicPr>
          <p:nvPr/>
        </p:nvPicPr>
        <p:blipFill>
          <a:blip r:embed="rId5"/>
          <a:stretch>
            <a:fillRect/>
          </a:stretch>
        </p:blipFill>
        <p:spPr>
          <a:xfrm>
            <a:off x="5048131" y="2365058"/>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7951946" y="3061930"/>
            <a:ext cx="313373" cy="391716"/>
          </a:xfrm>
          <a:prstGeom prst="rect">
            <a:avLst/>
          </a:prstGeom>
        </p:spPr>
      </p:pic>
      <p:sp>
        <p:nvSpPr>
          <p:cNvPr id="11" name="Text 5"/>
          <p:cNvSpPr/>
          <p:nvPr/>
        </p:nvSpPr>
        <p:spPr>
          <a:xfrm>
            <a:off x="9896356" y="5124807"/>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Controlli</a:t>
            </a:r>
            <a:endParaRPr lang="en-US" sz="1900" dirty="0"/>
          </a:p>
        </p:txBody>
      </p:sp>
      <p:sp>
        <p:nvSpPr>
          <p:cNvPr id="12" name="Text 6"/>
          <p:cNvSpPr/>
          <p:nvPr/>
        </p:nvSpPr>
        <p:spPr>
          <a:xfrm>
            <a:off x="9896356" y="5558433"/>
            <a:ext cx="3896320"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Sistemi di controllo interno ed esterno per verificare il rispetto normativo e l'adeguatezza gestionale.</a:t>
            </a:r>
            <a:endParaRPr lang="en-US" sz="1600" dirty="0"/>
          </a:p>
        </p:txBody>
      </p:sp>
      <p:pic>
        <p:nvPicPr>
          <p:cNvPr id="13" name="Image 4" descr="preencoded.png"/>
          <p:cNvPicPr>
            <a:picLocks noChangeAspect="1"/>
          </p:cNvPicPr>
          <p:nvPr/>
        </p:nvPicPr>
        <p:blipFill>
          <a:blip r:embed="rId7"/>
          <a:stretch>
            <a:fillRect/>
          </a:stretch>
        </p:blipFill>
        <p:spPr>
          <a:xfrm>
            <a:off x="5048131" y="2365058"/>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7951946" y="5810488"/>
            <a:ext cx="313373" cy="39171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593652"/>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La Funzione Sociale degli Enti del Terzo Settore</a:t>
            </a:r>
            <a:endParaRPr lang="en-US" sz="3850" dirty="0"/>
          </a:p>
        </p:txBody>
      </p:sp>
      <p:sp>
        <p:nvSpPr>
          <p:cNvPr id="4" name="Text 1"/>
          <p:cNvSpPr/>
          <p:nvPr/>
        </p:nvSpPr>
        <p:spPr>
          <a:xfrm>
            <a:off x="6324124" y="3348990"/>
            <a:ext cx="2495431" cy="308015"/>
          </a:xfrm>
          <a:prstGeom prst="rect">
            <a:avLst/>
          </a:prstGeom>
          <a:noFill/>
          <a:ln/>
        </p:spPr>
        <p:txBody>
          <a:bodyPr wrap="none" lIns="0" tIns="0" rIns="0" bIns="0" rtlCol="0" anchor="t"/>
          <a:lstStyle/>
          <a:p>
            <a:pPr marL="0" indent="0" algn="l">
              <a:lnSpc>
                <a:spcPts val="2400"/>
              </a:lnSpc>
              <a:buNone/>
            </a:pPr>
            <a:r>
              <a:rPr lang="en-US" sz="1900" dirty="0">
                <a:solidFill>
                  <a:srgbClr val="38512F"/>
                </a:solidFill>
                <a:latin typeface="Lora" pitchFamily="34" charset="0"/>
                <a:ea typeface="Lora" pitchFamily="34" charset="-122"/>
                <a:cs typeface="Lora" pitchFamily="34" charset="-120"/>
              </a:rPr>
              <a:t>Regime Promozionale</a:t>
            </a:r>
            <a:endParaRPr lang="en-US" sz="1900" dirty="0"/>
          </a:p>
        </p:txBody>
      </p:sp>
      <p:sp>
        <p:nvSpPr>
          <p:cNvPr id="5" name="Text 2"/>
          <p:cNvSpPr/>
          <p:nvPr/>
        </p:nvSpPr>
        <p:spPr>
          <a:xfrm>
            <a:off x="6324124" y="3866436"/>
            <a:ext cx="3478768"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Il legislatore ha riconosciuto agli enti del terzo settore un regime di favore in virtù della loro peculiare funzione sociale e delle attività di interesse generale svolte.</a:t>
            </a:r>
            <a:endParaRPr lang="en-US" sz="1600" dirty="0"/>
          </a:p>
        </p:txBody>
      </p:sp>
      <p:sp>
        <p:nvSpPr>
          <p:cNvPr id="6" name="Text 3"/>
          <p:cNvSpPr/>
          <p:nvPr/>
        </p:nvSpPr>
        <p:spPr>
          <a:xfrm>
            <a:off x="10321528" y="3348990"/>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8512F"/>
                </a:solidFill>
                <a:latin typeface="Lora" pitchFamily="34" charset="0"/>
                <a:ea typeface="Lora" pitchFamily="34" charset="-122"/>
                <a:cs typeface="Lora" pitchFamily="34" charset="-120"/>
              </a:rPr>
              <a:t>Controlli Preventivi</a:t>
            </a:r>
            <a:endParaRPr lang="en-US" sz="1900" dirty="0"/>
          </a:p>
        </p:txBody>
      </p:sp>
      <p:sp>
        <p:nvSpPr>
          <p:cNvPr id="7" name="Text 4"/>
          <p:cNvSpPr/>
          <p:nvPr/>
        </p:nvSpPr>
        <p:spPr>
          <a:xfrm>
            <a:off x="10321528" y="3866436"/>
            <a:ext cx="3478768" cy="1675209"/>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Parallelamente, sono state introdotte norme articolate per assicurare l'ordinato svolgimento delle attività e prevenire comportamenti opportunistici.</a:t>
            </a:r>
            <a:endParaRPr lang="en-US" sz="1600" dirty="0"/>
          </a:p>
        </p:txBody>
      </p:sp>
      <p:sp>
        <p:nvSpPr>
          <p:cNvPr id="8" name="Text 5"/>
          <p:cNvSpPr/>
          <p:nvPr/>
        </p:nvSpPr>
        <p:spPr>
          <a:xfrm>
            <a:off x="6324124" y="5965746"/>
            <a:ext cx="7468553"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La duplice strategia normativa riflette la necessità di sostenere il settore mantenendo elevati standard di gestione e trasparenza.</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03764" y="563047"/>
            <a:ext cx="7509272" cy="1201817"/>
          </a:xfrm>
          <a:prstGeom prst="rect">
            <a:avLst/>
          </a:prstGeom>
          <a:noFill/>
          <a:ln/>
        </p:spPr>
        <p:txBody>
          <a:bodyPr wrap="square" lIns="0" tIns="0" rIns="0" bIns="0" rtlCol="0" anchor="t"/>
          <a:lstStyle/>
          <a:p>
            <a:pPr marL="0" indent="0" algn="l">
              <a:lnSpc>
                <a:spcPts val="4700"/>
              </a:lnSpc>
              <a:buNone/>
            </a:pPr>
            <a:r>
              <a:rPr lang="en-US" sz="3750" dirty="0">
                <a:solidFill>
                  <a:srgbClr val="38512F"/>
                </a:solidFill>
                <a:latin typeface="Lora" pitchFamily="34" charset="0"/>
                <a:ea typeface="Lora" pitchFamily="34" charset="-122"/>
                <a:cs typeface="Lora" pitchFamily="34" charset="-120"/>
              </a:rPr>
              <a:t>Conclusioni: Equilibrio tra Promozione e Controllo</a:t>
            </a:r>
            <a:endParaRPr lang="en-US" sz="3750" dirty="0"/>
          </a:p>
        </p:txBody>
      </p:sp>
      <p:sp>
        <p:nvSpPr>
          <p:cNvPr id="4" name="Text 1"/>
          <p:cNvSpPr/>
          <p:nvPr/>
        </p:nvSpPr>
        <p:spPr>
          <a:xfrm>
            <a:off x="6303764" y="2071330"/>
            <a:ext cx="7509272" cy="653653"/>
          </a:xfrm>
          <a:prstGeom prst="rect">
            <a:avLst/>
          </a:prstGeom>
          <a:noFill/>
          <a:ln/>
        </p:spPr>
        <p:txBody>
          <a:bodyPr wrap="square" lIns="0" tIns="0" rIns="0" bIns="0" rtlCol="0" anchor="t"/>
          <a:lstStyle/>
          <a:p>
            <a:pPr marL="0" indent="0" algn="l">
              <a:lnSpc>
                <a:spcPts val="2550"/>
              </a:lnSpc>
              <a:buNone/>
            </a:pPr>
            <a:r>
              <a:rPr lang="en-US" sz="1600" dirty="0">
                <a:solidFill>
                  <a:srgbClr val="3A3630"/>
                </a:solidFill>
                <a:latin typeface="Source Sans 3" pitchFamily="34" charset="0"/>
                <a:ea typeface="Source Sans 3" pitchFamily="34" charset="-122"/>
                <a:cs typeface="Source Sans 3" pitchFamily="34" charset="-120"/>
              </a:rPr>
              <a:t>Il legislatore ha costruito un sistema articolato che bilancia il sostegno al terzo settore con rigorosi meccanismi di controllo. Questo approccio mira a:</a:t>
            </a:r>
            <a:endParaRPr lang="en-US" sz="1600" dirty="0"/>
          </a:p>
        </p:txBody>
      </p:sp>
      <p:sp>
        <p:nvSpPr>
          <p:cNvPr id="5" name="Shape 2"/>
          <p:cNvSpPr/>
          <p:nvPr/>
        </p:nvSpPr>
        <p:spPr>
          <a:xfrm>
            <a:off x="6303764" y="2954774"/>
            <a:ext cx="3652480" cy="1812012"/>
          </a:xfrm>
          <a:prstGeom prst="roundRect">
            <a:avLst>
              <a:gd name="adj" fmla="val 1692"/>
            </a:avLst>
          </a:prstGeom>
          <a:solidFill>
            <a:srgbClr val="F3E7D4"/>
          </a:solidFill>
          <a:ln/>
        </p:spPr>
        <p:txBody>
          <a:bodyPr/>
          <a:lstStyle/>
          <a:p>
            <a:endParaRPr lang="it-IT"/>
          </a:p>
        </p:txBody>
      </p:sp>
      <p:sp>
        <p:nvSpPr>
          <p:cNvPr id="6" name="Text 3"/>
          <p:cNvSpPr/>
          <p:nvPr/>
        </p:nvSpPr>
        <p:spPr>
          <a:xfrm>
            <a:off x="6508075" y="3159085"/>
            <a:ext cx="2404110" cy="300395"/>
          </a:xfrm>
          <a:prstGeom prst="rect">
            <a:avLst/>
          </a:prstGeom>
          <a:noFill/>
          <a:ln/>
        </p:spPr>
        <p:txBody>
          <a:bodyPr wrap="none" lIns="0" tIns="0" rIns="0" bIns="0" rtlCol="0" anchor="t"/>
          <a:lstStyle/>
          <a:p>
            <a:pPr marL="0" indent="0" algn="l">
              <a:lnSpc>
                <a:spcPts val="2350"/>
              </a:lnSpc>
              <a:buNone/>
            </a:pPr>
            <a:r>
              <a:rPr lang="en-US" sz="1850" dirty="0">
                <a:solidFill>
                  <a:srgbClr val="3A3630"/>
                </a:solidFill>
                <a:latin typeface="Lora" pitchFamily="34" charset="0"/>
                <a:ea typeface="Lora" pitchFamily="34" charset="-122"/>
                <a:cs typeface="Lora" pitchFamily="34" charset="-120"/>
              </a:rPr>
              <a:t>Preservare la Fiducia</a:t>
            </a:r>
            <a:endParaRPr lang="en-US" sz="1850" dirty="0"/>
          </a:p>
        </p:txBody>
      </p:sp>
      <p:sp>
        <p:nvSpPr>
          <p:cNvPr id="7" name="Text 4"/>
          <p:cNvSpPr/>
          <p:nvPr/>
        </p:nvSpPr>
        <p:spPr>
          <a:xfrm>
            <a:off x="6508075" y="3581995"/>
            <a:ext cx="3243858" cy="980480"/>
          </a:xfrm>
          <a:prstGeom prst="rect">
            <a:avLst/>
          </a:prstGeom>
          <a:noFill/>
          <a:ln/>
        </p:spPr>
        <p:txBody>
          <a:bodyPr wrap="square" lIns="0" tIns="0" rIns="0" bIns="0" rtlCol="0" anchor="t"/>
          <a:lstStyle/>
          <a:p>
            <a:pPr marL="0" indent="0" algn="l">
              <a:lnSpc>
                <a:spcPts val="2550"/>
              </a:lnSpc>
              <a:buNone/>
            </a:pPr>
            <a:r>
              <a:rPr lang="en-US" sz="1600" dirty="0">
                <a:solidFill>
                  <a:srgbClr val="3A3630"/>
                </a:solidFill>
                <a:latin typeface="Source Sans 3" pitchFamily="34" charset="0"/>
                <a:ea typeface="Source Sans 3" pitchFamily="34" charset="-122"/>
                <a:cs typeface="Source Sans 3" pitchFamily="34" charset="-120"/>
              </a:rPr>
              <a:t>Mantenere la fiducia dei cittadini e dei donatori attraverso trasparenza e accountability.</a:t>
            </a:r>
            <a:endParaRPr lang="en-US" sz="1600" dirty="0"/>
          </a:p>
        </p:txBody>
      </p:sp>
      <p:sp>
        <p:nvSpPr>
          <p:cNvPr id="8" name="Shape 5"/>
          <p:cNvSpPr/>
          <p:nvPr/>
        </p:nvSpPr>
        <p:spPr>
          <a:xfrm>
            <a:off x="10160556" y="2954774"/>
            <a:ext cx="3652480" cy="1812012"/>
          </a:xfrm>
          <a:prstGeom prst="roundRect">
            <a:avLst>
              <a:gd name="adj" fmla="val 1692"/>
            </a:avLst>
          </a:prstGeom>
          <a:solidFill>
            <a:srgbClr val="F3E7D4"/>
          </a:solidFill>
          <a:ln/>
        </p:spPr>
        <p:txBody>
          <a:bodyPr/>
          <a:lstStyle/>
          <a:p>
            <a:endParaRPr lang="it-IT"/>
          </a:p>
        </p:txBody>
      </p:sp>
      <p:sp>
        <p:nvSpPr>
          <p:cNvPr id="9" name="Text 6"/>
          <p:cNvSpPr/>
          <p:nvPr/>
        </p:nvSpPr>
        <p:spPr>
          <a:xfrm>
            <a:off x="10364867" y="3159085"/>
            <a:ext cx="2404110" cy="300395"/>
          </a:xfrm>
          <a:prstGeom prst="rect">
            <a:avLst/>
          </a:prstGeom>
          <a:noFill/>
          <a:ln/>
        </p:spPr>
        <p:txBody>
          <a:bodyPr wrap="none" lIns="0" tIns="0" rIns="0" bIns="0" rtlCol="0" anchor="t"/>
          <a:lstStyle/>
          <a:p>
            <a:pPr marL="0" indent="0" algn="l">
              <a:lnSpc>
                <a:spcPts val="2350"/>
              </a:lnSpc>
              <a:buNone/>
            </a:pPr>
            <a:r>
              <a:rPr lang="en-US" sz="1850" dirty="0">
                <a:solidFill>
                  <a:srgbClr val="3A3630"/>
                </a:solidFill>
                <a:latin typeface="Lora" pitchFamily="34" charset="0"/>
                <a:ea typeface="Lora" pitchFamily="34" charset="-122"/>
                <a:cs typeface="Lora" pitchFamily="34" charset="-120"/>
              </a:rPr>
              <a:t>Prevenire Abusi</a:t>
            </a:r>
            <a:endParaRPr lang="en-US" sz="1850" dirty="0"/>
          </a:p>
        </p:txBody>
      </p:sp>
      <p:sp>
        <p:nvSpPr>
          <p:cNvPr id="10" name="Text 7"/>
          <p:cNvSpPr/>
          <p:nvPr/>
        </p:nvSpPr>
        <p:spPr>
          <a:xfrm>
            <a:off x="10364867" y="3581995"/>
            <a:ext cx="3243858" cy="980480"/>
          </a:xfrm>
          <a:prstGeom prst="rect">
            <a:avLst/>
          </a:prstGeom>
          <a:noFill/>
          <a:ln/>
        </p:spPr>
        <p:txBody>
          <a:bodyPr wrap="square" lIns="0" tIns="0" rIns="0" bIns="0" rtlCol="0" anchor="t"/>
          <a:lstStyle/>
          <a:p>
            <a:pPr marL="0" indent="0" algn="l">
              <a:lnSpc>
                <a:spcPts val="2550"/>
              </a:lnSpc>
              <a:buNone/>
            </a:pPr>
            <a:r>
              <a:rPr lang="en-US" sz="1600" dirty="0">
                <a:solidFill>
                  <a:srgbClr val="3A3630"/>
                </a:solidFill>
                <a:latin typeface="Source Sans 3" pitchFamily="34" charset="0"/>
                <a:ea typeface="Source Sans 3" pitchFamily="34" charset="-122"/>
                <a:cs typeface="Source Sans 3" pitchFamily="34" charset="-120"/>
              </a:rPr>
              <a:t>Evitare comportamenti opportunistici che potrebbero danneggiare l'intero settore.</a:t>
            </a:r>
            <a:endParaRPr lang="en-US" sz="1600" dirty="0"/>
          </a:p>
        </p:txBody>
      </p:sp>
      <p:sp>
        <p:nvSpPr>
          <p:cNvPr id="11" name="Shape 8"/>
          <p:cNvSpPr/>
          <p:nvPr/>
        </p:nvSpPr>
        <p:spPr>
          <a:xfrm>
            <a:off x="6303764" y="4971098"/>
            <a:ext cx="7509272" cy="1485186"/>
          </a:xfrm>
          <a:prstGeom prst="roundRect">
            <a:avLst>
              <a:gd name="adj" fmla="val 2064"/>
            </a:avLst>
          </a:prstGeom>
          <a:solidFill>
            <a:srgbClr val="F3E7D4"/>
          </a:solidFill>
          <a:ln/>
        </p:spPr>
        <p:txBody>
          <a:bodyPr/>
          <a:lstStyle/>
          <a:p>
            <a:endParaRPr lang="it-IT"/>
          </a:p>
        </p:txBody>
      </p:sp>
      <p:sp>
        <p:nvSpPr>
          <p:cNvPr id="12" name="Text 9"/>
          <p:cNvSpPr/>
          <p:nvPr/>
        </p:nvSpPr>
        <p:spPr>
          <a:xfrm>
            <a:off x="6508075" y="5175409"/>
            <a:ext cx="2404110" cy="300395"/>
          </a:xfrm>
          <a:prstGeom prst="rect">
            <a:avLst/>
          </a:prstGeom>
          <a:noFill/>
          <a:ln/>
        </p:spPr>
        <p:txBody>
          <a:bodyPr wrap="none" lIns="0" tIns="0" rIns="0" bIns="0" rtlCol="0" anchor="t"/>
          <a:lstStyle/>
          <a:p>
            <a:pPr marL="0" indent="0" algn="l">
              <a:lnSpc>
                <a:spcPts val="2350"/>
              </a:lnSpc>
              <a:buNone/>
            </a:pPr>
            <a:r>
              <a:rPr lang="en-US" sz="1850" dirty="0">
                <a:solidFill>
                  <a:srgbClr val="3A3630"/>
                </a:solidFill>
                <a:latin typeface="Lora" pitchFamily="34" charset="0"/>
                <a:ea typeface="Lora" pitchFamily="34" charset="-122"/>
                <a:cs typeface="Lora" pitchFamily="34" charset="-120"/>
              </a:rPr>
              <a:t>Garantire Efficacia</a:t>
            </a:r>
            <a:endParaRPr lang="en-US" sz="1850" dirty="0"/>
          </a:p>
        </p:txBody>
      </p:sp>
      <p:sp>
        <p:nvSpPr>
          <p:cNvPr id="13" name="Text 10"/>
          <p:cNvSpPr/>
          <p:nvPr/>
        </p:nvSpPr>
        <p:spPr>
          <a:xfrm>
            <a:off x="6508075" y="5598319"/>
            <a:ext cx="7100649" cy="653653"/>
          </a:xfrm>
          <a:prstGeom prst="rect">
            <a:avLst/>
          </a:prstGeom>
          <a:noFill/>
          <a:ln/>
        </p:spPr>
        <p:txBody>
          <a:bodyPr wrap="square" lIns="0" tIns="0" rIns="0" bIns="0" rtlCol="0" anchor="t"/>
          <a:lstStyle/>
          <a:p>
            <a:pPr marL="0" indent="0" algn="l">
              <a:lnSpc>
                <a:spcPts val="2550"/>
              </a:lnSpc>
              <a:buNone/>
            </a:pPr>
            <a:r>
              <a:rPr lang="en-US" sz="1600" dirty="0">
                <a:solidFill>
                  <a:srgbClr val="3A3630"/>
                </a:solidFill>
                <a:latin typeface="Source Sans 3" pitchFamily="34" charset="0"/>
                <a:ea typeface="Source Sans 3" pitchFamily="34" charset="-122"/>
                <a:cs typeface="Source Sans 3" pitchFamily="34" charset="-120"/>
              </a:rPr>
              <a:t>Assicurare che le risorse siano effettivamente destinate al perseguimento delle finalità sociali.</a:t>
            </a:r>
            <a:endParaRPr lang="en-US" sz="1600" dirty="0"/>
          </a:p>
        </p:txBody>
      </p:sp>
      <p:sp>
        <p:nvSpPr>
          <p:cNvPr id="14" name="Text 11"/>
          <p:cNvSpPr/>
          <p:nvPr/>
        </p:nvSpPr>
        <p:spPr>
          <a:xfrm>
            <a:off x="6303764" y="6686074"/>
            <a:ext cx="7509272" cy="980480"/>
          </a:xfrm>
          <a:prstGeom prst="rect">
            <a:avLst/>
          </a:prstGeom>
          <a:noFill/>
          <a:ln/>
        </p:spPr>
        <p:txBody>
          <a:bodyPr wrap="square" lIns="0" tIns="0" rIns="0" bIns="0" rtlCol="0" anchor="t"/>
          <a:lstStyle/>
          <a:p>
            <a:pPr marL="0" indent="0" algn="l">
              <a:lnSpc>
                <a:spcPts val="2550"/>
              </a:lnSpc>
              <a:buNone/>
            </a:pPr>
            <a:r>
              <a:rPr lang="en-US" sz="1600" dirty="0">
                <a:solidFill>
                  <a:srgbClr val="3A3630"/>
                </a:solidFill>
                <a:latin typeface="Source Sans 3" pitchFamily="34" charset="0"/>
                <a:ea typeface="Source Sans 3" pitchFamily="34" charset="-122"/>
                <a:cs typeface="Source Sans 3" pitchFamily="34" charset="-120"/>
              </a:rPr>
              <a:t>Il sistema rappresenta un modello avanzato di regolamentazione che riconosce il valore sociale del terzo settore garantendo al contempo elevati standard di gestione e controllo.</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2668548"/>
            <a:ext cx="10543461"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Le Caratteristiche Distintive del Terzo Settore</a:t>
            </a:r>
            <a:endParaRPr lang="en-US" sz="3850" dirty="0"/>
          </a:p>
        </p:txBody>
      </p:sp>
      <p:sp>
        <p:nvSpPr>
          <p:cNvPr id="3" name="Shape 1"/>
          <p:cNvSpPr/>
          <p:nvPr/>
        </p:nvSpPr>
        <p:spPr>
          <a:xfrm>
            <a:off x="837724" y="3703320"/>
            <a:ext cx="6372701" cy="1857613"/>
          </a:xfrm>
          <a:prstGeom prst="roundRect">
            <a:avLst>
              <a:gd name="adj" fmla="val 1691"/>
            </a:avLst>
          </a:prstGeom>
          <a:solidFill>
            <a:srgbClr val="F3E7D4"/>
          </a:solidFill>
          <a:ln/>
        </p:spPr>
        <p:txBody>
          <a:bodyPr/>
          <a:lstStyle/>
          <a:p>
            <a:endParaRPr lang="it-IT"/>
          </a:p>
        </p:txBody>
      </p:sp>
      <p:sp>
        <p:nvSpPr>
          <p:cNvPr id="4" name="Text 2"/>
          <p:cNvSpPr/>
          <p:nvPr/>
        </p:nvSpPr>
        <p:spPr>
          <a:xfrm>
            <a:off x="1047155" y="3912751"/>
            <a:ext cx="3102173"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Eterogeneità Dimensionale</a:t>
            </a:r>
            <a:endParaRPr lang="en-US" sz="1900" dirty="0"/>
          </a:p>
        </p:txBody>
      </p:sp>
      <p:sp>
        <p:nvSpPr>
          <p:cNvPr id="5" name="Text 3"/>
          <p:cNvSpPr/>
          <p:nvPr/>
        </p:nvSpPr>
        <p:spPr>
          <a:xfrm>
            <a:off x="1047155" y="4346377"/>
            <a:ext cx="5953839"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Il settore comprende enti con patrimoni inferiori a 15.000 euro accanto ad organizzazioni con patrimoni di milioni di euro, richiedendo approcci normativi differenziati.</a:t>
            </a:r>
            <a:endParaRPr lang="en-US" sz="1600" dirty="0"/>
          </a:p>
        </p:txBody>
      </p:sp>
      <p:sp>
        <p:nvSpPr>
          <p:cNvPr id="6" name="Shape 4"/>
          <p:cNvSpPr/>
          <p:nvPr/>
        </p:nvSpPr>
        <p:spPr>
          <a:xfrm>
            <a:off x="7419856" y="3703320"/>
            <a:ext cx="6372820" cy="1857613"/>
          </a:xfrm>
          <a:prstGeom prst="roundRect">
            <a:avLst>
              <a:gd name="adj" fmla="val 1691"/>
            </a:avLst>
          </a:prstGeom>
          <a:solidFill>
            <a:srgbClr val="F3E7D4"/>
          </a:solidFill>
          <a:ln/>
        </p:spPr>
        <p:txBody>
          <a:bodyPr/>
          <a:lstStyle/>
          <a:p>
            <a:endParaRPr lang="it-IT"/>
          </a:p>
        </p:txBody>
      </p:sp>
      <p:sp>
        <p:nvSpPr>
          <p:cNvPr id="7" name="Text 5"/>
          <p:cNvSpPr/>
          <p:nvPr/>
        </p:nvSpPr>
        <p:spPr>
          <a:xfrm>
            <a:off x="7629287" y="3912751"/>
            <a:ext cx="2944297"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Natura Multi-Stakeholder</a:t>
            </a:r>
            <a:endParaRPr lang="en-US" sz="1900" dirty="0"/>
          </a:p>
        </p:txBody>
      </p:sp>
      <p:sp>
        <p:nvSpPr>
          <p:cNvPr id="8" name="Text 6"/>
          <p:cNvSpPr/>
          <p:nvPr/>
        </p:nvSpPr>
        <p:spPr>
          <a:xfrm>
            <a:off x="7629287" y="4346377"/>
            <a:ext cx="5953958"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L'attività coinvolge una pluralità di soggetti con interessi differenziati: beneficiari, donatori, volontari, lavoratori e comunità.</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2557820"/>
            <a:ext cx="9705380"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Le Tre Strategie Normative del Legislatore</a:t>
            </a:r>
            <a:endParaRPr lang="en-US" sz="3850" dirty="0"/>
          </a:p>
        </p:txBody>
      </p:sp>
      <p:sp>
        <p:nvSpPr>
          <p:cNvPr id="3" name="Text 1"/>
          <p:cNvSpPr/>
          <p:nvPr/>
        </p:nvSpPr>
        <p:spPr>
          <a:xfrm>
            <a:off x="837724" y="3592592"/>
            <a:ext cx="209431" cy="261818"/>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Lora Light" pitchFamily="34" charset="0"/>
                <a:ea typeface="Lora Light" pitchFamily="34" charset="-122"/>
                <a:cs typeface="Lora Light" pitchFamily="34" charset="-120"/>
              </a:rPr>
              <a:t>01</a:t>
            </a:r>
            <a:endParaRPr lang="en-US" sz="1600" dirty="0"/>
          </a:p>
        </p:txBody>
      </p:sp>
      <p:sp>
        <p:nvSpPr>
          <p:cNvPr id="4" name="Shape 2"/>
          <p:cNvSpPr/>
          <p:nvPr/>
        </p:nvSpPr>
        <p:spPr>
          <a:xfrm>
            <a:off x="837724" y="3925610"/>
            <a:ext cx="4178618" cy="22860"/>
          </a:xfrm>
          <a:prstGeom prst="rect">
            <a:avLst/>
          </a:prstGeom>
          <a:solidFill>
            <a:srgbClr val="38512F"/>
          </a:solidFill>
          <a:ln/>
        </p:spPr>
        <p:txBody>
          <a:bodyPr/>
          <a:lstStyle/>
          <a:p>
            <a:endParaRPr lang="it-IT"/>
          </a:p>
        </p:txBody>
      </p:sp>
      <p:sp>
        <p:nvSpPr>
          <p:cNvPr id="5" name="Text 3"/>
          <p:cNvSpPr/>
          <p:nvPr/>
        </p:nvSpPr>
        <p:spPr>
          <a:xfrm>
            <a:off x="837724" y="4075986"/>
            <a:ext cx="2882741"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Strumenti di Governance</a:t>
            </a:r>
            <a:endParaRPr lang="en-US" sz="1900" dirty="0"/>
          </a:p>
        </p:txBody>
      </p:sp>
      <p:sp>
        <p:nvSpPr>
          <p:cNvPr id="6" name="Text 4"/>
          <p:cNvSpPr/>
          <p:nvPr/>
        </p:nvSpPr>
        <p:spPr>
          <a:xfrm>
            <a:off x="837724" y="4509611"/>
            <a:ext cx="4178618"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Disposizioni che incidono sulla struttura organizzativa e sui meccanismi decisionali degli enti per garantire una gestione adeguata.</a:t>
            </a:r>
            <a:endParaRPr lang="en-US" sz="1600" dirty="0"/>
          </a:p>
        </p:txBody>
      </p:sp>
      <p:sp>
        <p:nvSpPr>
          <p:cNvPr id="7" name="Text 5"/>
          <p:cNvSpPr/>
          <p:nvPr/>
        </p:nvSpPr>
        <p:spPr>
          <a:xfrm>
            <a:off x="5225772" y="3592592"/>
            <a:ext cx="209431" cy="261818"/>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Lora Light" pitchFamily="34" charset="0"/>
                <a:ea typeface="Lora Light" pitchFamily="34" charset="-122"/>
                <a:cs typeface="Lora Light" pitchFamily="34" charset="-120"/>
              </a:rPr>
              <a:t>02</a:t>
            </a:r>
            <a:endParaRPr lang="en-US" sz="1600" dirty="0"/>
          </a:p>
        </p:txBody>
      </p:sp>
      <p:sp>
        <p:nvSpPr>
          <p:cNvPr id="8" name="Shape 6"/>
          <p:cNvSpPr/>
          <p:nvPr/>
        </p:nvSpPr>
        <p:spPr>
          <a:xfrm>
            <a:off x="5225772" y="3925610"/>
            <a:ext cx="4178737" cy="22860"/>
          </a:xfrm>
          <a:prstGeom prst="rect">
            <a:avLst/>
          </a:prstGeom>
          <a:solidFill>
            <a:srgbClr val="38512F"/>
          </a:solidFill>
          <a:ln/>
        </p:spPr>
        <p:txBody>
          <a:bodyPr/>
          <a:lstStyle/>
          <a:p>
            <a:endParaRPr lang="it-IT"/>
          </a:p>
        </p:txBody>
      </p:sp>
      <p:sp>
        <p:nvSpPr>
          <p:cNvPr id="9" name="Text 7"/>
          <p:cNvSpPr/>
          <p:nvPr/>
        </p:nvSpPr>
        <p:spPr>
          <a:xfrm>
            <a:off x="5225772" y="4075986"/>
            <a:ext cx="3331845"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Trasparenza e Accountability</a:t>
            </a:r>
            <a:endParaRPr lang="en-US" sz="1900" dirty="0"/>
          </a:p>
        </p:txBody>
      </p:sp>
      <p:sp>
        <p:nvSpPr>
          <p:cNvPr id="10" name="Text 8"/>
          <p:cNvSpPr/>
          <p:nvPr/>
        </p:nvSpPr>
        <p:spPr>
          <a:xfrm>
            <a:off x="5225772" y="4509611"/>
            <a:ext cx="4178737"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Misure informative per favorire il controllo da parte dei terzi e assicurare la rendicontazione delle attività svolte.</a:t>
            </a:r>
            <a:endParaRPr lang="en-US" sz="1600" dirty="0"/>
          </a:p>
        </p:txBody>
      </p:sp>
      <p:sp>
        <p:nvSpPr>
          <p:cNvPr id="11" name="Text 9"/>
          <p:cNvSpPr/>
          <p:nvPr/>
        </p:nvSpPr>
        <p:spPr>
          <a:xfrm>
            <a:off x="9613940" y="3592592"/>
            <a:ext cx="209431" cy="261818"/>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Lora Light" pitchFamily="34" charset="0"/>
                <a:ea typeface="Lora Light" pitchFamily="34" charset="-122"/>
                <a:cs typeface="Lora Light" pitchFamily="34" charset="-120"/>
              </a:rPr>
              <a:t>03</a:t>
            </a:r>
            <a:endParaRPr lang="en-US" sz="1600" dirty="0"/>
          </a:p>
        </p:txBody>
      </p:sp>
      <p:sp>
        <p:nvSpPr>
          <p:cNvPr id="12" name="Shape 10"/>
          <p:cNvSpPr/>
          <p:nvPr/>
        </p:nvSpPr>
        <p:spPr>
          <a:xfrm>
            <a:off x="9613940" y="3925610"/>
            <a:ext cx="4178737" cy="22860"/>
          </a:xfrm>
          <a:prstGeom prst="rect">
            <a:avLst/>
          </a:prstGeom>
          <a:solidFill>
            <a:srgbClr val="38512F"/>
          </a:solidFill>
          <a:ln/>
        </p:spPr>
        <p:txBody>
          <a:bodyPr/>
          <a:lstStyle/>
          <a:p>
            <a:endParaRPr lang="it-IT"/>
          </a:p>
        </p:txBody>
      </p:sp>
      <p:sp>
        <p:nvSpPr>
          <p:cNvPr id="13" name="Text 11"/>
          <p:cNvSpPr/>
          <p:nvPr/>
        </p:nvSpPr>
        <p:spPr>
          <a:xfrm>
            <a:off x="9613940" y="4075986"/>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Sistemi di Controllo</a:t>
            </a:r>
            <a:endParaRPr lang="en-US" sz="1900" dirty="0"/>
          </a:p>
        </p:txBody>
      </p:sp>
      <p:sp>
        <p:nvSpPr>
          <p:cNvPr id="14" name="Text 12"/>
          <p:cNvSpPr/>
          <p:nvPr/>
        </p:nvSpPr>
        <p:spPr>
          <a:xfrm>
            <a:off x="9613940" y="4509611"/>
            <a:ext cx="4178737"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Meccanismi di controllo interno ed esterno per verificare il rispetto delle norme e l'adeguatezza della gestione.</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941433"/>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L'Importanza della Governance Adeguata</a:t>
            </a:r>
            <a:endParaRPr lang="en-US" sz="3850" dirty="0"/>
          </a:p>
        </p:txBody>
      </p:sp>
      <p:sp>
        <p:nvSpPr>
          <p:cNvPr id="4" name="Text 1"/>
          <p:cNvSpPr/>
          <p:nvPr/>
        </p:nvSpPr>
        <p:spPr>
          <a:xfrm>
            <a:off x="6324124" y="3487341"/>
            <a:ext cx="7468553"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Una gestione inadeguata degli enti del terzo settore non incide solo sul singolo ente, ma può avere riflessi negativi sull'intera società e sui contribuenti.</a:t>
            </a:r>
            <a:endParaRPr lang="en-US" sz="1600" dirty="0"/>
          </a:p>
        </p:txBody>
      </p:sp>
      <p:sp>
        <p:nvSpPr>
          <p:cNvPr id="5" name="Shape 2"/>
          <p:cNvSpPr/>
          <p:nvPr/>
        </p:nvSpPr>
        <p:spPr>
          <a:xfrm>
            <a:off x="6324124" y="4393049"/>
            <a:ext cx="7468553" cy="1894999"/>
          </a:xfrm>
          <a:prstGeom prst="roundRect">
            <a:avLst>
              <a:gd name="adj" fmla="val 1658"/>
            </a:avLst>
          </a:prstGeom>
          <a:solidFill>
            <a:srgbClr val="FFB3B4"/>
          </a:solidFill>
          <a:ln/>
        </p:spPr>
        <p:txBody>
          <a:bodyPr/>
          <a:lstStyle/>
          <a:p>
            <a:endParaRPr lang="it-IT"/>
          </a:p>
        </p:txBody>
      </p:sp>
      <p:pic>
        <p:nvPicPr>
          <p:cNvPr id="6" name="Image 1" descr="preencoded.png"/>
          <p:cNvPicPr>
            <a:picLocks noChangeAspect="1"/>
          </p:cNvPicPr>
          <p:nvPr/>
        </p:nvPicPr>
        <p:blipFill>
          <a:blip r:embed="rId4"/>
          <a:stretch>
            <a:fillRect/>
          </a:stretch>
        </p:blipFill>
        <p:spPr>
          <a:xfrm>
            <a:off x="6533555" y="4699992"/>
            <a:ext cx="261818" cy="209431"/>
          </a:xfrm>
          <a:prstGeom prst="rect">
            <a:avLst/>
          </a:prstGeom>
        </p:spPr>
      </p:pic>
      <p:sp>
        <p:nvSpPr>
          <p:cNvPr id="7" name="Text 3"/>
          <p:cNvSpPr/>
          <p:nvPr/>
        </p:nvSpPr>
        <p:spPr>
          <a:xfrm>
            <a:off x="7004804" y="4654748"/>
            <a:ext cx="6578441" cy="1340168"/>
          </a:xfrm>
          <a:prstGeom prst="rect">
            <a:avLst/>
          </a:prstGeom>
          <a:noFill/>
          <a:ln/>
        </p:spPr>
        <p:txBody>
          <a:bodyPr wrap="square" lIns="0" tIns="0" rIns="0" bIns="0" rtlCol="0" anchor="t"/>
          <a:lstStyle/>
          <a:p>
            <a:pPr marL="0" indent="0" algn="l">
              <a:lnSpc>
                <a:spcPts val="2600"/>
              </a:lnSpc>
              <a:buNone/>
            </a:pPr>
            <a:r>
              <a:rPr lang="en-US" sz="1600" b="1" dirty="0">
                <a:solidFill>
                  <a:srgbClr val="000000"/>
                </a:solidFill>
                <a:latin typeface="Source Sans 3" pitchFamily="34" charset="0"/>
                <a:ea typeface="Source Sans 3" pitchFamily="34" charset="-122"/>
                <a:cs typeface="Source Sans 3" pitchFamily="34" charset="-120"/>
              </a:rPr>
              <a:t>Esempio Pratico:</a:t>
            </a:r>
            <a:r>
              <a:rPr lang="en-US" sz="1600" dirty="0">
                <a:solidFill>
                  <a:srgbClr val="000000"/>
                </a:solidFill>
                <a:latin typeface="Source Sans 3" pitchFamily="34" charset="0"/>
                <a:ea typeface="Source Sans 3" pitchFamily="34" charset="-122"/>
                <a:cs typeface="Source Sans 3" pitchFamily="34" charset="-120"/>
              </a:rPr>
              <a:t> Un'associazione per la ricerca su malattie rare che acquista un immobile indebitandosi eccessivamente non può più destinare i fondi raccolti (5x1000, donazioni) alla ricerca, danneggiando sia i donatori che la società.</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2360414"/>
            <a:ext cx="10113764"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Le Disposizioni del Codice del Terzo Settore</a:t>
            </a:r>
            <a:endParaRPr lang="en-US" sz="3850" dirty="0"/>
          </a:p>
        </p:txBody>
      </p:sp>
      <p:sp>
        <p:nvSpPr>
          <p:cNvPr id="3" name="Shape 1"/>
          <p:cNvSpPr/>
          <p:nvPr/>
        </p:nvSpPr>
        <p:spPr>
          <a:xfrm>
            <a:off x="837724" y="3395186"/>
            <a:ext cx="6372701" cy="1903333"/>
          </a:xfrm>
          <a:prstGeom prst="roundRect">
            <a:avLst>
              <a:gd name="adj" fmla="val 5765"/>
            </a:avLst>
          </a:prstGeom>
          <a:solidFill>
            <a:srgbClr val="FEF5E7"/>
          </a:solidFill>
          <a:ln w="22860">
            <a:solidFill>
              <a:srgbClr val="D9CDBA"/>
            </a:solidFill>
            <a:prstDash val="solid"/>
          </a:ln>
        </p:spPr>
        <p:txBody>
          <a:bodyPr/>
          <a:lstStyle/>
          <a:p>
            <a:endParaRPr lang="it-IT"/>
          </a:p>
        </p:txBody>
      </p:sp>
      <p:sp>
        <p:nvSpPr>
          <p:cNvPr id="4" name="Shape 2"/>
          <p:cNvSpPr/>
          <p:nvPr/>
        </p:nvSpPr>
        <p:spPr>
          <a:xfrm>
            <a:off x="814864" y="3395186"/>
            <a:ext cx="91440" cy="1903333"/>
          </a:xfrm>
          <a:prstGeom prst="roundRect">
            <a:avLst>
              <a:gd name="adj" fmla="val 34360"/>
            </a:avLst>
          </a:prstGeom>
          <a:solidFill>
            <a:srgbClr val="38512F"/>
          </a:solidFill>
          <a:ln/>
        </p:spPr>
        <p:txBody>
          <a:bodyPr/>
          <a:lstStyle/>
          <a:p>
            <a:endParaRPr lang="it-IT"/>
          </a:p>
        </p:txBody>
      </p:sp>
      <p:sp>
        <p:nvSpPr>
          <p:cNvPr id="5" name="Text 3"/>
          <p:cNvSpPr/>
          <p:nvPr/>
        </p:nvSpPr>
        <p:spPr>
          <a:xfrm>
            <a:off x="1138595" y="3627477"/>
            <a:ext cx="3510915"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Funzionamento dell'Assemblea</a:t>
            </a:r>
            <a:endParaRPr lang="en-US" sz="1900" dirty="0"/>
          </a:p>
        </p:txBody>
      </p:sp>
      <p:sp>
        <p:nvSpPr>
          <p:cNvPr id="6" name="Text 4"/>
          <p:cNvSpPr/>
          <p:nvPr/>
        </p:nvSpPr>
        <p:spPr>
          <a:xfrm>
            <a:off x="1138595" y="4061103"/>
            <a:ext cx="5839539" cy="1005126"/>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Definizione espressa delle competenze inderogabili e del funzionamento dell'assemblea per garantire la partecipazione democratica.</a:t>
            </a:r>
            <a:endParaRPr lang="en-US" sz="1600" dirty="0"/>
          </a:p>
        </p:txBody>
      </p:sp>
      <p:sp>
        <p:nvSpPr>
          <p:cNvPr id="7" name="Shape 5"/>
          <p:cNvSpPr/>
          <p:nvPr/>
        </p:nvSpPr>
        <p:spPr>
          <a:xfrm>
            <a:off x="7419856" y="3395186"/>
            <a:ext cx="6372820" cy="1903333"/>
          </a:xfrm>
          <a:prstGeom prst="roundRect">
            <a:avLst>
              <a:gd name="adj" fmla="val 5765"/>
            </a:avLst>
          </a:prstGeom>
          <a:solidFill>
            <a:srgbClr val="FEF5E7"/>
          </a:solidFill>
          <a:ln w="22860">
            <a:solidFill>
              <a:srgbClr val="D9CDBA"/>
            </a:solidFill>
            <a:prstDash val="solid"/>
          </a:ln>
        </p:spPr>
        <p:txBody>
          <a:bodyPr/>
          <a:lstStyle/>
          <a:p>
            <a:endParaRPr lang="it-IT"/>
          </a:p>
        </p:txBody>
      </p:sp>
      <p:sp>
        <p:nvSpPr>
          <p:cNvPr id="8" name="Shape 6"/>
          <p:cNvSpPr/>
          <p:nvPr/>
        </p:nvSpPr>
        <p:spPr>
          <a:xfrm>
            <a:off x="7396996" y="3395186"/>
            <a:ext cx="91440" cy="1903333"/>
          </a:xfrm>
          <a:prstGeom prst="roundRect">
            <a:avLst>
              <a:gd name="adj" fmla="val 34360"/>
            </a:avLst>
          </a:prstGeom>
          <a:solidFill>
            <a:srgbClr val="38512F"/>
          </a:solidFill>
          <a:ln/>
        </p:spPr>
        <p:txBody>
          <a:bodyPr/>
          <a:lstStyle/>
          <a:p>
            <a:endParaRPr lang="it-IT"/>
          </a:p>
        </p:txBody>
      </p:sp>
      <p:sp>
        <p:nvSpPr>
          <p:cNvPr id="9" name="Text 7"/>
          <p:cNvSpPr/>
          <p:nvPr/>
        </p:nvSpPr>
        <p:spPr>
          <a:xfrm>
            <a:off x="7720727" y="3627477"/>
            <a:ext cx="4084082"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Responsabilità degli Amministratori</a:t>
            </a:r>
            <a:endParaRPr lang="en-US" sz="1900" dirty="0"/>
          </a:p>
        </p:txBody>
      </p:sp>
      <p:sp>
        <p:nvSpPr>
          <p:cNvPr id="10" name="Text 8"/>
          <p:cNvSpPr/>
          <p:nvPr/>
        </p:nvSpPr>
        <p:spPr>
          <a:xfrm>
            <a:off x="7720727" y="4061103"/>
            <a:ext cx="5839658"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Disciplina specifica della responsabilità, del conflitto di interesse e possibilità di denuncia per gravi irregolarità gestionali.</a:t>
            </a:r>
            <a:endParaRPr lang="en-US" sz="1600" dirty="0"/>
          </a:p>
        </p:txBody>
      </p:sp>
      <p:sp>
        <p:nvSpPr>
          <p:cNvPr id="11" name="Text 9"/>
          <p:cNvSpPr/>
          <p:nvPr/>
        </p:nvSpPr>
        <p:spPr>
          <a:xfrm>
            <a:off x="837724" y="5534144"/>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Il legislatore ha trasferito agli enti del terzo settore le disposizioni più collaudate della disciplina societaria per responsabilizzare gli amministratori.</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976432"/>
            <a:ext cx="10577870"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Le Imprese Sociali: Requisiti e Coinvolgimento</a:t>
            </a:r>
            <a:endParaRPr lang="en-US" sz="3850" dirty="0"/>
          </a:p>
        </p:txBody>
      </p:sp>
      <p:sp>
        <p:nvSpPr>
          <p:cNvPr id="3" name="Text 1"/>
          <p:cNvSpPr/>
          <p:nvPr/>
        </p:nvSpPr>
        <p:spPr>
          <a:xfrm>
            <a:off x="837724" y="2115860"/>
            <a:ext cx="3421737" cy="308015"/>
          </a:xfrm>
          <a:prstGeom prst="rect">
            <a:avLst/>
          </a:prstGeom>
          <a:noFill/>
          <a:ln/>
        </p:spPr>
        <p:txBody>
          <a:bodyPr wrap="none" lIns="0" tIns="0" rIns="0" bIns="0" rtlCol="0" anchor="t"/>
          <a:lstStyle/>
          <a:p>
            <a:pPr marL="0" indent="0" algn="l">
              <a:lnSpc>
                <a:spcPts val="2400"/>
              </a:lnSpc>
              <a:buNone/>
            </a:pPr>
            <a:r>
              <a:rPr lang="en-US" sz="1900" dirty="0">
                <a:solidFill>
                  <a:srgbClr val="38512F"/>
                </a:solidFill>
                <a:latin typeface="Lora" pitchFamily="34" charset="0"/>
                <a:ea typeface="Lora" pitchFamily="34" charset="-122"/>
                <a:cs typeface="Lora" pitchFamily="34" charset="-120"/>
              </a:rPr>
              <a:t>Requisiti degli Amministratori</a:t>
            </a:r>
            <a:endParaRPr lang="en-US" sz="1900" dirty="0"/>
          </a:p>
        </p:txBody>
      </p:sp>
      <p:sp>
        <p:nvSpPr>
          <p:cNvPr id="4" name="Text 2"/>
          <p:cNvSpPr/>
          <p:nvPr/>
        </p:nvSpPr>
        <p:spPr>
          <a:xfrm>
            <a:off x="837724" y="2633305"/>
            <a:ext cx="7568565" cy="335042"/>
          </a:xfrm>
          <a:prstGeom prst="rect">
            <a:avLst/>
          </a:prstGeom>
          <a:noFill/>
          <a:ln/>
        </p:spPr>
        <p:txBody>
          <a:bodyPr wrap="non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Gli amministratori delle imprese sociali devono possedere requisiti di:</a:t>
            </a:r>
            <a:endParaRPr lang="en-US" sz="1600" dirty="0"/>
          </a:p>
        </p:txBody>
      </p:sp>
      <p:sp>
        <p:nvSpPr>
          <p:cNvPr id="5" name="Text 3"/>
          <p:cNvSpPr/>
          <p:nvPr/>
        </p:nvSpPr>
        <p:spPr>
          <a:xfrm>
            <a:off x="837724" y="3156823"/>
            <a:ext cx="7568565"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Onorabilità</a:t>
            </a:r>
            <a:endParaRPr lang="en-US" sz="1600" dirty="0"/>
          </a:p>
        </p:txBody>
      </p:sp>
      <p:sp>
        <p:nvSpPr>
          <p:cNvPr id="6" name="Text 4"/>
          <p:cNvSpPr/>
          <p:nvPr/>
        </p:nvSpPr>
        <p:spPr>
          <a:xfrm>
            <a:off x="837724" y="3565088"/>
            <a:ext cx="7568565"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Professionalità</a:t>
            </a:r>
            <a:endParaRPr lang="en-US" sz="1600" dirty="0"/>
          </a:p>
        </p:txBody>
      </p:sp>
      <p:sp>
        <p:nvSpPr>
          <p:cNvPr id="7" name="Text 5"/>
          <p:cNvSpPr/>
          <p:nvPr/>
        </p:nvSpPr>
        <p:spPr>
          <a:xfrm>
            <a:off x="837724" y="3973354"/>
            <a:ext cx="7568565"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A3630"/>
                </a:solidFill>
                <a:latin typeface="Source Sans 3" pitchFamily="34" charset="0"/>
                <a:ea typeface="Source Sans 3" pitchFamily="34" charset="-122"/>
                <a:cs typeface="Source Sans 3" pitchFamily="34" charset="-120"/>
              </a:rPr>
              <a:t>Indipendenza</a:t>
            </a:r>
            <a:endParaRPr lang="en-US" sz="1600" dirty="0"/>
          </a:p>
        </p:txBody>
      </p:sp>
      <p:sp>
        <p:nvSpPr>
          <p:cNvPr id="8" name="Text 6"/>
          <p:cNvSpPr/>
          <p:nvPr/>
        </p:nvSpPr>
        <p:spPr>
          <a:xfrm>
            <a:off x="837724" y="4517827"/>
            <a:ext cx="3975497" cy="308015"/>
          </a:xfrm>
          <a:prstGeom prst="rect">
            <a:avLst/>
          </a:prstGeom>
          <a:noFill/>
          <a:ln/>
        </p:spPr>
        <p:txBody>
          <a:bodyPr wrap="none" lIns="0" tIns="0" rIns="0" bIns="0" rtlCol="0" anchor="t"/>
          <a:lstStyle/>
          <a:p>
            <a:pPr marL="0" indent="0" algn="l">
              <a:lnSpc>
                <a:spcPts val="2400"/>
              </a:lnSpc>
              <a:buNone/>
            </a:pPr>
            <a:r>
              <a:rPr lang="en-US" sz="1900" dirty="0">
                <a:solidFill>
                  <a:srgbClr val="38512F"/>
                </a:solidFill>
                <a:latin typeface="Lora" pitchFamily="34" charset="0"/>
                <a:ea typeface="Lora" pitchFamily="34" charset="-122"/>
                <a:cs typeface="Lora" pitchFamily="34" charset="-120"/>
              </a:rPr>
              <a:t>Coinvolgimento Multi-Stakeholder</a:t>
            </a:r>
            <a:endParaRPr lang="en-US" sz="1900" dirty="0"/>
          </a:p>
        </p:txBody>
      </p:sp>
      <p:sp>
        <p:nvSpPr>
          <p:cNvPr id="9" name="Text 7"/>
          <p:cNvSpPr/>
          <p:nvPr/>
        </p:nvSpPr>
        <p:spPr>
          <a:xfrm>
            <a:off x="837724" y="5035272"/>
            <a:ext cx="7568565"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Gli statuti devono disciplinare forme di coinvolgimento di lavoratori e utenti attraverso meccanismi di consultazione o partecipazione nelle decisioni.</a:t>
            </a:r>
            <a:endParaRPr lang="en-US" sz="1600" dirty="0"/>
          </a:p>
        </p:txBody>
      </p:sp>
      <p:pic>
        <p:nvPicPr>
          <p:cNvPr id="10" name="Image 0" descr="preencoded.png"/>
          <p:cNvPicPr>
            <a:picLocks noChangeAspect="1"/>
          </p:cNvPicPr>
          <p:nvPr/>
        </p:nvPicPr>
        <p:blipFill>
          <a:blip r:embed="rId3"/>
          <a:stretch>
            <a:fillRect/>
          </a:stretch>
        </p:blipFill>
        <p:spPr>
          <a:xfrm>
            <a:off x="8924925" y="2142053"/>
            <a:ext cx="4875371" cy="487537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2231469"/>
            <a:ext cx="12942808" cy="615910"/>
          </a:xfrm>
          <a:prstGeom prst="rect">
            <a:avLst/>
          </a:prstGeom>
          <a:noFill/>
          <a:ln/>
        </p:spPr>
        <p:txBody>
          <a:bodyPr wrap="non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Partecipazione Obbligatoria nelle Grandi Imprese Sociali</a:t>
            </a:r>
            <a:endParaRPr lang="en-US" sz="3850" dirty="0"/>
          </a:p>
        </p:txBody>
      </p:sp>
      <p:sp>
        <p:nvSpPr>
          <p:cNvPr id="3" name="Text 1"/>
          <p:cNvSpPr/>
          <p:nvPr/>
        </p:nvSpPr>
        <p:spPr>
          <a:xfrm>
            <a:off x="837724" y="3370897"/>
            <a:ext cx="4143732"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2.2M</a:t>
            </a:r>
            <a:endParaRPr lang="en-US" sz="5400" dirty="0"/>
          </a:p>
        </p:txBody>
      </p:sp>
      <p:sp>
        <p:nvSpPr>
          <p:cNvPr id="4" name="Text 2"/>
          <p:cNvSpPr/>
          <p:nvPr/>
        </p:nvSpPr>
        <p:spPr>
          <a:xfrm>
            <a:off x="1677472" y="4323755"/>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Attivo Patrimoniale</a:t>
            </a:r>
            <a:endParaRPr lang="en-US" sz="1900" dirty="0"/>
          </a:p>
        </p:txBody>
      </p:sp>
      <p:sp>
        <p:nvSpPr>
          <p:cNvPr id="5" name="Text 3"/>
          <p:cNvSpPr/>
          <p:nvPr/>
        </p:nvSpPr>
        <p:spPr>
          <a:xfrm>
            <a:off x="837724" y="4757380"/>
            <a:ext cx="4143732"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Soglia in euro per l'obbligo di partecipazione</a:t>
            </a:r>
            <a:endParaRPr lang="en-US" sz="1600" dirty="0"/>
          </a:p>
        </p:txBody>
      </p:sp>
      <p:sp>
        <p:nvSpPr>
          <p:cNvPr id="6" name="Text 4"/>
          <p:cNvSpPr/>
          <p:nvPr/>
        </p:nvSpPr>
        <p:spPr>
          <a:xfrm>
            <a:off x="5243274" y="3370897"/>
            <a:ext cx="4143732"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4.4M</a:t>
            </a:r>
            <a:endParaRPr lang="en-US" sz="5400" dirty="0"/>
          </a:p>
        </p:txBody>
      </p:sp>
      <p:sp>
        <p:nvSpPr>
          <p:cNvPr id="7" name="Text 5"/>
          <p:cNvSpPr/>
          <p:nvPr/>
        </p:nvSpPr>
        <p:spPr>
          <a:xfrm>
            <a:off x="6083022" y="4323755"/>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Volume Ricavi</a:t>
            </a:r>
            <a:endParaRPr lang="en-US" sz="1900" dirty="0"/>
          </a:p>
        </p:txBody>
      </p:sp>
      <p:sp>
        <p:nvSpPr>
          <p:cNvPr id="8" name="Text 6"/>
          <p:cNvSpPr/>
          <p:nvPr/>
        </p:nvSpPr>
        <p:spPr>
          <a:xfrm>
            <a:off x="5243274" y="4757380"/>
            <a:ext cx="4143732"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Soglia in euro per l'obbligo di partecipazione</a:t>
            </a:r>
            <a:endParaRPr lang="en-US" sz="1600" dirty="0"/>
          </a:p>
        </p:txBody>
      </p:sp>
      <p:sp>
        <p:nvSpPr>
          <p:cNvPr id="9" name="Text 7"/>
          <p:cNvSpPr/>
          <p:nvPr/>
        </p:nvSpPr>
        <p:spPr>
          <a:xfrm>
            <a:off x="9648825" y="3370897"/>
            <a:ext cx="4143851" cy="691158"/>
          </a:xfrm>
          <a:prstGeom prst="rect">
            <a:avLst/>
          </a:prstGeom>
          <a:noFill/>
          <a:ln/>
        </p:spPr>
        <p:txBody>
          <a:bodyPr wrap="none" lIns="0" tIns="0" rIns="0" bIns="0" rtlCol="0" anchor="t"/>
          <a:lstStyle/>
          <a:p>
            <a:pPr marL="0" indent="0" algn="ctr">
              <a:lnSpc>
                <a:spcPts val="5400"/>
              </a:lnSpc>
              <a:buNone/>
            </a:pPr>
            <a:r>
              <a:rPr lang="en-US" sz="5400" dirty="0">
                <a:solidFill>
                  <a:srgbClr val="3A3630"/>
                </a:solidFill>
                <a:latin typeface="Lora" pitchFamily="34" charset="0"/>
                <a:ea typeface="Lora" pitchFamily="34" charset="-122"/>
                <a:cs typeface="Lora" pitchFamily="34" charset="-120"/>
              </a:rPr>
              <a:t>25+</a:t>
            </a:r>
            <a:endParaRPr lang="en-US" sz="5400" dirty="0"/>
          </a:p>
        </p:txBody>
      </p:sp>
      <p:sp>
        <p:nvSpPr>
          <p:cNvPr id="10" name="Text 8"/>
          <p:cNvSpPr/>
          <p:nvPr/>
        </p:nvSpPr>
        <p:spPr>
          <a:xfrm>
            <a:off x="10488692" y="4323755"/>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3A3630"/>
                </a:solidFill>
                <a:latin typeface="Lora" pitchFamily="34" charset="0"/>
                <a:ea typeface="Lora" pitchFamily="34" charset="-122"/>
                <a:cs typeface="Lora" pitchFamily="34" charset="-120"/>
              </a:rPr>
              <a:t>Dipendenti</a:t>
            </a:r>
            <a:endParaRPr lang="en-US" sz="1900" dirty="0"/>
          </a:p>
        </p:txBody>
      </p:sp>
      <p:sp>
        <p:nvSpPr>
          <p:cNvPr id="11" name="Text 9"/>
          <p:cNvSpPr/>
          <p:nvPr/>
        </p:nvSpPr>
        <p:spPr>
          <a:xfrm>
            <a:off x="9648825" y="4757380"/>
            <a:ext cx="4143851" cy="335042"/>
          </a:xfrm>
          <a:prstGeom prst="rect">
            <a:avLst/>
          </a:prstGeom>
          <a:noFill/>
          <a:ln/>
        </p:spPr>
        <p:txBody>
          <a:bodyPr wrap="none" lIns="0" tIns="0" rIns="0" bIns="0" rtlCol="0" anchor="t"/>
          <a:lstStyle/>
          <a:p>
            <a:pPr marL="0" indent="0" algn="ctr">
              <a:lnSpc>
                <a:spcPts val="2600"/>
              </a:lnSpc>
              <a:buNone/>
            </a:pPr>
            <a:r>
              <a:rPr lang="en-US" sz="1600" dirty="0">
                <a:solidFill>
                  <a:srgbClr val="3A3630"/>
                </a:solidFill>
                <a:latin typeface="Source Sans 3" pitchFamily="34" charset="0"/>
                <a:ea typeface="Source Sans 3" pitchFamily="34" charset="-122"/>
                <a:cs typeface="Source Sans 3" pitchFamily="34" charset="-120"/>
              </a:rPr>
              <a:t>Numero medio per l'obbligo di partecipazione</a:t>
            </a:r>
            <a:endParaRPr lang="en-US" sz="1600" dirty="0"/>
          </a:p>
        </p:txBody>
      </p:sp>
      <p:sp>
        <p:nvSpPr>
          <p:cNvPr id="12" name="Text 10"/>
          <p:cNvSpPr/>
          <p:nvPr/>
        </p:nvSpPr>
        <p:spPr>
          <a:xfrm>
            <a:off x="837724" y="5328047"/>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Al superamento di questi parametri, è obbligatorio riservare ai rappresentanti di lavoratori e utenti la nomina di un componente dell'organo di amministrazione e uno dell'organo di controllo.</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819275"/>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38512F"/>
                </a:solidFill>
                <a:latin typeface="Lora" pitchFamily="34" charset="0"/>
                <a:ea typeface="Lora" pitchFamily="34" charset="-122"/>
                <a:cs typeface="Lora" pitchFamily="34" charset="-120"/>
              </a:rPr>
              <a:t>Trasparenza: Scritture Contabili e Bilancio</a:t>
            </a:r>
            <a:endParaRPr lang="en-US" sz="3850" dirty="0"/>
          </a:p>
        </p:txBody>
      </p:sp>
      <p:pic>
        <p:nvPicPr>
          <p:cNvPr id="4" name="Image 1" descr="preencoded.png"/>
          <p:cNvPicPr>
            <a:picLocks noChangeAspect="1"/>
          </p:cNvPicPr>
          <p:nvPr/>
        </p:nvPicPr>
        <p:blipFill>
          <a:blip r:embed="rId4"/>
          <a:stretch>
            <a:fillRect/>
          </a:stretch>
        </p:blipFill>
        <p:spPr>
          <a:xfrm>
            <a:off x="837724" y="3365183"/>
            <a:ext cx="1047274" cy="1522571"/>
          </a:xfrm>
          <a:prstGeom prst="rect">
            <a:avLst/>
          </a:prstGeom>
        </p:spPr>
      </p:pic>
      <p:sp>
        <p:nvSpPr>
          <p:cNvPr id="5" name="Text 1"/>
          <p:cNvSpPr/>
          <p:nvPr/>
        </p:nvSpPr>
        <p:spPr>
          <a:xfrm>
            <a:off x="2094428" y="357461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Scritture Contabili</a:t>
            </a:r>
            <a:endParaRPr lang="en-US" sz="1900" dirty="0"/>
          </a:p>
        </p:txBody>
      </p:sp>
      <p:sp>
        <p:nvSpPr>
          <p:cNvPr id="6" name="Text 2"/>
          <p:cNvSpPr/>
          <p:nvPr/>
        </p:nvSpPr>
        <p:spPr>
          <a:xfrm>
            <a:off x="2094428" y="4008239"/>
            <a:ext cx="6211848"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Obbligo per tutti gli ETS di tenere scritture contabili per monitorare costantemente l'andamento dei conti e la gestione.</a:t>
            </a:r>
            <a:endParaRPr lang="en-US" sz="1600" dirty="0"/>
          </a:p>
        </p:txBody>
      </p:sp>
      <p:pic>
        <p:nvPicPr>
          <p:cNvPr id="7" name="Image 2" descr="preencoded.png"/>
          <p:cNvPicPr>
            <a:picLocks noChangeAspect="1"/>
          </p:cNvPicPr>
          <p:nvPr/>
        </p:nvPicPr>
        <p:blipFill>
          <a:blip r:embed="rId5"/>
          <a:stretch>
            <a:fillRect/>
          </a:stretch>
        </p:blipFill>
        <p:spPr>
          <a:xfrm>
            <a:off x="837724" y="4887754"/>
            <a:ext cx="1047274" cy="1522571"/>
          </a:xfrm>
          <a:prstGeom prst="rect">
            <a:avLst/>
          </a:prstGeom>
        </p:spPr>
      </p:pic>
      <p:sp>
        <p:nvSpPr>
          <p:cNvPr id="8" name="Text 3"/>
          <p:cNvSpPr/>
          <p:nvPr/>
        </p:nvSpPr>
        <p:spPr>
          <a:xfrm>
            <a:off x="2094428" y="5097185"/>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3A3630"/>
                </a:solidFill>
                <a:latin typeface="Lora" pitchFamily="34" charset="0"/>
                <a:ea typeface="Lora" pitchFamily="34" charset="-122"/>
                <a:cs typeface="Lora" pitchFamily="34" charset="-120"/>
              </a:rPr>
              <a:t>Bilancio di Esercizio</a:t>
            </a:r>
            <a:endParaRPr lang="en-US" sz="1900" dirty="0"/>
          </a:p>
        </p:txBody>
      </p:sp>
      <p:sp>
        <p:nvSpPr>
          <p:cNvPr id="9" name="Text 4"/>
          <p:cNvSpPr/>
          <p:nvPr/>
        </p:nvSpPr>
        <p:spPr>
          <a:xfrm>
            <a:off x="2094428" y="5530810"/>
            <a:ext cx="6211848" cy="670084"/>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3" pitchFamily="34" charset="0"/>
                <a:ea typeface="Source Sans 3" pitchFamily="34" charset="-122"/>
                <a:cs typeface="Source Sans 3" pitchFamily="34" charset="-120"/>
              </a:rPr>
              <a:t>Redazione secondo schemi ministeriali per ETS o secondo il Codice civile per imprese sociali.</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1293</Words>
  <Application>Microsoft Office PowerPoint</Application>
  <PresentationFormat>Personalizzato</PresentationFormat>
  <Paragraphs>175</Paragraphs>
  <Slides>20</Slides>
  <Notes>20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20</vt:i4>
      </vt:variant>
    </vt:vector>
  </HeadingPairs>
  <TitlesOfParts>
    <vt:vector size="25" baseType="lpstr">
      <vt:lpstr>Lora Light</vt:lpstr>
      <vt:lpstr>Source Sans 3</vt:lpstr>
      <vt:lpstr>Arial</vt:lpstr>
      <vt:lpstr>Lora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Lenovo</dc:creator>
  <cp:lastModifiedBy>Maurizio Petrocchi</cp:lastModifiedBy>
  <cp:revision>1</cp:revision>
  <dcterms:created xsi:type="dcterms:W3CDTF">2025-09-12T08:17:34Z</dcterms:created>
  <dcterms:modified xsi:type="dcterms:W3CDTF">2025-09-12T08:18:07Z</dcterms:modified>
</cp:coreProperties>
</file>