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14630400" cy="8229600"/>
  <p:notesSz cx="8229600" cy="14630400"/>
  <p:embeddedFontLst>
    <p:embeddedFont>
      <p:font typeface="Alexandria" panose="020B0604020202020204" charset="-78"/>
      <p:regular r:id="rId48"/>
    </p:embeddedFont>
    <p:embeddedFont>
      <p:font typeface="Elephant" panose="02020904090505020303" pitchFamily="18" charset="0"/>
      <p:regular r:id="rId49"/>
      <p:italic r:id="rId50"/>
    </p:embeddedFont>
    <p:embeddedFont>
      <p:font typeface="Nobile" panose="020B0604020202020204" charset="0"/>
      <p:regular r:id="rId51"/>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62" d="100"/>
          <a:sy n="62" d="100"/>
        </p:scale>
        <p:origin x="984" y="2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247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4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4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4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4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4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32.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3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38.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40.xml"/><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41.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43.xml"/><Relationship Id="rId5" Type="http://schemas.openxmlformats.org/officeDocument/2006/relationships/image" Target="../media/image92.png"/><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3.xml"/><Relationship Id="rId1" Type="http://schemas.openxmlformats.org/officeDocument/2006/relationships/slideLayout" Target="../slideLayouts/slideLayout4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45.xml"/><Relationship Id="rId5" Type="http://schemas.openxmlformats.org/officeDocument/2006/relationships/image" Target="../media/image99.png"/><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5486400" y="707820"/>
            <a:ext cx="8736227" cy="2480310"/>
          </a:xfrm>
          <a:prstGeom prst="rect">
            <a:avLst/>
          </a:prstGeom>
          <a:noFill/>
          <a:ln/>
        </p:spPr>
        <p:txBody>
          <a:bodyPr wrap="square" lIns="0" tIns="0" rIns="0" bIns="0" rtlCol="0" anchor="t"/>
          <a:lstStyle/>
          <a:p>
            <a:pPr algn="ctr">
              <a:lnSpc>
                <a:spcPts val="4850"/>
              </a:lnSpc>
            </a:pPr>
            <a:r>
              <a:rPr lang="en-US" sz="3200" dirty="0">
                <a:solidFill>
                  <a:srgbClr val="0070C0"/>
                </a:solidFill>
                <a:latin typeface="Elephant" panose="02020904090505020303" pitchFamily="18" charset="0"/>
                <a:ea typeface="ADLaM Display" panose="02010000000000000000" pitchFamily="2" charset="0"/>
                <a:cs typeface="ADLaM Display" panose="02010000000000000000" pitchFamily="2" charset="0"/>
              </a:rPr>
              <a:t>Co-</a:t>
            </a:r>
            <a:r>
              <a:rPr lang="en-US" sz="3200" dirty="0" err="1">
                <a:solidFill>
                  <a:srgbClr val="0070C0"/>
                </a:solidFill>
                <a:latin typeface="Elephant" panose="02020904090505020303" pitchFamily="18" charset="0"/>
                <a:ea typeface="ADLaM Display" panose="02010000000000000000" pitchFamily="2" charset="0"/>
                <a:cs typeface="ADLaM Display" panose="02010000000000000000" pitchFamily="2" charset="0"/>
              </a:rPr>
              <a:t>progettazione</a:t>
            </a:r>
            <a:r>
              <a:rPr lang="en-US" sz="3200" dirty="0">
                <a:solidFill>
                  <a:srgbClr val="0070C0"/>
                </a:solidFill>
                <a:latin typeface="Elephant" panose="02020904090505020303" pitchFamily="18" charset="0"/>
                <a:ea typeface="ADLaM Display" panose="02010000000000000000" pitchFamily="2" charset="0"/>
                <a:cs typeface="ADLaM Display" panose="02010000000000000000" pitchFamily="2" charset="0"/>
              </a:rPr>
              <a:t> e co-</a:t>
            </a:r>
            <a:r>
              <a:rPr lang="en-US" sz="3200" dirty="0" err="1">
                <a:solidFill>
                  <a:srgbClr val="0070C0"/>
                </a:solidFill>
                <a:latin typeface="Elephant" panose="02020904090505020303" pitchFamily="18" charset="0"/>
                <a:ea typeface="ADLaM Display" panose="02010000000000000000" pitchFamily="2" charset="0"/>
                <a:cs typeface="ADLaM Display" panose="02010000000000000000" pitchFamily="2" charset="0"/>
              </a:rPr>
              <a:t>programmazione</a:t>
            </a:r>
            <a:endParaRPr lang="en-US" sz="3200" dirty="0">
              <a:solidFill>
                <a:srgbClr val="0070C0"/>
              </a:solidFill>
              <a:latin typeface="Elephant" panose="02020904090505020303" pitchFamily="18" charset="0"/>
              <a:ea typeface="ADLaM Display" panose="02010000000000000000" pitchFamily="2" charset="0"/>
              <a:cs typeface="ADLaM Display" panose="02010000000000000000" pitchFamily="2" charset="0"/>
            </a:endParaRPr>
          </a:p>
          <a:p>
            <a:pPr marL="0" indent="0" algn="ctr">
              <a:lnSpc>
                <a:spcPts val="4850"/>
              </a:lnSpc>
              <a:buNone/>
            </a:pPr>
            <a:r>
              <a:rPr lang="en-US" sz="3200" dirty="0" err="1">
                <a:solidFill>
                  <a:srgbClr val="0070C0"/>
                </a:solidFill>
                <a:latin typeface="Elephant" panose="02020904090505020303" pitchFamily="18" charset="0"/>
                <a:ea typeface="ADLaM Display" panose="02010000000000000000" pitchFamily="2" charset="0"/>
                <a:cs typeface="ADLaM Display" panose="02010000000000000000" pitchFamily="2" charset="0"/>
              </a:rPr>
              <a:t>Fondamenti</a:t>
            </a:r>
            <a:r>
              <a:rPr lang="en-US" sz="3200" dirty="0">
                <a:solidFill>
                  <a:srgbClr val="0070C0"/>
                </a:solidFill>
                <a:latin typeface="Elephant" panose="02020904090505020303" pitchFamily="18" charset="0"/>
                <a:ea typeface="ADLaM Display" panose="02010000000000000000" pitchFamily="2" charset="0"/>
                <a:cs typeface="ADLaM Display" panose="02010000000000000000" pitchFamily="2" charset="0"/>
              </a:rPr>
              <a:t> teorici e </a:t>
            </a:r>
            <a:r>
              <a:rPr lang="en-US" sz="3200" dirty="0" err="1">
                <a:solidFill>
                  <a:srgbClr val="0070C0"/>
                </a:solidFill>
                <a:latin typeface="Elephant" panose="02020904090505020303" pitchFamily="18" charset="0"/>
                <a:ea typeface="ADLaM Display" panose="02010000000000000000" pitchFamily="2" charset="0"/>
                <a:cs typeface="ADLaM Display" panose="02010000000000000000" pitchFamily="2" charset="0"/>
              </a:rPr>
              <a:t>normativi</a:t>
            </a:r>
            <a:endParaRPr lang="en-US" sz="3200" dirty="0">
              <a:solidFill>
                <a:srgbClr val="0070C0"/>
              </a:solidFill>
              <a:latin typeface="Elephant" panose="02020904090505020303" pitchFamily="18" charset="0"/>
              <a:ea typeface="ADLaM Display" panose="02010000000000000000" pitchFamily="2" charset="0"/>
              <a:cs typeface="ADLaM Display" panose="02010000000000000000" pitchFamily="2" charset="0"/>
            </a:endParaRPr>
          </a:p>
        </p:txBody>
      </p:sp>
      <p:sp>
        <p:nvSpPr>
          <p:cNvPr id="4" name="Text 1"/>
          <p:cNvSpPr/>
          <p:nvPr/>
        </p:nvSpPr>
        <p:spPr>
          <a:xfrm>
            <a:off x="6181336" y="3424003"/>
            <a:ext cx="7556421" cy="1984772"/>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Dalle radici costituzionali alla prassi applicativa: </a:t>
            </a:r>
            <a:r>
              <a:rPr lang="en-US" sz="1950" dirty="0" err="1">
                <a:solidFill>
                  <a:srgbClr val="404155"/>
                </a:solidFill>
                <a:latin typeface="Nobile" pitchFamily="34" charset="0"/>
                <a:ea typeface="Nobile" pitchFamily="34" charset="-122"/>
                <a:cs typeface="Nobile" pitchFamily="34" charset="-120"/>
              </a:rPr>
              <a:t>dalle</a:t>
            </a:r>
            <a:r>
              <a:rPr lang="en-US" sz="1950" dirty="0">
                <a:solidFill>
                  <a:srgbClr val="404155"/>
                </a:solidFill>
                <a:latin typeface="Nobile" pitchFamily="34" charset="0"/>
                <a:ea typeface="Nobile" pitchFamily="34" charset="-122"/>
                <a:cs typeface="Nobile" pitchFamily="34" charset="-120"/>
              </a:rPr>
              <a:t> fondamenta teoriche fino all'applicazione pratica, attraverso un'evoluzione normativa che ha rivoluzionato il rapporto tra pubblico e privato sociale nel nostro Paese.</a:t>
            </a:r>
            <a:endParaRPr lang="en-US" sz="19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643176"/>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Co-progettazione vs Appalti: mondi diversi</a:t>
            </a:r>
            <a:endParaRPr lang="en-US" sz="3900" dirty="0"/>
          </a:p>
        </p:txBody>
      </p:sp>
      <p:sp>
        <p:nvSpPr>
          <p:cNvPr id="4" name="Text 1"/>
          <p:cNvSpPr/>
          <p:nvPr/>
        </p:nvSpPr>
        <p:spPr>
          <a:xfrm>
            <a:off x="793790" y="237934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Appalti pubblici</a:t>
            </a:r>
            <a:endParaRPr lang="en-US" sz="1950" dirty="0"/>
          </a:p>
        </p:txBody>
      </p:sp>
      <p:sp>
        <p:nvSpPr>
          <p:cNvPr id="5" name="Text 2"/>
          <p:cNvSpPr/>
          <p:nvPr/>
        </p:nvSpPr>
        <p:spPr>
          <a:xfrm>
            <a:off x="793790" y="2887861"/>
            <a:ext cx="3536156" cy="396954"/>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Rapporto commerciale</a:t>
            </a:r>
            <a:endParaRPr lang="en-US" sz="1550" dirty="0"/>
          </a:p>
        </p:txBody>
      </p:sp>
      <p:sp>
        <p:nvSpPr>
          <p:cNvPr id="6" name="Text 3"/>
          <p:cNvSpPr/>
          <p:nvPr/>
        </p:nvSpPr>
        <p:spPr>
          <a:xfrm>
            <a:off x="793790" y="3354229"/>
            <a:ext cx="3536156" cy="396954"/>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Prestazione predefinita</a:t>
            </a:r>
            <a:endParaRPr lang="en-US" sz="1550" dirty="0"/>
          </a:p>
        </p:txBody>
      </p:sp>
      <p:sp>
        <p:nvSpPr>
          <p:cNvPr id="7" name="Text 4"/>
          <p:cNvSpPr/>
          <p:nvPr/>
        </p:nvSpPr>
        <p:spPr>
          <a:xfrm>
            <a:off x="793790" y="3820597"/>
            <a:ext cx="3536156" cy="79390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Competizione per aggiudicarsi il contratto</a:t>
            </a:r>
            <a:endParaRPr lang="en-US" sz="1550" dirty="0"/>
          </a:p>
        </p:txBody>
      </p:sp>
      <p:sp>
        <p:nvSpPr>
          <p:cNvPr id="8" name="Text 5"/>
          <p:cNvSpPr/>
          <p:nvPr/>
        </p:nvSpPr>
        <p:spPr>
          <a:xfrm>
            <a:off x="793790" y="4683919"/>
            <a:ext cx="3536156" cy="79390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Corrispettivo per prestazione</a:t>
            </a:r>
            <a:endParaRPr lang="en-US" sz="1550" dirty="0"/>
          </a:p>
        </p:txBody>
      </p:sp>
      <p:sp>
        <p:nvSpPr>
          <p:cNvPr id="9" name="Text 6"/>
          <p:cNvSpPr/>
          <p:nvPr/>
        </p:nvSpPr>
        <p:spPr>
          <a:xfrm>
            <a:off x="793790" y="5547241"/>
            <a:ext cx="3536156" cy="396954"/>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Diritti e obblighi reciproci</a:t>
            </a:r>
            <a:endParaRPr lang="en-US" sz="1550" dirty="0"/>
          </a:p>
        </p:txBody>
      </p:sp>
      <p:sp>
        <p:nvSpPr>
          <p:cNvPr id="10" name="Text 7"/>
          <p:cNvSpPr/>
          <p:nvPr/>
        </p:nvSpPr>
        <p:spPr>
          <a:xfrm>
            <a:off x="4821674" y="237934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Co-progettazione</a:t>
            </a:r>
            <a:endParaRPr lang="en-US" sz="1950" dirty="0"/>
          </a:p>
        </p:txBody>
      </p:sp>
      <p:sp>
        <p:nvSpPr>
          <p:cNvPr id="11" name="Text 8"/>
          <p:cNvSpPr/>
          <p:nvPr/>
        </p:nvSpPr>
        <p:spPr>
          <a:xfrm>
            <a:off x="4821674" y="2887861"/>
            <a:ext cx="3536156" cy="396954"/>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Rapporto di partnership</a:t>
            </a:r>
            <a:endParaRPr lang="en-US" sz="1550" dirty="0"/>
          </a:p>
        </p:txBody>
      </p:sp>
      <p:sp>
        <p:nvSpPr>
          <p:cNvPr id="12" name="Text 9"/>
          <p:cNvSpPr/>
          <p:nvPr/>
        </p:nvSpPr>
        <p:spPr>
          <a:xfrm>
            <a:off x="4821674" y="3354229"/>
            <a:ext cx="3536156" cy="79390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Obiettivo comune da raggiungere</a:t>
            </a:r>
            <a:endParaRPr lang="en-US" sz="1550" dirty="0"/>
          </a:p>
        </p:txBody>
      </p:sp>
      <p:sp>
        <p:nvSpPr>
          <p:cNvPr id="13" name="Text 10"/>
          <p:cNvSpPr/>
          <p:nvPr/>
        </p:nvSpPr>
        <p:spPr>
          <a:xfrm>
            <a:off x="4821674" y="4217551"/>
            <a:ext cx="3536156" cy="79390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Collaborazione per messa in comune di risorse</a:t>
            </a:r>
            <a:endParaRPr lang="en-US" sz="1550" dirty="0"/>
          </a:p>
        </p:txBody>
      </p:sp>
      <p:sp>
        <p:nvSpPr>
          <p:cNvPr id="14" name="Text 11"/>
          <p:cNvSpPr/>
          <p:nvPr/>
        </p:nvSpPr>
        <p:spPr>
          <a:xfrm>
            <a:off x="4821674" y="5080873"/>
            <a:ext cx="3536156" cy="79390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Rimborso per costi sostenuti</a:t>
            </a:r>
            <a:endParaRPr lang="en-US" sz="1550" dirty="0"/>
          </a:p>
        </p:txBody>
      </p:sp>
      <p:sp>
        <p:nvSpPr>
          <p:cNvPr id="15" name="Text 12"/>
          <p:cNvSpPr/>
          <p:nvPr/>
        </p:nvSpPr>
        <p:spPr>
          <a:xfrm>
            <a:off x="4821674" y="5944195"/>
            <a:ext cx="3536156" cy="396954"/>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Convergenza di obiettivi</a:t>
            </a:r>
            <a:endParaRPr lang="en-US" sz="1550" dirty="0"/>
          </a:p>
        </p:txBody>
      </p:sp>
      <p:sp>
        <p:nvSpPr>
          <p:cNvPr id="16" name="Text 13"/>
          <p:cNvSpPr/>
          <p:nvPr/>
        </p:nvSpPr>
        <p:spPr>
          <a:xfrm>
            <a:off x="793790" y="6633805"/>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Questa distinzione riflette due modi diversi di concepire il rapporto tra pubblico e privato sociale: fornitore di servizi vs partner nella produzione di valore pubblico.</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2002155"/>
            <a:ext cx="894433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I rischi della "falsa co-progettazione"</a:t>
            </a:r>
            <a:endParaRPr lang="en-US" sz="3900" dirty="0"/>
          </a:p>
        </p:txBody>
      </p:sp>
      <p:sp>
        <p:nvSpPr>
          <p:cNvPr id="3" name="Shape 1"/>
          <p:cNvSpPr/>
          <p:nvPr/>
        </p:nvSpPr>
        <p:spPr>
          <a:xfrm>
            <a:off x="793790" y="3019068"/>
            <a:ext cx="13042821" cy="1160740"/>
          </a:xfrm>
          <a:prstGeom prst="roundRect">
            <a:avLst>
              <a:gd name="adj" fmla="val 7182"/>
            </a:avLst>
          </a:prstGeom>
          <a:solidFill>
            <a:srgbClr val="BBCDF7"/>
          </a:solidFill>
          <a:ln/>
        </p:spPr>
        <p:txBody>
          <a:bodyPr/>
          <a:lstStyle/>
          <a:p>
            <a:endParaRPr lang="it-IT"/>
          </a:p>
        </p:txBody>
      </p:sp>
      <p:pic>
        <p:nvPicPr>
          <p:cNvPr id="4" name="Image 0" descr="preencoded.png"/>
          <p:cNvPicPr>
            <a:picLocks noChangeAspect="1"/>
          </p:cNvPicPr>
          <p:nvPr/>
        </p:nvPicPr>
        <p:blipFill>
          <a:blip r:embed="rId3"/>
          <a:stretch>
            <a:fillRect/>
          </a:stretch>
        </p:blipFill>
        <p:spPr>
          <a:xfrm>
            <a:off x="992148" y="3306723"/>
            <a:ext cx="248007" cy="198358"/>
          </a:xfrm>
          <a:prstGeom prst="rect">
            <a:avLst/>
          </a:prstGeom>
        </p:spPr>
      </p:pic>
      <p:sp>
        <p:nvSpPr>
          <p:cNvPr id="5" name="Text 2"/>
          <p:cNvSpPr/>
          <p:nvPr/>
        </p:nvSpPr>
        <p:spPr>
          <a:xfrm>
            <a:off x="1438513" y="3266956"/>
            <a:ext cx="12199739"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bile" pitchFamily="34" charset="0"/>
                <a:ea typeface="Nobile" pitchFamily="34" charset="-122"/>
                <a:cs typeface="Nobile" pitchFamily="34" charset="-120"/>
              </a:rPr>
              <a:t>Non basta chiamare "co-progettazione" una procedura perché lo sia realmente. Una co-progettazione autentica deve presentare caratteristiche inderogabili.</a:t>
            </a:r>
            <a:endParaRPr lang="en-US" sz="1550" dirty="0"/>
          </a:p>
        </p:txBody>
      </p:sp>
      <p:sp>
        <p:nvSpPr>
          <p:cNvPr id="6" name="Shape 3"/>
          <p:cNvSpPr/>
          <p:nvPr/>
        </p:nvSpPr>
        <p:spPr>
          <a:xfrm>
            <a:off x="793790" y="4403050"/>
            <a:ext cx="4215289" cy="1824276"/>
          </a:xfrm>
          <a:prstGeom prst="roundRect">
            <a:avLst>
              <a:gd name="adj" fmla="val 6015"/>
            </a:avLst>
          </a:prstGeom>
          <a:solidFill>
            <a:srgbClr val="F9F9FF"/>
          </a:solidFill>
          <a:ln w="22860">
            <a:solidFill>
              <a:srgbClr val="B8C3DF"/>
            </a:solidFill>
            <a:prstDash val="solid"/>
          </a:ln>
        </p:spPr>
        <p:txBody>
          <a:bodyPr/>
          <a:lstStyle/>
          <a:p>
            <a:endParaRPr lang="it-IT"/>
          </a:p>
        </p:txBody>
      </p:sp>
      <p:sp>
        <p:nvSpPr>
          <p:cNvPr id="7" name="Shape 4"/>
          <p:cNvSpPr/>
          <p:nvPr/>
        </p:nvSpPr>
        <p:spPr>
          <a:xfrm>
            <a:off x="770930" y="4403050"/>
            <a:ext cx="91440" cy="1824276"/>
          </a:xfrm>
          <a:prstGeom prst="roundRect">
            <a:avLst>
              <a:gd name="adj" fmla="val 91163"/>
            </a:avLst>
          </a:prstGeom>
          <a:solidFill>
            <a:srgbClr val="1B54DA"/>
          </a:solidFill>
          <a:ln/>
        </p:spPr>
        <p:txBody>
          <a:bodyPr/>
          <a:lstStyle/>
          <a:p>
            <a:endParaRPr lang="it-IT"/>
          </a:p>
        </p:txBody>
      </p:sp>
      <p:sp>
        <p:nvSpPr>
          <p:cNvPr id="8" name="Text 5"/>
          <p:cNvSpPr/>
          <p:nvPr/>
        </p:nvSpPr>
        <p:spPr>
          <a:xfrm>
            <a:off x="1083588" y="4624268"/>
            <a:ext cx="3657124"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Convergenza reale di obiettivi</a:t>
            </a:r>
            <a:endParaRPr lang="en-US" sz="1950" dirty="0"/>
          </a:p>
        </p:txBody>
      </p:sp>
      <p:sp>
        <p:nvSpPr>
          <p:cNvPr id="9" name="Text 6"/>
          <p:cNvSpPr/>
          <p:nvPr/>
        </p:nvSpPr>
        <p:spPr>
          <a:xfrm>
            <a:off x="1083588" y="5053489"/>
            <a:ext cx="370427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Deve basarsi su una vera condivisione di finalità, non su interessi puramente economici</a:t>
            </a:r>
            <a:endParaRPr lang="en-US" sz="1550" dirty="0"/>
          </a:p>
        </p:txBody>
      </p:sp>
      <p:sp>
        <p:nvSpPr>
          <p:cNvPr id="10" name="Shape 7"/>
          <p:cNvSpPr/>
          <p:nvPr/>
        </p:nvSpPr>
        <p:spPr>
          <a:xfrm>
            <a:off x="5207437" y="4403050"/>
            <a:ext cx="4215408" cy="1824276"/>
          </a:xfrm>
          <a:prstGeom prst="roundRect">
            <a:avLst>
              <a:gd name="adj" fmla="val 6015"/>
            </a:avLst>
          </a:prstGeom>
          <a:solidFill>
            <a:srgbClr val="F9F9FF"/>
          </a:solidFill>
          <a:ln w="22860">
            <a:solidFill>
              <a:srgbClr val="B8C3DF"/>
            </a:solidFill>
            <a:prstDash val="solid"/>
          </a:ln>
        </p:spPr>
        <p:txBody>
          <a:bodyPr/>
          <a:lstStyle/>
          <a:p>
            <a:endParaRPr lang="it-IT"/>
          </a:p>
        </p:txBody>
      </p:sp>
      <p:sp>
        <p:nvSpPr>
          <p:cNvPr id="11" name="Shape 8"/>
          <p:cNvSpPr/>
          <p:nvPr/>
        </p:nvSpPr>
        <p:spPr>
          <a:xfrm>
            <a:off x="5184577" y="4403050"/>
            <a:ext cx="91440" cy="1824276"/>
          </a:xfrm>
          <a:prstGeom prst="roundRect">
            <a:avLst>
              <a:gd name="adj" fmla="val 91163"/>
            </a:avLst>
          </a:prstGeom>
          <a:solidFill>
            <a:srgbClr val="1B54DA"/>
          </a:solidFill>
          <a:ln/>
        </p:spPr>
        <p:txBody>
          <a:bodyPr/>
          <a:lstStyle/>
          <a:p>
            <a:endParaRPr lang="it-IT"/>
          </a:p>
        </p:txBody>
      </p:sp>
      <p:sp>
        <p:nvSpPr>
          <p:cNvPr id="12" name="Text 9"/>
          <p:cNvSpPr/>
          <p:nvPr/>
        </p:nvSpPr>
        <p:spPr>
          <a:xfrm>
            <a:off x="5497235" y="4624268"/>
            <a:ext cx="356985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Apporto di risorse aggiuntive</a:t>
            </a:r>
            <a:endParaRPr lang="en-US" sz="1950" dirty="0"/>
          </a:p>
        </p:txBody>
      </p:sp>
      <p:sp>
        <p:nvSpPr>
          <p:cNvPr id="13" name="Text 10"/>
          <p:cNvSpPr/>
          <p:nvPr/>
        </p:nvSpPr>
        <p:spPr>
          <a:xfrm>
            <a:off x="5497235" y="5053489"/>
            <a:ext cx="3704392"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L'ente del terzo settore deve contribuire con risorse proprie oltre al finanziamento pubblico</a:t>
            </a:r>
            <a:endParaRPr lang="en-US" sz="1550" dirty="0"/>
          </a:p>
        </p:txBody>
      </p:sp>
      <p:sp>
        <p:nvSpPr>
          <p:cNvPr id="14" name="Shape 11"/>
          <p:cNvSpPr/>
          <p:nvPr/>
        </p:nvSpPr>
        <p:spPr>
          <a:xfrm>
            <a:off x="9621203" y="4403050"/>
            <a:ext cx="4215289" cy="1824276"/>
          </a:xfrm>
          <a:prstGeom prst="roundRect">
            <a:avLst>
              <a:gd name="adj" fmla="val 6015"/>
            </a:avLst>
          </a:prstGeom>
          <a:solidFill>
            <a:srgbClr val="F9F9FF"/>
          </a:solidFill>
          <a:ln w="22860">
            <a:solidFill>
              <a:srgbClr val="B8C3DF"/>
            </a:solidFill>
            <a:prstDash val="solid"/>
          </a:ln>
        </p:spPr>
        <p:txBody>
          <a:bodyPr/>
          <a:lstStyle/>
          <a:p>
            <a:endParaRPr lang="it-IT"/>
          </a:p>
        </p:txBody>
      </p:sp>
      <p:sp>
        <p:nvSpPr>
          <p:cNvPr id="15" name="Shape 12"/>
          <p:cNvSpPr/>
          <p:nvPr/>
        </p:nvSpPr>
        <p:spPr>
          <a:xfrm>
            <a:off x="9598343" y="4403050"/>
            <a:ext cx="91440" cy="1824276"/>
          </a:xfrm>
          <a:prstGeom prst="roundRect">
            <a:avLst>
              <a:gd name="adj" fmla="val 91163"/>
            </a:avLst>
          </a:prstGeom>
          <a:solidFill>
            <a:srgbClr val="1B54DA"/>
          </a:solidFill>
          <a:ln/>
        </p:spPr>
        <p:txBody>
          <a:bodyPr/>
          <a:lstStyle/>
          <a:p>
            <a:endParaRPr lang="it-IT"/>
          </a:p>
        </p:txBody>
      </p:sp>
      <p:sp>
        <p:nvSpPr>
          <p:cNvPr id="16" name="Text 13"/>
          <p:cNvSpPr/>
          <p:nvPr/>
        </p:nvSpPr>
        <p:spPr>
          <a:xfrm>
            <a:off x="9911001" y="4624268"/>
            <a:ext cx="337220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Co-costruzione progettuale</a:t>
            </a:r>
            <a:endParaRPr lang="en-US" sz="1950" dirty="0"/>
          </a:p>
        </p:txBody>
      </p:sp>
      <p:sp>
        <p:nvSpPr>
          <p:cNvPr id="17" name="Text 14"/>
          <p:cNvSpPr/>
          <p:nvPr/>
        </p:nvSpPr>
        <p:spPr>
          <a:xfrm>
            <a:off x="9911001" y="5053489"/>
            <a:ext cx="370427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Vero processo di elaborazione condivisa, non applicazione di progetto già definito</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896064"/>
            <a:ext cx="850630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Le specificità regionali e territoriali</a:t>
            </a:r>
            <a:endParaRPr lang="en-US" sz="3900" dirty="0"/>
          </a:p>
        </p:txBody>
      </p:sp>
      <p:sp>
        <p:nvSpPr>
          <p:cNvPr id="3" name="Text 1"/>
          <p:cNvSpPr/>
          <p:nvPr/>
        </p:nvSpPr>
        <p:spPr>
          <a:xfrm>
            <a:off x="793790" y="1912977"/>
            <a:ext cx="13042821"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Il quadro normativo nazionale fornisce i principi generali, ma l'attuazione concreta avviene a livello territoriale, dove entrano in gioco le specificità delle legislazioni regionali.</a:t>
            </a:r>
            <a:endParaRPr lang="en-US" sz="1950" dirty="0"/>
          </a:p>
        </p:txBody>
      </p:sp>
      <p:pic>
        <p:nvPicPr>
          <p:cNvPr id="4" name="Image 0" descr="preencoded.png"/>
          <p:cNvPicPr>
            <a:picLocks noChangeAspect="1"/>
          </p:cNvPicPr>
          <p:nvPr/>
        </p:nvPicPr>
        <p:blipFill>
          <a:blip r:embed="rId3"/>
          <a:stretch>
            <a:fillRect/>
          </a:stretch>
        </p:blipFill>
        <p:spPr>
          <a:xfrm>
            <a:off x="793790" y="2930128"/>
            <a:ext cx="4182189" cy="2584728"/>
          </a:xfrm>
          <a:prstGeom prst="rect">
            <a:avLst/>
          </a:prstGeom>
        </p:spPr>
      </p:pic>
      <p:sp>
        <p:nvSpPr>
          <p:cNvPr id="5" name="Text 2"/>
          <p:cNvSpPr/>
          <p:nvPr/>
        </p:nvSpPr>
        <p:spPr>
          <a:xfrm>
            <a:off x="793790" y="571321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Lombardia</a:t>
            </a:r>
            <a:endParaRPr lang="en-US" sz="1950" dirty="0"/>
          </a:p>
        </p:txBody>
      </p:sp>
      <p:sp>
        <p:nvSpPr>
          <p:cNvPr id="6" name="Text 3"/>
          <p:cNvSpPr/>
          <p:nvPr/>
        </p:nvSpPr>
        <p:spPr>
          <a:xfrm>
            <a:off x="793790" y="6142434"/>
            <a:ext cx="4182189" cy="1190863"/>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Sistema di "welfare territoriale" con ampio ricorso alla co-progettazione</a:t>
            </a:r>
            <a:endParaRPr lang="en-US" sz="1950" dirty="0"/>
          </a:p>
        </p:txBody>
      </p:sp>
      <p:pic>
        <p:nvPicPr>
          <p:cNvPr id="7" name="Image 1" descr="preencoded.png"/>
          <p:cNvPicPr>
            <a:picLocks noChangeAspect="1"/>
          </p:cNvPicPr>
          <p:nvPr/>
        </p:nvPicPr>
        <p:blipFill>
          <a:blip r:embed="rId4"/>
          <a:stretch>
            <a:fillRect/>
          </a:stretch>
        </p:blipFill>
        <p:spPr>
          <a:xfrm>
            <a:off x="5223986" y="2930128"/>
            <a:ext cx="4182308" cy="2584847"/>
          </a:xfrm>
          <a:prstGeom prst="rect">
            <a:avLst/>
          </a:prstGeom>
        </p:spPr>
      </p:pic>
      <p:sp>
        <p:nvSpPr>
          <p:cNvPr id="8" name="Text 4"/>
          <p:cNvSpPr/>
          <p:nvPr/>
        </p:nvSpPr>
        <p:spPr>
          <a:xfrm>
            <a:off x="5223986" y="571333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Emilia-Romagna</a:t>
            </a:r>
            <a:endParaRPr lang="en-US" sz="1950" dirty="0"/>
          </a:p>
        </p:txBody>
      </p:sp>
      <p:sp>
        <p:nvSpPr>
          <p:cNvPr id="9" name="Text 5"/>
          <p:cNvSpPr/>
          <p:nvPr/>
        </p:nvSpPr>
        <p:spPr>
          <a:xfrm>
            <a:off x="5223986" y="6142553"/>
            <a:ext cx="4182308" cy="1190863"/>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Integrazione nella tradizione di programmazione sociale partecipata</a:t>
            </a:r>
            <a:endParaRPr lang="en-US" sz="1950" dirty="0"/>
          </a:p>
        </p:txBody>
      </p:sp>
      <p:pic>
        <p:nvPicPr>
          <p:cNvPr id="10" name="Image 2" descr="preencoded.png"/>
          <p:cNvPicPr>
            <a:picLocks noChangeAspect="1"/>
          </p:cNvPicPr>
          <p:nvPr/>
        </p:nvPicPr>
        <p:blipFill>
          <a:blip r:embed="rId5"/>
          <a:stretch>
            <a:fillRect/>
          </a:stretch>
        </p:blipFill>
        <p:spPr>
          <a:xfrm>
            <a:off x="9654302" y="2930128"/>
            <a:ext cx="4182308" cy="2584847"/>
          </a:xfrm>
          <a:prstGeom prst="rect">
            <a:avLst/>
          </a:prstGeom>
        </p:spPr>
      </p:pic>
      <p:sp>
        <p:nvSpPr>
          <p:cNvPr id="11" name="Text 6"/>
          <p:cNvSpPr/>
          <p:nvPr/>
        </p:nvSpPr>
        <p:spPr>
          <a:xfrm>
            <a:off x="9654302" y="571333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Toscana</a:t>
            </a:r>
            <a:endParaRPr lang="en-US" sz="1950" dirty="0"/>
          </a:p>
        </p:txBody>
      </p:sp>
      <p:sp>
        <p:nvSpPr>
          <p:cNvPr id="12" name="Text 7"/>
          <p:cNvSpPr/>
          <p:nvPr/>
        </p:nvSpPr>
        <p:spPr>
          <a:xfrm>
            <a:off x="9654302" y="6142553"/>
            <a:ext cx="4182308" cy="1190863"/>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Sperimentazione di forme innovative di co-programmazione regionale</a:t>
            </a:r>
            <a:endParaRPr lang="en-US" sz="19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480888"/>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Verso una nuova cultura amministrativa</a:t>
            </a:r>
            <a:endParaRPr lang="en-US" sz="3900" dirty="0"/>
          </a:p>
        </p:txBody>
      </p:sp>
      <p:sp>
        <p:nvSpPr>
          <p:cNvPr id="4" name="Text 1"/>
          <p:cNvSpPr/>
          <p:nvPr/>
        </p:nvSpPr>
        <p:spPr>
          <a:xfrm>
            <a:off x="801409" y="2240370"/>
            <a:ext cx="7556421" cy="635079"/>
          </a:xfrm>
          <a:prstGeom prst="rect">
            <a:avLst/>
          </a:prstGeom>
          <a:noFill/>
          <a:ln/>
        </p:spPr>
        <p:txBody>
          <a:bodyPr wrap="square" lIns="0" tIns="0" rIns="0" bIns="0" rtlCol="0" anchor="t"/>
          <a:lstStyle/>
          <a:p>
            <a:pPr marL="0" indent="0" algn="l">
              <a:lnSpc>
                <a:spcPts val="2500"/>
              </a:lnSpc>
              <a:buNone/>
            </a:pPr>
            <a:r>
              <a:rPr lang="en-US" sz="2000" dirty="0">
                <a:solidFill>
                  <a:srgbClr val="404155"/>
                </a:solidFill>
                <a:latin typeface="Nobile" pitchFamily="34" charset="0"/>
                <a:ea typeface="Nobile" pitchFamily="34" charset="-122"/>
                <a:cs typeface="Nobile" pitchFamily="34" charset="-120"/>
              </a:rPr>
              <a:t>Il cambiamento non è solo normativo, ma culturale: un vero e proprio cambiamento che sta attraversando amministrazioni pubbliche e terzo settore</a:t>
            </a:r>
            <a:r>
              <a:rPr lang="en-US" sz="1550" dirty="0">
                <a:solidFill>
                  <a:srgbClr val="404155"/>
                </a:solidFill>
                <a:latin typeface="Nobile" pitchFamily="34" charset="0"/>
                <a:ea typeface="Nobile" pitchFamily="34" charset="-122"/>
                <a:cs typeface="Nobile" pitchFamily="34" charset="-120"/>
              </a:rPr>
              <a:t>.</a:t>
            </a:r>
            <a:endParaRPr lang="en-US" sz="1550" dirty="0"/>
          </a:p>
        </p:txBody>
      </p:sp>
      <p:sp>
        <p:nvSpPr>
          <p:cNvPr id="5" name="Text 2"/>
          <p:cNvSpPr/>
          <p:nvPr/>
        </p:nvSpPr>
        <p:spPr>
          <a:xfrm>
            <a:off x="793790" y="4100989"/>
            <a:ext cx="2777728"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Per le amministrazioni</a:t>
            </a:r>
            <a:endParaRPr lang="en-US" sz="1950" dirty="0"/>
          </a:p>
        </p:txBody>
      </p:sp>
      <p:sp>
        <p:nvSpPr>
          <p:cNvPr id="6" name="Text 3"/>
          <p:cNvSpPr/>
          <p:nvPr/>
        </p:nvSpPr>
        <p:spPr>
          <a:xfrm>
            <a:off x="793790" y="4609505"/>
            <a:ext cx="35361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Da cultura del controllo a cultura della facilitazione</a:t>
            </a:r>
            <a:endParaRPr lang="en-US" sz="1550" dirty="0"/>
          </a:p>
        </p:txBody>
      </p:sp>
      <p:sp>
        <p:nvSpPr>
          <p:cNvPr id="7" name="Text 4"/>
          <p:cNvSpPr/>
          <p:nvPr/>
        </p:nvSpPr>
        <p:spPr>
          <a:xfrm>
            <a:off x="793790" y="5313998"/>
            <a:ext cx="35361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Da logica autoreferenziale a logica di ascolto</a:t>
            </a:r>
            <a:endParaRPr lang="en-US" sz="1550" dirty="0"/>
          </a:p>
        </p:txBody>
      </p:sp>
      <p:sp>
        <p:nvSpPr>
          <p:cNvPr id="8" name="Text 5"/>
          <p:cNvSpPr/>
          <p:nvPr/>
        </p:nvSpPr>
        <p:spPr>
          <a:xfrm>
            <a:off x="793790" y="6018490"/>
            <a:ext cx="35361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Da programmazione tecnocratica a programmazione partecipata</a:t>
            </a:r>
            <a:endParaRPr lang="en-US" sz="1550" dirty="0"/>
          </a:p>
        </p:txBody>
      </p:sp>
      <p:sp>
        <p:nvSpPr>
          <p:cNvPr id="9" name="Text 6"/>
          <p:cNvSpPr/>
          <p:nvPr/>
        </p:nvSpPr>
        <p:spPr>
          <a:xfrm>
            <a:off x="4821674" y="410098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Per il terzo settore</a:t>
            </a:r>
            <a:endParaRPr lang="en-US" sz="1950" dirty="0"/>
          </a:p>
        </p:txBody>
      </p:sp>
      <p:sp>
        <p:nvSpPr>
          <p:cNvPr id="10" name="Text 7"/>
          <p:cNvSpPr/>
          <p:nvPr/>
        </p:nvSpPr>
        <p:spPr>
          <a:xfrm>
            <a:off x="4821674" y="4609505"/>
            <a:ext cx="35361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Da posizione di subalternità a corresponsabilità</a:t>
            </a:r>
            <a:endParaRPr lang="en-US" sz="1550" dirty="0"/>
          </a:p>
        </p:txBody>
      </p:sp>
      <p:sp>
        <p:nvSpPr>
          <p:cNvPr id="11" name="Text 8"/>
          <p:cNvSpPr/>
          <p:nvPr/>
        </p:nvSpPr>
        <p:spPr>
          <a:xfrm>
            <a:off x="4821674" y="5313998"/>
            <a:ext cx="35361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Da logica di delega a logica di partnership</a:t>
            </a:r>
            <a:endParaRPr lang="en-US" sz="1550" dirty="0"/>
          </a:p>
        </p:txBody>
      </p:sp>
      <p:sp>
        <p:nvSpPr>
          <p:cNvPr id="12" name="Text 9"/>
          <p:cNvSpPr/>
          <p:nvPr/>
        </p:nvSpPr>
        <p:spPr>
          <a:xfrm>
            <a:off x="4821674" y="6018490"/>
            <a:ext cx="35361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Da ruolo di esecutore a ruolo di co-progettista</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1053465"/>
            <a:ext cx="1175599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Le competenze per l'amministrazione condivisa</a:t>
            </a:r>
            <a:endParaRPr lang="en-US" sz="3900" dirty="0"/>
          </a:p>
        </p:txBody>
      </p:sp>
      <p:sp>
        <p:nvSpPr>
          <p:cNvPr id="3" name="Text 1"/>
          <p:cNvSpPr/>
          <p:nvPr/>
        </p:nvSpPr>
        <p:spPr>
          <a:xfrm>
            <a:off x="793790" y="2070378"/>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L'amministrazione condivisa richiede competenze specifiche spesso non presenti nelle organizzazioni tradizionali.</a:t>
            </a:r>
            <a:endParaRPr lang="en-US" sz="1550" dirty="0"/>
          </a:p>
        </p:txBody>
      </p:sp>
      <p:sp>
        <p:nvSpPr>
          <p:cNvPr id="4" name="Text 2"/>
          <p:cNvSpPr/>
          <p:nvPr/>
        </p:nvSpPr>
        <p:spPr>
          <a:xfrm>
            <a:off x="2551748" y="2740581"/>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Facilitazione</a:t>
            </a:r>
            <a:endParaRPr lang="en-US" sz="1950" dirty="0"/>
          </a:p>
        </p:txBody>
      </p:sp>
      <p:sp>
        <p:nvSpPr>
          <p:cNvPr id="5" name="Text 3"/>
          <p:cNvSpPr/>
          <p:nvPr/>
        </p:nvSpPr>
        <p:spPr>
          <a:xfrm>
            <a:off x="793790" y="3169801"/>
            <a:ext cx="4238863" cy="635079"/>
          </a:xfrm>
          <a:prstGeom prst="rect">
            <a:avLst/>
          </a:prstGeom>
          <a:noFill/>
          <a:ln/>
        </p:spPr>
        <p:txBody>
          <a:bodyPr wrap="square" lIns="0" tIns="0" rIns="0" bIns="0" rtlCol="0" anchor="t"/>
          <a:lstStyle/>
          <a:p>
            <a:pPr marL="0" indent="0" algn="r">
              <a:lnSpc>
                <a:spcPts val="2500"/>
              </a:lnSpc>
              <a:buNone/>
            </a:pPr>
            <a:r>
              <a:rPr lang="en-US" sz="1550" dirty="0">
                <a:solidFill>
                  <a:srgbClr val="404155"/>
                </a:solidFill>
                <a:latin typeface="Nobile" pitchFamily="34" charset="0"/>
                <a:ea typeface="Nobile" pitchFamily="34" charset="-122"/>
                <a:cs typeface="Nobile" pitchFamily="34" charset="-120"/>
              </a:rPr>
              <a:t>Gestione di processi partecipativi e tavoli multi-stakeholder</a:t>
            </a:r>
            <a:endParaRPr lang="en-US" sz="1550" dirty="0"/>
          </a:p>
        </p:txBody>
      </p:sp>
      <p:pic>
        <p:nvPicPr>
          <p:cNvPr id="6" name="Image 0" descr="preencoded.png"/>
          <p:cNvPicPr>
            <a:picLocks noChangeAspect="1"/>
          </p:cNvPicPr>
          <p:nvPr/>
        </p:nvPicPr>
        <p:blipFill>
          <a:blip r:embed="rId3"/>
          <a:stretch>
            <a:fillRect/>
          </a:stretch>
        </p:blipFill>
        <p:spPr>
          <a:xfrm>
            <a:off x="5032653" y="2611160"/>
            <a:ext cx="4564975" cy="4564975"/>
          </a:xfrm>
          <a:prstGeom prst="rect">
            <a:avLst/>
          </a:prstGeom>
        </p:spPr>
      </p:pic>
      <p:pic>
        <p:nvPicPr>
          <p:cNvPr id="7" name="Image 1" descr="preencoded.png"/>
          <p:cNvPicPr>
            <a:picLocks noChangeAspect="1"/>
          </p:cNvPicPr>
          <p:nvPr/>
        </p:nvPicPr>
        <p:blipFill>
          <a:blip r:embed="rId4"/>
          <a:stretch>
            <a:fillRect/>
          </a:stretch>
        </p:blipFill>
        <p:spPr>
          <a:xfrm>
            <a:off x="6587788" y="3701117"/>
            <a:ext cx="279083" cy="348853"/>
          </a:xfrm>
          <a:prstGeom prst="rect">
            <a:avLst/>
          </a:prstGeom>
        </p:spPr>
      </p:pic>
      <p:sp>
        <p:nvSpPr>
          <p:cNvPr id="8" name="Text 4"/>
          <p:cNvSpPr/>
          <p:nvPr/>
        </p:nvSpPr>
        <p:spPr>
          <a:xfrm>
            <a:off x="9597628" y="2740581"/>
            <a:ext cx="323230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Progettazione partecipata</a:t>
            </a:r>
            <a:endParaRPr lang="en-US" sz="1950" dirty="0"/>
          </a:p>
        </p:txBody>
      </p:sp>
      <p:sp>
        <p:nvSpPr>
          <p:cNvPr id="9" name="Text 5"/>
          <p:cNvSpPr/>
          <p:nvPr/>
        </p:nvSpPr>
        <p:spPr>
          <a:xfrm>
            <a:off x="9597628" y="3169801"/>
            <a:ext cx="4238982"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Co-costruzione di soluzioni innovative attraverso il confronto</a:t>
            </a:r>
            <a:endParaRPr lang="en-US" sz="1550" dirty="0"/>
          </a:p>
        </p:txBody>
      </p:sp>
      <p:pic>
        <p:nvPicPr>
          <p:cNvPr id="10" name="Image 2" descr="preencoded.png"/>
          <p:cNvPicPr>
            <a:picLocks noChangeAspect="1"/>
          </p:cNvPicPr>
          <p:nvPr/>
        </p:nvPicPr>
        <p:blipFill>
          <a:blip r:embed="rId5"/>
          <a:stretch>
            <a:fillRect/>
          </a:stretch>
        </p:blipFill>
        <p:spPr>
          <a:xfrm>
            <a:off x="5032653" y="2611160"/>
            <a:ext cx="4564975" cy="4564975"/>
          </a:xfrm>
          <a:prstGeom prst="rect">
            <a:avLst/>
          </a:prstGeom>
        </p:spPr>
      </p:pic>
      <p:pic>
        <p:nvPicPr>
          <p:cNvPr id="11" name="Image 3" descr="preencoded.png"/>
          <p:cNvPicPr>
            <a:picLocks noChangeAspect="1"/>
          </p:cNvPicPr>
          <p:nvPr/>
        </p:nvPicPr>
        <p:blipFill>
          <a:blip r:embed="rId6"/>
          <a:stretch>
            <a:fillRect/>
          </a:stretch>
        </p:blipFill>
        <p:spPr>
          <a:xfrm>
            <a:off x="7763173" y="3701117"/>
            <a:ext cx="279083" cy="348853"/>
          </a:xfrm>
          <a:prstGeom prst="rect">
            <a:avLst/>
          </a:prstGeom>
        </p:spPr>
      </p:pic>
      <p:sp>
        <p:nvSpPr>
          <p:cNvPr id="12" name="Text 6"/>
          <p:cNvSpPr/>
          <p:nvPr/>
        </p:nvSpPr>
        <p:spPr>
          <a:xfrm>
            <a:off x="9994463" y="4361378"/>
            <a:ext cx="343126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Valutazione impatto sociale</a:t>
            </a:r>
            <a:endParaRPr lang="en-US" sz="1950" dirty="0"/>
          </a:p>
        </p:txBody>
      </p:sp>
      <p:sp>
        <p:nvSpPr>
          <p:cNvPr id="13" name="Text 7"/>
          <p:cNvSpPr/>
          <p:nvPr/>
        </p:nvSpPr>
        <p:spPr>
          <a:xfrm>
            <a:off x="9994463" y="4790599"/>
            <a:ext cx="3842147"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Misurazione di risultati complessi e multidimensionali</a:t>
            </a:r>
            <a:endParaRPr lang="en-US" sz="1550" dirty="0"/>
          </a:p>
        </p:txBody>
      </p:sp>
      <p:pic>
        <p:nvPicPr>
          <p:cNvPr id="14" name="Image 4" descr="preencoded.png"/>
          <p:cNvPicPr>
            <a:picLocks noChangeAspect="1"/>
          </p:cNvPicPr>
          <p:nvPr/>
        </p:nvPicPr>
        <p:blipFill>
          <a:blip r:embed="rId7"/>
          <a:stretch>
            <a:fillRect/>
          </a:stretch>
        </p:blipFill>
        <p:spPr>
          <a:xfrm>
            <a:off x="5032653" y="2611160"/>
            <a:ext cx="4564975" cy="4564975"/>
          </a:xfrm>
          <a:prstGeom prst="rect">
            <a:avLst/>
          </a:prstGeom>
        </p:spPr>
      </p:pic>
      <p:pic>
        <p:nvPicPr>
          <p:cNvPr id="15" name="Image 5" descr="preencoded.png"/>
          <p:cNvPicPr>
            <a:picLocks noChangeAspect="1"/>
          </p:cNvPicPr>
          <p:nvPr/>
        </p:nvPicPr>
        <p:blipFill>
          <a:blip r:embed="rId8"/>
          <a:stretch>
            <a:fillRect/>
          </a:stretch>
        </p:blipFill>
        <p:spPr>
          <a:xfrm>
            <a:off x="8350984" y="4719102"/>
            <a:ext cx="279083" cy="348853"/>
          </a:xfrm>
          <a:prstGeom prst="rect">
            <a:avLst/>
          </a:prstGeom>
        </p:spPr>
      </p:pic>
      <p:sp>
        <p:nvSpPr>
          <p:cNvPr id="16" name="Text 8"/>
          <p:cNvSpPr/>
          <p:nvPr/>
        </p:nvSpPr>
        <p:spPr>
          <a:xfrm>
            <a:off x="9597628" y="5982295"/>
            <a:ext cx="289952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Competenze giuridiche</a:t>
            </a:r>
            <a:endParaRPr lang="en-US" sz="1950" dirty="0"/>
          </a:p>
        </p:txBody>
      </p:sp>
      <p:sp>
        <p:nvSpPr>
          <p:cNvPr id="17" name="Text 9"/>
          <p:cNvSpPr/>
          <p:nvPr/>
        </p:nvSpPr>
        <p:spPr>
          <a:xfrm>
            <a:off x="9597628" y="6411516"/>
            <a:ext cx="4238982"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Navigazione tra normative complesse e innovative</a:t>
            </a:r>
            <a:endParaRPr lang="en-US" sz="1550" dirty="0"/>
          </a:p>
        </p:txBody>
      </p:sp>
      <p:pic>
        <p:nvPicPr>
          <p:cNvPr id="18" name="Image 6" descr="preencoded.png"/>
          <p:cNvPicPr>
            <a:picLocks noChangeAspect="1"/>
          </p:cNvPicPr>
          <p:nvPr/>
        </p:nvPicPr>
        <p:blipFill>
          <a:blip r:embed="rId9"/>
          <a:stretch>
            <a:fillRect/>
          </a:stretch>
        </p:blipFill>
        <p:spPr>
          <a:xfrm>
            <a:off x="5032653" y="2611160"/>
            <a:ext cx="4564975" cy="4564975"/>
          </a:xfrm>
          <a:prstGeom prst="rect">
            <a:avLst/>
          </a:prstGeom>
        </p:spPr>
      </p:pic>
      <p:pic>
        <p:nvPicPr>
          <p:cNvPr id="19" name="Image 7" descr="preencoded.png"/>
          <p:cNvPicPr>
            <a:picLocks noChangeAspect="1"/>
          </p:cNvPicPr>
          <p:nvPr/>
        </p:nvPicPr>
        <p:blipFill>
          <a:blip r:embed="rId10"/>
          <a:stretch>
            <a:fillRect/>
          </a:stretch>
        </p:blipFill>
        <p:spPr>
          <a:xfrm>
            <a:off x="7763173" y="5737086"/>
            <a:ext cx="279083" cy="348853"/>
          </a:xfrm>
          <a:prstGeom prst="rect">
            <a:avLst/>
          </a:prstGeom>
        </p:spPr>
      </p:pic>
      <p:sp>
        <p:nvSpPr>
          <p:cNvPr id="20" name="Text 10"/>
          <p:cNvSpPr/>
          <p:nvPr/>
        </p:nvSpPr>
        <p:spPr>
          <a:xfrm>
            <a:off x="2551748" y="5982295"/>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Comunicazione</a:t>
            </a:r>
            <a:endParaRPr lang="en-US" sz="1950" dirty="0"/>
          </a:p>
        </p:txBody>
      </p:sp>
      <p:sp>
        <p:nvSpPr>
          <p:cNvPr id="21" name="Text 11"/>
          <p:cNvSpPr/>
          <p:nvPr/>
        </p:nvSpPr>
        <p:spPr>
          <a:xfrm>
            <a:off x="793790" y="6411516"/>
            <a:ext cx="4238863" cy="635079"/>
          </a:xfrm>
          <a:prstGeom prst="rect">
            <a:avLst/>
          </a:prstGeom>
          <a:noFill/>
          <a:ln/>
        </p:spPr>
        <p:txBody>
          <a:bodyPr wrap="square" lIns="0" tIns="0" rIns="0" bIns="0" rtlCol="0" anchor="t"/>
          <a:lstStyle/>
          <a:p>
            <a:pPr marL="0" indent="0" algn="r">
              <a:lnSpc>
                <a:spcPts val="2500"/>
              </a:lnSpc>
              <a:buNone/>
            </a:pPr>
            <a:r>
              <a:rPr lang="en-US" sz="1550" dirty="0">
                <a:solidFill>
                  <a:srgbClr val="404155"/>
                </a:solidFill>
                <a:latin typeface="Nobile" pitchFamily="34" charset="0"/>
                <a:ea typeface="Nobile" pitchFamily="34" charset="-122"/>
                <a:cs typeface="Nobile" pitchFamily="34" charset="-120"/>
              </a:rPr>
              <a:t>Trasparenza di processi complessi verso stakeholder diversi</a:t>
            </a:r>
            <a:endParaRPr lang="en-US" sz="1550" dirty="0"/>
          </a:p>
        </p:txBody>
      </p:sp>
      <p:pic>
        <p:nvPicPr>
          <p:cNvPr id="22" name="Image 8" descr="preencoded.png"/>
          <p:cNvPicPr>
            <a:picLocks noChangeAspect="1"/>
          </p:cNvPicPr>
          <p:nvPr/>
        </p:nvPicPr>
        <p:blipFill>
          <a:blip r:embed="rId11"/>
          <a:stretch>
            <a:fillRect/>
          </a:stretch>
        </p:blipFill>
        <p:spPr>
          <a:xfrm>
            <a:off x="5032653" y="2611160"/>
            <a:ext cx="4564975" cy="4564975"/>
          </a:xfrm>
          <a:prstGeom prst="rect">
            <a:avLst/>
          </a:prstGeom>
        </p:spPr>
      </p:pic>
      <p:pic>
        <p:nvPicPr>
          <p:cNvPr id="23" name="Image 9" descr="preencoded.png"/>
          <p:cNvPicPr>
            <a:picLocks noChangeAspect="1"/>
          </p:cNvPicPr>
          <p:nvPr/>
        </p:nvPicPr>
        <p:blipFill>
          <a:blip r:embed="rId12"/>
          <a:stretch>
            <a:fillRect/>
          </a:stretch>
        </p:blipFill>
        <p:spPr>
          <a:xfrm>
            <a:off x="6587788" y="5737086"/>
            <a:ext cx="279083" cy="348853"/>
          </a:xfrm>
          <a:prstGeom prst="rect">
            <a:avLst/>
          </a:prstGeom>
        </p:spPr>
      </p:pic>
      <p:sp>
        <p:nvSpPr>
          <p:cNvPr id="24" name="Text 12"/>
          <p:cNvSpPr/>
          <p:nvPr/>
        </p:nvSpPr>
        <p:spPr>
          <a:xfrm>
            <a:off x="2069902" y="4361378"/>
            <a:ext cx="2565916"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Competenza politica</a:t>
            </a:r>
            <a:endParaRPr lang="en-US" sz="1950" dirty="0"/>
          </a:p>
        </p:txBody>
      </p:sp>
      <p:sp>
        <p:nvSpPr>
          <p:cNvPr id="25" name="Text 13"/>
          <p:cNvSpPr/>
          <p:nvPr/>
        </p:nvSpPr>
        <p:spPr>
          <a:xfrm>
            <a:off x="793790" y="4790599"/>
            <a:ext cx="3842028" cy="635079"/>
          </a:xfrm>
          <a:prstGeom prst="rect">
            <a:avLst/>
          </a:prstGeom>
          <a:noFill/>
          <a:ln/>
        </p:spPr>
        <p:txBody>
          <a:bodyPr wrap="square" lIns="0" tIns="0" rIns="0" bIns="0" rtlCol="0" anchor="t"/>
          <a:lstStyle/>
          <a:p>
            <a:pPr marL="0" indent="0" algn="r">
              <a:lnSpc>
                <a:spcPts val="2500"/>
              </a:lnSpc>
              <a:buNone/>
            </a:pPr>
            <a:r>
              <a:rPr lang="en-US" sz="1550" dirty="0">
                <a:solidFill>
                  <a:srgbClr val="404155"/>
                </a:solidFill>
                <a:latin typeface="Nobile" pitchFamily="34" charset="0"/>
                <a:ea typeface="Nobile" pitchFamily="34" charset="-122"/>
                <a:cs typeface="Nobile" pitchFamily="34" charset="-120"/>
              </a:rPr>
              <a:t>Mediazione tra interessi diversi e costruzione di visioni condivise</a:t>
            </a:r>
            <a:endParaRPr lang="en-US" sz="1550" dirty="0"/>
          </a:p>
        </p:txBody>
      </p:sp>
      <p:pic>
        <p:nvPicPr>
          <p:cNvPr id="26" name="Image 10" descr="preencoded.png"/>
          <p:cNvPicPr>
            <a:picLocks noChangeAspect="1"/>
          </p:cNvPicPr>
          <p:nvPr/>
        </p:nvPicPr>
        <p:blipFill>
          <a:blip r:embed="rId13"/>
          <a:stretch>
            <a:fillRect/>
          </a:stretch>
        </p:blipFill>
        <p:spPr>
          <a:xfrm>
            <a:off x="5032653" y="2611160"/>
            <a:ext cx="4564975" cy="4564975"/>
          </a:xfrm>
          <a:prstGeom prst="rect">
            <a:avLst/>
          </a:prstGeom>
        </p:spPr>
      </p:pic>
      <p:pic>
        <p:nvPicPr>
          <p:cNvPr id="27" name="Image 11" descr="preencoded.png"/>
          <p:cNvPicPr>
            <a:picLocks noChangeAspect="1"/>
          </p:cNvPicPr>
          <p:nvPr/>
        </p:nvPicPr>
        <p:blipFill>
          <a:blip r:embed="rId14"/>
          <a:stretch>
            <a:fillRect/>
          </a:stretch>
        </p:blipFill>
        <p:spPr>
          <a:xfrm>
            <a:off x="5999976" y="4719102"/>
            <a:ext cx="279083" cy="34885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091571"/>
          </a:xfrm>
          <a:prstGeom prst="rect">
            <a:avLst/>
          </a:prstGeom>
        </p:spPr>
      </p:pic>
      <p:sp>
        <p:nvSpPr>
          <p:cNvPr id="3" name="Text 0"/>
          <p:cNvSpPr/>
          <p:nvPr/>
        </p:nvSpPr>
        <p:spPr>
          <a:xfrm>
            <a:off x="669250" y="2811661"/>
            <a:ext cx="12979718" cy="522922"/>
          </a:xfrm>
          <a:prstGeom prst="rect">
            <a:avLst/>
          </a:prstGeom>
          <a:noFill/>
          <a:ln/>
        </p:spPr>
        <p:txBody>
          <a:bodyPr wrap="none" lIns="0" tIns="0" rIns="0" bIns="0" rtlCol="0" anchor="t"/>
          <a:lstStyle/>
          <a:p>
            <a:pPr marL="0" indent="0" algn="l">
              <a:lnSpc>
                <a:spcPts val="4100"/>
              </a:lnSpc>
              <a:buNone/>
            </a:pPr>
            <a:r>
              <a:rPr lang="en-US" sz="3250" dirty="0">
                <a:solidFill>
                  <a:srgbClr val="1B1B27"/>
                </a:solidFill>
                <a:latin typeface="Alexandria" pitchFamily="34" charset="0"/>
                <a:ea typeface="Alexandria" pitchFamily="34" charset="-122"/>
                <a:cs typeface="Alexandria" pitchFamily="34" charset="-120"/>
              </a:rPr>
              <a:t>Co-programmazione: il motore dell'amministrazione condivisa</a:t>
            </a:r>
            <a:endParaRPr lang="en-US" sz="3250" dirty="0"/>
          </a:p>
        </p:txBody>
      </p:sp>
      <p:sp>
        <p:nvSpPr>
          <p:cNvPr id="4" name="Text 1"/>
          <p:cNvSpPr/>
          <p:nvPr/>
        </p:nvSpPr>
        <p:spPr>
          <a:xfrm>
            <a:off x="669250" y="3585567"/>
            <a:ext cx="13291899" cy="3137535"/>
          </a:xfrm>
          <a:prstGeom prst="rect">
            <a:avLst/>
          </a:prstGeom>
          <a:noFill/>
          <a:ln/>
        </p:spPr>
        <p:txBody>
          <a:bodyPr wrap="square" lIns="0" tIns="0" rIns="0" bIns="0" rtlCol="0" anchor="t"/>
          <a:lstStyle/>
          <a:p>
            <a:pPr marL="0" indent="0" algn="l">
              <a:lnSpc>
                <a:spcPts val="12350"/>
              </a:lnSpc>
              <a:buNone/>
            </a:pPr>
            <a:r>
              <a:rPr lang="en-US" sz="6000" dirty="0">
                <a:solidFill>
                  <a:srgbClr val="1B1B27"/>
                </a:solidFill>
                <a:latin typeface="Alexandria" pitchFamily="34" charset="0"/>
                <a:ea typeface="Alexandria" pitchFamily="34" charset="-122"/>
                <a:cs typeface="Alexandria" pitchFamily="34" charset="-120"/>
              </a:rPr>
              <a:t>Il processo fondamentale</a:t>
            </a:r>
            <a:endParaRPr lang="en-US" sz="6000" dirty="0"/>
          </a:p>
        </p:txBody>
      </p:sp>
      <p:sp>
        <p:nvSpPr>
          <p:cNvPr id="5" name="Text 2"/>
          <p:cNvSpPr/>
          <p:nvPr/>
        </p:nvSpPr>
        <p:spPr>
          <a:xfrm>
            <a:off x="513159" y="6010259"/>
            <a:ext cx="13291899" cy="535305"/>
          </a:xfrm>
          <a:prstGeom prst="rect">
            <a:avLst/>
          </a:prstGeom>
          <a:noFill/>
          <a:ln/>
        </p:spPr>
        <p:txBody>
          <a:bodyPr wrap="square" lIns="0" tIns="0" rIns="0" bIns="0" rtlCol="0" anchor="t"/>
          <a:lstStyle/>
          <a:p>
            <a:pPr marL="0" indent="0" algn="l">
              <a:lnSpc>
                <a:spcPts val="2100"/>
              </a:lnSpc>
              <a:buNone/>
            </a:pPr>
            <a:r>
              <a:rPr lang="en-US" sz="2400" dirty="0">
                <a:solidFill>
                  <a:srgbClr val="404155"/>
                </a:solidFill>
                <a:latin typeface="Nobile" pitchFamily="34" charset="0"/>
                <a:ea typeface="Nobile" pitchFamily="34" charset="-122"/>
                <a:cs typeface="Nobile" pitchFamily="34" charset="-120"/>
              </a:rPr>
              <a:t>La co-programmazione rappresenta il passaggio cruciale dove pubblico e privato sociale si siedono insieme per definire non solo cosa fare, ma soprattutto come leggere i bisogni del territorio e quali priorità darsi.</a:t>
            </a:r>
            <a:endParaRPr 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06768"/>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Arricchimento della lettura dei bisogni</a:t>
            </a:r>
            <a:endParaRPr lang="en-US" sz="3900" dirty="0"/>
          </a:p>
        </p:txBody>
      </p:sp>
      <p:sp>
        <p:nvSpPr>
          <p:cNvPr id="4" name="Text 1"/>
          <p:cNvSpPr/>
          <p:nvPr/>
        </p:nvSpPr>
        <p:spPr>
          <a:xfrm>
            <a:off x="793790" y="2344579"/>
            <a:ext cx="7556421" cy="930473"/>
          </a:xfrm>
          <a:prstGeom prst="rect">
            <a:avLst/>
          </a:prstGeom>
          <a:noFill/>
          <a:ln/>
        </p:spPr>
        <p:txBody>
          <a:bodyPr wrap="squar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Le Linee Guida ministeriali parlano di "arricchimento della lettura dei bisogni": l'amministrazione pubblica ha una visione parziale che deve essere integrata.</a:t>
            </a:r>
            <a:endParaRPr lang="en-US" sz="1950" dirty="0"/>
          </a:p>
        </p:txBody>
      </p:sp>
      <p:sp>
        <p:nvSpPr>
          <p:cNvPr id="5" name="Text 2"/>
          <p:cNvSpPr/>
          <p:nvPr/>
        </p:nvSpPr>
        <p:spPr>
          <a:xfrm>
            <a:off x="793790" y="3671888"/>
            <a:ext cx="23533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65+</a:t>
            </a:r>
            <a:endParaRPr lang="en-US" sz="5150" dirty="0"/>
          </a:p>
        </p:txBody>
      </p:sp>
      <p:sp>
        <p:nvSpPr>
          <p:cNvPr id="6" name="Text 3"/>
          <p:cNvSpPr/>
          <p:nvPr/>
        </p:nvSpPr>
        <p:spPr>
          <a:xfrm>
            <a:off x="793790" y="4574858"/>
            <a:ext cx="2353389" cy="744141"/>
          </a:xfrm>
          <a:prstGeom prst="rect">
            <a:avLst/>
          </a:prstGeom>
          <a:noFill/>
          <a:ln/>
        </p:spPr>
        <p:txBody>
          <a:bodyPr wrap="square" lIns="0" tIns="0" rIns="0" bIns="0" rtlCol="0" anchor="t"/>
          <a:lstStyle/>
          <a:p>
            <a:pPr marL="0" indent="0" algn="ctr">
              <a:lnSpc>
                <a:spcPts val="2900"/>
              </a:lnSpc>
              <a:buNone/>
            </a:pPr>
            <a:r>
              <a:rPr lang="en-US" sz="2300" dirty="0">
                <a:solidFill>
                  <a:srgbClr val="404155"/>
                </a:solidFill>
                <a:latin typeface="Alexandria" pitchFamily="34" charset="0"/>
                <a:ea typeface="Alexandria" pitchFamily="34" charset="-122"/>
                <a:cs typeface="Alexandria" pitchFamily="34" charset="-120"/>
              </a:rPr>
              <a:t>Dati demografici</a:t>
            </a:r>
            <a:endParaRPr lang="en-US" sz="2300" dirty="0"/>
          </a:p>
        </p:txBody>
      </p:sp>
      <p:sp>
        <p:nvSpPr>
          <p:cNvPr id="7" name="Text 4"/>
          <p:cNvSpPr/>
          <p:nvPr/>
        </p:nvSpPr>
        <p:spPr>
          <a:xfrm>
            <a:off x="793790" y="5438061"/>
            <a:ext cx="2353389" cy="1984772"/>
          </a:xfrm>
          <a:prstGeom prst="rect">
            <a:avLst/>
          </a:prstGeom>
          <a:noFill/>
          <a:ln/>
        </p:spPr>
        <p:txBody>
          <a:bodyPr wrap="square" lIns="0" tIns="0" rIns="0" bIns="0" rtlCol="0" anchor="t"/>
          <a:lstStyle/>
          <a:p>
            <a:pPr marL="0" indent="0" algn="ctr">
              <a:lnSpc>
                <a:spcPts val="3100"/>
              </a:lnSpc>
              <a:buNone/>
            </a:pPr>
            <a:r>
              <a:rPr lang="en-US" sz="1950" dirty="0">
                <a:solidFill>
                  <a:srgbClr val="404155"/>
                </a:solidFill>
                <a:latin typeface="Nobile" pitchFamily="34" charset="0"/>
                <a:ea typeface="Nobile" pitchFamily="34" charset="-122"/>
                <a:cs typeface="Nobile" pitchFamily="34" charset="-120"/>
              </a:rPr>
              <a:t>L'amministrazione conosce quanti sono gli over 65 e le previsioni di invecchiamento</a:t>
            </a:r>
            <a:endParaRPr lang="en-US" sz="1950" dirty="0"/>
          </a:p>
        </p:txBody>
      </p:sp>
      <p:sp>
        <p:nvSpPr>
          <p:cNvPr id="8" name="Text 5"/>
          <p:cNvSpPr/>
          <p:nvPr/>
        </p:nvSpPr>
        <p:spPr>
          <a:xfrm>
            <a:off x="3395186" y="3671888"/>
            <a:ext cx="2353508"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100%</a:t>
            </a:r>
            <a:endParaRPr lang="en-US" sz="5150" dirty="0"/>
          </a:p>
        </p:txBody>
      </p:sp>
      <p:sp>
        <p:nvSpPr>
          <p:cNvPr id="9" name="Text 6"/>
          <p:cNvSpPr/>
          <p:nvPr/>
        </p:nvSpPr>
        <p:spPr>
          <a:xfrm>
            <a:off x="3395186" y="4574858"/>
            <a:ext cx="2353508" cy="744141"/>
          </a:xfrm>
          <a:prstGeom prst="rect">
            <a:avLst/>
          </a:prstGeom>
          <a:noFill/>
          <a:ln/>
        </p:spPr>
        <p:txBody>
          <a:bodyPr wrap="square" lIns="0" tIns="0" rIns="0" bIns="0" rtlCol="0" anchor="t"/>
          <a:lstStyle/>
          <a:p>
            <a:pPr marL="0" indent="0" algn="ctr">
              <a:lnSpc>
                <a:spcPts val="2900"/>
              </a:lnSpc>
              <a:buNone/>
            </a:pPr>
            <a:r>
              <a:rPr lang="en-US" sz="2300" dirty="0">
                <a:solidFill>
                  <a:srgbClr val="404155"/>
                </a:solidFill>
                <a:latin typeface="Alexandria" pitchFamily="34" charset="0"/>
                <a:ea typeface="Alexandria" pitchFamily="34" charset="-122"/>
                <a:cs typeface="Alexandria" pitchFamily="34" charset="-120"/>
              </a:rPr>
              <a:t>Conoscenza diretta</a:t>
            </a:r>
            <a:endParaRPr lang="en-US" sz="2300" dirty="0"/>
          </a:p>
        </p:txBody>
      </p:sp>
      <p:sp>
        <p:nvSpPr>
          <p:cNvPr id="10" name="Text 7"/>
          <p:cNvSpPr/>
          <p:nvPr/>
        </p:nvSpPr>
        <p:spPr>
          <a:xfrm>
            <a:off x="3395186" y="5438061"/>
            <a:ext cx="2353508" cy="1984772"/>
          </a:xfrm>
          <a:prstGeom prst="rect">
            <a:avLst/>
          </a:prstGeom>
          <a:noFill/>
          <a:ln/>
        </p:spPr>
        <p:txBody>
          <a:bodyPr wrap="square" lIns="0" tIns="0" rIns="0" bIns="0" rtlCol="0" anchor="t"/>
          <a:lstStyle/>
          <a:p>
            <a:pPr marL="0" indent="0" algn="ctr">
              <a:lnSpc>
                <a:spcPts val="3100"/>
              </a:lnSpc>
              <a:buNone/>
            </a:pPr>
            <a:r>
              <a:rPr lang="en-US" sz="1950" dirty="0">
                <a:solidFill>
                  <a:srgbClr val="404155"/>
                </a:solidFill>
                <a:latin typeface="Nobile" pitchFamily="34" charset="0"/>
                <a:ea typeface="Nobile" pitchFamily="34" charset="-122"/>
                <a:cs typeface="Nobile" pitchFamily="34" charset="-120"/>
              </a:rPr>
              <a:t>Il terzo settore sa come vivono realmente gli anziani, le loro paure e desideri</a:t>
            </a:r>
            <a:endParaRPr lang="en-US" sz="1950" dirty="0"/>
          </a:p>
        </p:txBody>
      </p:sp>
      <p:sp>
        <p:nvSpPr>
          <p:cNvPr id="11" name="Text 8"/>
          <p:cNvSpPr/>
          <p:nvPr/>
        </p:nvSpPr>
        <p:spPr>
          <a:xfrm>
            <a:off x="5996702" y="3671888"/>
            <a:ext cx="23533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360°</a:t>
            </a:r>
            <a:endParaRPr lang="en-US" sz="5150" dirty="0"/>
          </a:p>
        </p:txBody>
      </p:sp>
      <p:sp>
        <p:nvSpPr>
          <p:cNvPr id="12" name="Text 9"/>
          <p:cNvSpPr/>
          <p:nvPr/>
        </p:nvSpPr>
        <p:spPr>
          <a:xfrm>
            <a:off x="5996702" y="4574858"/>
            <a:ext cx="2353389" cy="744141"/>
          </a:xfrm>
          <a:prstGeom prst="rect">
            <a:avLst/>
          </a:prstGeom>
          <a:noFill/>
          <a:ln/>
        </p:spPr>
        <p:txBody>
          <a:bodyPr wrap="square" lIns="0" tIns="0" rIns="0" bIns="0" rtlCol="0" anchor="t"/>
          <a:lstStyle/>
          <a:p>
            <a:pPr marL="0" indent="0" algn="ctr">
              <a:lnSpc>
                <a:spcPts val="2900"/>
              </a:lnSpc>
              <a:buNone/>
            </a:pPr>
            <a:r>
              <a:rPr lang="en-US" sz="2300" dirty="0">
                <a:solidFill>
                  <a:srgbClr val="404155"/>
                </a:solidFill>
                <a:latin typeface="Alexandria" pitchFamily="34" charset="0"/>
                <a:ea typeface="Alexandria" pitchFamily="34" charset="-122"/>
                <a:cs typeface="Alexandria" pitchFamily="34" charset="-120"/>
              </a:rPr>
              <a:t>Visione completa</a:t>
            </a:r>
            <a:endParaRPr lang="en-US" sz="2300" dirty="0"/>
          </a:p>
        </p:txBody>
      </p:sp>
      <p:sp>
        <p:nvSpPr>
          <p:cNvPr id="13" name="Text 10"/>
          <p:cNvSpPr/>
          <p:nvPr/>
        </p:nvSpPr>
        <p:spPr>
          <a:xfrm>
            <a:off x="5996702" y="5438061"/>
            <a:ext cx="2353389" cy="1587818"/>
          </a:xfrm>
          <a:prstGeom prst="rect">
            <a:avLst/>
          </a:prstGeom>
          <a:noFill/>
          <a:ln/>
        </p:spPr>
        <p:txBody>
          <a:bodyPr wrap="square" lIns="0" tIns="0" rIns="0" bIns="0" rtlCol="0" anchor="t"/>
          <a:lstStyle/>
          <a:p>
            <a:pPr marL="0" indent="0" algn="ctr">
              <a:lnSpc>
                <a:spcPts val="3100"/>
              </a:lnSpc>
              <a:buNone/>
            </a:pPr>
            <a:r>
              <a:rPr lang="en-US" sz="1950" dirty="0">
                <a:solidFill>
                  <a:srgbClr val="404155"/>
                </a:solidFill>
                <a:latin typeface="Nobile" pitchFamily="34" charset="0"/>
                <a:ea typeface="Nobile" pitchFamily="34" charset="-122"/>
                <a:cs typeface="Nobile" pitchFamily="34" charset="-120"/>
              </a:rPr>
              <a:t>Insieme si ottiene un quadro ricco e articolato dei bisogni territoriali</a:t>
            </a:r>
            <a:endParaRPr lang="en-US" sz="19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1288971"/>
            <a:ext cx="13042821" cy="1711642"/>
          </a:xfrm>
          <a:prstGeom prst="rect">
            <a:avLst/>
          </a:prstGeom>
          <a:noFill/>
          <a:ln/>
        </p:spPr>
        <p:txBody>
          <a:bodyPr wrap="square" lIns="0" tIns="0" rIns="0" bIns="0" rtlCol="0" anchor="t"/>
          <a:lstStyle/>
          <a:p>
            <a:pPr marL="0" indent="0" algn="l">
              <a:lnSpc>
                <a:spcPts val="6700"/>
              </a:lnSpc>
              <a:buNone/>
            </a:pPr>
            <a:r>
              <a:rPr lang="en-US" sz="5350" dirty="0">
                <a:solidFill>
                  <a:srgbClr val="1B1B27"/>
                </a:solidFill>
                <a:latin typeface="Alexandria" pitchFamily="34" charset="0"/>
                <a:ea typeface="Alexandria" pitchFamily="34" charset="-122"/>
                <a:cs typeface="Alexandria" pitchFamily="34" charset="-120"/>
              </a:rPr>
              <a:t>Le quattro fasi della co-programmazione</a:t>
            </a:r>
            <a:endParaRPr lang="en-US" sz="5350" dirty="0"/>
          </a:p>
        </p:txBody>
      </p:sp>
      <p:sp>
        <p:nvSpPr>
          <p:cNvPr id="3" name="Text 1"/>
          <p:cNvSpPr/>
          <p:nvPr/>
        </p:nvSpPr>
        <p:spPr>
          <a:xfrm>
            <a:off x="793790" y="339744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01</a:t>
            </a:r>
            <a:endParaRPr lang="en-US" sz="1550" dirty="0"/>
          </a:p>
        </p:txBody>
      </p:sp>
      <p:sp>
        <p:nvSpPr>
          <p:cNvPr id="4" name="Shape 2"/>
          <p:cNvSpPr/>
          <p:nvPr/>
        </p:nvSpPr>
        <p:spPr>
          <a:xfrm>
            <a:off x="793790" y="3711773"/>
            <a:ext cx="6422231" cy="22860"/>
          </a:xfrm>
          <a:prstGeom prst="rect">
            <a:avLst/>
          </a:prstGeom>
          <a:solidFill>
            <a:srgbClr val="1B54DA"/>
          </a:solidFill>
          <a:ln/>
        </p:spPr>
        <p:txBody>
          <a:bodyPr/>
          <a:lstStyle/>
          <a:p>
            <a:endParaRPr lang="it-IT"/>
          </a:p>
        </p:txBody>
      </p:sp>
      <p:sp>
        <p:nvSpPr>
          <p:cNvPr id="5" name="Text 3"/>
          <p:cNvSpPr/>
          <p:nvPr/>
        </p:nvSpPr>
        <p:spPr>
          <a:xfrm>
            <a:off x="793790" y="3856672"/>
            <a:ext cx="294989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Avvio del procedimento</a:t>
            </a:r>
            <a:endParaRPr lang="en-US" sz="1950" dirty="0"/>
          </a:p>
        </p:txBody>
      </p:sp>
      <p:sp>
        <p:nvSpPr>
          <p:cNvPr id="6" name="Text 4"/>
          <p:cNvSpPr/>
          <p:nvPr/>
        </p:nvSpPr>
        <p:spPr>
          <a:xfrm>
            <a:off x="793790" y="4285893"/>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Atto del dirigente della PA, ma l'iniziativa può essere assunta anche da enti del terzo settore</a:t>
            </a:r>
            <a:endParaRPr lang="en-US" sz="1550" dirty="0"/>
          </a:p>
        </p:txBody>
      </p:sp>
      <p:sp>
        <p:nvSpPr>
          <p:cNvPr id="7" name="Text 5"/>
          <p:cNvSpPr/>
          <p:nvPr/>
        </p:nvSpPr>
        <p:spPr>
          <a:xfrm>
            <a:off x="7414379" y="339744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02</a:t>
            </a:r>
            <a:endParaRPr lang="en-US" sz="1550" dirty="0"/>
          </a:p>
        </p:txBody>
      </p:sp>
      <p:sp>
        <p:nvSpPr>
          <p:cNvPr id="8" name="Shape 6"/>
          <p:cNvSpPr/>
          <p:nvPr/>
        </p:nvSpPr>
        <p:spPr>
          <a:xfrm>
            <a:off x="7414379" y="3711773"/>
            <a:ext cx="6422231" cy="22860"/>
          </a:xfrm>
          <a:prstGeom prst="rect">
            <a:avLst/>
          </a:prstGeom>
          <a:solidFill>
            <a:srgbClr val="1B54DA"/>
          </a:solidFill>
          <a:ln/>
        </p:spPr>
        <p:txBody>
          <a:bodyPr/>
          <a:lstStyle/>
          <a:p>
            <a:endParaRPr lang="it-IT"/>
          </a:p>
        </p:txBody>
      </p:sp>
      <p:sp>
        <p:nvSpPr>
          <p:cNvPr id="9" name="Text 7"/>
          <p:cNvSpPr/>
          <p:nvPr/>
        </p:nvSpPr>
        <p:spPr>
          <a:xfrm>
            <a:off x="7414379" y="3856672"/>
            <a:ext cx="307955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Pubblicazione dell'avviso</a:t>
            </a:r>
            <a:endParaRPr lang="en-US" sz="1950" dirty="0"/>
          </a:p>
        </p:txBody>
      </p:sp>
      <p:sp>
        <p:nvSpPr>
          <p:cNvPr id="10" name="Text 8"/>
          <p:cNvSpPr/>
          <p:nvPr/>
        </p:nvSpPr>
        <p:spPr>
          <a:xfrm>
            <a:off x="7414379" y="4285893"/>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Definizione di oggetto, requisiti, modalità di partecipazione e criteri di trasparenza</a:t>
            </a:r>
            <a:endParaRPr lang="en-US" sz="1550" dirty="0"/>
          </a:p>
        </p:txBody>
      </p:sp>
      <p:sp>
        <p:nvSpPr>
          <p:cNvPr id="11" name="Text 9"/>
          <p:cNvSpPr/>
          <p:nvPr/>
        </p:nvSpPr>
        <p:spPr>
          <a:xfrm>
            <a:off x="793790" y="526815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03</a:t>
            </a:r>
            <a:endParaRPr lang="en-US" sz="1550" dirty="0"/>
          </a:p>
        </p:txBody>
      </p:sp>
      <p:sp>
        <p:nvSpPr>
          <p:cNvPr id="12" name="Shape 10"/>
          <p:cNvSpPr/>
          <p:nvPr/>
        </p:nvSpPr>
        <p:spPr>
          <a:xfrm>
            <a:off x="793790" y="5582483"/>
            <a:ext cx="6422231" cy="22860"/>
          </a:xfrm>
          <a:prstGeom prst="rect">
            <a:avLst/>
          </a:prstGeom>
          <a:solidFill>
            <a:srgbClr val="1B54DA"/>
          </a:solidFill>
          <a:ln/>
        </p:spPr>
        <p:txBody>
          <a:bodyPr/>
          <a:lstStyle/>
          <a:p>
            <a:endParaRPr lang="it-IT"/>
          </a:p>
        </p:txBody>
      </p:sp>
      <p:sp>
        <p:nvSpPr>
          <p:cNvPr id="13" name="Text 11"/>
          <p:cNvSpPr/>
          <p:nvPr/>
        </p:nvSpPr>
        <p:spPr>
          <a:xfrm>
            <a:off x="793790" y="5727383"/>
            <a:ext cx="3356610"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Svolgimento dell'istruttoria</a:t>
            </a:r>
            <a:endParaRPr lang="en-US" sz="1950" dirty="0"/>
          </a:p>
        </p:txBody>
      </p:sp>
      <p:sp>
        <p:nvSpPr>
          <p:cNvPr id="14" name="Text 12"/>
          <p:cNvSpPr/>
          <p:nvPr/>
        </p:nvSpPr>
        <p:spPr>
          <a:xfrm>
            <a:off x="793790" y="6156603"/>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Sessioni di lavoro per esprimersi in termini di scelte e orientamenti operativi</a:t>
            </a:r>
            <a:endParaRPr lang="en-US" sz="1550" dirty="0"/>
          </a:p>
        </p:txBody>
      </p:sp>
      <p:sp>
        <p:nvSpPr>
          <p:cNvPr id="15" name="Text 13"/>
          <p:cNvSpPr/>
          <p:nvPr/>
        </p:nvSpPr>
        <p:spPr>
          <a:xfrm>
            <a:off x="7414379" y="5268158"/>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04</a:t>
            </a:r>
            <a:endParaRPr lang="en-US" sz="1550" dirty="0"/>
          </a:p>
        </p:txBody>
      </p:sp>
      <p:sp>
        <p:nvSpPr>
          <p:cNvPr id="16" name="Shape 14"/>
          <p:cNvSpPr/>
          <p:nvPr/>
        </p:nvSpPr>
        <p:spPr>
          <a:xfrm>
            <a:off x="7414379" y="5582483"/>
            <a:ext cx="6422231" cy="22860"/>
          </a:xfrm>
          <a:prstGeom prst="rect">
            <a:avLst/>
          </a:prstGeom>
          <a:solidFill>
            <a:srgbClr val="1B54DA"/>
          </a:solidFill>
          <a:ln/>
        </p:spPr>
        <p:txBody>
          <a:bodyPr/>
          <a:lstStyle/>
          <a:p>
            <a:endParaRPr lang="it-IT"/>
          </a:p>
        </p:txBody>
      </p:sp>
      <p:sp>
        <p:nvSpPr>
          <p:cNvPr id="17" name="Text 15"/>
          <p:cNvSpPr/>
          <p:nvPr/>
        </p:nvSpPr>
        <p:spPr>
          <a:xfrm>
            <a:off x="7414379" y="5727383"/>
            <a:ext cx="380273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Conclusione del procedimento</a:t>
            </a:r>
            <a:endParaRPr lang="en-US" sz="1950" dirty="0"/>
          </a:p>
        </p:txBody>
      </p:sp>
      <p:sp>
        <p:nvSpPr>
          <p:cNvPr id="18" name="Text 16"/>
          <p:cNvSpPr/>
          <p:nvPr/>
        </p:nvSpPr>
        <p:spPr>
          <a:xfrm>
            <a:off x="7414379" y="6156603"/>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Documento finale condiviso che raccoglie il materiale prodotto durante l'attività</a:t>
            </a:r>
            <a:endParaRPr lang="en-US" sz="15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27221" y="762595"/>
            <a:ext cx="7889558" cy="2940367"/>
          </a:xfrm>
          <a:prstGeom prst="rect">
            <a:avLst/>
          </a:prstGeom>
          <a:noFill/>
          <a:ln/>
        </p:spPr>
        <p:txBody>
          <a:bodyPr wrap="square" lIns="0" tIns="0" rIns="0" bIns="0" rtlCol="0" anchor="t"/>
          <a:lstStyle/>
          <a:p>
            <a:pPr marL="0" indent="0" algn="l">
              <a:lnSpc>
                <a:spcPts val="7700"/>
              </a:lnSpc>
              <a:buNone/>
            </a:pPr>
            <a:r>
              <a:rPr lang="en-US" sz="6150" dirty="0">
                <a:solidFill>
                  <a:srgbClr val="1B1B27"/>
                </a:solidFill>
                <a:latin typeface="Alexandria" pitchFamily="34" charset="0"/>
                <a:ea typeface="Alexandria" pitchFamily="34" charset="-122"/>
                <a:cs typeface="Alexandria" pitchFamily="34" charset="-120"/>
              </a:rPr>
              <a:t>L'iniziativa "dal basso": sussidiarietà in azione</a:t>
            </a:r>
            <a:endParaRPr lang="en-US" sz="6150" dirty="0"/>
          </a:p>
        </p:txBody>
      </p:sp>
      <p:sp>
        <p:nvSpPr>
          <p:cNvPr id="4" name="Text 1"/>
          <p:cNvSpPr/>
          <p:nvPr/>
        </p:nvSpPr>
        <p:spPr>
          <a:xfrm>
            <a:off x="627221" y="3938111"/>
            <a:ext cx="7889558" cy="627459"/>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Un elemento spesso sottovalutato: l'iniziativa può essere assunta da enti del terzo settore che richiedono all'ente competente l'attivazione del procedimento.</a:t>
            </a:r>
            <a:endParaRPr lang="en-US" sz="1500" dirty="0"/>
          </a:p>
        </p:txBody>
      </p:sp>
      <p:sp>
        <p:nvSpPr>
          <p:cNvPr id="5" name="Text 2"/>
          <p:cNvSpPr/>
          <p:nvPr/>
        </p:nvSpPr>
        <p:spPr>
          <a:xfrm>
            <a:off x="862370" y="4918234"/>
            <a:ext cx="7654409" cy="1254919"/>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Diverse associazioni che si occupano di giovani si rendono conto che ognuna sta lavorando su aspetti diversi dello stesso problema senza coordinamento. Possono chiedere all'amministrazione di attivare una co-programmazione per una strategia più integrata.</a:t>
            </a:r>
            <a:endParaRPr lang="en-US" sz="1500" dirty="0"/>
          </a:p>
        </p:txBody>
      </p:sp>
      <p:sp>
        <p:nvSpPr>
          <p:cNvPr id="6" name="Shape 3"/>
          <p:cNvSpPr/>
          <p:nvPr/>
        </p:nvSpPr>
        <p:spPr>
          <a:xfrm>
            <a:off x="627221" y="4741902"/>
            <a:ext cx="22860" cy="1607582"/>
          </a:xfrm>
          <a:prstGeom prst="rect">
            <a:avLst/>
          </a:prstGeom>
          <a:solidFill>
            <a:srgbClr val="1B54DA"/>
          </a:solidFill>
          <a:ln/>
        </p:spPr>
        <p:txBody>
          <a:bodyPr/>
          <a:lstStyle/>
          <a:p>
            <a:endParaRPr lang="it-IT"/>
          </a:p>
        </p:txBody>
      </p:sp>
      <p:sp>
        <p:nvSpPr>
          <p:cNvPr id="7" name="Text 4"/>
          <p:cNvSpPr/>
          <p:nvPr/>
        </p:nvSpPr>
        <p:spPr>
          <a:xfrm>
            <a:off x="627221" y="6525816"/>
            <a:ext cx="7889558" cy="941189"/>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Questa possibilità realizza concretamente il principio di sussidiarietà orizzontale: non si aspetta che l'amministrazione si accorga dei problemi, ma si attivano i soggetti che li vivono quotidianamente.</a:t>
            </a:r>
            <a:endParaRPr lang="en-US" sz="15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2129076"/>
            <a:ext cx="1184374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Criteri di partecipazione: inclusività vs selettività</a:t>
            </a:r>
            <a:endParaRPr lang="en-US" sz="3900" dirty="0"/>
          </a:p>
        </p:txBody>
      </p:sp>
      <p:sp>
        <p:nvSpPr>
          <p:cNvPr id="3" name="Text 1"/>
          <p:cNvSpPr/>
          <p:nvPr/>
        </p:nvSpPr>
        <p:spPr>
          <a:xfrm>
            <a:off x="793790" y="324516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Approccio inclusivo</a:t>
            </a:r>
            <a:endParaRPr lang="en-US" sz="1950" dirty="0"/>
          </a:p>
        </p:txBody>
      </p:sp>
      <p:sp>
        <p:nvSpPr>
          <p:cNvPr id="4" name="Text 2"/>
          <p:cNvSpPr/>
          <p:nvPr/>
        </p:nvSpPr>
        <p:spPr>
          <a:xfrm>
            <a:off x="793790" y="3753683"/>
            <a:ext cx="6279356" cy="317540"/>
          </a:xfrm>
          <a:prstGeom prst="rect">
            <a:avLst/>
          </a:prstGeom>
          <a:noFill/>
          <a:ln/>
        </p:spPr>
        <p:txBody>
          <a:bodyPr wrap="non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Pro:</a:t>
            </a:r>
            <a:r>
              <a:rPr lang="en-US" sz="1550" dirty="0">
                <a:solidFill>
                  <a:srgbClr val="404155"/>
                </a:solidFill>
                <a:latin typeface="Nobile" pitchFamily="34" charset="0"/>
                <a:ea typeface="Nobile" pitchFamily="34" charset="-122"/>
                <a:cs typeface="Nobile" pitchFamily="34" charset="-120"/>
              </a:rPr>
              <a:t> Favorisce partecipazione, fa emergere voci nuove</a:t>
            </a:r>
            <a:endParaRPr lang="en-US" sz="1550" dirty="0"/>
          </a:p>
        </p:txBody>
      </p:sp>
      <p:sp>
        <p:nvSpPr>
          <p:cNvPr id="5" name="Text 3"/>
          <p:cNvSpPr/>
          <p:nvPr/>
        </p:nvSpPr>
        <p:spPr>
          <a:xfrm>
            <a:off x="793790" y="4249817"/>
            <a:ext cx="6279356" cy="317540"/>
          </a:xfrm>
          <a:prstGeom prst="rect">
            <a:avLst/>
          </a:prstGeom>
          <a:noFill/>
          <a:ln/>
        </p:spPr>
        <p:txBody>
          <a:bodyPr wrap="non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Contro:</a:t>
            </a:r>
            <a:r>
              <a:rPr lang="en-US" sz="1550" dirty="0">
                <a:solidFill>
                  <a:srgbClr val="404155"/>
                </a:solidFill>
                <a:latin typeface="Nobile" pitchFamily="34" charset="0"/>
                <a:ea typeface="Nobile" pitchFamily="34" charset="-122"/>
                <a:cs typeface="Nobile" pitchFamily="34" charset="-120"/>
              </a:rPr>
              <a:t> Rischia di rendere il processo dispersivo</a:t>
            </a:r>
            <a:endParaRPr lang="en-US" sz="1550" dirty="0"/>
          </a:p>
        </p:txBody>
      </p:sp>
      <p:sp>
        <p:nvSpPr>
          <p:cNvPr id="6" name="Text 4"/>
          <p:cNvSpPr/>
          <p:nvPr/>
        </p:nvSpPr>
        <p:spPr>
          <a:xfrm>
            <a:off x="793790" y="4745950"/>
            <a:ext cx="6279356" cy="317540"/>
          </a:xfrm>
          <a:prstGeom prst="rect">
            <a:avLst/>
          </a:prstGeom>
          <a:noFill/>
          <a:ln/>
        </p:spPr>
        <p:txBody>
          <a:bodyPr wrap="none" lIns="0" tIns="0" rIns="0" bIns="0" rtlCol="0" anchor="t"/>
          <a:lstStyle/>
          <a:p>
            <a:pPr marL="0" indent="0" algn="l">
              <a:lnSpc>
                <a:spcPts val="2500"/>
              </a:lnSpc>
              <a:buNone/>
            </a:pPr>
            <a:r>
              <a:rPr lang="en-US" sz="1550" i="1" dirty="0">
                <a:solidFill>
                  <a:srgbClr val="404155"/>
                </a:solidFill>
                <a:latin typeface="Nobile" pitchFamily="34" charset="0"/>
                <a:ea typeface="Nobile" pitchFamily="34" charset="-122"/>
                <a:cs typeface="Nobile" pitchFamily="34" charset="-120"/>
              </a:rPr>
              <a:t>Esempio:</a:t>
            </a:r>
            <a:r>
              <a:rPr lang="en-US" sz="1550" dirty="0">
                <a:solidFill>
                  <a:srgbClr val="404155"/>
                </a:solidFill>
                <a:latin typeface="Nobile" pitchFamily="34" charset="0"/>
                <a:ea typeface="Nobile" pitchFamily="34" charset="-122"/>
                <a:cs typeface="Nobile" pitchFamily="34" charset="-120"/>
              </a:rPr>
              <a:t> "Tutti gli enti del terzo settore iscritti al RUNTS"</a:t>
            </a:r>
            <a:endParaRPr lang="en-US" sz="1550" dirty="0"/>
          </a:p>
        </p:txBody>
      </p:sp>
      <p:sp>
        <p:nvSpPr>
          <p:cNvPr id="7" name="Text 5"/>
          <p:cNvSpPr/>
          <p:nvPr/>
        </p:nvSpPr>
        <p:spPr>
          <a:xfrm>
            <a:off x="7564874" y="324516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Approccio selettivo</a:t>
            </a:r>
            <a:endParaRPr lang="en-US" sz="1950" dirty="0"/>
          </a:p>
        </p:txBody>
      </p:sp>
      <p:sp>
        <p:nvSpPr>
          <p:cNvPr id="8" name="Text 6"/>
          <p:cNvSpPr/>
          <p:nvPr/>
        </p:nvSpPr>
        <p:spPr>
          <a:xfrm>
            <a:off x="7564874" y="3753683"/>
            <a:ext cx="6279356" cy="317540"/>
          </a:xfrm>
          <a:prstGeom prst="rect">
            <a:avLst/>
          </a:prstGeom>
          <a:noFill/>
          <a:ln/>
        </p:spPr>
        <p:txBody>
          <a:bodyPr wrap="non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Pro:</a:t>
            </a:r>
            <a:r>
              <a:rPr lang="en-US" sz="1550" dirty="0">
                <a:solidFill>
                  <a:srgbClr val="404155"/>
                </a:solidFill>
                <a:latin typeface="Nobile" pitchFamily="34" charset="0"/>
                <a:ea typeface="Nobile" pitchFamily="34" charset="-122"/>
                <a:cs typeface="Nobile" pitchFamily="34" charset="-120"/>
              </a:rPr>
              <a:t> Garantisce competenza ed esperienza</a:t>
            </a:r>
            <a:endParaRPr lang="en-US" sz="1550" dirty="0"/>
          </a:p>
        </p:txBody>
      </p:sp>
      <p:sp>
        <p:nvSpPr>
          <p:cNvPr id="9" name="Text 7"/>
          <p:cNvSpPr/>
          <p:nvPr/>
        </p:nvSpPr>
        <p:spPr>
          <a:xfrm>
            <a:off x="7564874" y="4249817"/>
            <a:ext cx="6279356" cy="317540"/>
          </a:xfrm>
          <a:prstGeom prst="rect">
            <a:avLst/>
          </a:prstGeom>
          <a:noFill/>
          <a:ln/>
        </p:spPr>
        <p:txBody>
          <a:bodyPr wrap="non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Contro:</a:t>
            </a:r>
            <a:r>
              <a:rPr lang="en-US" sz="1550" dirty="0">
                <a:solidFill>
                  <a:srgbClr val="404155"/>
                </a:solidFill>
                <a:latin typeface="Nobile" pitchFamily="34" charset="0"/>
                <a:ea typeface="Nobile" pitchFamily="34" charset="-122"/>
                <a:cs typeface="Nobile" pitchFamily="34" charset="-120"/>
              </a:rPr>
              <a:t> Rischia di escludere contributi innovativi</a:t>
            </a:r>
            <a:endParaRPr lang="en-US" sz="1550" dirty="0"/>
          </a:p>
        </p:txBody>
      </p:sp>
      <p:sp>
        <p:nvSpPr>
          <p:cNvPr id="10" name="Text 8"/>
          <p:cNvSpPr/>
          <p:nvPr/>
        </p:nvSpPr>
        <p:spPr>
          <a:xfrm>
            <a:off x="7564874" y="4745950"/>
            <a:ext cx="6279356" cy="317540"/>
          </a:xfrm>
          <a:prstGeom prst="rect">
            <a:avLst/>
          </a:prstGeom>
          <a:noFill/>
          <a:ln/>
        </p:spPr>
        <p:txBody>
          <a:bodyPr wrap="none" lIns="0" tIns="0" rIns="0" bIns="0" rtlCol="0" anchor="t"/>
          <a:lstStyle/>
          <a:p>
            <a:pPr marL="0" indent="0" algn="l">
              <a:lnSpc>
                <a:spcPts val="2500"/>
              </a:lnSpc>
              <a:buNone/>
            </a:pPr>
            <a:r>
              <a:rPr lang="en-US" sz="1550" i="1" dirty="0">
                <a:solidFill>
                  <a:srgbClr val="404155"/>
                </a:solidFill>
                <a:latin typeface="Nobile" pitchFamily="34" charset="0"/>
                <a:ea typeface="Nobile" pitchFamily="34" charset="-122"/>
                <a:cs typeface="Nobile" pitchFamily="34" charset="-120"/>
              </a:rPr>
              <a:t>Esempio:</a:t>
            </a:r>
            <a:r>
              <a:rPr lang="en-US" sz="1550" dirty="0">
                <a:solidFill>
                  <a:srgbClr val="404155"/>
                </a:solidFill>
                <a:latin typeface="Nobile" pitchFamily="34" charset="0"/>
                <a:ea typeface="Nobile" pitchFamily="34" charset="-122"/>
                <a:cs typeface="Nobile" pitchFamily="34" charset="-120"/>
              </a:rPr>
              <a:t> "Enti con almeno tre anni di esperienza nel settore"</a:t>
            </a:r>
            <a:endParaRPr lang="en-US" sz="1550" dirty="0"/>
          </a:p>
        </p:txBody>
      </p:sp>
      <p:sp>
        <p:nvSpPr>
          <p:cNvPr id="11" name="Text 9"/>
          <p:cNvSpPr/>
          <p:nvPr/>
        </p:nvSpPr>
        <p:spPr>
          <a:xfrm>
            <a:off x="793790" y="546532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La maggior parte delle amministrazioni opta per soluzioni intermedie: requisiti non troppo stringenti ma che garantiscano un minimo di competenza nell'ambito della co-programmazione.</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371850"/>
            <a:ext cx="130428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Il principio di sussidiarietà orizzontale: una rivoluzione silenziosa</a:t>
            </a:r>
            <a:endParaRPr lang="en-US" sz="3900" dirty="0"/>
          </a:p>
        </p:txBody>
      </p:sp>
      <p:sp>
        <p:nvSpPr>
          <p:cNvPr id="4" name="Shape 1"/>
          <p:cNvSpPr/>
          <p:nvPr/>
        </p:nvSpPr>
        <p:spPr>
          <a:xfrm>
            <a:off x="793790" y="4909661"/>
            <a:ext cx="4215289" cy="2428875"/>
          </a:xfrm>
          <a:prstGeom prst="roundRect">
            <a:avLst>
              <a:gd name="adj" fmla="val 3432"/>
            </a:avLst>
          </a:prstGeom>
          <a:solidFill>
            <a:srgbClr val="D2DDF9"/>
          </a:solidFill>
          <a:ln w="7620">
            <a:solidFill>
              <a:srgbClr val="B8C3DF"/>
            </a:solidFill>
            <a:prstDash val="solid"/>
          </a:ln>
        </p:spPr>
        <p:txBody>
          <a:bodyPr/>
          <a:lstStyle/>
          <a:p>
            <a:endParaRPr lang="it-IT"/>
          </a:p>
        </p:txBody>
      </p:sp>
      <p:sp>
        <p:nvSpPr>
          <p:cNvPr id="5" name="Text 2"/>
          <p:cNvSpPr/>
          <p:nvPr/>
        </p:nvSpPr>
        <p:spPr>
          <a:xfrm>
            <a:off x="999768" y="5115639"/>
            <a:ext cx="266735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Articolo 118, comma 4</a:t>
            </a:r>
            <a:endParaRPr lang="en-US" sz="1950" dirty="0"/>
          </a:p>
        </p:txBody>
      </p:sp>
      <p:sp>
        <p:nvSpPr>
          <p:cNvPr id="6" name="Text 3"/>
          <p:cNvSpPr/>
          <p:nvPr/>
        </p:nvSpPr>
        <p:spPr>
          <a:xfrm>
            <a:off x="999768" y="5544860"/>
            <a:ext cx="3803333"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Stato, regioni, città metropolitane, province e comuni favoriscono l'autonoma iniziativa dei cittadini per lo svolgimento di attività di interesse generale</a:t>
            </a:r>
            <a:endParaRPr lang="en-US" sz="1550" dirty="0"/>
          </a:p>
        </p:txBody>
      </p:sp>
      <p:sp>
        <p:nvSpPr>
          <p:cNvPr id="7" name="Shape 4"/>
          <p:cNvSpPr/>
          <p:nvPr/>
        </p:nvSpPr>
        <p:spPr>
          <a:xfrm>
            <a:off x="5207437" y="4909661"/>
            <a:ext cx="4215408" cy="2428875"/>
          </a:xfrm>
          <a:prstGeom prst="roundRect">
            <a:avLst>
              <a:gd name="adj" fmla="val 3432"/>
            </a:avLst>
          </a:prstGeom>
          <a:solidFill>
            <a:srgbClr val="D2DDF9"/>
          </a:solidFill>
          <a:ln w="7620">
            <a:solidFill>
              <a:srgbClr val="B8C3DF"/>
            </a:solidFill>
            <a:prstDash val="solid"/>
          </a:ln>
        </p:spPr>
        <p:txBody>
          <a:bodyPr/>
          <a:lstStyle/>
          <a:p>
            <a:endParaRPr lang="it-IT"/>
          </a:p>
        </p:txBody>
      </p:sp>
      <p:sp>
        <p:nvSpPr>
          <p:cNvPr id="8" name="Text 5"/>
          <p:cNvSpPr/>
          <p:nvPr/>
        </p:nvSpPr>
        <p:spPr>
          <a:xfrm>
            <a:off x="5413415" y="5115639"/>
            <a:ext cx="3103840"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Trasformazione profonda</a:t>
            </a:r>
            <a:endParaRPr lang="en-US" sz="1950" dirty="0"/>
          </a:p>
        </p:txBody>
      </p:sp>
      <p:sp>
        <p:nvSpPr>
          <p:cNvPr id="9" name="Text 6"/>
          <p:cNvSpPr/>
          <p:nvPr/>
        </p:nvSpPr>
        <p:spPr>
          <a:xfrm>
            <a:off x="5413415" y="5544860"/>
            <a:ext cx="3803452"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Superamento dell'idea che solo il pubblico sia deputato all'interesse generale. I cittadini diventano co-produttori di bene comune</a:t>
            </a:r>
            <a:endParaRPr lang="en-US" sz="1550" dirty="0"/>
          </a:p>
        </p:txBody>
      </p:sp>
      <p:sp>
        <p:nvSpPr>
          <p:cNvPr id="10" name="Shape 7"/>
          <p:cNvSpPr/>
          <p:nvPr/>
        </p:nvSpPr>
        <p:spPr>
          <a:xfrm>
            <a:off x="9621203" y="4909661"/>
            <a:ext cx="4215289" cy="2428875"/>
          </a:xfrm>
          <a:prstGeom prst="roundRect">
            <a:avLst>
              <a:gd name="adj" fmla="val 3432"/>
            </a:avLst>
          </a:prstGeom>
          <a:solidFill>
            <a:srgbClr val="D2DDF9"/>
          </a:solidFill>
          <a:ln w="7620">
            <a:solidFill>
              <a:srgbClr val="B8C3DF"/>
            </a:solidFill>
            <a:prstDash val="solid"/>
          </a:ln>
        </p:spPr>
        <p:txBody>
          <a:bodyPr/>
          <a:lstStyle/>
          <a:p>
            <a:endParaRPr lang="it-IT"/>
          </a:p>
        </p:txBody>
      </p:sp>
      <p:sp>
        <p:nvSpPr>
          <p:cNvPr id="11" name="Text 8"/>
          <p:cNvSpPr/>
          <p:nvPr/>
        </p:nvSpPr>
        <p:spPr>
          <a:xfrm>
            <a:off x="9827181" y="5115639"/>
            <a:ext cx="258103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Diritto costituzionale</a:t>
            </a:r>
            <a:endParaRPr lang="en-US" sz="1950" dirty="0"/>
          </a:p>
        </p:txBody>
      </p:sp>
      <p:sp>
        <p:nvSpPr>
          <p:cNvPr id="12" name="Text 9"/>
          <p:cNvSpPr/>
          <p:nvPr/>
        </p:nvSpPr>
        <p:spPr>
          <a:xfrm>
            <a:off x="9827181" y="5544860"/>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Non un favore allo Stato, ma esercizio di un diritto costituzionalmente riconosciuto che lo Stato deve favorire</a:t>
            </a:r>
            <a:endParaRPr lang="en-US" sz="15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25210"/>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Lo svolgimento dell'istruttoria: il cuore del processo</a:t>
            </a:r>
            <a:endParaRPr lang="en-US" sz="3900" dirty="0"/>
          </a:p>
        </p:txBody>
      </p:sp>
      <p:sp>
        <p:nvSpPr>
          <p:cNvPr id="4" name="Text 1"/>
          <p:cNvSpPr/>
          <p:nvPr/>
        </p:nvSpPr>
        <p:spPr>
          <a:xfrm>
            <a:off x="793790" y="2263021"/>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Non un mero confronto interlocutorio, ma vere sessioni di lavoro per arrivare a conclusioni operative attraverso tavoli tematici e domande specifiche.</a:t>
            </a:r>
            <a:endParaRPr lang="en-US" sz="1550" dirty="0"/>
          </a:p>
        </p:txBody>
      </p:sp>
      <p:pic>
        <p:nvPicPr>
          <p:cNvPr id="5" name="Image 1" descr="preencoded.png"/>
          <p:cNvPicPr>
            <a:picLocks noChangeAspect="1"/>
          </p:cNvPicPr>
          <p:nvPr/>
        </p:nvPicPr>
        <p:blipFill>
          <a:blip r:embed="rId4"/>
          <a:stretch>
            <a:fillRect/>
          </a:stretch>
        </p:blipFill>
        <p:spPr>
          <a:xfrm>
            <a:off x="793790" y="3121343"/>
            <a:ext cx="992267" cy="1461016"/>
          </a:xfrm>
          <a:prstGeom prst="rect">
            <a:avLst/>
          </a:prstGeom>
        </p:spPr>
      </p:pic>
      <p:sp>
        <p:nvSpPr>
          <p:cNvPr id="6" name="Text 2"/>
          <p:cNvSpPr/>
          <p:nvPr/>
        </p:nvSpPr>
        <p:spPr>
          <a:xfrm>
            <a:off x="1984415" y="3319701"/>
            <a:ext cx="404598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Organizzazione in tavoli tematici</a:t>
            </a:r>
            <a:endParaRPr lang="en-US" sz="1950" dirty="0"/>
          </a:p>
        </p:txBody>
      </p:sp>
      <p:sp>
        <p:nvSpPr>
          <p:cNvPr id="7" name="Text 3"/>
          <p:cNvSpPr/>
          <p:nvPr/>
        </p:nvSpPr>
        <p:spPr>
          <a:xfrm>
            <a:off x="1984415" y="3748921"/>
            <a:ext cx="63657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Divisione per aree specifiche: educazione, lavoro, tempo libero, disagio sociale</a:t>
            </a:r>
            <a:endParaRPr lang="en-US" sz="1550" dirty="0"/>
          </a:p>
        </p:txBody>
      </p:sp>
      <p:pic>
        <p:nvPicPr>
          <p:cNvPr id="8" name="Image 2" descr="preencoded.png"/>
          <p:cNvPicPr>
            <a:picLocks noChangeAspect="1"/>
          </p:cNvPicPr>
          <p:nvPr/>
        </p:nvPicPr>
        <p:blipFill>
          <a:blip r:embed="rId5"/>
          <a:stretch>
            <a:fillRect/>
          </a:stretch>
        </p:blipFill>
        <p:spPr>
          <a:xfrm>
            <a:off x="793790" y="4582358"/>
            <a:ext cx="992267" cy="1461016"/>
          </a:xfrm>
          <a:prstGeom prst="rect">
            <a:avLst/>
          </a:prstGeom>
        </p:spPr>
      </p:pic>
      <p:sp>
        <p:nvSpPr>
          <p:cNvPr id="9" name="Text 4"/>
          <p:cNvSpPr/>
          <p:nvPr/>
        </p:nvSpPr>
        <p:spPr>
          <a:xfrm>
            <a:off x="1984415" y="478071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Domande operative</a:t>
            </a:r>
            <a:endParaRPr lang="en-US" sz="1950" dirty="0"/>
          </a:p>
        </p:txBody>
      </p:sp>
      <p:sp>
        <p:nvSpPr>
          <p:cNvPr id="10" name="Text 5"/>
          <p:cNvSpPr/>
          <p:nvPr/>
        </p:nvSpPr>
        <p:spPr>
          <a:xfrm>
            <a:off x="1984415" y="5209937"/>
            <a:ext cx="63657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Quali bisogni? Quali risorse disponibili? Quali interventi mancanti? Quali priorità?</a:t>
            </a:r>
            <a:endParaRPr lang="en-US" sz="1550" dirty="0"/>
          </a:p>
        </p:txBody>
      </p:sp>
      <p:pic>
        <p:nvPicPr>
          <p:cNvPr id="11" name="Image 3" descr="preencoded.png"/>
          <p:cNvPicPr>
            <a:picLocks noChangeAspect="1"/>
          </p:cNvPicPr>
          <p:nvPr/>
        </p:nvPicPr>
        <p:blipFill>
          <a:blip r:embed="rId6"/>
          <a:stretch>
            <a:fillRect/>
          </a:stretch>
        </p:blipFill>
        <p:spPr>
          <a:xfrm>
            <a:off x="793790" y="6043374"/>
            <a:ext cx="992267" cy="1461016"/>
          </a:xfrm>
          <a:prstGeom prst="rect">
            <a:avLst/>
          </a:prstGeom>
        </p:spPr>
      </p:pic>
      <p:sp>
        <p:nvSpPr>
          <p:cNvPr id="12" name="Text 6"/>
          <p:cNvSpPr/>
          <p:nvPr/>
        </p:nvSpPr>
        <p:spPr>
          <a:xfrm>
            <a:off x="1984415" y="6241733"/>
            <a:ext cx="313932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Facilitazione competente</a:t>
            </a:r>
            <a:endParaRPr lang="en-US" sz="1950" dirty="0"/>
          </a:p>
        </p:txBody>
      </p:sp>
      <p:sp>
        <p:nvSpPr>
          <p:cNvPr id="13" name="Text 7"/>
          <p:cNvSpPr/>
          <p:nvPr/>
        </p:nvSpPr>
        <p:spPr>
          <a:xfrm>
            <a:off x="1984415" y="6670953"/>
            <a:ext cx="63657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Ogni sessione ha obiettivi chiari e facilitatori che aiutano a produrre risultati concreti</a:t>
            </a:r>
            <a:endParaRPr lang="en-US" sz="15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726519" y="501253"/>
            <a:ext cx="13177361" cy="2266661"/>
          </a:xfrm>
          <a:prstGeom prst="rect">
            <a:avLst/>
          </a:prstGeom>
          <a:noFill/>
          <a:ln/>
        </p:spPr>
        <p:txBody>
          <a:bodyPr wrap="square" lIns="0" tIns="0" rIns="0" bIns="0" rtlCol="0" anchor="t"/>
          <a:lstStyle/>
          <a:p>
            <a:pPr marL="0" indent="0" algn="l">
              <a:lnSpc>
                <a:spcPts val="8900"/>
              </a:lnSpc>
              <a:buNone/>
            </a:pPr>
            <a:r>
              <a:rPr lang="en-US" sz="4800" dirty="0">
                <a:solidFill>
                  <a:srgbClr val="1B1B27"/>
                </a:solidFill>
                <a:latin typeface="Alexandria" pitchFamily="34" charset="0"/>
                <a:ea typeface="Alexandria" pitchFamily="34" charset="-122"/>
                <a:cs typeface="Alexandria" pitchFamily="34" charset="-120"/>
              </a:rPr>
              <a:t>Gli attori della co-programmazione: un ecosistema complesso</a:t>
            </a:r>
            <a:endParaRPr lang="en-US" sz="4800" dirty="0"/>
          </a:p>
        </p:txBody>
      </p:sp>
      <p:sp>
        <p:nvSpPr>
          <p:cNvPr id="3" name="Text 1"/>
          <p:cNvSpPr/>
          <p:nvPr/>
        </p:nvSpPr>
        <p:spPr>
          <a:xfrm>
            <a:off x="726519" y="3408210"/>
            <a:ext cx="13177361" cy="726519"/>
          </a:xfrm>
          <a:prstGeom prst="rect">
            <a:avLst/>
          </a:prstGeom>
          <a:noFill/>
          <a:ln/>
        </p:spPr>
        <p:txBody>
          <a:bodyPr wrap="square" lIns="0" tIns="0" rIns="0" bIns="0" rtlCol="0" anchor="t"/>
          <a:lstStyle/>
          <a:p>
            <a:pPr marL="0" indent="0" algn="l">
              <a:lnSpc>
                <a:spcPts val="2850"/>
              </a:lnSpc>
              <a:buNone/>
            </a:pPr>
            <a:r>
              <a:rPr lang="en-US" sz="2000" dirty="0">
                <a:solidFill>
                  <a:srgbClr val="404155"/>
                </a:solidFill>
                <a:latin typeface="Nobile" pitchFamily="34" charset="0"/>
                <a:ea typeface="Nobile" pitchFamily="34" charset="-122"/>
                <a:cs typeface="Nobile" pitchFamily="34" charset="-120"/>
              </a:rPr>
              <a:t>La co-programmazione coinvolge attori diversi, ognuno con la propria cultura organizzativa, valori e modalità di lavoro. Comprendere queste diversità è fondamentale.</a:t>
            </a:r>
            <a:endParaRPr lang="en-US" sz="2000" dirty="0"/>
          </a:p>
        </p:txBody>
      </p:sp>
      <p:pic>
        <p:nvPicPr>
          <p:cNvPr id="4" name="Image 0" descr="preencoded.png"/>
          <p:cNvPicPr>
            <a:picLocks noChangeAspect="1"/>
          </p:cNvPicPr>
          <p:nvPr/>
        </p:nvPicPr>
        <p:blipFill>
          <a:blip r:embed="rId3"/>
          <a:stretch>
            <a:fillRect/>
          </a:stretch>
        </p:blipFill>
        <p:spPr>
          <a:xfrm>
            <a:off x="726519" y="5201483"/>
            <a:ext cx="454104" cy="454104"/>
          </a:xfrm>
          <a:prstGeom prst="rect">
            <a:avLst/>
          </a:prstGeom>
        </p:spPr>
      </p:pic>
      <p:sp>
        <p:nvSpPr>
          <p:cNvPr id="5" name="Text 2"/>
          <p:cNvSpPr/>
          <p:nvPr/>
        </p:nvSpPr>
        <p:spPr>
          <a:xfrm>
            <a:off x="726519" y="5882640"/>
            <a:ext cx="2270641" cy="283726"/>
          </a:xfrm>
          <a:prstGeom prst="rect">
            <a:avLst/>
          </a:prstGeom>
          <a:noFill/>
          <a:ln/>
        </p:spPr>
        <p:txBody>
          <a:bodyPr wrap="none" lIns="0" tIns="0" rIns="0" bIns="0" rtlCol="0" anchor="t"/>
          <a:lstStyle/>
          <a:p>
            <a:pPr marL="0" indent="0" algn="l">
              <a:lnSpc>
                <a:spcPts val="2200"/>
              </a:lnSpc>
              <a:buNone/>
            </a:pPr>
            <a:r>
              <a:rPr lang="en-US" sz="1750" dirty="0">
                <a:solidFill>
                  <a:srgbClr val="404155"/>
                </a:solidFill>
                <a:latin typeface="Alexandria" pitchFamily="34" charset="0"/>
                <a:ea typeface="Alexandria" pitchFamily="34" charset="-122"/>
                <a:cs typeface="Alexandria" pitchFamily="34" charset="-120"/>
              </a:rPr>
              <a:t>Ente pubblico</a:t>
            </a:r>
            <a:endParaRPr lang="en-US" sz="1750" dirty="0"/>
          </a:p>
        </p:txBody>
      </p:sp>
      <p:sp>
        <p:nvSpPr>
          <p:cNvPr id="6" name="Text 3"/>
          <p:cNvSpPr/>
          <p:nvPr/>
        </p:nvSpPr>
        <p:spPr>
          <a:xfrm>
            <a:off x="726519" y="6275308"/>
            <a:ext cx="4241006" cy="1453039"/>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Dal controllore al facilitatore: regista del processo che deve imparare a condividere il potere senza rinunciare alla responsabilità</a:t>
            </a:r>
            <a:endParaRPr lang="en-US" sz="1750" dirty="0"/>
          </a:p>
        </p:txBody>
      </p:sp>
      <p:pic>
        <p:nvPicPr>
          <p:cNvPr id="7" name="Image 1" descr="preencoded.png"/>
          <p:cNvPicPr>
            <a:picLocks noChangeAspect="1"/>
          </p:cNvPicPr>
          <p:nvPr/>
        </p:nvPicPr>
        <p:blipFill>
          <a:blip r:embed="rId4"/>
          <a:stretch>
            <a:fillRect/>
          </a:stretch>
        </p:blipFill>
        <p:spPr>
          <a:xfrm>
            <a:off x="5194578" y="5201483"/>
            <a:ext cx="454104" cy="454104"/>
          </a:xfrm>
          <a:prstGeom prst="rect">
            <a:avLst/>
          </a:prstGeom>
        </p:spPr>
      </p:pic>
      <p:sp>
        <p:nvSpPr>
          <p:cNvPr id="8" name="Text 4"/>
          <p:cNvSpPr/>
          <p:nvPr/>
        </p:nvSpPr>
        <p:spPr>
          <a:xfrm>
            <a:off x="5194578" y="5882640"/>
            <a:ext cx="2270641" cy="283726"/>
          </a:xfrm>
          <a:prstGeom prst="rect">
            <a:avLst/>
          </a:prstGeom>
          <a:noFill/>
          <a:ln/>
        </p:spPr>
        <p:txBody>
          <a:bodyPr wrap="none" lIns="0" tIns="0" rIns="0" bIns="0" rtlCol="0" anchor="t"/>
          <a:lstStyle/>
          <a:p>
            <a:pPr marL="0" indent="0" algn="l">
              <a:lnSpc>
                <a:spcPts val="2200"/>
              </a:lnSpc>
              <a:buNone/>
            </a:pPr>
            <a:r>
              <a:rPr lang="en-US" sz="1750" dirty="0">
                <a:solidFill>
                  <a:srgbClr val="404155"/>
                </a:solidFill>
                <a:latin typeface="Alexandria" pitchFamily="34" charset="0"/>
                <a:ea typeface="Alexandria" pitchFamily="34" charset="-122"/>
                <a:cs typeface="Alexandria" pitchFamily="34" charset="-120"/>
              </a:rPr>
              <a:t>Terzo settore</a:t>
            </a:r>
            <a:endParaRPr lang="en-US" sz="1750" dirty="0"/>
          </a:p>
        </p:txBody>
      </p:sp>
      <p:sp>
        <p:nvSpPr>
          <p:cNvPr id="9" name="Text 5"/>
          <p:cNvSpPr/>
          <p:nvPr/>
        </p:nvSpPr>
        <p:spPr>
          <a:xfrm>
            <a:off x="5194578" y="6275308"/>
            <a:ext cx="4241125" cy="1453039"/>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Dalla rivendicazione alla proposta: deve passare a logica propositiva assumendosi responsabilità nella definizione delle soluzioni</a:t>
            </a:r>
            <a:endParaRPr lang="en-US" sz="1750" dirty="0"/>
          </a:p>
        </p:txBody>
      </p:sp>
      <p:pic>
        <p:nvPicPr>
          <p:cNvPr id="10" name="Image 2" descr="preencoded.png"/>
          <p:cNvPicPr>
            <a:picLocks noChangeAspect="1"/>
          </p:cNvPicPr>
          <p:nvPr/>
        </p:nvPicPr>
        <p:blipFill>
          <a:blip r:embed="rId5"/>
          <a:stretch>
            <a:fillRect/>
          </a:stretch>
        </p:blipFill>
        <p:spPr>
          <a:xfrm>
            <a:off x="9662755" y="5201483"/>
            <a:ext cx="454104" cy="454104"/>
          </a:xfrm>
          <a:prstGeom prst="rect">
            <a:avLst/>
          </a:prstGeom>
        </p:spPr>
      </p:pic>
      <p:sp>
        <p:nvSpPr>
          <p:cNvPr id="11" name="Text 6"/>
          <p:cNvSpPr/>
          <p:nvPr/>
        </p:nvSpPr>
        <p:spPr>
          <a:xfrm>
            <a:off x="9662755" y="5882640"/>
            <a:ext cx="2270641" cy="283726"/>
          </a:xfrm>
          <a:prstGeom prst="rect">
            <a:avLst/>
          </a:prstGeom>
          <a:noFill/>
          <a:ln/>
        </p:spPr>
        <p:txBody>
          <a:bodyPr wrap="none" lIns="0" tIns="0" rIns="0" bIns="0" rtlCol="0" anchor="t"/>
          <a:lstStyle/>
          <a:p>
            <a:pPr marL="0" indent="0" algn="l">
              <a:lnSpc>
                <a:spcPts val="2200"/>
              </a:lnSpc>
              <a:buNone/>
            </a:pPr>
            <a:r>
              <a:rPr lang="en-US" sz="1750" dirty="0">
                <a:solidFill>
                  <a:srgbClr val="404155"/>
                </a:solidFill>
                <a:latin typeface="Alexandria" pitchFamily="34" charset="0"/>
                <a:ea typeface="Alexandria" pitchFamily="34" charset="-122"/>
                <a:cs typeface="Alexandria" pitchFamily="34" charset="-120"/>
              </a:rPr>
              <a:t>Altri attori</a:t>
            </a:r>
            <a:endParaRPr lang="en-US" sz="1750" dirty="0"/>
          </a:p>
        </p:txBody>
      </p:sp>
      <p:sp>
        <p:nvSpPr>
          <p:cNvPr id="12" name="Text 7"/>
          <p:cNvSpPr/>
          <p:nvPr/>
        </p:nvSpPr>
        <p:spPr>
          <a:xfrm>
            <a:off x="9662755" y="6275308"/>
            <a:ext cx="4241125" cy="1089779"/>
          </a:xfrm>
          <a:prstGeom prst="rect">
            <a:avLst/>
          </a:prstGeom>
          <a:noFill/>
          <a:ln/>
        </p:spPr>
        <p:txBody>
          <a:bodyPr wrap="square" lIns="0" tIns="0" rIns="0" bIns="0" rtlCol="0" anchor="t"/>
          <a:lstStyle/>
          <a:p>
            <a:pPr marL="0" indent="0" algn="l">
              <a:lnSpc>
                <a:spcPts val="2850"/>
              </a:lnSpc>
              <a:buNone/>
            </a:pPr>
            <a:r>
              <a:rPr lang="en-US" sz="1750" dirty="0">
                <a:solidFill>
                  <a:srgbClr val="404155"/>
                </a:solidFill>
                <a:latin typeface="Nobile" pitchFamily="34" charset="0"/>
                <a:ea typeface="Nobile" pitchFamily="34" charset="-122"/>
                <a:cs typeface="Nobile" pitchFamily="34" charset="-120"/>
              </a:rPr>
              <a:t>Imprese private, università, cittadini: allargamento della partecipazione oltre il binomio pubblico-terzo settore</a:t>
            </a:r>
            <a:endParaRPr lang="en-US" sz="17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793790" y="1841659"/>
            <a:ext cx="1060299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Le sfide pratiche della co-programmazione</a:t>
            </a:r>
            <a:endParaRPr lang="en-US" sz="3900" dirty="0"/>
          </a:p>
        </p:txBody>
      </p:sp>
      <p:sp>
        <p:nvSpPr>
          <p:cNvPr id="3" name="Shape 1"/>
          <p:cNvSpPr/>
          <p:nvPr/>
        </p:nvSpPr>
        <p:spPr>
          <a:xfrm>
            <a:off x="793790" y="2858572"/>
            <a:ext cx="6422231" cy="1824276"/>
          </a:xfrm>
          <a:prstGeom prst="roundRect">
            <a:avLst>
              <a:gd name="adj" fmla="val 4569"/>
            </a:avLst>
          </a:prstGeom>
          <a:solidFill>
            <a:srgbClr val="F9F9FF"/>
          </a:solidFill>
          <a:ln w="22860">
            <a:solidFill>
              <a:srgbClr val="B8C3DF"/>
            </a:solidFill>
            <a:prstDash val="solid"/>
          </a:ln>
        </p:spPr>
        <p:txBody>
          <a:bodyPr/>
          <a:lstStyle/>
          <a:p>
            <a:endParaRPr lang="it-IT"/>
          </a:p>
        </p:txBody>
      </p:sp>
      <p:sp>
        <p:nvSpPr>
          <p:cNvPr id="4" name="Text 2"/>
          <p:cNvSpPr/>
          <p:nvPr/>
        </p:nvSpPr>
        <p:spPr>
          <a:xfrm>
            <a:off x="1015008" y="3079790"/>
            <a:ext cx="295263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Definizione dell'oggetto</a:t>
            </a:r>
            <a:endParaRPr lang="en-US" sz="1950" dirty="0"/>
          </a:p>
        </p:txBody>
      </p:sp>
      <p:sp>
        <p:nvSpPr>
          <p:cNvPr id="5" name="Text 3"/>
          <p:cNvSpPr/>
          <p:nvPr/>
        </p:nvSpPr>
        <p:spPr>
          <a:xfrm>
            <a:off x="1015008" y="3509010"/>
            <a:ext cx="597979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Né troppo vago ("le politiche sociali") né troppo specifico ("assistenza domiciliare anziani"). L'equilibrio giusto: "politiche per l'invecchiamento attivo"</a:t>
            </a:r>
            <a:endParaRPr lang="en-US" sz="1550" dirty="0"/>
          </a:p>
        </p:txBody>
      </p:sp>
      <p:sp>
        <p:nvSpPr>
          <p:cNvPr id="6" name="Shape 4"/>
          <p:cNvSpPr/>
          <p:nvPr/>
        </p:nvSpPr>
        <p:spPr>
          <a:xfrm>
            <a:off x="7414379" y="2858572"/>
            <a:ext cx="6422231" cy="1824276"/>
          </a:xfrm>
          <a:prstGeom prst="roundRect">
            <a:avLst>
              <a:gd name="adj" fmla="val 4569"/>
            </a:avLst>
          </a:prstGeom>
          <a:solidFill>
            <a:srgbClr val="F9F9FF"/>
          </a:solidFill>
          <a:ln w="22860">
            <a:solidFill>
              <a:srgbClr val="B8C3DF"/>
            </a:solidFill>
            <a:prstDash val="solid"/>
          </a:ln>
        </p:spPr>
        <p:txBody>
          <a:bodyPr/>
          <a:lstStyle/>
          <a:p>
            <a:endParaRPr lang="it-IT"/>
          </a:p>
        </p:txBody>
      </p:sp>
      <p:sp>
        <p:nvSpPr>
          <p:cNvPr id="7" name="Text 5"/>
          <p:cNvSpPr/>
          <p:nvPr/>
        </p:nvSpPr>
        <p:spPr>
          <a:xfrm>
            <a:off x="7635597" y="307979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Gestione dei tempi</a:t>
            </a:r>
            <a:endParaRPr lang="en-US" sz="1950" dirty="0"/>
          </a:p>
        </p:txBody>
      </p:sp>
      <p:sp>
        <p:nvSpPr>
          <p:cNvPr id="8" name="Text 6"/>
          <p:cNvSpPr/>
          <p:nvPr/>
        </p:nvSpPr>
        <p:spPr>
          <a:xfrm>
            <a:off x="7635597" y="3509010"/>
            <a:ext cx="597979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Tensione tra scadenze amministrative stringenti e necessità di tempi adeguati per vera partecipazione e confronto</a:t>
            </a:r>
            <a:endParaRPr lang="en-US" sz="1550" dirty="0"/>
          </a:p>
        </p:txBody>
      </p:sp>
      <p:sp>
        <p:nvSpPr>
          <p:cNvPr id="9" name="Shape 7"/>
          <p:cNvSpPr/>
          <p:nvPr/>
        </p:nvSpPr>
        <p:spPr>
          <a:xfrm>
            <a:off x="793790" y="4881205"/>
            <a:ext cx="6422231" cy="1506736"/>
          </a:xfrm>
          <a:prstGeom prst="roundRect">
            <a:avLst>
              <a:gd name="adj" fmla="val 5532"/>
            </a:avLst>
          </a:prstGeom>
          <a:solidFill>
            <a:srgbClr val="F9F9FF"/>
          </a:solidFill>
          <a:ln w="22860">
            <a:solidFill>
              <a:srgbClr val="B8C3DF"/>
            </a:solidFill>
            <a:prstDash val="solid"/>
          </a:ln>
        </p:spPr>
        <p:txBody>
          <a:bodyPr/>
          <a:lstStyle/>
          <a:p>
            <a:endParaRPr lang="it-IT"/>
          </a:p>
        </p:txBody>
      </p:sp>
      <p:sp>
        <p:nvSpPr>
          <p:cNvPr id="10" name="Text 8"/>
          <p:cNvSpPr/>
          <p:nvPr/>
        </p:nvSpPr>
        <p:spPr>
          <a:xfrm>
            <a:off x="1015008" y="5102423"/>
            <a:ext cx="258972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Asimmetrie tra attori</a:t>
            </a:r>
            <a:endParaRPr lang="en-US" sz="1950" dirty="0"/>
          </a:p>
        </p:txBody>
      </p:sp>
      <p:sp>
        <p:nvSpPr>
          <p:cNvPr id="11" name="Text 9"/>
          <p:cNvSpPr/>
          <p:nvPr/>
        </p:nvSpPr>
        <p:spPr>
          <a:xfrm>
            <a:off x="1015008" y="5531644"/>
            <a:ext cx="597979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Grandi enti vs piccole associazioni: gestire differenze di dimensioni, risorse, competenze ed esperienza</a:t>
            </a:r>
            <a:endParaRPr lang="en-US" sz="1550" dirty="0"/>
          </a:p>
        </p:txBody>
      </p:sp>
      <p:sp>
        <p:nvSpPr>
          <p:cNvPr id="12" name="Shape 10"/>
          <p:cNvSpPr/>
          <p:nvPr/>
        </p:nvSpPr>
        <p:spPr>
          <a:xfrm>
            <a:off x="7414379" y="4881205"/>
            <a:ext cx="6422231" cy="1506736"/>
          </a:xfrm>
          <a:prstGeom prst="roundRect">
            <a:avLst>
              <a:gd name="adj" fmla="val 5532"/>
            </a:avLst>
          </a:prstGeom>
          <a:solidFill>
            <a:srgbClr val="F9F9FF"/>
          </a:solidFill>
          <a:ln w="22860">
            <a:solidFill>
              <a:srgbClr val="B8C3DF"/>
            </a:solidFill>
            <a:prstDash val="solid"/>
          </a:ln>
        </p:spPr>
        <p:txBody>
          <a:bodyPr/>
          <a:lstStyle/>
          <a:p>
            <a:endParaRPr lang="it-IT"/>
          </a:p>
        </p:txBody>
      </p:sp>
      <p:sp>
        <p:nvSpPr>
          <p:cNvPr id="13" name="Text 11"/>
          <p:cNvSpPr/>
          <p:nvPr/>
        </p:nvSpPr>
        <p:spPr>
          <a:xfrm>
            <a:off x="7635597" y="510242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Follow-up concreto</a:t>
            </a:r>
            <a:endParaRPr lang="en-US" sz="1950" dirty="0"/>
          </a:p>
        </p:txBody>
      </p:sp>
      <p:sp>
        <p:nvSpPr>
          <p:cNvPr id="14" name="Text 12"/>
          <p:cNvSpPr/>
          <p:nvPr/>
        </p:nvSpPr>
        <p:spPr>
          <a:xfrm>
            <a:off x="7635597" y="5531644"/>
            <a:ext cx="597979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Garantire che il lavoro si traduca in azioni concrete evitando di bruciare fiducia e energie</a:t>
            </a:r>
            <a:endParaRPr lang="en-US" sz="15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650319" y="704731"/>
            <a:ext cx="13329761" cy="2032397"/>
          </a:xfrm>
          <a:prstGeom prst="rect">
            <a:avLst/>
          </a:prstGeom>
          <a:noFill/>
          <a:ln/>
        </p:spPr>
        <p:txBody>
          <a:bodyPr wrap="square" lIns="0" tIns="0" rIns="0" bIns="0" rtlCol="0" anchor="t"/>
          <a:lstStyle/>
          <a:p>
            <a:pPr marL="0" indent="0" algn="l">
              <a:lnSpc>
                <a:spcPts val="8000"/>
              </a:lnSpc>
              <a:buNone/>
            </a:pPr>
            <a:r>
              <a:rPr lang="en-US" sz="4400" dirty="0">
                <a:solidFill>
                  <a:srgbClr val="1B1B27"/>
                </a:solidFill>
                <a:latin typeface="Alexandria" pitchFamily="34" charset="0"/>
                <a:ea typeface="Alexandria" pitchFamily="34" charset="-122"/>
                <a:cs typeface="Alexandria" pitchFamily="34" charset="-120"/>
              </a:rPr>
              <a:t>Dal confronto alle decisioni: il momento critico</a:t>
            </a:r>
            <a:endParaRPr lang="en-US" sz="4400" dirty="0"/>
          </a:p>
        </p:txBody>
      </p:sp>
      <p:sp>
        <p:nvSpPr>
          <p:cNvPr id="3" name="Text 1"/>
          <p:cNvSpPr/>
          <p:nvPr/>
        </p:nvSpPr>
        <p:spPr>
          <a:xfrm>
            <a:off x="528280" y="2379464"/>
            <a:ext cx="13329761" cy="520303"/>
          </a:xfrm>
          <a:prstGeom prst="rect">
            <a:avLst/>
          </a:prstGeom>
          <a:noFill/>
          <a:ln/>
        </p:spPr>
        <p:txBody>
          <a:bodyPr wrap="square" lIns="0" tIns="0" rIns="0" bIns="0" rtlCol="0" anchor="t"/>
          <a:lstStyle/>
          <a:p>
            <a:pPr marL="0" indent="0" algn="l">
              <a:lnSpc>
                <a:spcPts val="2000"/>
              </a:lnSpc>
              <a:buNone/>
            </a:pPr>
            <a:r>
              <a:rPr lang="en-US" sz="2000" dirty="0">
                <a:solidFill>
                  <a:srgbClr val="404155"/>
                </a:solidFill>
                <a:latin typeface="Nobile" pitchFamily="34" charset="0"/>
                <a:ea typeface="Nobile" pitchFamily="34" charset="-122"/>
                <a:cs typeface="Nobile" pitchFamily="34" charset="-120"/>
              </a:rPr>
              <a:t>La conclusione del procedimento prevede un documento finale condiviso, ma questo non è la decisione finale dell'amministrazione: è il materiale su cui si baseranno le decisioni.</a:t>
            </a:r>
            <a:endParaRPr lang="en-US" sz="2000" dirty="0"/>
          </a:p>
        </p:txBody>
      </p:sp>
      <p:sp>
        <p:nvSpPr>
          <p:cNvPr id="4" name="Shape 2"/>
          <p:cNvSpPr/>
          <p:nvPr/>
        </p:nvSpPr>
        <p:spPr>
          <a:xfrm>
            <a:off x="650319" y="3765471"/>
            <a:ext cx="13329761" cy="950833"/>
          </a:xfrm>
          <a:prstGeom prst="roundRect">
            <a:avLst>
              <a:gd name="adj" fmla="val 7182"/>
            </a:avLst>
          </a:prstGeom>
          <a:solidFill>
            <a:srgbClr val="BBCDF7"/>
          </a:solidFill>
          <a:ln/>
        </p:spPr>
        <p:txBody>
          <a:bodyPr/>
          <a:lstStyle/>
          <a:p>
            <a:endParaRPr lang="it-IT"/>
          </a:p>
        </p:txBody>
      </p:sp>
      <p:pic>
        <p:nvPicPr>
          <p:cNvPr id="5" name="Image 0" descr="preencoded.png"/>
          <p:cNvPicPr>
            <a:picLocks noChangeAspect="1"/>
          </p:cNvPicPr>
          <p:nvPr/>
        </p:nvPicPr>
        <p:blipFill>
          <a:blip r:embed="rId3"/>
          <a:stretch>
            <a:fillRect/>
          </a:stretch>
        </p:blipFill>
        <p:spPr>
          <a:xfrm>
            <a:off x="812840" y="4001572"/>
            <a:ext cx="203121" cy="162520"/>
          </a:xfrm>
          <a:prstGeom prst="rect">
            <a:avLst/>
          </a:prstGeom>
        </p:spPr>
      </p:pic>
      <p:sp>
        <p:nvSpPr>
          <p:cNvPr id="6" name="Text 3"/>
          <p:cNvSpPr/>
          <p:nvPr/>
        </p:nvSpPr>
        <p:spPr>
          <a:xfrm>
            <a:off x="1178481" y="3968591"/>
            <a:ext cx="12639080" cy="520303"/>
          </a:xfrm>
          <a:prstGeom prst="rect">
            <a:avLst/>
          </a:prstGeom>
          <a:noFill/>
          <a:ln/>
        </p:spPr>
        <p:txBody>
          <a:bodyPr wrap="square" lIns="0" tIns="0" rIns="0" bIns="0" rtlCol="0" anchor="t"/>
          <a:lstStyle/>
          <a:p>
            <a:pPr marL="0" indent="0" algn="l">
              <a:lnSpc>
                <a:spcPts val="2000"/>
              </a:lnSpc>
              <a:buNone/>
            </a:pPr>
            <a:r>
              <a:rPr lang="en-US" sz="2000" dirty="0">
                <a:solidFill>
                  <a:srgbClr val="000000"/>
                </a:solidFill>
                <a:latin typeface="Nobile" pitchFamily="34" charset="0"/>
                <a:ea typeface="Nobile" pitchFamily="34" charset="-122"/>
                <a:cs typeface="Nobile" pitchFamily="34" charset="-120"/>
              </a:rPr>
              <a:t>Come garantire che mesi di lavoro comune si traducano in decisioni concrete? Le amministrazioni più attente prevedono meccanismi di feedback e mantengono canali di confronto aperti anche nella fase di attuazione.</a:t>
            </a:r>
            <a:endParaRPr lang="en-US" sz="2000" dirty="0"/>
          </a:p>
        </p:txBody>
      </p:sp>
      <p:sp>
        <p:nvSpPr>
          <p:cNvPr id="7" name="Shape 4"/>
          <p:cNvSpPr/>
          <p:nvPr/>
        </p:nvSpPr>
        <p:spPr>
          <a:xfrm>
            <a:off x="650319" y="6211967"/>
            <a:ext cx="13329761" cy="22860"/>
          </a:xfrm>
          <a:prstGeom prst="roundRect">
            <a:avLst>
              <a:gd name="adj" fmla="val 298709"/>
            </a:avLst>
          </a:prstGeom>
          <a:solidFill>
            <a:srgbClr val="B8C3DF"/>
          </a:solidFill>
          <a:ln/>
        </p:spPr>
        <p:txBody>
          <a:bodyPr/>
          <a:lstStyle/>
          <a:p>
            <a:endParaRPr lang="it-IT"/>
          </a:p>
        </p:txBody>
      </p:sp>
      <p:sp>
        <p:nvSpPr>
          <p:cNvPr id="8" name="Shape 5"/>
          <p:cNvSpPr/>
          <p:nvPr/>
        </p:nvSpPr>
        <p:spPr>
          <a:xfrm>
            <a:off x="3920490" y="5724287"/>
            <a:ext cx="22860" cy="487680"/>
          </a:xfrm>
          <a:prstGeom prst="roundRect">
            <a:avLst>
              <a:gd name="adj" fmla="val 298709"/>
            </a:avLst>
          </a:prstGeom>
          <a:solidFill>
            <a:srgbClr val="B8C3DF"/>
          </a:solidFill>
          <a:ln/>
        </p:spPr>
        <p:txBody>
          <a:bodyPr/>
          <a:lstStyle/>
          <a:p>
            <a:endParaRPr lang="it-IT"/>
          </a:p>
        </p:txBody>
      </p:sp>
      <p:sp>
        <p:nvSpPr>
          <p:cNvPr id="9" name="Shape 6"/>
          <p:cNvSpPr/>
          <p:nvPr/>
        </p:nvSpPr>
        <p:spPr>
          <a:xfrm>
            <a:off x="3749040" y="6029087"/>
            <a:ext cx="365760" cy="365760"/>
          </a:xfrm>
          <a:prstGeom prst="roundRect">
            <a:avLst>
              <a:gd name="adj" fmla="val 18669"/>
            </a:avLst>
          </a:prstGeom>
          <a:solidFill>
            <a:srgbClr val="D2DDF9"/>
          </a:solidFill>
          <a:ln w="7620">
            <a:solidFill>
              <a:srgbClr val="B8C3DF"/>
            </a:solidFill>
            <a:prstDash val="solid"/>
          </a:ln>
        </p:spPr>
        <p:txBody>
          <a:bodyPr/>
          <a:lstStyle/>
          <a:p>
            <a:endParaRPr lang="it-IT"/>
          </a:p>
        </p:txBody>
      </p:sp>
      <p:sp>
        <p:nvSpPr>
          <p:cNvPr id="10" name="Text 7"/>
          <p:cNvSpPr/>
          <p:nvPr/>
        </p:nvSpPr>
        <p:spPr>
          <a:xfrm>
            <a:off x="3810000" y="6059567"/>
            <a:ext cx="243840" cy="304800"/>
          </a:xfrm>
          <a:prstGeom prst="rect">
            <a:avLst/>
          </a:prstGeom>
          <a:noFill/>
          <a:ln/>
        </p:spPr>
        <p:txBody>
          <a:bodyPr wrap="none" lIns="0" tIns="0" rIns="0" bIns="0" rtlCol="0" anchor="t"/>
          <a:lstStyle/>
          <a:p>
            <a:pPr marL="0" indent="0" algn="ctr">
              <a:lnSpc>
                <a:spcPts val="1900"/>
              </a:lnSpc>
              <a:buNone/>
            </a:pPr>
            <a:r>
              <a:rPr lang="en-US" sz="1900" dirty="0">
                <a:solidFill>
                  <a:srgbClr val="404155"/>
                </a:solidFill>
                <a:latin typeface="Alexandria" pitchFamily="34" charset="0"/>
                <a:ea typeface="Alexandria" pitchFamily="34" charset="-122"/>
                <a:cs typeface="Alexandria" pitchFamily="34" charset="-120"/>
              </a:rPr>
              <a:t>1</a:t>
            </a:r>
            <a:endParaRPr lang="en-US" sz="1900" dirty="0"/>
          </a:p>
        </p:txBody>
      </p:sp>
      <p:sp>
        <p:nvSpPr>
          <p:cNvPr id="11" name="Text 8"/>
          <p:cNvSpPr/>
          <p:nvPr/>
        </p:nvSpPr>
        <p:spPr>
          <a:xfrm>
            <a:off x="2601992" y="4899184"/>
            <a:ext cx="2659856" cy="304800"/>
          </a:xfrm>
          <a:prstGeom prst="rect">
            <a:avLst/>
          </a:prstGeom>
          <a:noFill/>
          <a:ln/>
        </p:spPr>
        <p:txBody>
          <a:bodyPr wrap="none" lIns="0" tIns="0" rIns="0" bIns="0" rtlCol="0" anchor="t"/>
          <a:lstStyle/>
          <a:p>
            <a:pPr marL="0" indent="0" algn="ctr">
              <a:lnSpc>
                <a:spcPts val="2400"/>
              </a:lnSpc>
              <a:buNone/>
            </a:pPr>
            <a:r>
              <a:rPr lang="en-US" sz="1900" dirty="0">
                <a:solidFill>
                  <a:srgbClr val="404155"/>
                </a:solidFill>
                <a:latin typeface="Alexandria" pitchFamily="34" charset="0"/>
                <a:ea typeface="Alexandria" pitchFamily="34" charset="-122"/>
                <a:cs typeface="Alexandria" pitchFamily="34" charset="-120"/>
              </a:rPr>
              <a:t>Documento condiviso</a:t>
            </a:r>
            <a:endParaRPr lang="en-US" sz="1900" dirty="0"/>
          </a:p>
        </p:txBody>
      </p:sp>
      <p:sp>
        <p:nvSpPr>
          <p:cNvPr id="12" name="Text 9"/>
          <p:cNvSpPr/>
          <p:nvPr/>
        </p:nvSpPr>
        <p:spPr>
          <a:xfrm>
            <a:off x="812840" y="5301496"/>
            <a:ext cx="6238280" cy="260152"/>
          </a:xfrm>
          <a:prstGeom prst="rect">
            <a:avLst/>
          </a:prstGeom>
          <a:noFill/>
          <a:ln/>
        </p:spPr>
        <p:txBody>
          <a:bodyPr wrap="none" lIns="0" tIns="0" rIns="0" bIns="0" rtlCol="0" anchor="t"/>
          <a:lstStyle/>
          <a:p>
            <a:pPr marL="0" indent="0" algn="ctr">
              <a:lnSpc>
                <a:spcPts val="2000"/>
              </a:lnSpc>
              <a:buNone/>
            </a:pPr>
            <a:r>
              <a:rPr lang="en-US" dirty="0">
                <a:solidFill>
                  <a:srgbClr val="404155"/>
                </a:solidFill>
                <a:latin typeface="Nobile" pitchFamily="34" charset="0"/>
                <a:ea typeface="Nobile" pitchFamily="34" charset="-122"/>
                <a:cs typeface="Nobile" pitchFamily="34" charset="-120"/>
              </a:rPr>
              <a:t>Raccolta di tutto il materiale prodotto durante la co-programmazione</a:t>
            </a:r>
            <a:endParaRPr lang="en-US" dirty="0"/>
          </a:p>
        </p:txBody>
      </p:sp>
      <p:sp>
        <p:nvSpPr>
          <p:cNvPr id="13" name="Shape 10"/>
          <p:cNvSpPr/>
          <p:nvPr/>
        </p:nvSpPr>
        <p:spPr>
          <a:xfrm>
            <a:off x="7303651" y="6211967"/>
            <a:ext cx="22860" cy="487680"/>
          </a:xfrm>
          <a:prstGeom prst="roundRect">
            <a:avLst>
              <a:gd name="adj" fmla="val 298709"/>
            </a:avLst>
          </a:prstGeom>
          <a:solidFill>
            <a:srgbClr val="B8C3DF"/>
          </a:solidFill>
          <a:ln/>
        </p:spPr>
        <p:txBody>
          <a:bodyPr/>
          <a:lstStyle/>
          <a:p>
            <a:endParaRPr lang="it-IT"/>
          </a:p>
        </p:txBody>
      </p:sp>
      <p:sp>
        <p:nvSpPr>
          <p:cNvPr id="14" name="Shape 11"/>
          <p:cNvSpPr/>
          <p:nvPr/>
        </p:nvSpPr>
        <p:spPr>
          <a:xfrm>
            <a:off x="7132201" y="6029087"/>
            <a:ext cx="365760" cy="365760"/>
          </a:xfrm>
          <a:prstGeom prst="roundRect">
            <a:avLst>
              <a:gd name="adj" fmla="val 18669"/>
            </a:avLst>
          </a:prstGeom>
          <a:solidFill>
            <a:srgbClr val="D2DDF9"/>
          </a:solidFill>
          <a:ln w="7620">
            <a:solidFill>
              <a:srgbClr val="B8C3DF"/>
            </a:solidFill>
            <a:prstDash val="solid"/>
          </a:ln>
        </p:spPr>
        <p:txBody>
          <a:bodyPr/>
          <a:lstStyle/>
          <a:p>
            <a:endParaRPr lang="it-IT"/>
          </a:p>
        </p:txBody>
      </p:sp>
      <p:sp>
        <p:nvSpPr>
          <p:cNvPr id="15" name="Text 12"/>
          <p:cNvSpPr/>
          <p:nvPr/>
        </p:nvSpPr>
        <p:spPr>
          <a:xfrm>
            <a:off x="7193161" y="6059567"/>
            <a:ext cx="243840" cy="304800"/>
          </a:xfrm>
          <a:prstGeom prst="rect">
            <a:avLst/>
          </a:prstGeom>
          <a:noFill/>
          <a:ln/>
        </p:spPr>
        <p:txBody>
          <a:bodyPr wrap="none" lIns="0" tIns="0" rIns="0" bIns="0" rtlCol="0" anchor="t"/>
          <a:lstStyle/>
          <a:p>
            <a:pPr marL="0" indent="0" algn="ctr">
              <a:lnSpc>
                <a:spcPts val="1900"/>
              </a:lnSpc>
              <a:buNone/>
            </a:pPr>
            <a:r>
              <a:rPr lang="en-US" sz="1900" dirty="0">
                <a:solidFill>
                  <a:srgbClr val="404155"/>
                </a:solidFill>
                <a:latin typeface="Alexandria" pitchFamily="34" charset="0"/>
                <a:ea typeface="Alexandria" pitchFamily="34" charset="-122"/>
                <a:cs typeface="Alexandria" pitchFamily="34" charset="-120"/>
              </a:rPr>
              <a:t>2</a:t>
            </a:r>
            <a:endParaRPr lang="en-US" sz="1900" dirty="0"/>
          </a:p>
        </p:txBody>
      </p:sp>
      <p:sp>
        <p:nvSpPr>
          <p:cNvPr id="16" name="Text 13"/>
          <p:cNvSpPr/>
          <p:nvPr/>
        </p:nvSpPr>
        <p:spPr>
          <a:xfrm>
            <a:off x="5573554" y="6862286"/>
            <a:ext cx="3483054" cy="304800"/>
          </a:xfrm>
          <a:prstGeom prst="rect">
            <a:avLst/>
          </a:prstGeom>
          <a:noFill/>
          <a:ln/>
        </p:spPr>
        <p:txBody>
          <a:bodyPr wrap="none" lIns="0" tIns="0" rIns="0" bIns="0" rtlCol="0" anchor="t"/>
          <a:lstStyle/>
          <a:p>
            <a:pPr marL="0" indent="0" algn="ctr">
              <a:lnSpc>
                <a:spcPts val="2400"/>
              </a:lnSpc>
              <a:buNone/>
            </a:pPr>
            <a:r>
              <a:rPr lang="en-US" sz="1900" dirty="0">
                <a:solidFill>
                  <a:srgbClr val="404155"/>
                </a:solidFill>
                <a:latin typeface="Alexandria" pitchFamily="34" charset="0"/>
                <a:ea typeface="Alexandria" pitchFamily="34" charset="-122"/>
                <a:cs typeface="Alexandria" pitchFamily="34" charset="-120"/>
              </a:rPr>
              <a:t>Elaborazione amministrativa</a:t>
            </a:r>
            <a:endParaRPr lang="en-US" sz="1900" dirty="0"/>
          </a:p>
        </p:txBody>
      </p:sp>
      <p:sp>
        <p:nvSpPr>
          <p:cNvPr id="17" name="Text 14"/>
          <p:cNvSpPr/>
          <p:nvPr/>
        </p:nvSpPr>
        <p:spPr>
          <a:xfrm>
            <a:off x="4196001" y="7264598"/>
            <a:ext cx="6238280" cy="260152"/>
          </a:xfrm>
          <a:prstGeom prst="rect">
            <a:avLst/>
          </a:prstGeom>
          <a:noFill/>
          <a:ln/>
        </p:spPr>
        <p:txBody>
          <a:bodyPr wrap="none" lIns="0" tIns="0" rIns="0" bIns="0" rtlCol="0" anchor="t"/>
          <a:lstStyle/>
          <a:p>
            <a:pPr marL="0" indent="0" algn="ctr">
              <a:lnSpc>
                <a:spcPts val="2000"/>
              </a:lnSpc>
              <a:buNone/>
            </a:pPr>
            <a:r>
              <a:rPr lang="en-US" sz="2000" dirty="0">
                <a:solidFill>
                  <a:srgbClr val="404155"/>
                </a:solidFill>
                <a:latin typeface="Nobile" pitchFamily="34" charset="0"/>
                <a:ea typeface="Nobile" pitchFamily="34" charset="-122"/>
                <a:cs typeface="Nobile" pitchFamily="34" charset="-120"/>
              </a:rPr>
              <a:t>L'amministrazione fa dialogare gli esiti con le politiche pubbliche locali</a:t>
            </a:r>
            <a:endParaRPr lang="en-US" sz="2000" dirty="0"/>
          </a:p>
        </p:txBody>
      </p:sp>
      <p:sp>
        <p:nvSpPr>
          <p:cNvPr id="18" name="Shape 15"/>
          <p:cNvSpPr/>
          <p:nvPr/>
        </p:nvSpPr>
        <p:spPr>
          <a:xfrm>
            <a:off x="10686931" y="5724287"/>
            <a:ext cx="22860" cy="487680"/>
          </a:xfrm>
          <a:prstGeom prst="roundRect">
            <a:avLst>
              <a:gd name="adj" fmla="val 298709"/>
            </a:avLst>
          </a:prstGeom>
          <a:solidFill>
            <a:srgbClr val="B8C3DF"/>
          </a:solidFill>
          <a:ln/>
        </p:spPr>
        <p:txBody>
          <a:bodyPr/>
          <a:lstStyle/>
          <a:p>
            <a:endParaRPr lang="it-IT"/>
          </a:p>
        </p:txBody>
      </p:sp>
      <p:sp>
        <p:nvSpPr>
          <p:cNvPr id="19" name="Shape 16"/>
          <p:cNvSpPr/>
          <p:nvPr/>
        </p:nvSpPr>
        <p:spPr>
          <a:xfrm>
            <a:off x="10515481" y="6029087"/>
            <a:ext cx="365760" cy="365760"/>
          </a:xfrm>
          <a:prstGeom prst="roundRect">
            <a:avLst>
              <a:gd name="adj" fmla="val 18669"/>
            </a:avLst>
          </a:prstGeom>
          <a:solidFill>
            <a:srgbClr val="D2DDF9"/>
          </a:solidFill>
          <a:ln w="7620">
            <a:solidFill>
              <a:srgbClr val="B8C3DF"/>
            </a:solidFill>
            <a:prstDash val="solid"/>
          </a:ln>
        </p:spPr>
        <p:txBody>
          <a:bodyPr/>
          <a:lstStyle/>
          <a:p>
            <a:endParaRPr lang="it-IT"/>
          </a:p>
        </p:txBody>
      </p:sp>
      <p:sp>
        <p:nvSpPr>
          <p:cNvPr id="20" name="Text 17"/>
          <p:cNvSpPr/>
          <p:nvPr/>
        </p:nvSpPr>
        <p:spPr>
          <a:xfrm>
            <a:off x="10576441" y="6059567"/>
            <a:ext cx="243840" cy="304800"/>
          </a:xfrm>
          <a:prstGeom prst="rect">
            <a:avLst/>
          </a:prstGeom>
          <a:noFill/>
          <a:ln/>
        </p:spPr>
        <p:txBody>
          <a:bodyPr wrap="none" lIns="0" tIns="0" rIns="0" bIns="0" rtlCol="0" anchor="t"/>
          <a:lstStyle/>
          <a:p>
            <a:pPr marL="0" indent="0" algn="ctr">
              <a:lnSpc>
                <a:spcPts val="1900"/>
              </a:lnSpc>
              <a:buNone/>
            </a:pPr>
            <a:r>
              <a:rPr lang="en-US" sz="1900" dirty="0">
                <a:solidFill>
                  <a:srgbClr val="404155"/>
                </a:solidFill>
                <a:latin typeface="Alexandria" pitchFamily="34" charset="0"/>
                <a:ea typeface="Alexandria" pitchFamily="34" charset="-122"/>
                <a:cs typeface="Alexandria" pitchFamily="34" charset="-120"/>
              </a:rPr>
              <a:t>3</a:t>
            </a:r>
            <a:endParaRPr lang="en-US" sz="1900" dirty="0"/>
          </a:p>
        </p:txBody>
      </p:sp>
      <p:sp>
        <p:nvSpPr>
          <p:cNvPr id="21" name="Text 18"/>
          <p:cNvSpPr/>
          <p:nvPr/>
        </p:nvSpPr>
        <p:spPr>
          <a:xfrm>
            <a:off x="9188410" y="4899184"/>
            <a:ext cx="3020020" cy="304800"/>
          </a:xfrm>
          <a:prstGeom prst="rect">
            <a:avLst/>
          </a:prstGeom>
          <a:noFill/>
          <a:ln/>
        </p:spPr>
        <p:txBody>
          <a:bodyPr wrap="none" lIns="0" tIns="0" rIns="0" bIns="0" rtlCol="0" anchor="t"/>
          <a:lstStyle/>
          <a:p>
            <a:pPr marL="0" indent="0" algn="ctr">
              <a:lnSpc>
                <a:spcPts val="2400"/>
              </a:lnSpc>
              <a:buNone/>
            </a:pPr>
            <a:r>
              <a:rPr lang="en-US" sz="2000" b="1" dirty="0">
                <a:solidFill>
                  <a:srgbClr val="FF0000"/>
                </a:solidFill>
                <a:latin typeface="Alexandria" pitchFamily="34" charset="0"/>
                <a:ea typeface="Alexandria" pitchFamily="34" charset="-122"/>
                <a:cs typeface="Alexandria" pitchFamily="34" charset="-120"/>
              </a:rPr>
              <a:t>Feedback ai partecipanti</a:t>
            </a:r>
            <a:endParaRPr lang="en-US" sz="2000" b="1" dirty="0">
              <a:solidFill>
                <a:srgbClr val="FF0000"/>
              </a:solidFill>
            </a:endParaRPr>
          </a:p>
        </p:txBody>
      </p:sp>
      <p:sp>
        <p:nvSpPr>
          <p:cNvPr id="22" name="Text 19"/>
          <p:cNvSpPr/>
          <p:nvPr/>
        </p:nvSpPr>
        <p:spPr>
          <a:xfrm>
            <a:off x="7396341" y="5620583"/>
            <a:ext cx="6238280" cy="260152"/>
          </a:xfrm>
          <a:prstGeom prst="rect">
            <a:avLst/>
          </a:prstGeom>
          <a:noFill/>
          <a:ln/>
        </p:spPr>
        <p:txBody>
          <a:bodyPr wrap="none" lIns="0" tIns="0" rIns="0" bIns="0" rtlCol="0" anchor="t"/>
          <a:lstStyle/>
          <a:p>
            <a:pPr marL="0" indent="0" algn="ctr">
              <a:lnSpc>
                <a:spcPts val="2000"/>
              </a:lnSpc>
              <a:buNone/>
            </a:pPr>
            <a:r>
              <a:rPr lang="en-US" sz="2000" b="1" dirty="0">
                <a:solidFill>
                  <a:srgbClr val="FF0000"/>
                </a:solidFill>
                <a:latin typeface="Nobile" pitchFamily="34" charset="0"/>
                <a:ea typeface="Nobile" pitchFamily="34" charset="-122"/>
                <a:cs typeface="Nobile" pitchFamily="34" charset="-120"/>
              </a:rPr>
              <a:t>Comunicazione su come sono state utilizzate le indicazioni emerse</a:t>
            </a:r>
            <a:endParaRPr lang="en-US" sz="2000" b="1" dirty="0">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791647" y="544235"/>
            <a:ext cx="13047107" cy="1706880"/>
          </a:xfrm>
          <a:prstGeom prst="rect">
            <a:avLst/>
          </a:prstGeom>
          <a:noFill/>
          <a:ln/>
        </p:spPr>
        <p:txBody>
          <a:bodyPr wrap="square" lIns="0" tIns="0" rIns="0" bIns="0" rtlCol="0" anchor="t"/>
          <a:lstStyle/>
          <a:p>
            <a:pPr marL="0" indent="0" algn="l">
              <a:lnSpc>
                <a:spcPts val="6700"/>
              </a:lnSpc>
              <a:buNone/>
            </a:pPr>
            <a:r>
              <a:rPr lang="en-US" sz="5350" dirty="0">
                <a:solidFill>
                  <a:srgbClr val="1B1B27"/>
                </a:solidFill>
                <a:latin typeface="Alexandria" pitchFamily="34" charset="0"/>
                <a:ea typeface="Alexandria" pitchFamily="34" charset="-122"/>
                <a:cs typeface="Alexandria" pitchFamily="34" charset="-120"/>
              </a:rPr>
              <a:t>Strumenti operativi per co-programmazione efficace</a:t>
            </a:r>
            <a:endParaRPr lang="en-US" sz="5350" dirty="0"/>
          </a:p>
        </p:txBody>
      </p:sp>
      <p:sp>
        <p:nvSpPr>
          <p:cNvPr id="3" name="Shape 1"/>
          <p:cNvSpPr/>
          <p:nvPr/>
        </p:nvSpPr>
        <p:spPr>
          <a:xfrm>
            <a:off x="791647" y="2646878"/>
            <a:ext cx="6424612" cy="2422088"/>
          </a:xfrm>
          <a:prstGeom prst="roundRect">
            <a:avLst>
              <a:gd name="adj" fmla="val 3432"/>
            </a:avLst>
          </a:prstGeom>
          <a:solidFill>
            <a:srgbClr val="D2DDF9"/>
          </a:solidFill>
          <a:ln w="7620">
            <a:solidFill>
              <a:srgbClr val="B8C3DF"/>
            </a:solidFill>
            <a:prstDash val="solid"/>
          </a:ln>
        </p:spPr>
        <p:txBody>
          <a:bodyPr/>
          <a:lstStyle/>
          <a:p>
            <a:endParaRPr lang="it-IT"/>
          </a:p>
        </p:txBody>
      </p:sp>
      <p:sp>
        <p:nvSpPr>
          <p:cNvPr id="4" name="Shape 2"/>
          <p:cNvSpPr/>
          <p:nvPr/>
        </p:nvSpPr>
        <p:spPr>
          <a:xfrm>
            <a:off x="997148" y="2852380"/>
            <a:ext cx="593765" cy="593765"/>
          </a:xfrm>
          <a:prstGeom prst="roundRect">
            <a:avLst>
              <a:gd name="adj" fmla="val 15398492"/>
            </a:avLst>
          </a:prstGeom>
          <a:solidFill>
            <a:srgbClr val="1B54DA"/>
          </a:solidFill>
          <a:ln/>
        </p:spPr>
        <p:txBody>
          <a:bodyPr/>
          <a:lstStyle/>
          <a:p>
            <a:endParaRPr lang="it-IT"/>
          </a:p>
        </p:txBody>
      </p:sp>
      <p:pic>
        <p:nvPicPr>
          <p:cNvPr id="5" name="Image 0" descr="preencoded.png"/>
          <p:cNvPicPr>
            <a:picLocks noChangeAspect="1"/>
          </p:cNvPicPr>
          <p:nvPr/>
        </p:nvPicPr>
        <p:blipFill>
          <a:blip r:embed="rId3"/>
          <a:stretch>
            <a:fillRect/>
          </a:stretch>
        </p:blipFill>
        <p:spPr>
          <a:xfrm>
            <a:off x="1160383" y="2982277"/>
            <a:ext cx="267176" cy="333970"/>
          </a:xfrm>
          <a:prstGeom prst="rect">
            <a:avLst/>
          </a:prstGeom>
        </p:spPr>
      </p:pic>
      <p:sp>
        <p:nvSpPr>
          <p:cNvPr id="6" name="Text 3"/>
          <p:cNvSpPr/>
          <p:nvPr/>
        </p:nvSpPr>
        <p:spPr>
          <a:xfrm>
            <a:off x="997148" y="3644027"/>
            <a:ext cx="2773918" cy="309205"/>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Mappatura degli attori</a:t>
            </a:r>
            <a:endParaRPr lang="en-US" sz="1900" dirty="0"/>
          </a:p>
        </p:txBody>
      </p:sp>
      <p:sp>
        <p:nvSpPr>
          <p:cNvPr id="7" name="Text 4"/>
          <p:cNvSpPr/>
          <p:nvPr/>
        </p:nvSpPr>
        <p:spPr>
          <a:xfrm>
            <a:off x="997148" y="4071937"/>
            <a:ext cx="6013609" cy="791527"/>
          </a:xfrm>
          <a:prstGeom prst="rect">
            <a:avLst/>
          </a:prstGeom>
          <a:noFill/>
          <a:ln/>
        </p:spPr>
        <p:txBody>
          <a:bodyPr wrap="square" lIns="0" tIns="0" rIns="0" bIns="0" rtlCol="0" anchor="t"/>
          <a:lstStyle/>
          <a:p>
            <a:pPr marL="0" indent="0" algn="l">
              <a:lnSpc>
                <a:spcPts val="3100"/>
              </a:lnSpc>
              <a:buNone/>
            </a:pPr>
            <a:r>
              <a:rPr lang="en-US" sz="1900" dirty="0">
                <a:solidFill>
                  <a:srgbClr val="404155"/>
                </a:solidFill>
                <a:latin typeface="Nobile" pitchFamily="34" charset="0"/>
                <a:ea typeface="Nobile" pitchFamily="34" charset="-122"/>
                <a:cs typeface="Nobile" pitchFamily="34" charset="-120"/>
              </a:rPr>
              <a:t>Chi c'è e chi manca: identificare competenze, relazioni, risorse disponibili nel territorio</a:t>
            </a:r>
            <a:endParaRPr lang="en-US" sz="1900" dirty="0"/>
          </a:p>
        </p:txBody>
      </p:sp>
      <p:sp>
        <p:nvSpPr>
          <p:cNvPr id="8" name="Shape 5"/>
          <p:cNvSpPr/>
          <p:nvPr/>
        </p:nvSpPr>
        <p:spPr>
          <a:xfrm>
            <a:off x="7414141" y="2646878"/>
            <a:ext cx="6424612" cy="2422088"/>
          </a:xfrm>
          <a:prstGeom prst="roundRect">
            <a:avLst>
              <a:gd name="adj" fmla="val 3432"/>
            </a:avLst>
          </a:prstGeom>
          <a:solidFill>
            <a:srgbClr val="D2DDF9"/>
          </a:solidFill>
          <a:ln w="7620">
            <a:solidFill>
              <a:srgbClr val="B8C3DF"/>
            </a:solidFill>
            <a:prstDash val="solid"/>
          </a:ln>
        </p:spPr>
        <p:txBody>
          <a:bodyPr/>
          <a:lstStyle/>
          <a:p>
            <a:endParaRPr lang="it-IT"/>
          </a:p>
        </p:txBody>
      </p:sp>
      <p:sp>
        <p:nvSpPr>
          <p:cNvPr id="9" name="Shape 6"/>
          <p:cNvSpPr/>
          <p:nvPr/>
        </p:nvSpPr>
        <p:spPr>
          <a:xfrm>
            <a:off x="7619643" y="2852380"/>
            <a:ext cx="593765" cy="593765"/>
          </a:xfrm>
          <a:prstGeom prst="roundRect">
            <a:avLst>
              <a:gd name="adj" fmla="val 15398492"/>
            </a:avLst>
          </a:prstGeom>
          <a:solidFill>
            <a:srgbClr val="1B54DA"/>
          </a:solidFill>
          <a:ln/>
        </p:spPr>
        <p:txBody>
          <a:bodyPr/>
          <a:lstStyle/>
          <a:p>
            <a:endParaRPr lang="it-IT"/>
          </a:p>
        </p:txBody>
      </p:sp>
      <p:pic>
        <p:nvPicPr>
          <p:cNvPr id="10" name="Image 1" descr="preencoded.png"/>
          <p:cNvPicPr>
            <a:picLocks noChangeAspect="1"/>
          </p:cNvPicPr>
          <p:nvPr/>
        </p:nvPicPr>
        <p:blipFill>
          <a:blip r:embed="rId4"/>
          <a:stretch>
            <a:fillRect/>
          </a:stretch>
        </p:blipFill>
        <p:spPr>
          <a:xfrm>
            <a:off x="7782878" y="2982277"/>
            <a:ext cx="267176" cy="333970"/>
          </a:xfrm>
          <a:prstGeom prst="rect">
            <a:avLst/>
          </a:prstGeom>
        </p:spPr>
      </p:pic>
      <p:sp>
        <p:nvSpPr>
          <p:cNvPr id="11" name="Text 7"/>
          <p:cNvSpPr/>
          <p:nvPr/>
        </p:nvSpPr>
        <p:spPr>
          <a:xfrm>
            <a:off x="7619643" y="3644027"/>
            <a:ext cx="3279696" cy="309205"/>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Analisi bisogni partecipata</a:t>
            </a:r>
            <a:endParaRPr lang="en-US" sz="1900" dirty="0"/>
          </a:p>
        </p:txBody>
      </p:sp>
      <p:sp>
        <p:nvSpPr>
          <p:cNvPr id="12" name="Text 8"/>
          <p:cNvSpPr/>
          <p:nvPr/>
        </p:nvSpPr>
        <p:spPr>
          <a:xfrm>
            <a:off x="7619643" y="4071937"/>
            <a:ext cx="6013609" cy="791527"/>
          </a:xfrm>
          <a:prstGeom prst="rect">
            <a:avLst/>
          </a:prstGeom>
          <a:noFill/>
          <a:ln/>
        </p:spPr>
        <p:txBody>
          <a:bodyPr wrap="square" lIns="0" tIns="0" rIns="0" bIns="0" rtlCol="0" anchor="t"/>
          <a:lstStyle/>
          <a:p>
            <a:pPr marL="0" indent="0" algn="l">
              <a:lnSpc>
                <a:spcPts val="3100"/>
              </a:lnSpc>
              <a:buNone/>
            </a:pPr>
            <a:r>
              <a:rPr lang="en-US" sz="1900" dirty="0">
                <a:solidFill>
                  <a:srgbClr val="404155"/>
                </a:solidFill>
                <a:latin typeface="Nobile" pitchFamily="34" charset="0"/>
                <a:ea typeface="Nobile" pitchFamily="34" charset="-122"/>
                <a:cs typeface="Nobile" pitchFamily="34" charset="-120"/>
              </a:rPr>
              <a:t>Focus group, interviste, questionari, analisi SWOT condivise per lettura comune della situazione</a:t>
            </a:r>
            <a:endParaRPr lang="en-US" sz="1900" dirty="0"/>
          </a:p>
        </p:txBody>
      </p:sp>
      <p:sp>
        <p:nvSpPr>
          <p:cNvPr id="13" name="Shape 9"/>
          <p:cNvSpPr/>
          <p:nvPr/>
        </p:nvSpPr>
        <p:spPr>
          <a:xfrm>
            <a:off x="791647" y="5266849"/>
            <a:ext cx="6424612" cy="2422088"/>
          </a:xfrm>
          <a:prstGeom prst="roundRect">
            <a:avLst>
              <a:gd name="adj" fmla="val 3432"/>
            </a:avLst>
          </a:prstGeom>
          <a:solidFill>
            <a:srgbClr val="D2DDF9"/>
          </a:solidFill>
          <a:ln w="7620">
            <a:solidFill>
              <a:srgbClr val="B8C3DF"/>
            </a:solidFill>
            <a:prstDash val="solid"/>
          </a:ln>
        </p:spPr>
        <p:txBody>
          <a:bodyPr/>
          <a:lstStyle/>
          <a:p>
            <a:endParaRPr lang="it-IT"/>
          </a:p>
        </p:txBody>
      </p:sp>
      <p:sp>
        <p:nvSpPr>
          <p:cNvPr id="14" name="Shape 10"/>
          <p:cNvSpPr/>
          <p:nvPr/>
        </p:nvSpPr>
        <p:spPr>
          <a:xfrm>
            <a:off x="997148" y="5472351"/>
            <a:ext cx="593765" cy="593765"/>
          </a:xfrm>
          <a:prstGeom prst="roundRect">
            <a:avLst>
              <a:gd name="adj" fmla="val 15398492"/>
            </a:avLst>
          </a:prstGeom>
          <a:solidFill>
            <a:srgbClr val="1B54DA"/>
          </a:solidFill>
          <a:ln/>
        </p:spPr>
        <p:txBody>
          <a:bodyPr/>
          <a:lstStyle/>
          <a:p>
            <a:endParaRPr lang="it-IT"/>
          </a:p>
        </p:txBody>
      </p:sp>
      <p:pic>
        <p:nvPicPr>
          <p:cNvPr id="15" name="Image 2" descr="preencoded.png"/>
          <p:cNvPicPr>
            <a:picLocks noChangeAspect="1"/>
          </p:cNvPicPr>
          <p:nvPr/>
        </p:nvPicPr>
        <p:blipFill>
          <a:blip r:embed="rId5"/>
          <a:stretch>
            <a:fillRect/>
          </a:stretch>
        </p:blipFill>
        <p:spPr>
          <a:xfrm>
            <a:off x="1160383" y="5602248"/>
            <a:ext cx="267176" cy="333970"/>
          </a:xfrm>
          <a:prstGeom prst="rect">
            <a:avLst/>
          </a:prstGeom>
        </p:spPr>
      </p:pic>
      <p:sp>
        <p:nvSpPr>
          <p:cNvPr id="16" name="Text 11"/>
          <p:cNvSpPr/>
          <p:nvPr/>
        </p:nvSpPr>
        <p:spPr>
          <a:xfrm>
            <a:off x="997148" y="6263997"/>
            <a:ext cx="2474000" cy="309205"/>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Definizione priorità</a:t>
            </a:r>
            <a:endParaRPr lang="en-US" sz="1900" dirty="0"/>
          </a:p>
        </p:txBody>
      </p:sp>
      <p:sp>
        <p:nvSpPr>
          <p:cNvPr id="17" name="Text 12"/>
          <p:cNvSpPr/>
          <p:nvPr/>
        </p:nvSpPr>
        <p:spPr>
          <a:xfrm>
            <a:off x="997148" y="6691908"/>
            <a:ext cx="6013609" cy="791527"/>
          </a:xfrm>
          <a:prstGeom prst="rect">
            <a:avLst/>
          </a:prstGeom>
          <a:noFill/>
          <a:ln/>
        </p:spPr>
        <p:txBody>
          <a:bodyPr wrap="square" lIns="0" tIns="0" rIns="0" bIns="0" rtlCol="0" anchor="t"/>
          <a:lstStyle/>
          <a:p>
            <a:pPr marL="0" indent="0" algn="l">
              <a:lnSpc>
                <a:spcPts val="3100"/>
              </a:lnSpc>
              <a:buNone/>
            </a:pPr>
            <a:r>
              <a:rPr lang="en-US" sz="1900" dirty="0">
                <a:solidFill>
                  <a:srgbClr val="404155"/>
                </a:solidFill>
                <a:latin typeface="Nobile" pitchFamily="34" charset="0"/>
                <a:ea typeface="Nobile" pitchFamily="34" charset="-122"/>
                <a:cs typeface="Nobile" pitchFamily="34" charset="-120"/>
              </a:rPr>
              <a:t>Votazione a punti, matrici di prioritarizzazione, costruzione di scenari per scelte motivate</a:t>
            </a:r>
            <a:endParaRPr lang="en-US" sz="1900" dirty="0"/>
          </a:p>
        </p:txBody>
      </p:sp>
      <p:sp>
        <p:nvSpPr>
          <p:cNvPr id="18" name="Shape 13"/>
          <p:cNvSpPr/>
          <p:nvPr/>
        </p:nvSpPr>
        <p:spPr>
          <a:xfrm>
            <a:off x="7414141" y="5266849"/>
            <a:ext cx="6424612" cy="2422088"/>
          </a:xfrm>
          <a:prstGeom prst="roundRect">
            <a:avLst>
              <a:gd name="adj" fmla="val 3432"/>
            </a:avLst>
          </a:prstGeom>
          <a:solidFill>
            <a:srgbClr val="D2DDF9"/>
          </a:solidFill>
          <a:ln w="7620">
            <a:solidFill>
              <a:srgbClr val="B8C3DF"/>
            </a:solidFill>
            <a:prstDash val="solid"/>
          </a:ln>
        </p:spPr>
        <p:txBody>
          <a:bodyPr/>
          <a:lstStyle/>
          <a:p>
            <a:endParaRPr lang="it-IT"/>
          </a:p>
        </p:txBody>
      </p:sp>
      <p:sp>
        <p:nvSpPr>
          <p:cNvPr id="19" name="Shape 14"/>
          <p:cNvSpPr/>
          <p:nvPr/>
        </p:nvSpPr>
        <p:spPr>
          <a:xfrm>
            <a:off x="7619643" y="5472351"/>
            <a:ext cx="593765" cy="593765"/>
          </a:xfrm>
          <a:prstGeom prst="roundRect">
            <a:avLst>
              <a:gd name="adj" fmla="val 15398492"/>
            </a:avLst>
          </a:prstGeom>
          <a:solidFill>
            <a:srgbClr val="1B54DA"/>
          </a:solidFill>
          <a:ln/>
        </p:spPr>
        <p:txBody>
          <a:bodyPr/>
          <a:lstStyle/>
          <a:p>
            <a:endParaRPr lang="it-IT"/>
          </a:p>
        </p:txBody>
      </p:sp>
      <p:pic>
        <p:nvPicPr>
          <p:cNvPr id="20" name="Image 3" descr="preencoded.png"/>
          <p:cNvPicPr>
            <a:picLocks noChangeAspect="1"/>
          </p:cNvPicPr>
          <p:nvPr/>
        </p:nvPicPr>
        <p:blipFill>
          <a:blip r:embed="rId6"/>
          <a:stretch>
            <a:fillRect/>
          </a:stretch>
        </p:blipFill>
        <p:spPr>
          <a:xfrm>
            <a:off x="7782878" y="5602248"/>
            <a:ext cx="267176" cy="333970"/>
          </a:xfrm>
          <a:prstGeom prst="rect">
            <a:avLst/>
          </a:prstGeom>
        </p:spPr>
      </p:pic>
      <p:sp>
        <p:nvSpPr>
          <p:cNvPr id="21" name="Text 15"/>
          <p:cNvSpPr/>
          <p:nvPr/>
        </p:nvSpPr>
        <p:spPr>
          <a:xfrm>
            <a:off x="7619643" y="6263997"/>
            <a:ext cx="2474000" cy="309205"/>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Costruzione reti</a:t>
            </a:r>
            <a:endParaRPr lang="en-US" sz="1900" dirty="0"/>
          </a:p>
        </p:txBody>
      </p:sp>
      <p:sp>
        <p:nvSpPr>
          <p:cNvPr id="22" name="Text 16"/>
          <p:cNvSpPr/>
          <p:nvPr/>
        </p:nvSpPr>
        <p:spPr>
          <a:xfrm>
            <a:off x="7619643" y="6691908"/>
            <a:ext cx="6013609" cy="791527"/>
          </a:xfrm>
          <a:prstGeom prst="rect">
            <a:avLst/>
          </a:prstGeom>
          <a:noFill/>
          <a:ln/>
        </p:spPr>
        <p:txBody>
          <a:bodyPr wrap="square" lIns="0" tIns="0" rIns="0" bIns="0" rtlCol="0" anchor="t"/>
          <a:lstStyle/>
          <a:p>
            <a:pPr marL="0" indent="0" algn="l">
              <a:lnSpc>
                <a:spcPts val="3100"/>
              </a:lnSpc>
              <a:buNone/>
            </a:pPr>
            <a:r>
              <a:rPr lang="en-US" sz="1900" dirty="0">
                <a:solidFill>
                  <a:srgbClr val="404155"/>
                </a:solidFill>
                <a:latin typeface="Nobile" pitchFamily="34" charset="0"/>
                <a:ea typeface="Nobile" pitchFamily="34" charset="-122"/>
                <a:cs typeface="Nobile" pitchFamily="34" charset="-120"/>
              </a:rPr>
              <a:t>Momenti per favorire relazioni: presentazioni incrociate, "mercati delle competenze"</a:t>
            </a:r>
            <a:endParaRPr lang="en-US" sz="19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97190" y="752880"/>
            <a:ext cx="7922419" cy="954405"/>
          </a:xfrm>
          <a:prstGeom prst="rect">
            <a:avLst/>
          </a:prstGeom>
          <a:noFill/>
          <a:ln/>
        </p:spPr>
        <p:txBody>
          <a:bodyPr wrap="square" lIns="0" tIns="0" rIns="0" bIns="0" rtlCol="0" anchor="t"/>
          <a:lstStyle/>
          <a:p>
            <a:pPr marL="0" indent="0" algn="l">
              <a:lnSpc>
                <a:spcPts val="3750"/>
              </a:lnSpc>
              <a:buNone/>
            </a:pPr>
            <a:r>
              <a:rPr lang="en-US" sz="3000" dirty="0">
                <a:solidFill>
                  <a:srgbClr val="1B1B27"/>
                </a:solidFill>
                <a:latin typeface="Alexandria" pitchFamily="34" charset="0"/>
                <a:ea typeface="Alexandria" pitchFamily="34" charset="-122"/>
                <a:cs typeface="Alexandria" pitchFamily="34" charset="-120"/>
              </a:rPr>
              <a:t>Co-progettazione: dal cuore operativo alla partnership efficace</a:t>
            </a:r>
            <a:endParaRPr lang="en-US" sz="3000" dirty="0"/>
          </a:p>
        </p:txBody>
      </p:sp>
      <p:sp>
        <p:nvSpPr>
          <p:cNvPr id="4" name="Text 1"/>
          <p:cNvSpPr/>
          <p:nvPr/>
        </p:nvSpPr>
        <p:spPr>
          <a:xfrm>
            <a:off x="6097191" y="2315534"/>
            <a:ext cx="7922419" cy="2863453"/>
          </a:xfrm>
          <a:prstGeom prst="rect">
            <a:avLst/>
          </a:prstGeom>
          <a:noFill/>
          <a:ln/>
        </p:spPr>
        <p:txBody>
          <a:bodyPr wrap="square" lIns="0" tIns="0" rIns="0" bIns="0" rtlCol="0" anchor="t"/>
          <a:lstStyle/>
          <a:p>
            <a:pPr marL="0" indent="0" algn="l">
              <a:lnSpc>
                <a:spcPts val="11250"/>
              </a:lnSpc>
              <a:buNone/>
            </a:pPr>
            <a:r>
              <a:rPr lang="en-US" sz="6000" dirty="0">
                <a:solidFill>
                  <a:srgbClr val="1B1B27"/>
                </a:solidFill>
                <a:latin typeface="Alexandria" pitchFamily="34" charset="0"/>
                <a:ea typeface="Alexandria" pitchFamily="34" charset="-122"/>
                <a:cs typeface="Alexandria" pitchFamily="34" charset="-120"/>
              </a:rPr>
              <a:t>Dall'idea alla realizzazione</a:t>
            </a:r>
            <a:endParaRPr lang="en-US" sz="6000" dirty="0"/>
          </a:p>
        </p:txBody>
      </p:sp>
      <p:sp>
        <p:nvSpPr>
          <p:cNvPr id="5" name="Text 2"/>
          <p:cNvSpPr/>
          <p:nvPr/>
        </p:nvSpPr>
        <p:spPr>
          <a:xfrm>
            <a:off x="6097191" y="5794772"/>
            <a:ext cx="7922419" cy="915829"/>
          </a:xfrm>
          <a:prstGeom prst="rect">
            <a:avLst/>
          </a:prstGeom>
          <a:noFill/>
          <a:ln/>
        </p:spPr>
        <p:txBody>
          <a:bodyPr wrap="square" lIns="0" tIns="0" rIns="0" bIns="0" rtlCol="0" anchor="t"/>
          <a:lstStyle/>
          <a:p>
            <a:pPr marL="0" indent="0" algn="ctr">
              <a:lnSpc>
                <a:spcPts val="2400"/>
              </a:lnSpc>
              <a:buNone/>
            </a:pPr>
            <a:r>
              <a:rPr lang="en-US" sz="2000" dirty="0">
                <a:solidFill>
                  <a:srgbClr val="404155"/>
                </a:solidFill>
                <a:latin typeface="Nobile" pitchFamily="34" charset="0"/>
                <a:ea typeface="Nobile" pitchFamily="34" charset="-122"/>
                <a:cs typeface="Nobile" pitchFamily="34" charset="-120"/>
              </a:rPr>
              <a:t>Se la co-programmazione è il momento della visione strategica, la co-progettazione è quello dell'azione concreta. Ma non si tratta di "eseguire" quanto deciso: ha una sua autonomia creativa, è il luogo dove l'innovazione sociale prende forma.</a:t>
            </a:r>
            <a:endParaRPr lang="en-US"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Text 0"/>
          <p:cNvSpPr/>
          <p:nvPr/>
        </p:nvSpPr>
        <p:spPr>
          <a:xfrm>
            <a:off x="793790" y="1380745"/>
            <a:ext cx="1136249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Una definizione che nasconde una rivoluzione</a:t>
            </a:r>
            <a:endParaRPr lang="en-US" sz="3900" dirty="0"/>
          </a:p>
        </p:txBody>
      </p:sp>
      <p:sp>
        <p:nvSpPr>
          <p:cNvPr id="3" name="Text 1"/>
          <p:cNvSpPr/>
          <p:nvPr/>
        </p:nvSpPr>
        <p:spPr>
          <a:xfrm>
            <a:off x="793789" y="2848381"/>
            <a:ext cx="13042821" cy="635079"/>
          </a:xfrm>
          <a:prstGeom prst="rect">
            <a:avLst/>
          </a:prstGeom>
          <a:noFill/>
          <a:ln/>
        </p:spPr>
        <p:txBody>
          <a:bodyPr wrap="square" lIns="0" tIns="0" rIns="0" bIns="0" rtlCol="0" anchor="t"/>
          <a:lstStyle/>
          <a:p>
            <a:pPr marL="0" indent="0" algn="l">
              <a:lnSpc>
                <a:spcPts val="2500"/>
              </a:lnSpc>
              <a:buNone/>
            </a:pPr>
            <a:r>
              <a:rPr lang="en-US" sz="2000" dirty="0">
                <a:solidFill>
                  <a:srgbClr val="404155"/>
                </a:solidFill>
                <a:latin typeface="Nobile" pitchFamily="34" charset="0"/>
                <a:ea typeface="Nobile" pitchFamily="34" charset="-122"/>
                <a:cs typeface="Nobile" pitchFamily="34" charset="-120"/>
              </a:rPr>
              <a:t>La co-progettazione è finalizzata alla "definizione ed eventualmente alla realizzazione di specifici progetti di servizio o di intervento finalizzati a soddisfare bisogni definiti".</a:t>
            </a:r>
            <a:endParaRPr lang="en-US" sz="2000" dirty="0"/>
          </a:p>
        </p:txBody>
      </p:sp>
      <p:sp>
        <p:nvSpPr>
          <p:cNvPr id="4" name="Shape 2"/>
          <p:cNvSpPr/>
          <p:nvPr/>
        </p:nvSpPr>
        <p:spPr>
          <a:xfrm>
            <a:off x="793790" y="4331018"/>
            <a:ext cx="446484" cy="446484"/>
          </a:xfrm>
          <a:prstGeom prst="roundRect">
            <a:avLst>
              <a:gd name="adj" fmla="val 18670"/>
            </a:avLst>
          </a:prstGeom>
          <a:solidFill>
            <a:srgbClr val="D2DDF9"/>
          </a:solidFill>
          <a:ln w="7620">
            <a:solidFill>
              <a:srgbClr val="B8C3DF"/>
            </a:solidFill>
            <a:prstDash val="solid"/>
          </a:ln>
        </p:spPr>
        <p:txBody>
          <a:bodyPr/>
          <a:lstStyle/>
          <a:p>
            <a:endParaRPr lang="it-IT"/>
          </a:p>
        </p:txBody>
      </p:sp>
      <p:sp>
        <p:nvSpPr>
          <p:cNvPr id="5" name="Text 3"/>
          <p:cNvSpPr/>
          <p:nvPr/>
        </p:nvSpPr>
        <p:spPr>
          <a:xfrm>
            <a:off x="1438632" y="4399240"/>
            <a:ext cx="277082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Definizione di progetti</a:t>
            </a:r>
            <a:endParaRPr lang="en-US" sz="1950" dirty="0"/>
          </a:p>
        </p:txBody>
      </p:sp>
      <p:sp>
        <p:nvSpPr>
          <p:cNvPr id="6" name="Text 4"/>
          <p:cNvSpPr/>
          <p:nvPr/>
        </p:nvSpPr>
        <p:spPr>
          <a:xfrm>
            <a:off x="1438632" y="4828461"/>
            <a:ext cx="3537347"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Il progetto nasce dal confronto, non esiste prima del confronto</a:t>
            </a:r>
            <a:endParaRPr lang="en-US" sz="1550" dirty="0"/>
          </a:p>
        </p:txBody>
      </p:sp>
      <p:sp>
        <p:nvSpPr>
          <p:cNvPr id="7" name="Shape 5"/>
          <p:cNvSpPr/>
          <p:nvPr/>
        </p:nvSpPr>
        <p:spPr>
          <a:xfrm>
            <a:off x="5223986" y="4331018"/>
            <a:ext cx="446484" cy="446484"/>
          </a:xfrm>
          <a:prstGeom prst="roundRect">
            <a:avLst>
              <a:gd name="adj" fmla="val 18670"/>
            </a:avLst>
          </a:prstGeom>
          <a:solidFill>
            <a:srgbClr val="D2DDF9"/>
          </a:solidFill>
          <a:ln w="7620">
            <a:solidFill>
              <a:srgbClr val="B8C3DF"/>
            </a:solidFill>
            <a:prstDash val="solid"/>
          </a:ln>
        </p:spPr>
        <p:txBody>
          <a:bodyPr/>
          <a:lstStyle/>
          <a:p>
            <a:endParaRPr lang="it-IT"/>
          </a:p>
        </p:txBody>
      </p:sp>
      <p:sp>
        <p:nvSpPr>
          <p:cNvPr id="8" name="Text 6"/>
          <p:cNvSpPr/>
          <p:nvPr/>
        </p:nvSpPr>
        <p:spPr>
          <a:xfrm>
            <a:off x="5868829" y="4399240"/>
            <a:ext cx="3537466"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Eventualmente realizzazione</a:t>
            </a:r>
            <a:endParaRPr lang="en-US" sz="1950" dirty="0"/>
          </a:p>
        </p:txBody>
      </p:sp>
      <p:sp>
        <p:nvSpPr>
          <p:cNvPr id="9" name="Text 7"/>
          <p:cNvSpPr/>
          <p:nvPr/>
        </p:nvSpPr>
        <p:spPr>
          <a:xfrm>
            <a:off x="5868829" y="5138618"/>
            <a:ext cx="353746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Può limitarsi alla progettazione o estendersi alla gestione operativa</a:t>
            </a:r>
            <a:endParaRPr lang="en-US" sz="1550" dirty="0"/>
          </a:p>
        </p:txBody>
      </p:sp>
      <p:sp>
        <p:nvSpPr>
          <p:cNvPr id="10" name="Shape 8"/>
          <p:cNvSpPr/>
          <p:nvPr/>
        </p:nvSpPr>
        <p:spPr>
          <a:xfrm>
            <a:off x="9654302" y="4331018"/>
            <a:ext cx="446484" cy="446484"/>
          </a:xfrm>
          <a:prstGeom prst="roundRect">
            <a:avLst>
              <a:gd name="adj" fmla="val 18670"/>
            </a:avLst>
          </a:prstGeom>
          <a:solidFill>
            <a:srgbClr val="D2DDF9"/>
          </a:solidFill>
          <a:ln w="7620">
            <a:solidFill>
              <a:srgbClr val="B8C3DF"/>
            </a:solidFill>
            <a:prstDash val="solid"/>
          </a:ln>
        </p:spPr>
        <p:txBody>
          <a:bodyPr/>
          <a:lstStyle/>
          <a:p>
            <a:endParaRPr lang="it-IT"/>
          </a:p>
        </p:txBody>
      </p:sp>
      <p:sp>
        <p:nvSpPr>
          <p:cNvPr id="11" name="Text 9"/>
          <p:cNvSpPr/>
          <p:nvPr/>
        </p:nvSpPr>
        <p:spPr>
          <a:xfrm>
            <a:off x="10299144" y="439924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Progetti specifici</a:t>
            </a:r>
            <a:endParaRPr lang="en-US" sz="1950" dirty="0"/>
          </a:p>
        </p:txBody>
      </p:sp>
      <p:sp>
        <p:nvSpPr>
          <p:cNvPr id="12" name="Text 10"/>
          <p:cNvSpPr/>
          <p:nvPr/>
        </p:nvSpPr>
        <p:spPr>
          <a:xfrm>
            <a:off x="10299144" y="4828461"/>
            <a:ext cx="353746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Non interventi generici, ma soluzioni concrete e operative</a:t>
            </a:r>
            <a:endParaRPr lang="en-US" sz="155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203722"/>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Superamento della logica prestazionale</a:t>
            </a:r>
            <a:endParaRPr lang="en-US" sz="3900" dirty="0"/>
          </a:p>
        </p:txBody>
      </p:sp>
      <p:sp>
        <p:nvSpPr>
          <p:cNvPr id="4" name="Text 1"/>
          <p:cNvSpPr/>
          <p:nvPr/>
        </p:nvSpPr>
        <p:spPr>
          <a:xfrm>
            <a:off x="793790" y="2741533"/>
            <a:ext cx="7556421" cy="1190863"/>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L'amministrazione non compra una prestazione predefinita, ma costruisce insieme al terzo settore una soluzione a un problema condiviso.</a:t>
            </a:r>
            <a:endParaRPr lang="en-US" sz="1950" dirty="0"/>
          </a:p>
        </p:txBody>
      </p:sp>
      <p:sp>
        <p:nvSpPr>
          <p:cNvPr id="5" name="Text 2"/>
          <p:cNvSpPr/>
          <p:nvPr/>
        </p:nvSpPr>
        <p:spPr>
          <a:xfrm>
            <a:off x="793790" y="4353997"/>
            <a:ext cx="2805708"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Approccio tradizionale</a:t>
            </a:r>
            <a:endParaRPr lang="en-US" sz="1950" dirty="0"/>
          </a:p>
        </p:txBody>
      </p:sp>
      <p:sp>
        <p:nvSpPr>
          <p:cNvPr id="6" name="Text 3"/>
          <p:cNvSpPr/>
          <p:nvPr/>
        </p:nvSpPr>
        <p:spPr>
          <a:xfrm>
            <a:off x="793790" y="4862512"/>
            <a:ext cx="3536156" cy="1984772"/>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Assistenza domiciliare per anziani attraverso bando di gara: servizio standardizzato, uguale per tutti, gestito secondo logiche economiche</a:t>
            </a:r>
            <a:endParaRPr lang="en-US" sz="1950" dirty="0"/>
          </a:p>
        </p:txBody>
      </p:sp>
      <p:sp>
        <p:nvSpPr>
          <p:cNvPr id="7" name="Text 4"/>
          <p:cNvSpPr/>
          <p:nvPr/>
        </p:nvSpPr>
        <p:spPr>
          <a:xfrm>
            <a:off x="4821674" y="435399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Co-progettazione</a:t>
            </a:r>
            <a:endParaRPr lang="en-US" sz="1950" dirty="0"/>
          </a:p>
        </p:txBody>
      </p:sp>
      <p:sp>
        <p:nvSpPr>
          <p:cNvPr id="8" name="Text 5"/>
          <p:cNvSpPr/>
          <p:nvPr/>
        </p:nvSpPr>
        <p:spPr>
          <a:xfrm>
            <a:off x="4821674" y="4862512"/>
            <a:ext cx="3536156" cy="1984772"/>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Partenza dal bisogno reale: risposta articolata che può includere socializzazione, telemedicina, coinvolgimento familiari, formazione badanti</a:t>
            </a:r>
            <a:endParaRPr lang="en-US" sz="195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2" name="Text 0"/>
          <p:cNvSpPr/>
          <p:nvPr/>
        </p:nvSpPr>
        <p:spPr>
          <a:xfrm>
            <a:off x="793790" y="1219200"/>
            <a:ext cx="1222724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Convergenza di obiettivi e aggregazione di risorse</a:t>
            </a:r>
            <a:endParaRPr lang="en-US" sz="3900" dirty="0"/>
          </a:p>
        </p:txBody>
      </p:sp>
      <p:sp>
        <p:nvSpPr>
          <p:cNvPr id="3" name="Text 1"/>
          <p:cNvSpPr/>
          <p:nvPr/>
        </p:nvSpPr>
        <p:spPr>
          <a:xfrm>
            <a:off x="1091446" y="2459355"/>
            <a:ext cx="12745164" cy="1190863"/>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La co-progettazione è una forma di collaborazione "basata sulla convergenza di obiettivi e sull'aggregazione di risorse pubbliche e private per la programmazione e la progettazione, in comune, di servizi e interventi"</a:t>
            </a:r>
            <a:endParaRPr lang="en-US" sz="1950" dirty="0"/>
          </a:p>
        </p:txBody>
      </p:sp>
      <p:sp>
        <p:nvSpPr>
          <p:cNvPr id="4" name="Shape 2"/>
          <p:cNvSpPr/>
          <p:nvPr/>
        </p:nvSpPr>
        <p:spPr>
          <a:xfrm>
            <a:off x="793790" y="2236113"/>
            <a:ext cx="22860" cy="1637348"/>
          </a:xfrm>
          <a:prstGeom prst="rect">
            <a:avLst/>
          </a:prstGeom>
          <a:solidFill>
            <a:srgbClr val="1B54DA"/>
          </a:solidFill>
          <a:ln/>
        </p:spPr>
        <p:txBody>
          <a:bodyPr/>
          <a:lstStyle/>
          <a:p>
            <a:endParaRPr lang="it-IT"/>
          </a:p>
        </p:txBody>
      </p:sp>
      <p:sp>
        <p:nvSpPr>
          <p:cNvPr id="5" name="Text 3"/>
          <p:cNvSpPr/>
          <p:nvPr/>
        </p:nvSpPr>
        <p:spPr>
          <a:xfrm>
            <a:off x="793790" y="4096703"/>
            <a:ext cx="13042821" cy="396954"/>
          </a:xfrm>
          <a:prstGeom prst="rect">
            <a:avLst/>
          </a:prstGeom>
          <a:noFill/>
          <a:ln/>
        </p:spPr>
        <p:txBody>
          <a:bodyPr wrap="none" lIns="0" tIns="0" rIns="0" bIns="0" rtlCol="0" anchor="t"/>
          <a:lstStyle/>
          <a:p>
            <a:pPr marL="0" indent="0" algn="l">
              <a:lnSpc>
                <a:spcPts val="3100"/>
              </a:lnSpc>
              <a:buNone/>
            </a:pPr>
            <a:r>
              <a:rPr lang="en-US" sz="1950" i="1" dirty="0">
                <a:solidFill>
                  <a:srgbClr val="404155"/>
                </a:solidFill>
                <a:latin typeface="Nobile" pitchFamily="34" charset="0"/>
                <a:ea typeface="Nobile" pitchFamily="34" charset="-122"/>
                <a:cs typeface="Nobile" pitchFamily="34" charset="-120"/>
              </a:rPr>
              <a:t>Corte Costituzionale, sentenza 131/2020</a:t>
            </a:r>
            <a:endParaRPr lang="en-US" sz="1950" dirty="0"/>
          </a:p>
        </p:txBody>
      </p:sp>
      <p:sp>
        <p:nvSpPr>
          <p:cNvPr id="6" name="Shape 4"/>
          <p:cNvSpPr/>
          <p:nvPr/>
        </p:nvSpPr>
        <p:spPr>
          <a:xfrm>
            <a:off x="793790" y="4716899"/>
            <a:ext cx="446484" cy="446484"/>
          </a:xfrm>
          <a:prstGeom prst="roundRect">
            <a:avLst>
              <a:gd name="adj" fmla="val 18670"/>
            </a:avLst>
          </a:prstGeom>
          <a:solidFill>
            <a:srgbClr val="D2DDF9"/>
          </a:solidFill>
          <a:ln w="7620">
            <a:solidFill>
              <a:srgbClr val="B8C3DF"/>
            </a:solidFill>
            <a:prstDash val="solid"/>
          </a:ln>
        </p:spPr>
        <p:txBody>
          <a:bodyPr/>
          <a:lstStyle/>
          <a:p>
            <a:endParaRPr lang="it-IT"/>
          </a:p>
        </p:txBody>
      </p:sp>
      <p:sp>
        <p:nvSpPr>
          <p:cNvPr id="7" name="Text 5"/>
          <p:cNvSpPr/>
          <p:nvPr/>
        </p:nvSpPr>
        <p:spPr>
          <a:xfrm>
            <a:off x="868204" y="4754106"/>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1</a:t>
            </a:r>
            <a:endParaRPr lang="en-US" sz="2300" dirty="0"/>
          </a:p>
        </p:txBody>
      </p:sp>
      <p:sp>
        <p:nvSpPr>
          <p:cNvPr id="8" name="Text 6"/>
          <p:cNvSpPr/>
          <p:nvPr/>
        </p:nvSpPr>
        <p:spPr>
          <a:xfrm>
            <a:off x="1438632" y="4785122"/>
            <a:ext cx="4020264"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Amministrazione pubblica porta</a:t>
            </a:r>
            <a:endParaRPr lang="en-US" sz="1950" dirty="0"/>
          </a:p>
        </p:txBody>
      </p:sp>
      <p:sp>
        <p:nvSpPr>
          <p:cNvPr id="9" name="Text 7"/>
          <p:cNvSpPr/>
          <p:nvPr/>
        </p:nvSpPr>
        <p:spPr>
          <a:xfrm>
            <a:off x="1438632" y="5214342"/>
            <a:ext cx="5752505" cy="396954"/>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Legittimazione istituzionale</a:t>
            </a:r>
            <a:endParaRPr lang="en-US" sz="1550" dirty="0"/>
          </a:p>
        </p:txBody>
      </p:sp>
      <p:sp>
        <p:nvSpPr>
          <p:cNvPr id="10" name="Text 8"/>
          <p:cNvSpPr/>
          <p:nvPr/>
        </p:nvSpPr>
        <p:spPr>
          <a:xfrm>
            <a:off x="1438632" y="5680710"/>
            <a:ext cx="5752505" cy="396954"/>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Risorse finanziarie</a:t>
            </a:r>
            <a:endParaRPr lang="en-US" sz="1550" dirty="0"/>
          </a:p>
        </p:txBody>
      </p:sp>
      <p:sp>
        <p:nvSpPr>
          <p:cNvPr id="11" name="Text 9"/>
          <p:cNvSpPr/>
          <p:nvPr/>
        </p:nvSpPr>
        <p:spPr>
          <a:xfrm>
            <a:off x="1438632" y="6147078"/>
            <a:ext cx="5752505" cy="396954"/>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Coordinamento con servizi pubblici</a:t>
            </a:r>
            <a:endParaRPr lang="en-US" sz="1550" dirty="0"/>
          </a:p>
        </p:txBody>
      </p:sp>
      <p:sp>
        <p:nvSpPr>
          <p:cNvPr id="12" name="Shape 10"/>
          <p:cNvSpPr/>
          <p:nvPr/>
        </p:nvSpPr>
        <p:spPr>
          <a:xfrm>
            <a:off x="7439144" y="4716899"/>
            <a:ext cx="446484" cy="446484"/>
          </a:xfrm>
          <a:prstGeom prst="roundRect">
            <a:avLst>
              <a:gd name="adj" fmla="val 18670"/>
            </a:avLst>
          </a:prstGeom>
          <a:solidFill>
            <a:srgbClr val="D2DDF9"/>
          </a:solidFill>
          <a:ln w="7620">
            <a:solidFill>
              <a:srgbClr val="B8C3DF"/>
            </a:solidFill>
            <a:prstDash val="solid"/>
          </a:ln>
        </p:spPr>
        <p:txBody>
          <a:bodyPr/>
          <a:lstStyle/>
          <a:p>
            <a:endParaRPr lang="it-IT"/>
          </a:p>
        </p:txBody>
      </p:sp>
      <p:sp>
        <p:nvSpPr>
          <p:cNvPr id="13" name="Text 11"/>
          <p:cNvSpPr/>
          <p:nvPr/>
        </p:nvSpPr>
        <p:spPr>
          <a:xfrm>
            <a:off x="7513558" y="4754106"/>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2</a:t>
            </a:r>
            <a:endParaRPr lang="en-US" sz="2300" dirty="0"/>
          </a:p>
        </p:txBody>
      </p:sp>
      <p:sp>
        <p:nvSpPr>
          <p:cNvPr id="14" name="Text 12"/>
          <p:cNvSpPr/>
          <p:nvPr/>
        </p:nvSpPr>
        <p:spPr>
          <a:xfrm>
            <a:off x="8083987" y="478512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Terzo settore porta</a:t>
            </a:r>
            <a:endParaRPr lang="en-US" sz="1950" dirty="0"/>
          </a:p>
        </p:txBody>
      </p:sp>
      <p:sp>
        <p:nvSpPr>
          <p:cNvPr id="15" name="Text 13"/>
          <p:cNvSpPr/>
          <p:nvPr/>
        </p:nvSpPr>
        <p:spPr>
          <a:xfrm>
            <a:off x="8083987" y="5214342"/>
            <a:ext cx="5752624" cy="396954"/>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Conoscenza diretta dei bisogni</a:t>
            </a:r>
            <a:endParaRPr lang="en-US" sz="1550" dirty="0"/>
          </a:p>
        </p:txBody>
      </p:sp>
      <p:sp>
        <p:nvSpPr>
          <p:cNvPr id="16" name="Text 14"/>
          <p:cNvSpPr/>
          <p:nvPr/>
        </p:nvSpPr>
        <p:spPr>
          <a:xfrm>
            <a:off x="8083987" y="5680710"/>
            <a:ext cx="5752624" cy="396954"/>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Capacità di innovazione</a:t>
            </a:r>
            <a:endParaRPr lang="en-US" sz="1550" dirty="0"/>
          </a:p>
        </p:txBody>
      </p:sp>
      <p:sp>
        <p:nvSpPr>
          <p:cNvPr id="17" name="Text 15"/>
          <p:cNvSpPr/>
          <p:nvPr/>
        </p:nvSpPr>
        <p:spPr>
          <a:xfrm>
            <a:off x="8083987" y="6147078"/>
            <a:ext cx="5752624" cy="396954"/>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Flessibilità operativa</a:t>
            </a:r>
            <a:endParaRPr lang="en-US" sz="1550" dirty="0"/>
          </a:p>
        </p:txBody>
      </p:sp>
      <p:sp>
        <p:nvSpPr>
          <p:cNvPr id="18" name="Text 16"/>
          <p:cNvSpPr/>
          <p:nvPr/>
        </p:nvSpPr>
        <p:spPr>
          <a:xfrm>
            <a:off x="8083987" y="6613446"/>
            <a:ext cx="5752624" cy="396954"/>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Risorse aggiuntive (volontari, spazi, reti)</a:t>
            </a:r>
            <a:endParaRPr lang="en-US" sz="15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Text 0"/>
          <p:cNvSpPr/>
          <p:nvPr/>
        </p:nvSpPr>
        <p:spPr>
          <a:xfrm>
            <a:off x="793790" y="749379"/>
            <a:ext cx="11978759" cy="855821"/>
          </a:xfrm>
          <a:prstGeom prst="rect">
            <a:avLst/>
          </a:prstGeom>
          <a:noFill/>
          <a:ln/>
        </p:spPr>
        <p:txBody>
          <a:bodyPr wrap="none" lIns="0" tIns="0" rIns="0" bIns="0" rtlCol="0" anchor="t"/>
          <a:lstStyle/>
          <a:p>
            <a:pPr marL="0" indent="0" algn="l">
              <a:lnSpc>
                <a:spcPts val="6700"/>
              </a:lnSpc>
              <a:buNone/>
            </a:pPr>
            <a:r>
              <a:rPr lang="en-US" sz="5350" dirty="0">
                <a:solidFill>
                  <a:srgbClr val="1B1B27"/>
                </a:solidFill>
                <a:latin typeface="Alexandria" pitchFamily="34" charset="0"/>
                <a:ea typeface="Alexandria" pitchFamily="34" charset="-122"/>
                <a:cs typeface="Alexandria" pitchFamily="34" charset="-120"/>
              </a:rPr>
              <a:t>Due approcci alla co-progettazione</a:t>
            </a:r>
            <a:endParaRPr lang="en-US" sz="5350" dirty="0"/>
          </a:p>
        </p:txBody>
      </p:sp>
      <p:sp>
        <p:nvSpPr>
          <p:cNvPr id="3" name="Shape 1"/>
          <p:cNvSpPr/>
          <p:nvPr/>
        </p:nvSpPr>
        <p:spPr>
          <a:xfrm>
            <a:off x="7303770" y="2002036"/>
            <a:ext cx="22860" cy="4460915"/>
          </a:xfrm>
          <a:prstGeom prst="roundRect">
            <a:avLst>
              <a:gd name="adj" fmla="val 364651"/>
            </a:avLst>
          </a:prstGeom>
          <a:solidFill>
            <a:srgbClr val="B8C3DF"/>
          </a:solidFill>
          <a:ln/>
        </p:spPr>
        <p:txBody>
          <a:bodyPr/>
          <a:lstStyle/>
          <a:p>
            <a:endParaRPr lang="it-IT"/>
          </a:p>
        </p:txBody>
      </p:sp>
      <p:sp>
        <p:nvSpPr>
          <p:cNvPr id="4" name="Shape 2"/>
          <p:cNvSpPr/>
          <p:nvPr/>
        </p:nvSpPr>
        <p:spPr>
          <a:xfrm>
            <a:off x="770930" y="2002036"/>
            <a:ext cx="6521410" cy="2032040"/>
          </a:xfrm>
          <a:prstGeom prst="roundRect">
            <a:avLst>
              <a:gd name="adj" fmla="val 4102"/>
            </a:avLst>
          </a:prstGeom>
          <a:solidFill>
            <a:srgbClr val="D2DDF9"/>
          </a:solidFill>
          <a:ln w="7620">
            <a:solidFill>
              <a:srgbClr val="B8C3DF"/>
            </a:solidFill>
            <a:prstDash val="solid"/>
          </a:ln>
        </p:spPr>
        <p:txBody>
          <a:bodyPr/>
          <a:lstStyle/>
          <a:p>
            <a:endParaRPr lang="it-IT"/>
          </a:p>
        </p:txBody>
      </p:sp>
      <p:sp>
        <p:nvSpPr>
          <p:cNvPr id="5" name="Text 3"/>
          <p:cNvSpPr/>
          <p:nvPr/>
        </p:nvSpPr>
        <p:spPr>
          <a:xfrm>
            <a:off x="3388995" y="2208014"/>
            <a:ext cx="3704987"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Procedimento amministrativo</a:t>
            </a:r>
            <a:endParaRPr lang="en-US" sz="1950" dirty="0"/>
          </a:p>
        </p:txBody>
      </p:sp>
      <p:sp>
        <p:nvSpPr>
          <p:cNvPr id="6" name="Text 4"/>
          <p:cNvSpPr/>
          <p:nvPr/>
        </p:nvSpPr>
        <p:spPr>
          <a:xfrm>
            <a:off x="976908" y="2637234"/>
            <a:ext cx="6117074" cy="1190863"/>
          </a:xfrm>
          <a:prstGeom prst="rect">
            <a:avLst/>
          </a:prstGeom>
          <a:noFill/>
          <a:ln/>
        </p:spPr>
        <p:txBody>
          <a:bodyPr wrap="square" lIns="0" tIns="0" rIns="0" bIns="0" rtlCol="0" anchor="t"/>
          <a:lstStyle/>
          <a:p>
            <a:pPr marL="0" indent="0" algn="r">
              <a:lnSpc>
                <a:spcPts val="3100"/>
              </a:lnSpc>
              <a:buNone/>
            </a:pPr>
            <a:r>
              <a:rPr lang="en-US" sz="1950" dirty="0">
                <a:solidFill>
                  <a:srgbClr val="404155"/>
                </a:solidFill>
                <a:latin typeface="Nobile" pitchFamily="34" charset="0"/>
                <a:ea typeface="Nobile" pitchFamily="34" charset="-122"/>
                <a:cs typeface="Nobile" pitchFamily="34" charset="-120"/>
              </a:rPr>
              <a:t>Cinque fasi sequenziali regolate dalle Linee Guida ministeriali: avvio, avviso, istruttoria, convenzione, cogestione</a:t>
            </a:r>
            <a:endParaRPr lang="en-US" sz="1950" dirty="0"/>
          </a:p>
        </p:txBody>
      </p:sp>
      <p:sp>
        <p:nvSpPr>
          <p:cNvPr id="7" name="Shape 5"/>
          <p:cNvSpPr/>
          <p:nvPr/>
        </p:nvSpPr>
        <p:spPr>
          <a:xfrm>
            <a:off x="7338060" y="4430911"/>
            <a:ext cx="6521410" cy="2032040"/>
          </a:xfrm>
          <a:prstGeom prst="rect">
            <a:avLst/>
          </a:prstGeom>
          <a:solidFill>
            <a:srgbClr val="D2DDF9"/>
          </a:solidFill>
          <a:ln w="7620">
            <a:solidFill>
              <a:srgbClr val="B8C3DF"/>
            </a:solidFill>
            <a:prstDash val="solid"/>
          </a:ln>
        </p:spPr>
        <p:txBody>
          <a:bodyPr/>
          <a:lstStyle/>
          <a:p>
            <a:endParaRPr lang="it-IT"/>
          </a:p>
        </p:txBody>
      </p:sp>
      <p:sp>
        <p:nvSpPr>
          <p:cNvPr id="8" name="Text 6"/>
          <p:cNvSpPr/>
          <p:nvPr/>
        </p:nvSpPr>
        <p:spPr>
          <a:xfrm>
            <a:off x="7536418" y="4636889"/>
            <a:ext cx="267700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Metodo organizzativo</a:t>
            </a:r>
            <a:endParaRPr lang="en-US" sz="1950" dirty="0"/>
          </a:p>
        </p:txBody>
      </p:sp>
      <p:sp>
        <p:nvSpPr>
          <p:cNvPr id="9" name="Text 7"/>
          <p:cNvSpPr/>
          <p:nvPr/>
        </p:nvSpPr>
        <p:spPr>
          <a:xfrm>
            <a:off x="7536418" y="5066109"/>
            <a:ext cx="6117074" cy="1190863"/>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Tre livelli dell'azione pubblica: istituzionale (strategie), progettuale (metodologie), gestionale-operativo (realizzazione)</a:t>
            </a:r>
            <a:endParaRPr lang="en-US" sz="1950" dirty="0"/>
          </a:p>
        </p:txBody>
      </p:sp>
      <p:sp>
        <p:nvSpPr>
          <p:cNvPr id="10" name="Text 8"/>
          <p:cNvSpPr/>
          <p:nvPr/>
        </p:nvSpPr>
        <p:spPr>
          <a:xfrm>
            <a:off x="793790" y="6686193"/>
            <a:ext cx="13042821"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Il secondo approccio considera la co-progettazione non solo come procedimento, ma come metodo che attraversa diversi livelli dell'organizzazione.</a:t>
            </a:r>
            <a:endParaRPr lang="en-US" sz="19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1267"/>
          </a:xfrm>
          <a:prstGeom prst="rect">
            <a:avLst/>
          </a:prstGeom>
        </p:spPr>
      </p:pic>
      <p:sp>
        <p:nvSpPr>
          <p:cNvPr id="3" name="Text 0"/>
          <p:cNvSpPr/>
          <p:nvPr/>
        </p:nvSpPr>
        <p:spPr>
          <a:xfrm>
            <a:off x="6262330" y="533400"/>
            <a:ext cx="7592139" cy="2509599"/>
          </a:xfrm>
          <a:prstGeom prst="rect">
            <a:avLst/>
          </a:prstGeom>
          <a:noFill/>
          <a:ln/>
        </p:spPr>
        <p:txBody>
          <a:bodyPr wrap="square" lIns="0" tIns="0" rIns="0" bIns="0" rtlCol="0" anchor="t"/>
          <a:lstStyle/>
          <a:p>
            <a:pPr marL="0" indent="0" algn="l">
              <a:lnSpc>
                <a:spcPts val="6550"/>
              </a:lnSpc>
              <a:buNone/>
            </a:pPr>
            <a:r>
              <a:rPr lang="en-US" sz="5250" dirty="0">
                <a:solidFill>
                  <a:srgbClr val="1B1B27"/>
                </a:solidFill>
                <a:latin typeface="Alexandria" pitchFamily="34" charset="0"/>
                <a:ea typeface="Alexandria" pitchFamily="34" charset="-122"/>
                <a:cs typeface="Alexandria" pitchFamily="34" charset="-120"/>
              </a:rPr>
              <a:t>La Corte Costituzionale chiarisce il quadro</a:t>
            </a:r>
            <a:endParaRPr lang="en-US" sz="5250" dirty="0"/>
          </a:p>
        </p:txBody>
      </p:sp>
      <p:sp>
        <p:nvSpPr>
          <p:cNvPr id="4" name="Text 1"/>
          <p:cNvSpPr/>
          <p:nvPr/>
        </p:nvSpPr>
        <p:spPr>
          <a:xfrm>
            <a:off x="6553200" y="3551992"/>
            <a:ext cx="7301270" cy="1940123"/>
          </a:xfrm>
          <a:prstGeom prst="rect">
            <a:avLst/>
          </a:prstGeom>
          <a:noFill/>
          <a:ln/>
        </p:spPr>
        <p:txBody>
          <a:bodyPr wrap="square" lIns="0" tIns="0" rIns="0" bIns="0" rtlCol="0" anchor="t"/>
          <a:lstStyle/>
          <a:p>
            <a:pPr marL="0" indent="0" algn="l">
              <a:lnSpc>
                <a:spcPts val="3050"/>
              </a:lnSpc>
              <a:buNone/>
            </a:pPr>
            <a:r>
              <a:rPr lang="en-US" sz="1900" dirty="0">
                <a:solidFill>
                  <a:srgbClr val="404155"/>
                </a:solidFill>
                <a:latin typeface="Nobile" pitchFamily="34" charset="0"/>
                <a:ea typeface="Nobile" pitchFamily="34" charset="-122"/>
                <a:cs typeface="Nobile" pitchFamily="34" charset="-120"/>
              </a:rPr>
              <a:t>Si è voluto "superare l'idea per cui solo l'azione del sistema pubblico è intrinsecamente idonea allo svolgimento di attività di interesse generale" riconoscendo che tali attività "ben possono essere perseguite anche da una autonoma iniziativa dei cittadini"</a:t>
            </a:r>
            <a:endParaRPr lang="en-US" sz="1900" dirty="0"/>
          </a:p>
        </p:txBody>
      </p:sp>
      <p:sp>
        <p:nvSpPr>
          <p:cNvPr id="5" name="Shape 2"/>
          <p:cNvSpPr/>
          <p:nvPr/>
        </p:nvSpPr>
        <p:spPr>
          <a:xfrm>
            <a:off x="6262330" y="3333869"/>
            <a:ext cx="22860" cy="2376368"/>
          </a:xfrm>
          <a:prstGeom prst="rect">
            <a:avLst/>
          </a:prstGeom>
          <a:solidFill>
            <a:srgbClr val="1B54DA"/>
          </a:solidFill>
          <a:ln/>
        </p:spPr>
        <p:txBody>
          <a:bodyPr/>
          <a:lstStyle/>
          <a:p>
            <a:endParaRPr lang="it-IT"/>
          </a:p>
        </p:txBody>
      </p:sp>
      <p:sp>
        <p:nvSpPr>
          <p:cNvPr id="6" name="Text 3"/>
          <p:cNvSpPr/>
          <p:nvPr/>
        </p:nvSpPr>
        <p:spPr>
          <a:xfrm>
            <a:off x="6262330" y="5928360"/>
            <a:ext cx="7592139" cy="310277"/>
          </a:xfrm>
          <a:prstGeom prst="rect">
            <a:avLst/>
          </a:prstGeom>
          <a:noFill/>
          <a:ln/>
        </p:spPr>
        <p:txBody>
          <a:bodyPr wrap="none" lIns="0" tIns="0" rIns="0" bIns="0" rtlCol="0" anchor="t"/>
          <a:lstStyle/>
          <a:p>
            <a:pPr marL="0" indent="0" algn="l">
              <a:lnSpc>
                <a:spcPts val="2400"/>
              </a:lnSpc>
              <a:buNone/>
            </a:pPr>
            <a:r>
              <a:rPr lang="en-US" sz="2000" b="1" i="1" dirty="0">
                <a:solidFill>
                  <a:srgbClr val="404155"/>
                </a:solidFill>
                <a:latin typeface="Nobile" pitchFamily="34" charset="0"/>
                <a:ea typeface="Nobile" pitchFamily="34" charset="-122"/>
                <a:cs typeface="Nobile" pitchFamily="34" charset="-120"/>
              </a:rPr>
              <a:t>Sentenza n. 131 del 2020</a:t>
            </a:r>
            <a:endParaRPr lang="en-US" sz="2000" b="1" dirty="0"/>
          </a:p>
        </p:txBody>
      </p:sp>
      <p:sp>
        <p:nvSpPr>
          <p:cNvPr id="7" name="Text 4"/>
          <p:cNvSpPr/>
          <p:nvPr/>
        </p:nvSpPr>
        <p:spPr>
          <a:xfrm>
            <a:off x="6262330" y="6456759"/>
            <a:ext cx="7592139" cy="1241108"/>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Questa pronuncia stabilisce che co-progettazione e co-programmazione non sono strumenti tecnici inventati da burocrati creativi, ma attuazioni concrete di un principio costituzionale fondamentale che ridefinisce la natura del nostro sistema democratico.</a:t>
            </a:r>
            <a:endParaRPr lang="en-US" sz="15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sp>
        <p:nvSpPr>
          <p:cNvPr id="2" name="Text 0"/>
          <p:cNvSpPr/>
          <p:nvPr/>
        </p:nvSpPr>
        <p:spPr>
          <a:xfrm>
            <a:off x="737830" y="507206"/>
            <a:ext cx="10979944" cy="576382"/>
          </a:xfrm>
          <a:prstGeom prst="rect">
            <a:avLst/>
          </a:prstGeom>
          <a:noFill/>
          <a:ln/>
        </p:spPr>
        <p:txBody>
          <a:bodyPr wrap="none" lIns="0" tIns="0" rIns="0" bIns="0" rtlCol="0" anchor="t"/>
          <a:lstStyle/>
          <a:p>
            <a:pPr marL="0" indent="0" algn="l">
              <a:lnSpc>
                <a:spcPts val="4500"/>
              </a:lnSpc>
              <a:buNone/>
            </a:pPr>
            <a:r>
              <a:rPr lang="en-US" sz="3600" dirty="0">
                <a:solidFill>
                  <a:srgbClr val="1B1B27"/>
                </a:solidFill>
                <a:latin typeface="Alexandria" pitchFamily="34" charset="0"/>
                <a:ea typeface="Alexandria" pitchFamily="34" charset="-122"/>
                <a:cs typeface="Alexandria" pitchFamily="34" charset="-120"/>
              </a:rPr>
              <a:t>Le cinque fasi del procedimento amministrativo</a:t>
            </a:r>
            <a:endParaRPr lang="en-US" sz="3600" dirty="0"/>
          </a:p>
        </p:txBody>
      </p:sp>
      <p:sp>
        <p:nvSpPr>
          <p:cNvPr id="3" name="Shape 1"/>
          <p:cNvSpPr/>
          <p:nvPr/>
        </p:nvSpPr>
        <p:spPr>
          <a:xfrm>
            <a:off x="737830" y="1452443"/>
            <a:ext cx="184428" cy="1106805"/>
          </a:xfrm>
          <a:prstGeom prst="roundRect">
            <a:avLst>
              <a:gd name="adj" fmla="val 42009"/>
            </a:avLst>
          </a:prstGeom>
          <a:solidFill>
            <a:srgbClr val="D2DDF9"/>
          </a:solidFill>
          <a:ln w="7620">
            <a:solidFill>
              <a:srgbClr val="B8C3DF"/>
            </a:solidFill>
            <a:prstDash val="solid"/>
          </a:ln>
        </p:spPr>
        <p:txBody>
          <a:bodyPr/>
          <a:lstStyle/>
          <a:p>
            <a:endParaRPr lang="it-IT"/>
          </a:p>
        </p:txBody>
      </p:sp>
      <p:sp>
        <p:nvSpPr>
          <p:cNvPr id="4" name="Text 2"/>
          <p:cNvSpPr/>
          <p:nvPr/>
        </p:nvSpPr>
        <p:spPr>
          <a:xfrm>
            <a:off x="1106686" y="1636871"/>
            <a:ext cx="2741652" cy="288250"/>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Avvio del procedimento</a:t>
            </a:r>
            <a:endParaRPr lang="en-US" sz="1800" dirty="0"/>
          </a:p>
        </p:txBody>
      </p:sp>
      <p:sp>
        <p:nvSpPr>
          <p:cNvPr id="5" name="Text 3"/>
          <p:cNvSpPr/>
          <p:nvPr/>
        </p:nvSpPr>
        <p:spPr>
          <a:xfrm>
            <a:off x="1106686" y="2035731"/>
            <a:ext cx="12785884" cy="295037"/>
          </a:xfrm>
          <a:prstGeom prst="rect">
            <a:avLst/>
          </a:prstGeom>
          <a:noFill/>
          <a:ln/>
        </p:spPr>
        <p:txBody>
          <a:bodyPr wrap="non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Atto del dirigente con "progetto preliminare": abbastanza specifico da orientare, abbastanza aperto da permettere innovazione</a:t>
            </a:r>
            <a:endParaRPr lang="en-US" sz="1450" dirty="0"/>
          </a:p>
        </p:txBody>
      </p:sp>
      <p:sp>
        <p:nvSpPr>
          <p:cNvPr id="6" name="Shape 4"/>
          <p:cNvSpPr/>
          <p:nvPr/>
        </p:nvSpPr>
        <p:spPr>
          <a:xfrm>
            <a:off x="1014532" y="2743676"/>
            <a:ext cx="184428" cy="1106805"/>
          </a:xfrm>
          <a:prstGeom prst="roundRect">
            <a:avLst>
              <a:gd name="adj" fmla="val 42009"/>
            </a:avLst>
          </a:prstGeom>
          <a:solidFill>
            <a:srgbClr val="D2DDF9"/>
          </a:solidFill>
          <a:ln w="7620">
            <a:solidFill>
              <a:srgbClr val="B8C3DF"/>
            </a:solidFill>
            <a:prstDash val="solid"/>
          </a:ln>
        </p:spPr>
        <p:txBody>
          <a:bodyPr/>
          <a:lstStyle/>
          <a:p>
            <a:endParaRPr lang="it-IT"/>
          </a:p>
        </p:txBody>
      </p:sp>
      <p:sp>
        <p:nvSpPr>
          <p:cNvPr id="7" name="Text 5"/>
          <p:cNvSpPr/>
          <p:nvPr/>
        </p:nvSpPr>
        <p:spPr>
          <a:xfrm>
            <a:off x="1383387" y="2928104"/>
            <a:ext cx="2862262" cy="288250"/>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Pubblicazione dell'avviso</a:t>
            </a:r>
            <a:endParaRPr lang="en-US" sz="1800" dirty="0"/>
          </a:p>
        </p:txBody>
      </p:sp>
      <p:sp>
        <p:nvSpPr>
          <p:cNvPr id="8" name="Text 6"/>
          <p:cNvSpPr/>
          <p:nvPr/>
        </p:nvSpPr>
        <p:spPr>
          <a:xfrm>
            <a:off x="1383387" y="3326963"/>
            <a:ext cx="12509183" cy="295037"/>
          </a:xfrm>
          <a:prstGeom prst="rect">
            <a:avLst/>
          </a:prstGeom>
          <a:noFill/>
          <a:ln/>
        </p:spPr>
        <p:txBody>
          <a:bodyPr wrap="non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Definizione di oggetto, requisiti, modalità, criteri di valutazione, tempi del procedimento</a:t>
            </a:r>
            <a:endParaRPr lang="en-US" sz="1450" dirty="0"/>
          </a:p>
        </p:txBody>
      </p:sp>
      <p:sp>
        <p:nvSpPr>
          <p:cNvPr id="9" name="Shape 7"/>
          <p:cNvSpPr/>
          <p:nvPr/>
        </p:nvSpPr>
        <p:spPr>
          <a:xfrm>
            <a:off x="1291233" y="4034909"/>
            <a:ext cx="184428" cy="1106805"/>
          </a:xfrm>
          <a:prstGeom prst="roundRect">
            <a:avLst>
              <a:gd name="adj" fmla="val 42009"/>
            </a:avLst>
          </a:prstGeom>
          <a:solidFill>
            <a:srgbClr val="D2DDF9"/>
          </a:solidFill>
          <a:ln w="7620">
            <a:solidFill>
              <a:srgbClr val="B8C3DF"/>
            </a:solidFill>
            <a:prstDash val="solid"/>
          </a:ln>
        </p:spPr>
        <p:txBody>
          <a:bodyPr/>
          <a:lstStyle/>
          <a:p>
            <a:endParaRPr lang="it-IT"/>
          </a:p>
        </p:txBody>
      </p:sp>
      <p:sp>
        <p:nvSpPr>
          <p:cNvPr id="10" name="Text 8"/>
          <p:cNvSpPr/>
          <p:nvPr/>
        </p:nvSpPr>
        <p:spPr>
          <a:xfrm>
            <a:off x="1660088" y="4219337"/>
            <a:ext cx="3993594" cy="288250"/>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Istruttoria pubblica e negoziazione</a:t>
            </a:r>
            <a:endParaRPr lang="en-US" sz="1800" dirty="0"/>
          </a:p>
        </p:txBody>
      </p:sp>
      <p:sp>
        <p:nvSpPr>
          <p:cNvPr id="11" name="Text 9"/>
          <p:cNvSpPr/>
          <p:nvPr/>
        </p:nvSpPr>
        <p:spPr>
          <a:xfrm>
            <a:off x="1660088" y="4618196"/>
            <a:ext cx="12232481" cy="295037"/>
          </a:xfrm>
          <a:prstGeom prst="rect">
            <a:avLst/>
          </a:prstGeom>
          <a:noFill/>
          <a:ln/>
        </p:spPr>
        <p:txBody>
          <a:bodyPr wrap="non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Processo dinamico dove le proposte possono essere modificate, integrate, combinate tra loro</a:t>
            </a:r>
            <a:endParaRPr lang="en-US" sz="1450" dirty="0"/>
          </a:p>
        </p:txBody>
      </p:sp>
      <p:sp>
        <p:nvSpPr>
          <p:cNvPr id="12" name="Shape 10"/>
          <p:cNvSpPr/>
          <p:nvPr/>
        </p:nvSpPr>
        <p:spPr>
          <a:xfrm>
            <a:off x="1567934" y="5326142"/>
            <a:ext cx="184428" cy="1106805"/>
          </a:xfrm>
          <a:prstGeom prst="roundRect">
            <a:avLst>
              <a:gd name="adj" fmla="val 42009"/>
            </a:avLst>
          </a:prstGeom>
          <a:solidFill>
            <a:srgbClr val="D2DDF9"/>
          </a:solidFill>
          <a:ln w="7620">
            <a:solidFill>
              <a:srgbClr val="B8C3DF"/>
            </a:solidFill>
            <a:prstDash val="solid"/>
          </a:ln>
        </p:spPr>
        <p:txBody>
          <a:bodyPr/>
          <a:lstStyle/>
          <a:p>
            <a:endParaRPr lang="it-IT"/>
          </a:p>
        </p:txBody>
      </p:sp>
      <p:sp>
        <p:nvSpPr>
          <p:cNvPr id="13" name="Text 11"/>
          <p:cNvSpPr/>
          <p:nvPr/>
        </p:nvSpPr>
        <p:spPr>
          <a:xfrm>
            <a:off x="1936790" y="5510570"/>
            <a:ext cx="3764875" cy="288250"/>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Sottoscrizione della convenzione</a:t>
            </a:r>
            <a:endParaRPr lang="en-US" sz="1800" dirty="0"/>
          </a:p>
        </p:txBody>
      </p:sp>
      <p:sp>
        <p:nvSpPr>
          <p:cNvPr id="14" name="Text 12"/>
          <p:cNvSpPr/>
          <p:nvPr/>
        </p:nvSpPr>
        <p:spPr>
          <a:xfrm>
            <a:off x="1936790" y="5909429"/>
            <a:ext cx="11955780" cy="295037"/>
          </a:xfrm>
          <a:prstGeom prst="rect">
            <a:avLst/>
          </a:prstGeom>
          <a:noFill/>
          <a:ln/>
        </p:spPr>
        <p:txBody>
          <a:bodyPr wrap="non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Accordo di collaborazione flessibile, non contratto di appalto</a:t>
            </a:r>
            <a:endParaRPr lang="en-US" sz="1450" dirty="0"/>
          </a:p>
        </p:txBody>
      </p:sp>
      <p:sp>
        <p:nvSpPr>
          <p:cNvPr id="15" name="Shape 13"/>
          <p:cNvSpPr/>
          <p:nvPr/>
        </p:nvSpPr>
        <p:spPr>
          <a:xfrm>
            <a:off x="1291233" y="6617375"/>
            <a:ext cx="184428" cy="1106805"/>
          </a:xfrm>
          <a:prstGeom prst="roundRect">
            <a:avLst>
              <a:gd name="adj" fmla="val 42009"/>
            </a:avLst>
          </a:prstGeom>
          <a:solidFill>
            <a:srgbClr val="D2DDF9"/>
          </a:solidFill>
          <a:ln w="7620">
            <a:solidFill>
              <a:srgbClr val="B8C3DF"/>
            </a:solidFill>
            <a:prstDash val="solid"/>
          </a:ln>
        </p:spPr>
        <p:txBody>
          <a:bodyPr/>
          <a:lstStyle/>
          <a:p>
            <a:endParaRPr lang="it-IT"/>
          </a:p>
        </p:txBody>
      </p:sp>
      <p:sp>
        <p:nvSpPr>
          <p:cNvPr id="16" name="Text 14"/>
          <p:cNvSpPr/>
          <p:nvPr/>
        </p:nvSpPr>
        <p:spPr>
          <a:xfrm>
            <a:off x="1660088" y="6801803"/>
            <a:ext cx="3134678" cy="288250"/>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Cogestione e coproduzione</a:t>
            </a:r>
            <a:endParaRPr lang="en-US" sz="1800" dirty="0"/>
          </a:p>
        </p:txBody>
      </p:sp>
      <p:sp>
        <p:nvSpPr>
          <p:cNvPr id="17" name="Text 15"/>
          <p:cNvSpPr/>
          <p:nvPr/>
        </p:nvSpPr>
        <p:spPr>
          <a:xfrm>
            <a:off x="1660088" y="7200662"/>
            <a:ext cx="12232481" cy="295037"/>
          </a:xfrm>
          <a:prstGeom prst="rect">
            <a:avLst/>
          </a:prstGeom>
          <a:noFill/>
          <a:ln/>
        </p:spPr>
        <p:txBody>
          <a:bodyPr wrap="none" lIns="0" tIns="0" rIns="0" bIns="0" rtlCol="0" anchor="t"/>
          <a:lstStyle/>
          <a:p>
            <a:pPr marL="0" indent="0" algn="l">
              <a:lnSpc>
                <a:spcPts val="2300"/>
              </a:lnSpc>
              <a:buNone/>
            </a:pPr>
            <a:r>
              <a:rPr lang="en-US" sz="1450" dirty="0">
                <a:solidFill>
                  <a:srgbClr val="404155"/>
                </a:solidFill>
                <a:latin typeface="Nobile" pitchFamily="34" charset="0"/>
                <a:ea typeface="Nobile" pitchFamily="34" charset="-122"/>
                <a:cs typeface="Nobile" pitchFamily="34" charset="-120"/>
              </a:rPr>
              <a:t>Partnership operativa: decidere insieme, affrontare problemi, adattare il progetto</a:t>
            </a:r>
            <a:endParaRPr lang="en-US" sz="145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sp>
        <p:nvSpPr>
          <p:cNvPr id="2" name="Text 0"/>
          <p:cNvSpPr/>
          <p:nvPr/>
        </p:nvSpPr>
        <p:spPr>
          <a:xfrm>
            <a:off x="716875" y="492800"/>
            <a:ext cx="13196649" cy="2240042"/>
          </a:xfrm>
          <a:prstGeom prst="rect">
            <a:avLst/>
          </a:prstGeom>
          <a:noFill/>
          <a:ln/>
        </p:spPr>
        <p:txBody>
          <a:bodyPr wrap="square" lIns="0" tIns="0" rIns="0" bIns="0" rtlCol="0" anchor="t"/>
          <a:lstStyle/>
          <a:p>
            <a:pPr marL="0" indent="0" algn="l">
              <a:lnSpc>
                <a:spcPts val="8800"/>
              </a:lnSpc>
              <a:buNone/>
            </a:pPr>
            <a:r>
              <a:rPr lang="en-US" sz="7050" dirty="0">
                <a:solidFill>
                  <a:srgbClr val="1B1B27"/>
                </a:solidFill>
                <a:latin typeface="Alexandria" pitchFamily="34" charset="0"/>
                <a:ea typeface="Alexandria" pitchFamily="34" charset="-122"/>
                <a:cs typeface="Alexandria" pitchFamily="34" charset="-120"/>
              </a:rPr>
              <a:t>I tre livelli del metodo organizzativo</a:t>
            </a:r>
            <a:endParaRPr lang="en-US" sz="7050" dirty="0"/>
          </a:p>
        </p:txBody>
      </p:sp>
      <p:pic>
        <p:nvPicPr>
          <p:cNvPr id="3" name="Image 0" descr="preencoded.png"/>
          <p:cNvPicPr>
            <a:picLocks noChangeAspect="1"/>
          </p:cNvPicPr>
          <p:nvPr/>
        </p:nvPicPr>
        <p:blipFill>
          <a:blip r:embed="rId3"/>
          <a:stretch>
            <a:fillRect/>
          </a:stretch>
        </p:blipFill>
        <p:spPr>
          <a:xfrm>
            <a:off x="2927271" y="3091220"/>
            <a:ext cx="2177415" cy="1518880"/>
          </a:xfrm>
          <a:prstGeom prst="rect">
            <a:avLst/>
          </a:prstGeom>
        </p:spPr>
      </p:pic>
      <p:sp>
        <p:nvSpPr>
          <p:cNvPr id="4" name="Text 1"/>
          <p:cNvSpPr/>
          <p:nvPr/>
        </p:nvSpPr>
        <p:spPr>
          <a:xfrm>
            <a:off x="3890010" y="3893939"/>
            <a:ext cx="251936" cy="315039"/>
          </a:xfrm>
          <a:prstGeom prst="rect">
            <a:avLst/>
          </a:prstGeom>
          <a:noFill/>
          <a:ln/>
        </p:spPr>
        <p:txBody>
          <a:bodyPr wrap="none" lIns="0" tIns="0" rIns="0" bIns="0" rtlCol="0" anchor="t"/>
          <a:lstStyle/>
          <a:p>
            <a:pPr marL="0" indent="0" algn="ctr">
              <a:lnSpc>
                <a:spcPts val="3150"/>
              </a:lnSpc>
              <a:buNone/>
            </a:pPr>
            <a:r>
              <a:rPr lang="en-US" sz="1950" dirty="0">
                <a:solidFill>
                  <a:srgbClr val="404155"/>
                </a:solidFill>
                <a:latin typeface="Alexandria" pitchFamily="34" charset="0"/>
                <a:ea typeface="Alexandria" pitchFamily="34" charset="-122"/>
                <a:cs typeface="Alexandria" pitchFamily="34" charset="-120"/>
              </a:rPr>
              <a:t>1</a:t>
            </a:r>
            <a:endParaRPr lang="en-US" sz="1950" dirty="0"/>
          </a:p>
        </p:txBody>
      </p:sp>
      <p:sp>
        <p:nvSpPr>
          <p:cNvPr id="5" name="Text 2"/>
          <p:cNvSpPr/>
          <p:nvPr/>
        </p:nvSpPr>
        <p:spPr>
          <a:xfrm>
            <a:off x="5283875" y="3449598"/>
            <a:ext cx="2688312" cy="335994"/>
          </a:xfrm>
          <a:prstGeom prst="rect">
            <a:avLst/>
          </a:prstGeom>
          <a:noFill/>
          <a:ln/>
        </p:spPr>
        <p:txBody>
          <a:bodyPr wrap="none" lIns="0" tIns="0" rIns="0" bIns="0" rtlCol="0" anchor="t"/>
          <a:lstStyle/>
          <a:p>
            <a:pPr marL="0" indent="0" algn="l">
              <a:lnSpc>
                <a:spcPts val="2600"/>
              </a:lnSpc>
              <a:buNone/>
            </a:pPr>
            <a:r>
              <a:rPr lang="en-US" sz="2100" dirty="0">
                <a:solidFill>
                  <a:srgbClr val="404155"/>
                </a:solidFill>
                <a:latin typeface="Alexandria" pitchFamily="34" charset="0"/>
                <a:ea typeface="Alexandria" pitchFamily="34" charset="-122"/>
                <a:cs typeface="Alexandria" pitchFamily="34" charset="-120"/>
              </a:rPr>
              <a:t>Livello istituzionale</a:t>
            </a:r>
            <a:endParaRPr lang="en-US" sz="2100" dirty="0"/>
          </a:p>
        </p:txBody>
      </p:sp>
      <p:sp>
        <p:nvSpPr>
          <p:cNvPr id="6" name="Text 3"/>
          <p:cNvSpPr/>
          <p:nvPr/>
        </p:nvSpPr>
        <p:spPr>
          <a:xfrm>
            <a:off x="5283875" y="3893106"/>
            <a:ext cx="7768590" cy="358497"/>
          </a:xfrm>
          <a:prstGeom prst="rect">
            <a:avLst/>
          </a:prstGeom>
          <a:noFill/>
          <a:ln/>
        </p:spPr>
        <p:txBody>
          <a:bodyPr wrap="none" lIns="0" tIns="0" rIns="0" bIns="0" rtlCol="0" anchor="t"/>
          <a:lstStyle/>
          <a:p>
            <a:pPr marL="0" indent="0" algn="l">
              <a:lnSpc>
                <a:spcPts val="2800"/>
              </a:lnSpc>
              <a:buNone/>
            </a:pPr>
            <a:r>
              <a:rPr lang="en-US" sz="1750" dirty="0">
                <a:solidFill>
                  <a:srgbClr val="404155"/>
                </a:solidFill>
                <a:latin typeface="Nobile" pitchFamily="34" charset="0"/>
                <a:ea typeface="Nobile" pitchFamily="34" charset="-122"/>
                <a:cs typeface="Nobile" pitchFamily="34" charset="-120"/>
              </a:rPr>
              <a:t>Sindaci, assessori, presidenti: strategie generali, alleanze, impegni politici</a:t>
            </a:r>
            <a:endParaRPr lang="en-US" sz="1750" dirty="0"/>
          </a:p>
        </p:txBody>
      </p:sp>
      <p:sp>
        <p:nvSpPr>
          <p:cNvPr id="7" name="Shape 4"/>
          <p:cNvSpPr/>
          <p:nvPr/>
        </p:nvSpPr>
        <p:spPr>
          <a:xfrm>
            <a:off x="5149453" y="4622959"/>
            <a:ext cx="8719304" cy="11430"/>
          </a:xfrm>
          <a:prstGeom prst="roundRect">
            <a:avLst>
              <a:gd name="adj" fmla="val 658567"/>
            </a:avLst>
          </a:prstGeom>
          <a:solidFill>
            <a:srgbClr val="B8C3DF"/>
          </a:solidFill>
          <a:ln/>
        </p:spPr>
        <p:txBody>
          <a:bodyPr/>
          <a:lstStyle/>
          <a:p>
            <a:endParaRPr lang="it-IT"/>
          </a:p>
        </p:txBody>
      </p:sp>
      <p:pic>
        <p:nvPicPr>
          <p:cNvPr id="8" name="Image 1" descr="preencoded.png"/>
          <p:cNvPicPr>
            <a:picLocks noChangeAspect="1"/>
          </p:cNvPicPr>
          <p:nvPr/>
        </p:nvPicPr>
        <p:blipFill>
          <a:blip r:embed="rId4"/>
          <a:stretch>
            <a:fillRect/>
          </a:stretch>
        </p:blipFill>
        <p:spPr>
          <a:xfrm>
            <a:off x="1838563" y="4654868"/>
            <a:ext cx="4354830" cy="1518880"/>
          </a:xfrm>
          <a:prstGeom prst="rect">
            <a:avLst/>
          </a:prstGeom>
        </p:spPr>
      </p:pic>
      <p:sp>
        <p:nvSpPr>
          <p:cNvPr id="9" name="Text 5"/>
          <p:cNvSpPr/>
          <p:nvPr/>
        </p:nvSpPr>
        <p:spPr>
          <a:xfrm>
            <a:off x="3890010" y="5256728"/>
            <a:ext cx="251936" cy="315039"/>
          </a:xfrm>
          <a:prstGeom prst="rect">
            <a:avLst/>
          </a:prstGeom>
          <a:noFill/>
          <a:ln/>
        </p:spPr>
        <p:txBody>
          <a:bodyPr wrap="none" lIns="0" tIns="0" rIns="0" bIns="0" rtlCol="0" anchor="t"/>
          <a:lstStyle/>
          <a:p>
            <a:pPr marL="0" indent="0" algn="ctr">
              <a:lnSpc>
                <a:spcPts val="3150"/>
              </a:lnSpc>
              <a:buNone/>
            </a:pPr>
            <a:r>
              <a:rPr lang="en-US" sz="1950" dirty="0">
                <a:solidFill>
                  <a:srgbClr val="404155"/>
                </a:solidFill>
                <a:latin typeface="Alexandria" pitchFamily="34" charset="0"/>
                <a:ea typeface="Alexandria" pitchFamily="34" charset="-122"/>
                <a:cs typeface="Alexandria" pitchFamily="34" charset="-120"/>
              </a:rPr>
              <a:t>2</a:t>
            </a:r>
            <a:endParaRPr lang="en-US" sz="1950" dirty="0"/>
          </a:p>
        </p:txBody>
      </p:sp>
      <p:sp>
        <p:nvSpPr>
          <p:cNvPr id="10" name="Text 6"/>
          <p:cNvSpPr/>
          <p:nvPr/>
        </p:nvSpPr>
        <p:spPr>
          <a:xfrm>
            <a:off x="6372582" y="4834057"/>
            <a:ext cx="2688312" cy="335994"/>
          </a:xfrm>
          <a:prstGeom prst="rect">
            <a:avLst/>
          </a:prstGeom>
          <a:noFill/>
          <a:ln/>
        </p:spPr>
        <p:txBody>
          <a:bodyPr wrap="none" lIns="0" tIns="0" rIns="0" bIns="0" rtlCol="0" anchor="t"/>
          <a:lstStyle/>
          <a:p>
            <a:pPr marL="0" indent="0" algn="l">
              <a:lnSpc>
                <a:spcPts val="2600"/>
              </a:lnSpc>
              <a:buNone/>
            </a:pPr>
            <a:r>
              <a:rPr lang="en-US" sz="2100" dirty="0">
                <a:solidFill>
                  <a:srgbClr val="404155"/>
                </a:solidFill>
                <a:latin typeface="Alexandria" pitchFamily="34" charset="0"/>
                <a:ea typeface="Alexandria" pitchFamily="34" charset="-122"/>
                <a:cs typeface="Alexandria" pitchFamily="34" charset="-120"/>
              </a:rPr>
              <a:t>Livello progettuale</a:t>
            </a:r>
            <a:endParaRPr lang="en-US" sz="2100" dirty="0"/>
          </a:p>
        </p:txBody>
      </p:sp>
      <p:sp>
        <p:nvSpPr>
          <p:cNvPr id="11" name="Text 7"/>
          <p:cNvSpPr/>
          <p:nvPr/>
        </p:nvSpPr>
        <p:spPr>
          <a:xfrm>
            <a:off x="6372582" y="5277564"/>
            <a:ext cx="7361753" cy="716994"/>
          </a:xfrm>
          <a:prstGeom prst="rect">
            <a:avLst/>
          </a:prstGeom>
          <a:noFill/>
          <a:ln/>
        </p:spPr>
        <p:txBody>
          <a:bodyPr wrap="square" lIns="0" tIns="0" rIns="0" bIns="0" rtlCol="0" anchor="t"/>
          <a:lstStyle/>
          <a:p>
            <a:pPr marL="0" indent="0" algn="l">
              <a:lnSpc>
                <a:spcPts val="2800"/>
              </a:lnSpc>
              <a:buNone/>
            </a:pPr>
            <a:r>
              <a:rPr lang="en-US" sz="1750" dirty="0">
                <a:solidFill>
                  <a:srgbClr val="404155"/>
                </a:solidFill>
                <a:latin typeface="Nobile" pitchFamily="34" charset="0"/>
                <a:ea typeface="Nobile" pitchFamily="34" charset="-122"/>
                <a:cs typeface="Nobile" pitchFamily="34" charset="-120"/>
              </a:rPr>
              <a:t>Tecnici, coordinatori, esperti: traduzione in progetti operativi, metodologie, strumenti</a:t>
            </a:r>
            <a:endParaRPr lang="en-US" sz="1750" dirty="0"/>
          </a:p>
        </p:txBody>
      </p:sp>
      <p:sp>
        <p:nvSpPr>
          <p:cNvPr id="12" name="Shape 8"/>
          <p:cNvSpPr/>
          <p:nvPr/>
        </p:nvSpPr>
        <p:spPr>
          <a:xfrm>
            <a:off x="6238161" y="6186607"/>
            <a:ext cx="7630597" cy="11430"/>
          </a:xfrm>
          <a:prstGeom prst="roundRect">
            <a:avLst>
              <a:gd name="adj" fmla="val 658567"/>
            </a:avLst>
          </a:prstGeom>
          <a:solidFill>
            <a:srgbClr val="B8C3DF"/>
          </a:solidFill>
          <a:ln/>
        </p:spPr>
        <p:txBody>
          <a:bodyPr/>
          <a:lstStyle/>
          <a:p>
            <a:endParaRPr lang="it-IT"/>
          </a:p>
        </p:txBody>
      </p:sp>
      <p:pic>
        <p:nvPicPr>
          <p:cNvPr id="13" name="Image 2" descr="preencoded.png"/>
          <p:cNvPicPr>
            <a:picLocks noChangeAspect="1"/>
          </p:cNvPicPr>
          <p:nvPr/>
        </p:nvPicPr>
        <p:blipFill>
          <a:blip r:embed="rId5"/>
          <a:stretch>
            <a:fillRect/>
          </a:stretch>
        </p:blipFill>
        <p:spPr>
          <a:xfrm>
            <a:off x="749856" y="6218515"/>
            <a:ext cx="6532245" cy="1518880"/>
          </a:xfrm>
          <a:prstGeom prst="rect">
            <a:avLst/>
          </a:prstGeom>
        </p:spPr>
      </p:pic>
      <p:sp>
        <p:nvSpPr>
          <p:cNvPr id="14" name="Text 9"/>
          <p:cNvSpPr/>
          <p:nvPr/>
        </p:nvSpPr>
        <p:spPr>
          <a:xfrm>
            <a:off x="3890010" y="6820376"/>
            <a:ext cx="251936" cy="315039"/>
          </a:xfrm>
          <a:prstGeom prst="rect">
            <a:avLst/>
          </a:prstGeom>
          <a:noFill/>
          <a:ln/>
        </p:spPr>
        <p:txBody>
          <a:bodyPr wrap="none" lIns="0" tIns="0" rIns="0" bIns="0" rtlCol="0" anchor="t"/>
          <a:lstStyle/>
          <a:p>
            <a:pPr marL="0" indent="0" algn="ctr">
              <a:lnSpc>
                <a:spcPts val="3150"/>
              </a:lnSpc>
              <a:buNone/>
            </a:pPr>
            <a:r>
              <a:rPr lang="en-US" sz="1950" dirty="0">
                <a:solidFill>
                  <a:srgbClr val="404155"/>
                </a:solidFill>
                <a:latin typeface="Alexandria" pitchFamily="34" charset="0"/>
                <a:ea typeface="Alexandria" pitchFamily="34" charset="-122"/>
                <a:cs typeface="Alexandria" pitchFamily="34" charset="-120"/>
              </a:rPr>
              <a:t>3</a:t>
            </a:r>
            <a:endParaRPr lang="en-US" sz="1950" dirty="0"/>
          </a:p>
        </p:txBody>
      </p:sp>
      <p:sp>
        <p:nvSpPr>
          <p:cNvPr id="15" name="Text 10"/>
          <p:cNvSpPr/>
          <p:nvPr/>
        </p:nvSpPr>
        <p:spPr>
          <a:xfrm>
            <a:off x="7461290" y="6397704"/>
            <a:ext cx="3650099" cy="335994"/>
          </a:xfrm>
          <a:prstGeom prst="rect">
            <a:avLst/>
          </a:prstGeom>
          <a:noFill/>
          <a:ln/>
        </p:spPr>
        <p:txBody>
          <a:bodyPr wrap="none" lIns="0" tIns="0" rIns="0" bIns="0" rtlCol="0" anchor="t"/>
          <a:lstStyle/>
          <a:p>
            <a:pPr marL="0" indent="0" algn="l">
              <a:lnSpc>
                <a:spcPts val="2600"/>
              </a:lnSpc>
              <a:buNone/>
            </a:pPr>
            <a:r>
              <a:rPr lang="en-US" sz="2100" dirty="0">
                <a:solidFill>
                  <a:srgbClr val="404155"/>
                </a:solidFill>
                <a:latin typeface="Alexandria" pitchFamily="34" charset="0"/>
                <a:ea typeface="Alexandria" pitchFamily="34" charset="-122"/>
                <a:cs typeface="Alexandria" pitchFamily="34" charset="-120"/>
              </a:rPr>
              <a:t>Livello gestionale-operativo</a:t>
            </a:r>
            <a:endParaRPr lang="en-US" sz="2100" dirty="0"/>
          </a:p>
        </p:txBody>
      </p:sp>
      <p:sp>
        <p:nvSpPr>
          <p:cNvPr id="16" name="Text 11"/>
          <p:cNvSpPr/>
          <p:nvPr/>
        </p:nvSpPr>
        <p:spPr>
          <a:xfrm>
            <a:off x="7461290" y="6841212"/>
            <a:ext cx="6273046" cy="716994"/>
          </a:xfrm>
          <a:prstGeom prst="rect">
            <a:avLst/>
          </a:prstGeom>
          <a:noFill/>
          <a:ln/>
        </p:spPr>
        <p:txBody>
          <a:bodyPr wrap="square" lIns="0" tIns="0" rIns="0" bIns="0" rtlCol="0" anchor="t"/>
          <a:lstStyle/>
          <a:p>
            <a:pPr marL="0" indent="0" algn="l">
              <a:lnSpc>
                <a:spcPts val="2800"/>
              </a:lnSpc>
              <a:buNone/>
            </a:pPr>
            <a:r>
              <a:rPr lang="en-US" sz="1750" dirty="0">
                <a:solidFill>
                  <a:srgbClr val="404155"/>
                </a:solidFill>
                <a:latin typeface="Nobile" pitchFamily="34" charset="0"/>
                <a:ea typeface="Nobile" pitchFamily="34" charset="-122"/>
                <a:cs typeface="Nobile" pitchFamily="34" charset="-120"/>
              </a:rPr>
              <a:t>Operatori, volontari: realizzazione concreta, verifica efficacia, soluzioni innovative</a:t>
            </a:r>
            <a:endParaRPr lang="en-US" sz="175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sp>
        <p:nvSpPr>
          <p:cNvPr id="2" name="Text 0"/>
          <p:cNvSpPr/>
          <p:nvPr/>
        </p:nvSpPr>
        <p:spPr>
          <a:xfrm>
            <a:off x="793790" y="872014"/>
            <a:ext cx="1270111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Elementi distintivi della co-progettazione autentica</a:t>
            </a:r>
            <a:endParaRPr lang="en-US" sz="3900" dirty="0"/>
          </a:p>
        </p:txBody>
      </p:sp>
      <p:sp>
        <p:nvSpPr>
          <p:cNvPr id="3" name="Shape 1"/>
          <p:cNvSpPr/>
          <p:nvPr/>
        </p:nvSpPr>
        <p:spPr>
          <a:xfrm>
            <a:off x="793790" y="2186583"/>
            <a:ext cx="6422231" cy="2337435"/>
          </a:xfrm>
          <a:prstGeom prst="roundRect">
            <a:avLst>
              <a:gd name="adj" fmla="val 4694"/>
            </a:avLst>
          </a:prstGeom>
          <a:solidFill>
            <a:srgbClr val="F9F9FF"/>
          </a:solidFill>
          <a:ln/>
        </p:spPr>
        <p:txBody>
          <a:bodyPr/>
          <a:lstStyle/>
          <a:p>
            <a:endParaRPr lang="it-IT"/>
          </a:p>
        </p:txBody>
      </p:sp>
      <p:sp>
        <p:nvSpPr>
          <p:cNvPr id="4" name="Shape 2"/>
          <p:cNvSpPr/>
          <p:nvPr/>
        </p:nvSpPr>
        <p:spPr>
          <a:xfrm>
            <a:off x="793790" y="2163723"/>
            <a:ext cx="6422231" cy="91440"/>
          </a:xfrm>
          <a:prstGeom prst="roundRect">
            <a:avLst>
              <a:gd name="adj" fmla="val 91163"/>
            </a:avLst>
          </a:prstGeom>
          <a:solidFill>
            <a:srgbClr val="1B54DA"/>
          </a:solidFill>
          <a:ln/>
        </p:spPr>
        <p:txBody>
          <a:bodyPr/>
          <a:lstStyle/>
          <a:p>
            <a:endParaRPr lang="it-IT"/>
          </a:p>
        </p:txBody>
      </p:sp>
      <p:sp>
        <p:nvSpPr>
          <p:cNvPr id="5" name="Shape 3"/>
          <p:cNvSpPr/>
          <p:nvPr/>
        </p:nvSpPr>
        <p:spPr>
          <a:xfrm>
            <a:off x="3707249" y="1888927"/>
            <a:ext cx="595313" cy="595313"/>
          </a:xfrm>
          <a:prstGeom prst="roundRect">
            <a:avLst>
              <a:gd name="adj" fmla="val 153600"/>
            </a:avLst>
          </a:prstGeom>
          <a:solidFill>
            <a:srgbClr val="1B54DA"/>
          </a:solidFill>
          <a:ln/>
        </p:spPr>
        <p:txBody>
          <a:bodyPr/>
          <a:lstStyle/>
          <a:p>
            <a:endParaRPr lang="it-IT"/>
          </a:p>
        </p:txBody>
      </p:sp>
      <p:sp>
        <p:nvSpPr>
          <p:cNvPr id="6" name="Text 4"/>
          <p:cNvSpPr/>
          <p:nvPr/>
        </p:nvSpPr>
        <p:spPr>
          <a:xfrm>
            <a:off x="3885843" y="2037755"/>
            <a:ext cx="238125" cy="297656"/>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Alexandria" pitchFamily="34" charset="0"/>
                <a:ea typeface="Alexandria" pitchFamily="34" charset="-122"/>
                <a:cs typeface="Alexandria" pitchFamily="34" charset="-120"/>
              </a:rPr>
              <a:t>1</a:t>
            </a:r>
            <a:endParaRPr lang="en-US" sz="1850" dirty="0"/>
          </a:p>
        </p:txBody>
      </p:sp>
      <p:sp>
        <p:nvSpPr>
          <p:cNvPr id="7" name="Text 5"/>
          <p:cNvSpPr/>
          <p:nvPr/>
        </p:nvSpPr>
        <p:spPr>
          <a:xfrm>
            <a:off x="1015008" y="2682716"/>
            <a:ext cx="315444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Rimborso vs Corrispettivo</a:t>
            </a:r>
            <a:endParaRPr lang="en-US" sz="1950" dirty="0"/>
          </a:p>
        </p:txBody>
      </p:sp>
      <p:sp>
        <p:nvSpPr>
          <p:cNvPr id="8" name="Text 6"/>
          <p:cNvSpPr/>
          <p:nvPr/>
        </p:nvSpPr>
        <p:spPr>
          <a:xfrm>
            <a:off x="1015008" y="3111937"/>
            <a:ext cx="5979795" cy="1190863"/>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Non corrispettivo per prestazione, ma rimborso per costi sostenuti nella realizzazione dell'obiettivo comune</a:t>
            </a:r>
            <a:endParaRPr lang="en-US" sz="1950" dirty="0"/>
          </a:p>
        </p:txBody>
      </p:sp>
      <p:sp>
        <p:nvSpPr>
          <p:cNvPr id="9" name="Shape 7"/>
          <p:cNvSpPr/>
          <p:nvPr/>
        </p:nvSpPr>
        <p:spPr>
          <a:xfrm>
            <a:off x="7414379" y="2186583"/>
            <a:ext cx="6422231" cy="2337435"/>
          </a:xfrm>
          <a:prstGeom prst="roundRect">
            <a:avLst>
              <a:gd name="adj" fmla="val 4694"/>
            </a:avLst>
          </a:prstGeom>
          <a:solidFill>
            <a:srgbClr val="F9F9FF"/>
          </a:solidFill>
          <a:ln/>
        </p:spPr>
        <p:txBody>
          <a:bodyPr/>
          <a:lstStyle/>
          <a:p>
            <a:endParaRPr lang="it-IT"/>
          </a:p>
        </p:txBody>
      </p:sp>
      <p:sp>
        <p:nvSpPr>
          <p:cNvPr id="10" name="Shape 8"/>
          <p:cNvSpPr/>
          <p:nvPr/>
        </p:nvSpPr>
        <p:spPr>
          <a:xfrm>
            <a:off x="7414379" y="2163723"/>
            <a:ext cx="6422231" cy="91440"/>
          </a:xfrm>
          <a:prstGeom prst="roundRect">
            <a:avLst>
              <a:gd name="adj" fmla="val 91163"/>
            </a:avLst>
          </a:prstGeom>
          <a:solidFill>
            <a:srgbClr val="1B54DA"/>
          </a:solidFill>
          <a:ln/>
        </p:spPr>
        <p:txBody>
          <a:bodyPr/>
          <a:lstStyle/>
          <a:p>
            <a:endParaRPr lang="it-IT"/>
          </a:p>
        </p:txBody>
      </p:sp>
      <p:sp>
        <p:nvSpPr>
          <p:cNvPr id="11" name="Shape 9"/>
          <p:cNvSpPr/>
          <p:nvPr/>
        </p:nvSpPr>
        <p:spPr>
          <a:xfrm>
            <a:off x="10327838" y="1888927"/>
            <a:ext cx="595313" cy="595313"/>
          </a:xfrm>
          <a:prstGeom prst="roundRect">
            <a:avLst>
              <a:gd name="adj" fmla="val 153600"/>
            </a:avLst>
          </a:prstGeom>
          <a:solidFill>
            <a:srgbClr val="1B54DA"/>
          </a:solidFill>
          <a:ln/>
        </p:spPr>
        <p:txBody>
          <a:bodyPr/>
          <a:lstStyle/>
          <a:p>
            <a:endParaRPr lang="it-IT"/>
          </a:p>
        </p:txBody>
      </p:sp>
      <p:sp>
        <p:nvSpPr>
          <p:cNvPr id="12" name="Text 10"/>
          <p:cNvSpPr/>
          <p:nvPr/>
        </p:nvSpPr>
        <p:spPr>
          <a:xfrm>
            <a:off x="10506432" y="2037755"/>
            <a:ext cx="238125" cy="297656"/>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Alexandria" pitchFamily="34" charset="0"/>
                <a:ea typeface="Alexandria" pitchFamily="34" charset="-122"/>
                <a:cs typeface="Alexandria" pitchFamily="34" charset="-120"/>
              </a:rPr>
              <a:t>2</a:t>
            </a:r>
            <a:endParaRPr lang="en-US" sz="1850" dirty="0"/>
          </a:p>
        </p:txBody>
      </p:sp>
      <p:sp>
        <p:nvSpPr>
          <p:cNvPr id="13" name="Text 11"/>
          <p:cNvSpPr/>
          <p:nvPr/>
        </p:nvSpPr>
        <p:spPr>
          <a:xfrm>
            <a:off x="7635597" y="2682716"/>
            <a:ext cx="3263384"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Apporto risorse aggiuntive</a:t>
            </a:r>
            <a:endParaRPr lang="en-US" sz="1950" dirty="0"/>
          </a:p>
        </p:txBody>
      </p:sp>
      <p:sp>
        <p:nvSpPr>
          <p:cNvPr id="14" name="Text 12"/>
          <p:cNvSpPr/>
          <p:nvPr/>
        </p:nvSpPr>
        <p:spPr>
          <a:xfrm>
            <a:off x="7635597" y="3111937"/>
            <a:ext cx="5979795"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Competenze, relazioni, spazi, attrezzature, energie volontaristiche come prova della vera partnership</a:t>
            </a:r>
            <a:endParaRPr lang="en-US" sz="1950" dirty="0"/>
          </a:p>
        </p:txBody>
      </p:sp>
      <p:sp>
        <p:nvSpPr>
          <p:cNvPr id="15" name="Shape 13"/>
          <p:cNvSpPr/>
          <p:nvPr/>
        </p:nvSpPr>
        <p:spPr>
          <a:xfrm>
            <a:off x="793790" y="5020032"/>
            <a:ext cx="6422231" cy="2337435"/>
          </a:xfrm>
          <a:prstGeom prst="roundRect">
            <a:avLst>
              <a:gd name="adj" fmla="val 4694"/>
            </a:avLst>
          </a:prstGeom>
          <a:solidFill>
            <a:srgbClr val="F9F9FF"/>
          </a:solidFill>
          <a:ln/>
        </p:spPr>
        <p:txBody>
          <a:bodyPr/>
          <a:lstStyle/>
          <a:p>
            <a:endParaRPr lang="it-IT"/>
          </a:p>
        </p:txBody>
      </p:sp>
      <p:sp>
        <p:nvSpPr>
          <p:cNvPr id="16" name="Shape 14"/>
          <p:cNvSpPr/>
          <p:nvPr/>
        </p:nvSpPr>
        <p:spPr>
          <a:xfrm>
            <a:off x="793790" y="4997172"/>
            <a:ext cx="6422231" cy="91440"/>
          </a:xfrm>
          <a:prstGeom prst="roundRect">
            <a:avLst>
              <a:gd name="adj" fmla="val 91163"/>
            </a:avLst>
          </a:prstGeom>
          <a:solidFill>
            <a:srgbClr val="1B54DA"/>
          </a:solidFill>
          <a:ln/>
        </p:spPr>
        <p:txBody>
          <a:bodyPr/>
          <a:lstStyle/>
          <a:p>
            <a:endParaRPr lang="it-IT"/>
          </a:p>
        </p:txBody>
      </p:sp>
      <p:sp>
        <p:nvSpPr>
          <p:cNvPr id="17" name="Shape 15"/>
          <p:cNvSpPr/>
          <p:nvPr/>
        </p:nvSpPr>
        <p:spPr>
          <a:xfrm>
            <a:off x="3707249" y="4722376"/>
            <a:ext cx="595313" cy="595313"/>
          </a:xfrm>
          <a:prstGeom prst="roundRect">
            <a:avLst>
              <a:gd name="adj" fmla="val 153600"/>
            </a:avLst>
          </a:prstGeom>
          <a:solidFill>
            <a:srgbClr val="1B54DA"/>
          </a:solidFill>
          <a:ln/>
        </p:spPr>
        <p:txBody>
          <a:bodyPr/>
          <a:lstStyle/>
          <a:p>
            <a:endParaRPr lang="it-IT"/>
          </a:p>
        </p:txBody>
      </p:sp>
      <p:sp>
        <p:nvSpPr>
          <p:cNvPr id="18" name="Text 16"/>
          <p:cNvSpPr/>
          <p:nvPr/>
        </p:nvSpPr>
        <p:spPr>
          <a:xfrm>
            <a:off x="3885843" y="4871204"/>
            <a:ext cx="238125" cy="297656"/>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Alexandria" pitchFamily="34" charset="0"/>
                <a:ea typeface="Alexandria" pitchFamily="34" charset="-122"/>
                <a:cs typeface="Alexandria" pitchFamily="34" charset="-120"/>
              </a:rPr>
              <a:t>3</a:t>
            </a:r>
            <a:endParaRPr lang="en-US" sz="1850" dirty="0"/>
          </a:p>
        </p:txBody>
      </p:sp>
      <p:sp>
        <p:nvSpPr>
          <p:cNvPr id="19" name="Text 17"/>
          <p:cNvSpPr/>
          <p:nvPr/>
        </p:nvSpPr>
        <p:spPr>
          <a:xfrm>
            <a:off x="1015008" y="5516166"/>
            <a:ext cx="337220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Co-costruzione progettuale</a:t>
            </a:r>
            <a:endParaRPr lang="en-US" sz="1950" dirty="0"/>
          </a:p>
        </p:txBody>
      </p:sp>
      <p:sp>
        <p:nvSpPr>
          <p:cNvPr id="20" name="Text 18"/>
          <p:cNvSpPr/>
          <p:nvPr/>
        </p:nvSpPr>
        <p:spPr>
          <a:xfrm>
            <a:off x="1015008" y="5945386"/>
            <a:ext cx="5979795" cy="1190863"/>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Il progetto nasce dal confronto, deve essere diverso e migliore di quello che avrebbe elaborato l'amministrazione da sola</a:t>
            </a:r>
            <a:endParaRPr lang="en-US" sz="1950" dirty="0"/>
          </a:p>
        </p:txBody>
      </p:sp>
      <p:sp>
        <p:nvSpPr>
          <p:cNvPr id="21" name="Shape 19"/>
          <p:cNvSpPr/>
          <p:nvPr/>
        </p:nvSpPr>
        <p:spPr>
          <a:xfrm>
            <a:off x="7414379" y="5020032"/>
            <a:ext cx="6422231" cy="2337435"/>
          </a:xfrm>
          <a:prstGeom prst="roundRect">
            <a:avLst>
              <a:gd name="adj" fmla="val 4694"/>
            </a:avLst>
          </a:prstGeom>
          <a:solidFill>
            <a:srgbClr val="F9F9FF"/>
          </a:solidFill>
          <a:ln/>
        </p:spPr>
        <p:txBody>
          <a:bodyPr/>
          <a:lstStyle/>
          <a:p>
            <a:endParaRPr lang="it-IT"/>
          </a:p>
        </p:txBody>
      </p:sp>
      <p:sp>
        <p:nvSpPr>
          <p:cNvPr id="22" name="Shape 20"/>
          <p:cNvSpPr/>
          <p:nvPr/>
        </p:nvSpPr>
        <p:spPr>
          <a:xfrm>
            <a:off x="7414379" y="4997172"/>
            <a:ext cx="6422231" cy="91440"/>
          </a:xfrm>
          <a:prstGeom prst="roundRect">
            <a:avLst>
              <a:gd name="adj" fmla="val 91163"/>
            </a:avLst>
          </a:prstGeom>
          <a:solidFill>
            <a:srgbClr val="1B54DA"/>
          </a:solidFill>
          <a:ln/>
        </p:spPr>
        <p:txBody>
          <a:bodyPr/>
          <a:lstStyle/>
          <a:p>
            <a:endParaRPr lang="it-IT"/>
          </a:p>
        </p:txBody>
      </p:sp>
      <p:sp>
        <p:nvSpPr>
          <p:cNvPr id="23" name="Shape 21"/>
          <p:cNvSpPr/>
          <p:nvPr/>
        </p:nvSpPr>
        <p:spPr>
          <a:xfrm>
            <a:off x="10327838" y="4722376"/>
            <a:ext cx="595313" cy="595313"/>
          </a:xfrm>
          <a:prstGeom prst="roundRect">
            <a:avLst>
              <a:gd name="adj" fmla="val 153600"/>
            </a:avLst>
          </a:prstGeom>
          <a:solidFill>
            <a:srgbClr val="1B54DA"/>
          </a:solidFill>
          <a:ln/>
        </p:spPr>
        <p:txBody>
          <a:bodyPr/>
          <a:lstStyle/>
          <a:p>
            <a:endParaRPr lang="it-IT"/>
          </a:p>
        </p:txBody>
      </p:sp>
      <p:sp>
        <p:nvSpPr>
          <p:cNvPr id="24" name="Text 22"/>
          <p:cNvSpPr/>
          <p:nvPr/>
        </p:nvSpPr>
        <p:spPr>
          <a:xfrm>
            <a:off x="10506432" y="4871204"/>
            <a:ext cx="238125" cy="297656"/>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Alexandria" pitchFamily="34" charset="0"/>
                <a:ea typeface="Alexandria" pitchFamily="34" charset="-122"/>
                <a:cs typeface="Alexandria" pitchFamily="34" charset="-120"/>
              </a:rPr>
              <a:t>4</a:t>
            </a:r>
            <a:endParaRPr lang="en-US" sz="1850" dirty="0"/>
          </a:p>
        </p:txBody>
      </p:sp>
      <p:sp>
        <p:nvSpPr>
          <p:cNvPr id="25" name="Text 23"/>
          <p:cNvSpPr/>
          <p:nvPr/>
        </p:nvSpPr>
        <p:spPr>
          <a:xfrm>
            <a:off x="7635597" y="5516166"/>
            <a:ext cx="3112294"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Governance collaborativa</a:t>
            </a:r>
            <a:endParaRPr lang="en-US" sz="1950" dirty="0"/>
          </a:p>
        </p:txBody>
      </p:sp>
      <p:sp>
        <p:nvSpPr>
          <p:cNvPr id="26" name="Text 24"/>
          <p:cNvSpPr/>
          <p:nvPr/>
        </p:nvSpPr>
        <p:spPr>
          <a:xfrm>
            <a:off x="7635597" y="5945386"/>
            <a:ext cx="5979795"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Decisioni importanti prese insieme attraverso strumenti di condivisione democratica</a:t>
            </a:r>
            <a:endParaRPr lang="en-US" sz="195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sp>
        <p:nvSpPr>
          <p:cNvPr id="2" name="Text 0"/>
          <p:cNvSpPr/>
          <p:nvPr/>
        </p:nvSpPr>
        <p:spPr>
          <a:xfrm>
            <a:off x="793790" y="1872139"/>
            <a:ext cx="10028396"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Le sfide operative della co-progettazione</a:t>
            </a:r>
            <a:endParaRPr lang="en-US" sz="3900" dirty="0"/>
          </a:p>
        </p:txBody>
      </p:sp>
      <p:sp>
        <p:nvSpPr>
          <p:cNvPr id="3" name="Shape 1"/>
          <p:cNvSpPr/>
          <p:nvPr/>
        </p:nvSpPr>
        <p:spPr>
          <a:xfrm>
            <a:off x="793790" y="2889052"/>
            <a:ext cx="6422231" cy="1793796"/>
          </a:xfrm>
          <a:prstGeom prst="roundRect">
            <a:avLst>
              <a:gd name="adj" fmla="val 26555"/>
            </a:avLst>
          </a:prstGeom>
          <a:solidFill>
            <a:srgbClr val="D2DDF9"/>
          </a:solidFill>
          <a:ln w="7620">
            <a:solidFill>
              <a:srgbClr val="B8C3DF"/>
            </a:solidFill>
            <a:prstDash val="solid"/>
          </a:ln>
        </p:spPr>
        <p:txBody>
          <a:bodyPr/>
          <a:lstStyle/>
          <a:p>
            <a:endParaRPr lang="it-IT"/>
          </a:p>
        </p:txBody>
      </p:sp>
      <p:sp>
        <p:nvSpPr>
          <p:cNvPr id="4" name="Text 2"/>
          <p:cNvSpPr/>
          <p:nvPr/>
        </p:nvSpPr>
        <p:spPr>
          <a:xfrm>
            <a:off x="999768" y="3095030"/>
            <a:ext cx="2547580"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Criteri di valutazione</a:t>
            </a:r>
            <a:endParaRPr lang="en-US" sz="1950" dirty="0"/>
          </a:p>
        </p:txBody>
      </p:sp>
      <p:sp>
        <p:nvSpPr>
          <p:cNvPr id="5" name="Text 3"/>
          <p:cNvSpPr/>
          <p:nvPr/>
        </p:nvSpPr>
        <p:spPr>
          <a:xfrm>
            <a:off x="999768" y="3524250"/>
            <a:ext cx="601027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Oltre l'offerta economicamente più vantaggiosa: qualità progetto, capacità partnership, innovazione metodologica, conoscenza territorio</a:t>
            </a:r>
            <a:endParaRPr lang="en-US" sz="1550" dirty="0"/>
          </a:p>
        </p:txBody>
      </p:sp>
      <p:sp>
        <p:nvSpPr>
          <p:cNvPr id="6" name="Shape 4"/>
          <p:cNvSpPr/>
          <p:nvPr/>
        </p:nvSpPr>
        <p:spPr>
          <a:xfrm>
            <a:off x="7414379" y="2889052"/>
            <a:ext cx="6422231" cy="1793796"/>
          </a:xfrm>
          <a:prstGeom prst="roundRect">
            <a:avLst>
              <a:gd name="adj" fmla="val 26555"/>
            </a:avLst>
          </a:prstGeom>
          <a:solidFill>
            <a:srgbClr val="D2DDF9"/>
          </a:solidFill>
          <a:ln w="7620">
            <a:solidFill>
              <a:srgbClr val="B8C3DF"/>
            </a:solidFill>
            <a:prstDash val="solid"/>
          </a:ln>
        </p:spPr>
        <p:txBody>
          <a:bodyPr/>
          <a:lstStyle/>
          <a:p>
            <a:endParaRPr lang="it-IT"/>
          </a:p>
        </p:txBody>
      </p:sp>
      <p:sp>
        <p:nvSpPr>
          <p:cNvPr id="7" name="Text 5"/>
          <p:cNvSpPr/>
          <p:nvPr/>
        </p:nvSpPr>
        <p:spPr>
          <a:xfrm>
            <a:off x="7620357" y="3095030"/>
            <a:ext cx="263437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Gestione tempistiche</a:t>
            </a:r>
            <a:endParaRPr lang="en-US" sz="1950" dirty="0"/>
          </a:p>
        </p:txBody>
      </p:sp>
      <p:sp>
        <p:nvSpPr>
          <p:cNvPr id="8" name="Text 6"/>
          <p:cNvSpPr/>
          <p:nvPr/>
        </p:nvSpPr>
        <p:spPr>
          <a:xfrm>
            <a:off x="7620357" y="3524250"/>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Equilibrio tra urgenze amministrative e qualità progettuale: meglio limitare l'ambito che forzare i tempi</a:t>
            </a:r>
            <a:endParaRPr lang="en-US" sz="1550" dirty="0"/>
          </a:p>
        </p:txBody>
      </p:sp>
      <p:sp>
        <p:nvSpPr>
          <p:cNvPr id="9" name="Shape 7"/>
          <p:cNvSpPr/>
          <p:nvPr/>
        </p:nvSpPr>
        <p:spPr>
          <a:xfrm>
            <a:off x="793790" y="4881205"/>
            <a:ext cx="6422231" cy="1476256"/>
          </a:xfrm>
          <a:prstGeom prst="roundRect">
            <a:avLst>
              <a:gd name="adj" fmla="val 32267"/>
            </a:avLst>
          </a:prstGeom>
          <a:solidFill>
            <a:srgbClr val="D2DDF9"/>
          </a:solidFill>
          <a:ln w="7620">
            <a:solidFill>
              <a:srgbClr val="B8C3DF"/>
            </a:solidFill>
            <a:prstDash val="solid"/>
          </a:ln>
        </p:spPr>
        <p:txBody>
          <a:bodyPr/>
          <a:lstStyle/>
          <a:p>
            <a:endParaRPr lang="it-IT"/>
          </a:p>
        </p:txBody>
      </p:sp>
      <p:sp>
        <p:nvSpPr>
          <p:cNvPr id="10" name="Text 8"/>
          <p:cNvSpPr/>
          <p:nvPr/>
        </p:nvSpPr>
        <p:spPr>
          <a:xfrm>
            <a:off x="999768" y="5087183"/>
            <a:ext cx="305371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Coordinamento tra livelli</a:t>
            </a:r>
            <a:endParaRPr lang="en-US" sz="1950" dirty="0"/>
          </a:p>
        </p:txBody>
      </p:sp>
      <p:sp>
        <p:nvSpPr>
          <p:cNvPr id="11" name="Text 9"/>
          <p:cNvSpPr/>
          <p:nvPr/>
        </p:nvSpPr>
        <p:spPr>
          <a:xfrm>
            <a:off x="999768" y="5516404"/>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Allineamento tra politici, dirigenti, tecnici, operatori con tempistiche e priorità diverse</a:t>
            </a:r>
            <a:endParaRPr lang="en-US" sz="1550" dirty="0"/>
          </a:p>
        </p:txBody>
      </p:sp>
      <p:sp>
        <p:nvSpPr>
          <p:cNvPr id="12" name="Shape 10"/>
          <p:cNvSpPr/>
          <p:nvPr/>
        </p:nvSpPr>
        <p:spPr>
          <a:xfrm>
            <a:off x="7414379" y="4881205"/>
            <a:ext cx="6422231" cy="1476256"/>
          </a:xfrm>
          <a:prstGeom prst="roundRect">
            <a:avLst>
              <a:gd name="adj" fmla="val 32267"/>
            </a:avLst>
          </a:prstGeom>
          <a:solidFill>
            <a:srgbClr val="D2DDF9"/>
          </a:solidFill>
          <a:ln w="7620">
            <a:solidFill>
              <a:srgbClr val="B8C3DF"/>
            </a:solidFill>
            <a:prstDash val="solid"/>
          </a:ln>
        </p:spPr>
        <p:txBody>
          <a:bodyPr/>
          <a:lstStyle/>
          <a:p>
            <a:endParaRPr lang="it-IT"/>
          </a:p>
        </p:txBody>
      </p:sp>
      <p:sp>
        <p:nvSpPr>
          <p:cNvPr id="13" name="Text 11"/>
          <p:cNvSpPr/>
          <p:nvPr/>
        </p:nvSpPr>
        <p:spPr>
          <a:xfrm>
            <a:off x="7620357" y="5087183"/>
            <a:ext cx="2879884"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Sostenibilità nel tempo</a:t>
            </a:r>
            <a:endParaRPr lang="en-US" sz="1950" dirty="0"/>
          </a:p>
        </p:txBody>
      </p:sp>
      <p:sp>
        <p:nvSpPr>
          <p:cNvPr id="14" name="Text 12"/>
          <p:cNvSpPr/>
          <p:nvPr/>
        </p:nvSpPr>
        <p:spPr>
          <a:xfrm>
            <a:off x="7620357" y="5516404"/>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Visione di lungo periodo, relazioni stabili, investimento in competenze riutilizzabili</a:t>
            </a:r>
            <a:endParaRPr lang="en-US" sz="155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313021"/>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Le convenzioni di co-progettazione</a:t>
            </a:r>
            <a:endParaRPr lang="en-US" sz="3900" dirty="0"/>
          </a:p>
        </p:txBody>
      </p:sp>
      <p:sp>
        <p:nvSpPr>
          <p:cNvPr id="4" name="Text 1"/>
          <p:cNvSpPr/>
          <p:nvPr/>
        </p:nvSpPr>
        <p:spPr>
          <a:xfrm>
            <a:off x="793790" y="2850833"/>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Il risultato formale è una convenzione che regola i rapporti tra partner: non un contratto ordinario, ma un accordo di collaborazione ex articolo 11 della legge 241/1990.</a:t>
            </a:r>
            <a:endParaRPr lang="en-US" sz="1550" dirty="0"/>
          </a:p>
        </p:txBody>
      </p:sp>
      <p:sp>
        <p:nvSpPr>
          <p:cNvPr id="5" name="Text 2"/>
          <p:cNvSpPr/>
          <p:nvPr/>
        </p:nvSpPr>
        <p:spPr>
          <a:xfrm>
            <a:off x="793790" y="422505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Contratto</a:t>
            </a:r>
            <a:endParaRPr lang="en-US" sz="1950" dirty="0"/>
          </a:p>
        </p:txBody>
      </p:sp>
      <p:sp>
        <p:nvSpPr>
          <p:cNvPr id="6" name="Text 3"/>
          <p:cNvSpPr/>
          <p:nvPr/>
        </p:nvSpPr>
        <p:spPr>
          <a:xfrm>
            <a:off x="793790" y="4733568"/>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Interessi contrapposti</a:t>
            </a:r>
            <a:endParaRPr lang="en-US" sz="1550" dirty="0"/>
          </a:p>
        </p:txBody>
      </p:sp>
      <p:sp>
        <p:nvSpPr>
          <p:cNvPr id="7" name="Text 4"/>
          <p:cNvSpPr/>
          <p:nvPr/>
        </p:nvSpPr>
        <p:spPr>
          <a:xfrm>
            <a:off x="793790" y="5120521"/>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Scambio: io do, tu dai</a:t>
            </a:r>
            <a:endParaRPr lang="en-US" sz="1550" dirty="0"/>
          </a:p>
        </p:txBody>
      </p:sp>
      <p:sp>
        <p:nvSpPr>
          <p:cNvPr id="8" name="Text 5"/>
          <p:cNvSpPr/>
          <p:nvPr/>
        </p:nvSpPr>
        <p:spPr>
          <a:xfrm>
            <a:off x="793790" y="5507474"/>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Regime responsabilità formale</a:t>
            </a:r>
            <a:endParaRPr lang="en-US" sz="1550" dirty="0"/>
          </a:p>
        </p:txBody>
      </p:sp>
      <p:sp>
        <p:nvSpPr>
          <p:cNvPr id="9" name="Text 6"/>
          <p:cNvSpPr/>
          <p:nvPr/>
        </p:nvSpPr>
        <p:spPr>
          <a:xfrm>
            <a:off x="793790" y="5894427"/>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Modifiche complesse</a:t>
            </a:r>
            <a:endParaRPr lang="en-US" sz="1550" dirty="0"/>
          </a:p>
        </p:txBody>
      </p:sp>
      <p:sp>
        <p:nvSpPr>
          <p:cNvPr id="10" name="Text 7"/>
          <p:cNvSpPr/>
          <p:nvPr/>
        </p:nvSpPr>
        <p:spPr>
          <a:xfrm>
            <a:off x="4821674" y="422505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Accordo</a:t>
            </a:r>
            <a:endParaRPr lang="en-US" sz="1950" dirty="0"/>
          </a:p>
        </p:txBody>
      </p:sp>
      <p:sp>
        <p:nvSpPr>
          <p:cNvPr id="11" name="Text 8"/>
          <p:cNvSpPr/>
          <p:nvPr/>
        </p:nvSpPr>
        <p:spPr>
          <a:xfrm>
            <a:off x="4821674" y="4733568"/>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Interessi convergenti</a:t>
            </a:r>
            <a:endParaRPr lang="en-US" sz="1550" dirty="0"/>
          </a:p>
        </p:txBody>
      </p:sp>
      <p:sp>
        <p:nvSpPr>
          <p:cNvPr id="12" name="Text 9"/>
          <p:cNvSpPr/>
          <p:nvPr/>
        </p:nvSpPr>
        <p:spPr>
          <a:xfrm>
            <a:off x="4821674" y="5120521"/>
            <a:ext cx="35361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Collaborazione per obiettivo comune</a:t>
            </a:r>
            <a:endParaRPr lang="en-US" sz="1550" dirty="0"/>
          </a:p>
        </p:txBody>
      </p:sp>
      <p:sp>
        <p:nvSpPr>
          <p:cNvPr id="13" name="Text 10"/>
          <p:cNvSpPr/>
          <p:nvPr/>
        </p:nvSpPr>
        <p:spPr>
          <a:xfrm>
            <a:off x="4821674" y="5825014"/>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Flessibilità nelle modifiche</a:t>
            </a:r>
            <a:endParaRPr lang="en-US" sz="1550" dirty="0"/>
          </a:p>
        </p:txBody>
      </p:sp>
      <p:sp>
        <p:nvSpPr>
          <p:cNvPr id="14" name="Text 11"/>
          <p:cNvSpPr/>
          <p:nvPr/>
        </p:nvSpPr>
        <p:spPr>
          <a:xfrm>
            <a:off x="4821674" y="6211967"/>
            <a:ext cx="35361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Risoluzione controversie informale</a:t>
            </a:r>
            <a:endParaRPr lang="en-US" sz="155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sp>
        <p:nvSpPr>
          <p:cNvPr id="2" name="Text 0"/>
          <p:cNvSpPr/>
          <p:nvPr/>
        </p:nvSpPr>
        <p:spPr>
          <a:xfrm>
            <a:off x="793790" y="1477447"/>
            <a:ext cx="9393317"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Contenuti essenziali delle convenzioni</a:t>
            </a:r>
            <a:endParaRPr lang="en-US" sz="3900" dirty="0"/>
          </a:p>
        </p:txBody>
      </p:sp>
      <p:pic>
        <p:nvPicPr>
          <p:cNvPr id="3" name="Image 0" descr="preencoded.png"/>
          <p:cNvPicPr>
            <a:picLocks noChangeAspect="1"/>
          </p:cNvPicPr>
          <p:nvPr/>
        </p:nvPicPr>
        <p:blipFill>
          <a:blip r:embed="rId3"/>
          <a:stretch>
            <a:fillRect/>
          </a:stretch>
        </p:blipFill>
        <p:spPr>
          <a:xfrm>
            <a:off x="793790" y="2494359"/>
            <a:ext cx="198358" cy="248007"/>
          </a:xfrm>
          <a:prstGeom prst="rect">
            <a:avLst/>
          </a:prstGeom>
        </p:spPr>
      </p:pic>
      <p:sp>
        <p:nvSpPr>
          <p:cNvPr id="4" name="Shape 1"/>
          <p:cNvSpPr/>
          <p:nvPr/>
        </p:nvSpPr>
        <p:spPr>
          <a:xfrm>
            <a:off x="793790" y="2808684"/>
            <a:ext cx="4215289" cy="22860"/>
          </a:xfrm>
          <a:prstGeom prst="rect">
            <a:avLst/>
          </a:prstGeom>
          <a:solidFill>
            <a:srgbClr val="1B54DA"/>
          </a:solidFill>
          <a:ln/>
        </p:spPr>
        <p:txBody>
          <a:bodyPr/>
          <a:lstStyle/>
          <a:p>
            <a:endParaRPr lang="it-IT"/>
          </a:p>
        </p:txBody>
      </p:sp>
      <p:sp>
        <p:nvSpPr>
          <p:cNvPr id="5" name="Text 2"/>
          <p:cNvSpPr/>
          <p:nvPr/>
        </p:nvSpPr>
        <p:spPr>
          <a:xfrm>
            <a:off x="793790" y="295358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Oggetto e finalità</a:t>
            </a:r>
            <a:endParaRPr lang="en-US" sz="1950" dirty="0"/>
          </a:p>
        </p:txBody>
      </p:sp>
      <p:sp>
        <p:nvSpPr>
          <p:cNvPr id="6" name="Text 3"/>
          <p:cNvSpPr/>
          <p:nvPr/>
        </p:nvSpPr>
        <p:spPr>
          <a:xfrm>
            <a:off x="793790" y="3382804"/>
            <a:ext cx="4215289" cy="1190863"/>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Obiettivi comuni, attività da realizzare, risultati attesi chiaramente definiti</a:t>
            </a:r>
            <a:endParaRPr lang="en-US" sz="1950" dirty="0"/>
          </a:p>
        </p:txBody>
      </p:sp>
      <p:pic>
        <p:nvPicPr>
          <p:cNvPr id="7" name="Image 1" descr="preencoded.png"/>
          <p:cNvPicPr>
            <a:picLocks noChangeAspect="1"/>
          </p:cNvPicPr>
          <p:nvPr/>
        </p:nvPicPr>
        <p:blipFill>
          <a:blip r:embed="rId4"/>
          <a:stretch>
            <a:fillRect/>
          </a:stretch>
        </p:blipFill>
        <p:spPr>
          <a:xfrm>
            <a:off x="5207437" y="2494359"/>
            <a:ext cx="198358" cy="248007"/>
          </a:xfrm>
          <a:prstGeom prst="rect">
            <a:avLst/>
          </a:prstGeom>
        </p:spPr>
      </p:pic>
      <p:sp>
        <p:nvSpPr>
          <p:cNvPr id="8" name="Shape 4"/>
          <p:cNvSpPr/>
          <p:nvPr/>
        </p:nvSpPr>
        <p:spPr>
          <a:xfrm>
            <a:off x="5207437" y="2808684"/>
            <a:ext cx="4215408" cy="22860"/>
          </a:xfrm>
          <a:prstGeom prst="rect">
            <a:avLst/>
          </a:prstGeom>
          <a:solidFill>
            <a:srgbClr val="1B54DA"/>
          </a:solidFill>
          <a:ln/>
        </p:spPr>
        <p:txBody>
          <a:bodyPr/>
          <a:lstStyle/>
          <a:p>
            <a:endParaRPr lang="it-IT"/>
          </a:p>
        </p:txBody>
      </p:sp>
      <p:sp>
        <p:nvSpPr>
          <p:cNvPr id="9" name="Text 5"/>
          <p:cNvSpPr/>
          <p:nvPr/>
        </p:nvSpPr>
        <p:spPr>
          <a:xfrm>
            <a:off x="5207437" y="295358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Durata e rinnovo</a:t>
            </a:r>
            <a:endParaRPr lang="en-US" sz="1950" dirty="0"/>
          </a:p>
        </p:txBody>
      </p:sp>
      <p:sp>
        <p:nvSpPr>
          <p:cNvPr id="10" name="Text 6"/>
          <p:cNvSpPr/>
          <p:nvPr/>
        </p:nvSpPr>
        <p:spPr>
          <a:xfrm>
            <a:off x="5207437" y="3382804"/>
            <a:ext cx="4215408" cy="1190863"/>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Tempi adeguati per dispiegare effetti, modalità di rinnovo basate sui risultati</a:t>
            </a:r>
            <a:endParaRPr lang="en-US" sz="1950" dirty="0"/>
          </a:p>
        </p:txBody>
      </p:sp>
      <p:pic>
        <p:nvPicPr>
          <p:cNvPr id="11" name="Image 2" descr="preencoded.png"/>
          <p:cNvPicPr>
            <a:picLocks noChangeAspect="1"/>
          </p:cNvPicPr>
          <p:nvPr/>
        </p:nvPicPr>
        <p:blipFill>
          <a:blip r:embed="rId5"/>
          <a:stretch>
            <a:fillRect/>
          </a:stretch>
        </p:blipFill>
        <p:spPr>
          <a:xfrm>
            <a:off x="9621203" y="2494359"/>
            <a:ext cx="198358" cy="248007"/>
          </a:xfrm>
          <a:prstGeom prst="rect">
            <a:avLst/>
          </a:prstGeom>
        </p:spPr>
      </p:pic>
      <p:sp>
        <p:nvSpPr>
          <p:cNvPr id="12" name="Shape 7"/>
          <p:cNvSpPr/>
          <p:nvPr/>
        </p:nvSpPr>
        <p:spPr>
          <a:xfrm>
            <a:off x="9621203" y="2808684"/>
            <a:ext cx="4215289" cy="22860"/>
          </a:xfrm>
          <a:prstGeom prst="rect">
            <a:avLst/>
          </a:prstGeom>
          <a:solidFill>
            <a:srgbClr val="1B54DA"/>
          </a:solidFill>
          <a:ln/>
        </p:spPr>
        <p:txBody>
          <a:bodyPr/>
          <a:lstStyle/>
          <a:p>
            <a:endParaRPr lang="it-IT"/>
          </a:p>
        </p:txBody>
      </p:sp>
      <p:sp>
        <p:nvSpPr>
          <p:cNvPr id="13" name="Text 8"/>
          <p:cNvSpPr/>
          <p:nvPr/>
        </p:nvSpPr>
        <p:spPr>
          <a:xfrm>
            <a:off x="9621203" y="2953583"/>
            <a:ext cx="263687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Assetto organizzativo</a:t>
            </a:r>
            <a:endParaRPr lang="en-US" sz="1950" dirty="0"/>
          </a:p>
        </p:txBody>
      </p:sp>
      <p:sp>
        <p:nvSpPr>
          <p:cNvPr id="14" name="Text 9"/>
          <p:cNvSpPr/>
          <p:nvPr/>
        </p:nvSpPr>
        <p:spPr>
          <a:xfrm>
            <a:off x="9621203" y="3382804"/>
            <a:ext cx="4215289" cy="1190863"/>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Chi fa cosa, chi decide cosa, coordinamento attività, risoluzione conflitti</a:t>
            </a:r>
            <a:endParaRPr lang="en-US" sz="1950" dirty="0"/>
          </a:p>
        </p:txBody>
      </p:sp>
      <p:pic>
        <p:nvPicPr>
          <p:cNvPr id="15" name="Image 3" descr="preencoded.png"/>
          <p:cNvPicPr>
            <a:picLocks noChangeAspect="1"/>
          </p:cNvPicPr>
          <p:nvPr/>
        </p:nvPicPr>
        <p:blipFill>
          <a:blip r:embed="rId6"/>
          <a:stretch>
            <a:fillRect/>
          </a:stretch>
        </p:blipFill>
        <p:spPr>
          <a:xfrm>
            <a:off x="793790" y="4920853"/>
            <a:ext cx="198358" cy="248007"/>
          </a:xfrm>
          <a:prstGeom prst="rect">
            <a:avLst/>
          </a:prstGeom>
        </p:spPr>
      </p:pic>
      <p:sp>
        <p:nvSpPr>
          <p:cNvPr id="16" name="Shape 10"/>
          <p:cNvSpPr/>
          <p:nvPr/>
        </p:nvSpPr>
        <p:spPr>
          <a:xfrm>
            <a:off x="793790" y="5235178"/>
            <a:ext cx="6422112" cy="22860"/>
          </a:xfrm>
          <a:prstGeom prst="rect">
            <a:avLst/>
          </a:prstGeom>
          <a:solidFill>
            <a:srgbClr val="1B54DA"/>
          </a:solidFill>
          <a:ln/>
        </p:spPr>
        <p:txBody>
          <a:bodyPr/>
          <a:lstStyle/>
          <a:p>
            <a:endParaRPr lang="it-IT"/>
          </a:p>
        </p:txBody>
      </p:sp>
      <p:sp>
        <p:nvSpPr>
          <p:cNvPr id="17" name="Text 11"/>
          <p:cNvSpPr/>
          <p:nvPr/>
        </p:nvSpPr>
        <p:spPr>
          <a:xfrm>
            <a:off x="793790" y="538007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Rapporti economici</a:t>
            </a:r>
            <a:endParaRPr lang="en-US" sz="1950" dirty="0"/>
          </a:p>
        </p:txBody>
      </p:sp>
      <p:sp>
        <p:nvSpPr>
          <p:cNvPr id="18" name="Text 12"/>
          <p:cNvSpPr/>
          <p:nvPr/>
        </p:nvSpPr>
        <p:spPr>
          <a:xfrm>
            <a:off x="793790" y="5809298"/>
            <a:ext cx="6422112"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Gestione risorse, costi rimborsabili, rendicontazione, verifica spese</a:t>
            </a:r>
            <a:endParaRPr lang="en-US" sz="1950" dirty="0"/>
          </a:p>
        </p:txBody>
      </p:sp>
      <p:pic>
        <p:nvPicPr>
          <p:cNvPr id="19" name="Image 4" descr="preencoded.png"/>
          <p:cNvPicPr>
            <a:picLocks noChangeAspect="1"/>
          </p:cNvPicPr>
          <p:nvPr/>
        </p:nvPicPr>
        <p:blipFill>
          <a:blip r:embed="rId7"/>
          <a:stretch>
            <a:fillRect/>
          </a:stretch>
        </p:blipFill>
        <p:spPr>
          <a:xfrm>
            <a:off x="7414260" y="4920853"/>
            <a:ext cx="198358" cy="248007"/>
          </a:xfrm>
          <a:prstGeom prst="rect">
            <a:avLst/>
          </a:prstGeom>
        </p:spPr>
      </p:pic>
      <p:sp>
        <p:nvSpPr>
          <p:cNvPr id="20" name="Shape 13"/>
          <p:cNvSpPr/>
          <p:nvPr/>
        </p:nvSpPr>
        <p:spPr>
          <a:xfrm>
            <a:off x="7414260" y="5235178"/>
            <a:ext cx="6422231" cy="22860"/>
          </a:xfrm>
          <a:prstGeom prst="rect">
            <a:avLst/>
          </a:prstGeom>
          <a:solidFill>
            <a:srgbClr val="1B54DA"/>
          </a:solidFill>
          <a:ln/>
        </p:spPr>
        <p:txBody>
          <a:bodyPr/>
          <a:lstStyle/>
          <a:p>
            <a:endParaRPr lang="it-IT"/>
          </a:p>
        </p:txBody>
      </p:sp>
      <p:sp>
        <p:nvSpPr>
          <p:cNvPr id="21" name="Text 14"/>
          <p:cNvSpPr/>
          <p:nvPr/>
        </p:nvSpPr>
        <p:spPr>
          <a:xfrm>
            <a:off x="7414260" y="5380077"/>
            <a:ext cx="335756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Monitoraggio e valutazione</a:t>
            </a:r>
            <a:endParaRPr lang="en-US" sz="1950" dirty="0"/>
          </a:p>
        </p:txBody>
      </p:sp>
      <p:sp>
        <p:nvSpPr>
          <p:cNvPr id="22" name="Text 15"/>
          <p:cNvSpPr/>
          <p:nvPr/>
        </p:nvSpPr>
        <p:spPr>
          <a:xfrm>
            <a:off x="7414260" y="5809298"/>
            <a:ext cx="6422231"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Misurazione risultati, responsabilità monitoraggio, frequenza verifiche</a:t>
            </a:r>
            <a:endParaRPr lang="en-US" sz="195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sp>
        <p:nvSpPr>
          <p:cNvPr id="2" name="Text 0"/>
          <p:cNvSpPr/>
          <p:nvPr/>
        </p:nvSpPr>
        <p:spPr>
          <a:xfrm>
            <a:off x="793790" y="1660088"/>
            <a:ext cx="1225260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Gestione economica: trasparenza e accountability</a:t>
            </a:r>
            <a:endParaRPr lang="en-US" sz="3900" dirty="0"/>
          </a:p>
        </p:txBody>
      </p:sp>
      <p:sp>
        <p:nvSpPr>
          <p:cNvPr id="3" name="Text 1"/>
          <p:cNvSpPr/>
          <p:nvPr/>
        </p:nvSpPr>
        <p:spPr>
          <a:xfrm>
            <a:off x="793790" y="2677001"/>
            <a:ext cx="13042821" cy="635079"/>
          </a:xfrm>
          <a:prstGeom prst="rect">
            <a:avLst/>
          </a:prstGeom>
          <a:noFill/>
          <a:ln/>
        </p:spPr>
        <p:txBody>
          <a:bodyPr wrap="square" lIns="0" tIns="0" rIns="0" bIns="0" rtlCol="0" anchor="t"/>
          <a:lstStyle/>
          <a:p>
            <a:pPr marL="0" indent="0" algn="l">
              <a:lnSpc>
                <a:spcPts val="2500"/>
              </a:lnSpc>
              <a:buNone/>
            </a:pPr>
            <a:r>
              <a:rPr lang="en-US" sz="2000" dirty="0">
                <a:solidFill>
                  <a:srgbClr val="404155"/>
                </a:solidFill>
                <a:latin typeface="Nobile" pitchFamily="34" charset="0"/>
                <a:ea typeface="Nobile" pitchFamily="34" charset="-122"/>
                <a:cs typeface="Nobile" pitchFamily="34" charset="-120"/>
              </a:rPr>
              <a:t>Non corrispettivi ma rimborsi, non pagamenti a forfait ma rendicontazione a costi reali. Questo comporta vincoli specifici ma anche opportunità interessanti.</a:t>
            </a:r>
            <a:endParaRPr lang="en-US" sz="2000" dirty="0"/>
          </a:p>
        </p:txBody>
      </p:sp>
      <p:sp>
        <p:nvSpPr>
          <p:cNvPr id="4" name="Shape 2"/>
          <p:cNvSpPr/>
          <p:nvPr/>
        </p:nvSpPr>
        <p:spPr>
          <a:xfrm>
            <a:off x="793790" y="3535323"/>
            <a:ext cx="13042821" cy="3034189"/>
          </a:xfrm>
          <a:prstGeom prst="roundRect">
            <a:avLst>
              <a:gd name="adj" fmla="val 2747"/>
            </a:avLst>
          </a:prstGeom>
          <a:solidFill>
            <a:srgbClr val="D2DDF9"/>
          </a:solidFill>
          <a:ln w="7620">
            <a:solidFill>
              <a:srgbClr val="B8C3DF"/>
            </a:solidFill>
            <a:prstDash val="solid"/>
          </a:ln>
        </p:spPr>
        <p:txBody>
          <a:bodyPr/>
          <a:lstStyle/>
          <a:p>
            <a:endParaRPr lang="it-IT"/>
          </a:p>
        </p:txBody>
      </p:sp>
      <p:sp>
        <p:nvSpPr>
          <p:cNvPr id="5" name="Shape 3"/>
          <p:cNvSpPr/>
          <p:nvPr/>
        </p:nvSpPr>
        <p:spPr>
          <a:xfrm>
            <a:off x="801410" y="3542943"/>
            <a:ext cx="6513790" cy="3018949"/>
          </a:xfrm>
          <a:prstGeom prst="roundRect">
            <a:avLst>
              <a:gd name="adj" fmla="val 2761"/>
            </a:avLst>
          </a:prstGeom>
          <a:solidFill>
            <a:srgbClr val="D2DDF9"/>
          </a:solidFill>
          <a:ln/>
        </p:spPr>
        <p:txBody>
          <a:bodyPr/>
          <a:lstStyle/>
          <a:p>
            <a:endParaRPr lang="it-IT"/>
          </a:p>
        </p:txBody>
      </p:sp>
      <p:sp>
        <p:nvSpPr>
          <p:cNvPr id="6" name="Text 4"/>
          <p:cNvSpPr/>
          <p:nvPr/>
        </p:nvSpPr>
        <p:spPr>
          <a:xfrm>
            <a:off x="999768" y="374130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Vincoli</a:t>
            </a:r>
            <a:endParaRPr lang="en-US" sz="1950" dirty="0"/>
          </a:p>
        </p:txBody>
      </p:sp>
      <p:sp>
        <p:nvSpPr>
          <p:cNvPr id="7" name="Text 5"/>
          <p:cNvSpPr/>
          <p:nvPr/>
        </p:nvSpPr>
        <p:spPr>
          <a:xfrm>
            <a:off x="999768" y="4170521"/>
            <a:ext cx="6117074" cy="396954"/>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Costi effettivamente sostenuti e documentati</a:t>
            </a:r>
            <a:endParaRPr lang="en-US" sz="1550" dirty="0"/>
          </a:p>
        </p:txBody>
      </p:sp>
      <p:sp>
        <p:nvSpPr>
          <p:cNvPr id="8" name="Text 6"/>
          <p:cNvSpPr/>
          <p:nvPr/>
        </p:nvSpPr>
        <p:spPr>
          <a:xfrm>
            <a:off x="999768" y="4636889"/>
            <a:ext cx="6117074" cy="396954"/>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Nessuna maggiorazione o margine di profitto</a:t>
            </a:r>
            <a:endParaRPr lang="en-US" sz="1550" dirty="0"/>
          </a:p>
        </p:txBody>
      </p:sp>
      <p:sp>
        <p:nvSpPr>
          <p:cNvPr id="9" name="Text 7"/>
          <p:cNvSpPr/>
          <p:nvPr/>
        </p:nvSpPr>
        <p:spPr>
          <a:xfrm>
            <a:off x="999768" y="5103257"/>
            <a:ext cx="6117074" cy="396954"/>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Tracciabilità di tutte le spese</a:t>
            </a:r>
            <a:endParaRPr lang="en-US" sz="1550" dirty="0"/>
          </a:p>
        </p:txBody>
      </p:sp>
      <p:sp>
        <p:nvSpPr>
          <p:cNvPr id="10" name="Text 8"/>
          <p:cNvSpPr/>
          <p:nvPr/>
        </p:nvSpPr>
        <p:spPr>
          <a:xfrm>
            <a:off x="999768" y="5569625"/>
            <a:ext cx="6117074" cy="396954"/>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Sistema di controllo e verifica</a:t>
            </a:r>
            <a:endParaRPr lang="en-US" sz="1550" dirty="0"/>
          </a:p>
        </p:txBody>
      </p:sp>
      <p:sp>
        <p:nvSpPr>
          <p:cNvPr id="11" name="Shape 9"/>
          <p:cNvSpPr/>
          <p:nvPr/>
        </p:nvSpPr>
        <p:spPr>
          <a:xfrm>
            <a:off x="7330441" y="3489465"/>
            <a:ext cx="6513790" cy="3018949"/>
          </a:xfrm>
          <a:prstGeom prst="rect">
            <a:avLst/>
          </a:prstGeom>
          <a:solidFill>
            <a:srgbClr val="D2DDF9"/>
          </a:solidFill>
          <a:ln/>
        </p:spPr>
        <p:txBody>
          <a:bodyPr/>
          <a:lstStyle/>
          <a:p>
            <a:endParaRPr lang="it-IT"/>
          </a:p>
        </p:txBody>
      </p:sp>
      <p:sp>
        <p:nvSpPr>
          <p:cNvPr id="12" name="Shape 10"/>
          <p:cNvSpPr/>
          <p:nvPr/>
        </p:nvSpPr>
        <p:spPr>
          <a:xfrm>
            <a:off x="7315200" y="3542943"/>
            <a:ext cx="22860" cy="3018949"/>
          </a:xfrm>
          <a:prstGeom prst="roundRect">
            <a:avLst>
              <a:gd name="adj" fmla="val 364651"/>
            </a:avLst>
          </a:prstGeom>
          <a:solidFill>
            <a:srgbClr val="B8C3DF"/>
          </a:solidFill>
          <a:ln/>
        </p:spPr>
        <p:txBody>
          <a:bodyPr/>
          <a:lstStyle/>
          <a:p>
            <a:endParaRPr lang="it-IT"/>
          </a:p>
        </p:txBody>
      </p:sp>
      <p:sp>
        <p:nvSpPr>
          <p:cNvPr id="13" name="Text 11"/>
          <p:cNvSpPr/>
          <p:nvPr/>
        </p:nvSpPr>
        <p:spPr>
          <a:xfrm>
            <a:off x="7513558" y="374130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Opportunità</a:t>
            </a:r>
            <a:endParaRPr lang="en-US" sz="1950" dirty="0"/>
          </a:p>
        </p:txBody>
      </p:sp>
      <p:sp>
        <p:nvSpPr>
          <p:cNvPr id="14" name="Text 12"/>
          <p:cNvSpPr/>
          <p:nvPr/>
        </p:nvSpPr>
        <p:spPr>
          <a:xfrm>
            <a:off x="7513558" y="4170521"/>
            <a:ext cx="6117074" cy="396954"/>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Valorizzazione economica del volontariato</a:t>
            </a:r>
            <a:endParaRPr lang="en-US" sz="1550" dirty="0"/>
          </a:p>
        </p:txBody>
      </p:sp>
      <p:sp>
        <p:nvSpPr>
          <p:cNvPr id="15" name="Text 13"/>
          <p:cNvSpPr/>
          <p:nvPr/>
        </p:nvSpPr>
        <p:spPr>
          <a:xfrm>
            <a:off x="7513558" y="4636889"/>
            <a:ext cx="6117074" cy="79390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Riconoscimento valore d'uso spazi e attrezzature</a:t>
            </a:r>
            <a:endParaRPr lang="en-US" sz="1550" dirty="0"/>
          </a:p>
        </p:txBody>
      </p:sp>
      <p:sp>
        <p:nvSpPr>
          <p:cNvPr id="16" name="Text 14"/>
          <p:cNvSpPr/>
          <p:nvPr/>
        </p:nvSpPr>
        <p:spPr>
          <a:xfrm>
            <a:off x="7490698" y="5225040"/>
            <a:ext cx="6117074" cy="396954"/>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Inclusione costi formazione e coordinamento</a:t>
            </a:r>
            <a:endParaRPr lang="en-US" sz="1550" dirty="0"/>
          </a:p>
        </p:txBody>
      </p:sp>
      <p:sp>
        <p:nvSpPr>
          <p:cNvPr id="17" name="Text 15"/>
          <p:cNvSpPr/>
          <p:nvPr/>
        </p:nvSpPr>
        <p:spPr>
          <a:xfrm>
            <a:off x="7513558" y="5820472"/>
            <a:ext cx="6117074" cy="396954"/>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Attività di valutazione rimborsabili</a:t>
            </a:r>
            <a:endParaRPr lang="en-US" sz="155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sp>
        <p:nvSpPr>
          <p:cNvPr id="2" name="Text 0"/>
          <p:cNvSpPr/>
          <p:nvPr/>
        </p:nvSpPr>
        <p:spPr>
          <a:xfrm>
            <a:off x="757357" y="520660"/>
            <a:ext cx="13115687" cy="1633061"/>
          </a:xfrm>
          <a:prstGeom prst="rect">
            <a:avLst/>
          </a:prstGeom>
          <a:noFill/>
          <a:ln/>
        </p:spPr>
        <p:txBody>
          <a:bodyPr wrap="square" lIns="0" tIns="0" rIns="0" bIns="0" rtlCol="0" anchor="t"/>
          <a:lstStyle/>
          <a:p>
            <a:pPr marL="0" indent="0" algn="l">
              <a:lnSpc>
                <a:spcPts val="6400"/>
              </a:lnSpc>
              <a:buNone/>
            </a:pPr>
            <a:r>
              <a:rPr lang="en-US" sz="5100" dirty="0">
                <a:solidFill>
                  <a:srgbClr val="1B1B27"/>
                </a:solidFill>
                <a:latin typeface="Alexandria" pitchFamily="34" charset="0"/>
                <a:ea typeface="Alexandria" pitchFamily="34" charset="-122"/>
                <a:cs typeface="Alexandria" pitchFamily="34" charset="-120"/>
              </a:rPr>
              <a:t>Co-progettazione come processo di apprendimento</a:t>
            </a:r>
            <a:endParaRPr lang="en-US" sz="5100" dirty="0"/>
          </a:p>
        </p:txBody>
      </p:sp>
      <p:sp>
        <p:nvSpPr>
          <p:cNvPr id="3" name="Text 1"/>
          <p:cNvSpPr/>
          <p:nvPr/>
        </p:nvSpPr>
        <p:spPr>
          <a:xfrm>
            <a:off x="757357" y="2532340"/>
            <a:ext cx="13115687" cy="605790"/>
          </a:xfrm>
          <a:prstGeom prst="rect">
            <a:avLst/>
          </a:prstGeom>
          <a:noFill/>
          <a:ln/>
        </p:spPr>
        <p:txBody>
          <a:bodyPr wrap="square" lIns="0" tIns="0" rIns="0" bIns="0" rtlCol="0" anchor="t"/>
          <a:lstStyle/>
          <a:p>
            <a:pPr marL="0" indent="0" algn="l">
              <a:lnSpc>
                <a:spcPts val="2350"/>
              </a:lnSpc>
              <a:buNone/>
            </a:pPr>
            <a:r>
              <a:rPr lang="en-US" sz="2000" dirty="0">
                <a:solidFill>
                  <a:srgbClr val="404155"/>
                </a:solidFill>
                <a:latin typeface="Nobile" pitchFamily="34" charset="0"/>
                <a:ea typeface="Nobile" pitchFamily="34" charset="-122"/>
                <a:cs typeface="Nobile" pitchFamily="34" charset="-120"/>
              </a:rPr>
              <a:t>La co-progettazione non è solo una procedura amministrativa, ma un processo di apprendimento reciproco che trasforma tutti i soggetti coinvolti.</a:t>
            </a:r>
            <a:endParaRPr lang="en-US" sz="2000" dirty="0"/>
          </a:p>
        </p:txBody>
      </p:sp>
      <p:sp>
        <p:nvSpPr>
          <p:cNvPr id="4" name="Text 2"/>
          <p:cNvSpPr/>
          <p:nvPr/>
        </p:nvSpPr>
        <p:spPr>
          <a:xfrm>
            <a:off x="1513284" y="3920133"/>
            <a:ext cx="3222665" cy="295870"/>
          </a:xfrm>
          <a:prstGeom prst="rect">
            <a:avLst/>
          </a:prstGeom>
          <a:noFill/>
          <a:ln/>
        </p:spPr>
        <p:txBody>
          <a:bodyPr wrap="none" lIns="0" tIns="0" rIns="0" bIns="0" rtlCol="0" anchor="t"/>
          <a:lstStyle/>
          <a:p>
            <a:pPr marL="0" indent="0" algn="r">
              <a:lnSpc>
                <a:spcPts val="2300"/>
              </a:lnSpc>
              <a:buNone/>
            </a:pPr>
            <a:r>
              <a:rPr lang="en-US" sz="1850" dirty="0">
                <a:solidFill>
                  <a:srgbClr val="404155"/>
                </a:solidFill>
                <a:latin typeface="Alexandria" pitchFamily="34" charset="0"/>
                <a:ea typeface="Alexandria" pitchFamily="34" charset="-122"/>
                <a:cs typeface="Alexandria" pitchFamily="34" charset="-120"/>
              </a:rPr>
              <a:t>Apprendimento sui bisogni</a:t>
            </a:r>
            <a:endParaRPr lang="en-US" sz="1850" dirty="0"/>
          </a:p>
        </p:txBody>
      </p:sp>
      <p:sp>
        <p:nvSpPr>
          <p:cNvPr id="5" name="Text 3"/>
          <p:cNvSpPr/>
          <p:nvPr/>
        </p:nvSpPr>
        <p:spPr>
          <a:xfrm>
            <a:off x="757357" y="4329589"/>
            <a:ext cx="3978593" cy="605790"/>
          </a:xfrm>
          <a:prstGeom prst="rect">
            <a:avLst/>
          </a:prstGeom>
          <a:noFill/>
          <a:ln/>
        </p:spPr>
        <p:txBody>
          <a:bodyPr wrap="square" lIns="0" tIns="0" rIns="0" bIns="0" rtlCol="0" anchor="t"/>
          <a:lstStyle/>
          <a:p>
            <a:pPr marL="0" indent="0" algn="r">
              <a:lnSpc>
                <a:spcPts val="2350"/>
              </a:lnSpc>
              <a:buNone/>
            </a:pPr>
            <a:r>
              <a:rPr lang="en-US" sz="1450" dirty="0">
                <a:solidFill>
                  <a:srgbClr val="404155"/>
                </a:solidFill>
                <a:latin typeface="Nobile" pitchFamily="34" charset="0"/>
                <a:ea typeface="Nobile" pitchFamily="34" charset="-122"/>
                <a:cs typeface="Nobile" pitchFamily="34" charset="-120"/>
              </a:rPr>
              <a:t>Conoscenza più diretta e approfondita attraverso il confronto con il terzo settore</a:t>
            </a:r>
            <a:endParaRPr lang="en-US" sz="1450" dirty="0"/>
          </a:p>
        </p:txBody>
      </p:sp>
      <p:pic>
        <p:nvPicPr>
          <p:cNvPr id="6" name="Image 0" descr="preencoded.png"/>
          <p:cNvPicPr>
            <a:picLocks noChangeAspect="1"/>
          </p:cNvPicPr>
          <p:nvPr/>
        </p:nvPicPr>
        <p:blipFill>
          <a:blip r:embed="rId3"/>
          <a:stretch>
            <a:fillRect/>
          </a:stretch>
        </p:blipFill>
        <p:spPr>
          <a:xfrm>
            <a:off x="5019913" y="3351133"/>
            <a:ext cx="4590455" cy="4590455"/>
          </a:xfrm>
          <a:prstGeom prst="rect">
            <a:avLst/>
          </a:prstGeom>
        </p:spPr>
      </p:pic>
      <p:pic>
        <p:nvPicPr>
          <p:cNvPr id="7" name="Image 1" descr="preencoded.png"/>
          <p:cNvPicPr>
            <a:picLocks noChangeAspect="1"/>
          </p:cNvPicPr>
          <p:nvPr/>
        </p:nvPicPr>
        <p:blipFill>
          <a:blip r:embed="rId4"/>
          <a:stretch>
            <a:fillRect/>
          </a:stretch>
        </p:blipFill>
        <p:spPr>
          <a:xfrm>
            <a:off x="6249591" y="4154805"/>
            <a:ext cx="283250" cy="354092"/>
          </a:xfrm>
          <a:prstGeom prst="rect">
            <a:avLst/>
          </a:prstGeom>
        </p:spPr>
      </p:pic>
      <p:sp>
        <p:nvSpPr>
          <p:cNvPr id="8" name="Text 4"/>
          <p:cNvSpPr/>
          <p:nvPr/>
        </p:nvSpPr>
        <p:spPr>
          <a:xfrm>
            <a:off x="9894332" y="3920133"/>
            <a:ext cx="3217307" cy="295870"/>
          </a:xfrm>
          <a:prstGeom prst="rect">
            <a:avLst/>
          </a:prstGeom>
          <a:noFill/>
          <a:ln/>
        </p:spPr>
        <p:txBody>
          <a:bodyPr wrap="none" lIns="0" tIns="0" rIns="0" bIns="0" rtlCol="0" anchor="t"/>
          <a:lstStyle/>
          <a:p>
            <a:pPr marL="0" indent="0" algn="l">
              <a:lnSpc>
                <a:spcPts val="2300"/>
              </a:lnSpc>
              <a:buNone/>
            </a:pPr>
            <a:r>
              <a:rPr lang="en-US" sz="1850" dirty="0">
                <a:solidFill>
                  <a:srgbClr val="404155"/>
                </a:solidFill>
                <a:latin typeface="Alexandria" pitchFamily="34" charset="0"/>
                <a:ea typeface="Alexandria" pitchFamily="34" charset="-122"/>
                <a:cs typeface="Alexandria" pitchFamily="34" charset="-120"/>
              </a:rPr>
              <a:t>Apprendimento sui metodi</a:t>
            </a:r>
            <a:endParaRPr lang="en-US" sz="1850" dirty="0"/>
          </a:p>
        </p:txBody>
      </p:sp>
      <p:sp>
        <p:nvSpPr>
          <p:cNvPr id="9" name="Text 5"/>
          <p:cNvSpPr/>
          <p:nvPr/>
        </p:nvSpPr>
        <p:spPr>
          <a:xfrm>
            <a:off x="9894332" y="4329589"/>
            <a:ext cx="3978712" cy="605790"/>
          </a:xfrm>
          <a:prstGeom prst="rect">
            <a:avLst/>
          </a:prstGeom>
          <a:noFill/>
          <a:ln/>
        </p:spPr>
        <p:txBody>
          <a:bodyPr wrap="squar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Metodologie innovative, approcci creativi, soluzioni non convenzionali</a:t>
            </a:r>
            <a:endParaRPr lang="en-US" sz="1450" dirty="0"/>
          </a:p>
        </p:txBody>
      </p:sp>
      <p:pic>
        <p:nvPicPr>
          <p:cNvPr id="10" name="Image 2" descr="preencoded.png"/>
          <p:cNvPicPr>
            <a:picLocks noChangeAspect="1"/>
          </p:cNvPicPr>
          <p:nvPr/>
        </p:nvPicPr>
        <p:blipFill>
          <a:blip r:embed="rId5"/>
          <a:stretch>
            <a:fillRect/>
          </a:stretch>
        </p:blipFill>
        <p:spPr>
          <a:xfrm>
            <a:off x="5019913" y="3351133"/>
            <a:ext cx="4590455" cy="4590455"/>
          </a:xfrm>
          <a:prstGeom prst="rect">
            <a:avLst/>
          </a:prstGeom>
        </p:spPr>
      </p:pic>
      <p:pic>
        <p:nvPicPr>
          <p:cNvPr id="11" name="Image 3" descr="preencoded.png"/>
          <p:cNvPicPr>
            <a:picLocks noChangeAspect="1"/>
          </p:cNvPicPr>
          <p:nvPr/>
        </p:nvPicPr>
        <p:blipFill>
          <a:blip r:embed="rId6"/>
          <a:stretch>
            <a:fillRect/>
          </a:stretch>
        </p:blipFill>
        <p:spPr>
          <a:xfrm>
            <a:off x="8487847" y="4545449"/>
            <a:ext cx="283250" cy="354092"/>
          </a:xfrm>
          <a:prstGeom prst="rect">
            <a:avLst/>
          </a:prstGeom>
        </p:spPr>
      </p:pic>
      <p:sp>
        <p:nvSpPr>
          <p:cNvPr id="12" name="Text 6"/>
          <p:cNvSpPr/>
          <p:nvPr/>
        </p:nvSpPr>
        <p:spPr>
          <a:xfrm>
            <a:off x="9894332" y="6357342"/>
            <a:ext cx="3539728" cy="295870"/>
          </a:xfrm>
          <a:prstGeom prst="rect">
            <a:avLst/>
          </a:prstGeom>
          <a:noFill/>
          <a:ln/>
        </p:spPr>
        <p:txBody>
          <a:bodyPr wrap="none" lIns="0" tIns="0" rIns="0" bIns="0" rtlCol="0" anchor="t"/>
          <a:lstStyle/>
          <a:p>
            <a:pPr marL="0" indent="0" algn="l">
              <a:lnSpc>
                <a:spcPts val="2300"/>
              </a:lnSpc>
              <a:buNone/>
            </a:pPr>
            <a:r>
              <a:rPr lang="en-US" sz="1850" dirty="0">
                <a:solidFill>
                  <a:srgbClr val="404155"/>
                </a:solidFill>
                <a:latin typeface="Alexandria" pitchFamily="34" charset="0"/>
                <a:ea typeface="Alexandria" pitchFamily="34" charset="-122"/>
                <a:cs typeface="Alexandria" pitchFamily="34" charset="-120"/>
              </a:rPr>
              <a:t>Apprendimento organizzativo</a:t>
            </a:r>
            <a:endParaRPr lang="en-US" sz="1850" dirty="0"/>
          </a:p>
        </p:txBody>
      </p:sp>
      <p:sp>
        <p:nvSpPr>
          <p:cNvPr id="13" name="Text 7"/>
          <p:cNvSpPr/>
          <p:nvPr/>
        </p:nvSpPr>
        <p:spPr>
          <a:xfrm>
            <a:off x="9894332" y="6766798"/>
            <a:ext cx="3978712" cy="605790"/>
          </a:xfrm>
          <a:prstGeom prst="rect">
            <a:avLst/>
          </a:prstGeom>
          <a:noFill/>
          <a:ln/>
        </p:spPr>
        <p:txBody>
          <a:bodyPr wrap="squar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Competenze di facilitazione, mediazione, gestione di reti utilizzabili altrove</a:t>
            </a:r>
            <a:endParaRPr lang="en-US" sz="1450" dirty="0"/>
          </a:p>
        </p:txBody>
      </p:sp>
      <p:pic>
        <p:nvPicPr>
          <p:cNvPr id="14" name="Image 4" descr="preencoded.png"/>
          <p:cNvPicPr>
            <a:picLocks noChangeAspect="1"/>
          </p:cNvPicPr>
          <p:nvPr/>
        </p:nvPicPr>
        <p:blipFill>
          <a:blip r:embed="rId7"/>
          <a:stretch>
            <a:fillRect/>
          </a:stretch>
        </p:blipFill>
        <p:spPr>
          <a:xfrm>
            <a:off x="5019913" y="3351133"/>
            <a:ext cx="4590455" cy="4590455"/>
          </a:xfrm>
          <a:prstGeom prst="rect">
            <a:avLst/>
          </a:prstGeom>
        </p:spPr>
      </p:pic>
      <p:pic>
        <p:nvPicPr>
          <p:cNvPr id="15" name="Image 5" descr="preencoded.png"/>
          <p:cNvPicPr>
            <a:picLocks noChangeAspect="1"/>
          </p:cNvPicPr>
          <p:nvPr/>
        </p:nvPicPr>
        <p:blipFill>
          <a:blip r:embed="rId8"/>
          <a:stretch>
            <a:fillRect/>
          </a:stretch>
        </p:blipFill>
        <p:spPr>
          <a:xfrm>
            <a:off x="8097203" y="6783705"/>
            <a:ext cx="283250" cy="354092"/>
          </a:xfrm>
          <a:prstGeom prst="rect">
            <a:avLst/>
          </a:prstGeom>
        </p:spPr>
      </p:pic>
      <p:sp>
        <p:nvSpPr>
          <p:cNvPr id="16" name="Text 8"/>
          <p:cNvSpPr/>
          <p:nvPr/>
        </p:nvSpPr>
        <p:spPr>
          <a:xfrm>
            <a:off x="1690449" y="6357342"/>
            <a:ext cx="3045500" cy="295870"/>
          </a:xfrm>
          <a:prstGeom prst="rect">
            <a:avLst/>
          </a:prstGeom>
          <a:noFill/>
          <a:ln/>
        </p:spPr>
        <p:txBody>
          <a:bodyPr wrap="none" lIns="0" tIns="0" rIns="0" bIns="0" rtlCol="0" anchor="t"/>
          <a:lstStyle/>
          <a:p>
            <a:pPr marL="0" indent="0" algn="r">
              <a:lnSpc>
                <a:spcPts val="2300"/>
              </a:lnSpc>
              <a:buNone/>
            </a:pPr>
            <a:r>
              <a:rPr lang="en-US" sz="1850" dirty="0">
                <a:solidFill>
                  <a:srgbClr val="404155"/>
                </a:solidFill>
                <a:latin typeface="Alexandria" pitchFamily="34" charset="0"/>
                <a:ea typeface="Alexandria" pitchFamily="34" charset="-122"/>
                <a:cs typeface="Alexandria" pitchFamily="34" charset="-120"/>
              </a:rPr>
              <a:t>Apprendimento collettivo</a:t>
            </a:r>
            <a:endParaRPr lang="en-US" sz="1850" dirty="0"/>
          </a:p>
        </p:txBody>
      </p:sp>
      <p:sp>
        <p:nvSpPr>
          <p:cNvPr id="17" name="Text 9"/>
          <p:cNvSpPr/>
          <p:nvPr/>
        </p:nvSpPr>
        <p:spPr>
          <a:xfrm>
            <a:off x="757357" y="6766798"/>
            <a:ext cx="3978593" cy="605790"/>
          </a:xfrm>
          <a:prstGeom prst="rect">
            <a:avLst/>
          </a:prstGeom>
          <a:noFill/>
          <a:ln/>
        </p:spPr>
        <p:txBody>
          <a:bodyPr wrap="square" lIns="0" tIns="0" rIns="0" bIns="0" rtlCol="0" anchor="t"/>
          <a:lstStyle/>
          <a:p>
            <a:pPr marL="0" indent="0" algn="r">
              <a:lnSpc>
                <a:spcPts val="2350"/>
              </a:lnSpc>
              <a:buNone/>
            </a:pPr>
            <a:r>
              <a:rPr lang="en-US" sz="1450" dirty="0">
                <a:solidFill>
                  <a:srgbClr val="404155"/>
                </a:solidFill>
                <a:latin typeface="Nobile" pitchFamily="34" charset="0"/>
                <a:ea typeface="Nobile" pitchFamily="34" charset="-122"/>
                <a:cs typeface="Nobile" pitchFamily="34" charset="-120"/>
              </a:rPr>
              <a:t>Conoscenza nuova che appartiene a entrambi, patrimonio del territorio</a:t>
            </a:r>
            <a:endParaRPr lang="en-US" sz="1450" dirty="0"/>
          </a:p>
        </p:txBody>
      </p:sp>
      <p:pic>
        <p:nvPicPr>
          <p:cNvPr id="18" name="Image 6" descr="preencoded.png"/>
          <p:cNvPicPr>
            <a:picLocks noChangeAspect="1"/>
          </p:cNvPicPr>
          <p:nvPr/>
        </p:nvPicPr>
        <p:blipFill>
          <a:blip r:embed="rId9"/>
          <a:stretch>
            <a:fillRect/>
          </a:stretch>
        </p:blipFill>
        <p:spPr>
          <a:xfrm>
            <a:off x="5019913" y="3351133"/>
            <a:ext cx="4590455" cy="4590455"/>
          </a:xfrm>
          <a:prstGeom prst="rect">
            <a:avLst/>
          </a:prstGeom>
        </p:spPr>
      </p:pic>
      <p:pic>
        <p:nvPicPr>
          <p:cNvPr id="19" name="Image 7" descr="preencoded.png"/>
          <p:cNvPicPr>
            <a:picLocks noChangeAspect="1"/>
          </p:cNvPicPr>
          <p:nvPr/>
        </p:nvPicPr>
        <p:blipFill>
          <a:blip r:embed="rId10"/>
          <a:stretch>
            <a:fillRect/>
          </a:stretch>
        </p:blipFill>
        <p:spPr>
          <a:xfrm>
            <a:off x="5858947" y="6393061"/>
            <a:ext cx="283250" cy="35409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194322"/>
          </a:xfrm>
          <a:prstGeom prst="rect">
            <a:avLst/>
          </a:prstGeom>
        </p:spPr>
      </p:pic>
      <p:sp>
        <p:nvSpPr>
          <p:cNvPr id="3" name="Text 0"/>
          <p:cNvSpPr/>
          <p:nvPr/>
        </p:nvSpPr>
        <p:spPr>
          <a:xfrm>
            <a:off x="702112" y="2677597"/>
            <a:ext cx="9762530" cy="548521"/>
          </a:xfrm>
          <a:prstGeom prst="rect">
            <a:avLst/>
          </a:prstGeom>
          <a:noFill/>
          <a:ln/>
        </p:spPr>
        <p:txBody>
          <a:bodyPr wrap="none" lIns="0" tIns="0" rIns="0" bIns="0" rtlCol="0" anchor="t"/>
          <a:lstStyle/>
          <a:p>
            <a:pPr marL="0" indent="0" algn="l">
              <a:lnSpc>
                <a:spcPts val="4300"/>
              </a:lnSpc>
              <a:buNone/>
            </a:pPr>
            <a:r>
              <a:rPr lang="en-US" sz="3450" dirty="0">
                <a:solidFill>
                  <a:srgbClr val="1B1B27"/>
                </a:solidFill>
                <a:latin typeface="Alexandria" pitchFamily="34" charset="0"/>
                <a:ea typeface="Alexandria" pitchFamily="34" charset="-122"/>
                <a:cs typeface="Alexandria" pitchFamily="34" charset="-120"/>
              </a:rPr>
              <a:t>Governance collaborativa e corresponsabilità</a:t>
            </a:r>
            <a:endParaRPr lang="en-US" sz="3450" dirty="0"/>
          </a:p>
        </p:txBody>
      </p:sp>
      <p:sp>
        <p:nvSpPr>
          <p:cNvPr id="4" name="Text 1"/>
          <p:cNvSpPr/>
          <p:nvPr/>
        </p:nvSpPr>
        <p:spPr>
          <a:xfrm>
            <a:off x="702112" y="3489365"/>
            <a:ext cx="13226177" cy="3291602"/>
          </a:xfrm>
          <a:prstGeom prst="rect">
            <a:avLst/>
          </a:prstGeom>
          <a:noFill/>
          <a:ln/>
        </p:spPr>
        <p:txBody>
          <a:bodyPr wrap="square" lIns="0" tIns="0" rIns="0" bIns="0" rtlCol="0" anchor="t"/>
          <a:lstStyle/>
          <a:p>
            <a:pPr marL="0" indent="0" algn="l">
              <a:lnSpc>
                <a:spcPts val="12950"/>
              </a:lnSpc>
              <a:buNone/>
            </a:pPr>
            <a:r>
              <a:rPr lang="en-US" sz="10350" dirty="0">
                <a:solidFill>
                  <a:srgbClr val="1B1B27"/>
                </a:solidFill>
                <a:latin typeface="Alexandria" pitchFamily="34" charset="0"/>
                <a:ea typeface="Alexandria" pitchFamily="34" charset="-122"/>
                <a:cs typeface="Alexandria" pitchFamily="34" charset="-120"/>
              </a:rPr>
              <a:t>Un nuovo paradigma</a:t>
            </a:r>
            <a:endParaRPr lang="en-US" sz="10350" dirty="0"/>
          </a:p>
        </p:txBody>
      </p:sp>
      <p:sp>
        <p:nvSpPr>
          <p:cNvPr id="5" name="Text 2"/>
          <p:cNvSpPr/>
          <p:nvPr/>
        </p:nvSpPr>
        <p:spPr>
          <a:xfrm>
            <a:off x="702112" y="7044214"/>
            <a:ext cx="13226177" cy="701993"/>
          </a:xfrm>
          <a:prstGeom prst="rect">
            <a:avLst/>
          </a:prstGeom>
          <a:noFill/>
          <a:ln/>
        </p:spPr>
        <p:txBody>
          <a:bodyPr wrap="square" lIns="0" tIns="0" rIns="0" bIns="0" rtlCol="0" anchor="t"/>
          <a:lstStyle/>
          <a:p>
            <a:pPr marL="0" indent="0" algn="l">
              <a:lnSpc>
                <a:spcPts val="2750"/>
              </a:lnSpc>
              <a:buNone/>
            </a:pPr>
            <a:r>
              <a:rPr lang="en-US" sz="1700" dirty="0">
                <a:solidFill>
                  <a:srgbClr val="404155"/>
                </a:solidFill>
                <a:latin typeface="Nobile" pitchFamily="34" charset="0"/>
                <a:ea typeface="Nobile" pitchFamily="34" charset="-122"/>
                <a:cs typeface="Nobile" pitchFamily="34" charset="-120"/>
              </a:rPr>
              <a:t>La governance collaborativa si realizza nella piena attuazione del principio di corresponsabilità, dove vigono trasparenza, scambio e comunicazione circolare. Non più sistema gerarchico, ma crescita per il territorio.</a:t>
            </a:r>
            <a:endParaRPr lang="en-US" sz="17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sp>
        <p:nvSpPr>
          <p:cNvPr id="2" name="Text 0"/>
          <p:cNvSpPr/>
          <p:nvPr/>
        </p:nvSpPr>
        <p:spPr>
          <a:xfrm>
            <a:off x="793790" y="1140262"/>
            <a:ext cx="10013990"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Modelli di governance multi-stakeholder</a:t>
            </a:r>
            <a:endParaRPr lang="en-US" sz="3900" dirty="0"/>
          </a:p>
        </p:txBody>
      </p:sp>
      <p:sp>
        <p:nvSpPr>
          <p:cNvPr id="3" name="Text 1"/>
          <p:cNvSpPr/>
          <p:nvPr/>
        </p:nvSpPr>
        <p:spPr>
          <a:xfrm>
            <a:off x="793790" y="2157174"/>
            <a:ext cx="13042821"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Il superamento del modello gerarchico non è solo questione tecnica, ma crescita culturale profonda. Quando affrontiamo problemi complessi, le cause sono multiple e interconnesse.</a:t>
            </a:r>
            <a:endParaRPr lang="en-US" sz="1950" dirty="0"/>
          </a:p>
        </p:txBody>
      </p:sp>
      <p:pic>
        <p:nvPicPr>
          <p:cNvPr id="4" name="Image 0" descr="preencoded.png"/>
          <p:cNvPicPr>
            <a:picLocks noChangeAspect="1"/>
          </p:cNvPicPr>
          <p:nvPr/>
        </p:nvPicPr>
        <p:blipFill>
          <a:blip r:embed="rId3"/>
          <a:stretch>
            <a:fillRect/>
          </a:stretch>
        </p:blipFill>
        <p:spPr>
          <a:xfrm>
            <a:off x="793790" y="3174325"/>
            <a:ext cx="1521738" cy="940475"/>
          </a:xfrm>
          <a:prstGeom prst="rect">
            <a:avLst/>
          </a:prstGeom>
        </p:spPr>
      </p:pic>
      <p:sp>
        <p:nvSpPr>
          <p:cNvPr id="5" name="Text 2"/>
          <p:cNvSpPr/>
          <p:nvPr/>
        </p:nvSpPr>
        <p:spPr>
          <a:xfrm>
            <a:off x="2513886" y="3174325"/>
            <a:ext cx="2462093"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Problemi interconnesi</a:t>
            </a:r>
            <a:endParaRPr lang="en-US" sz="1950" dirty="0"/>
          </a:p>
        </p:txBody>
      </p:sp>
      <p:sp>
        <p:nvSpPr>
          <p:cNvPr id="6" name="Text 3"/>
          <p:cNvSpPr/>
          <p:nvPr/>
        </p:nvSpPr>
        <p:spPr>
          <a:xfrm>
            <a:off x="2513886" y="3913703"/>
            <a:ext cx="2462093" cy="3175635"/>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Una famiglia in difficoltà economica ha problemi di reddito, conciliazione lavoro-famiglia, accessibilità servizi, integrazione sociale</a:t>
            </a:r>
            <a:endParaRPr lang="en-US" sz="1950" dirty="0"/>
          </a:p>
        </p:txBody>
      </p:sp>
      <p:pic>
        <p:nvPicPr>
          <p:cNvPr id="7" name="Image 1" descr="preencoded.png"/>
          <p:cNvPicPr>
            <a:picLocks noChangeAspect="1"/>
          </p:cNvPicPr>
          <p:nvPr/>
        </p:nvPicPr>
        <p:blipFill>
          <a:blip r:embed="rId4"/>
          <a:stretch>
            <a:fillRect/>
          </a:stretch>
        </p:blipFill>
        <p:spPr>
          <a:xfrm>
            <a:off x="5223986" y="3174325"/>
            <a:ext cx="1521738" cy="940475"/>
          </a:xfrm>
          <a:prstGeom prst="rect">
            <a:avLst/>
          </a:prstGeom>
        </p:spPr>
      </p:pic>
      <p:sp>
        <p:nvSpPr>
          <p:cNvPr id="8" name="Text 4"/>
          <p:cNvSpPr/>
          <p:nvPr/>
        </p:nvSpPr>
        <p:spPr>
          <a:xfrm>
            <a:off x="6944082" y="3174325"/>
            <a:ext cx="246221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Soluzioni integrate</a:t>
            </a:r>
            <a:endParaRPr lang="en-US" sz="1950" dirty="0"/>
          </a:p>
        </p:txBody>
      </p:sp>
      <p:sp>
        <p:nvSpPr>
          <p:cNvPr id="9" name="Text 5"/>
          <p:cNvSpPr/>
          <p:nvPr/>
        </p:nvSpPr>
        <p:spPr>
          <a:xfrm>
            <a:off x="6944082" y="3603546"/>
            <a:ext cx="2462212" cy="2381726"/>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La risposta non può venire da un singolo assessorato isolato, ma da rete coordinata di interventi</a:t>
            </a:r>
            <a:endParaRPr lang="en-US" sz="1950" dirty="0"/>
          </a:p>
        </p:txBody>
      </p:sp>
      <p:pic>
        <p:nvPicPr>
          <p:cNvPr id="10" name="Image 2" descr="preencoded.png"/>
          <p:cNvPicPr>
            <a:picLocks noChangeAspect="1"/>
          </p:cNvPicPr>
          <p:nvPr/>
        </p:nvPicPr>
        <p:blipFill>
          <a:blip r:embed="rId5"/>
          <a:stretch>
            <a:fillRect/>
          </a:stretch>
        </p:blipFill>
        <p:spPr>
          <a:xfrm>
            <a:off x="9654302" y="3174325"/>
            <a:ext cx="1521738" cy="940475"/>
          </a:xfrm>
          <a:prstGeom prst="rect">
            <a:avLst/>
          </a:prstGeom>
        </p:spPr>
      </p:pic>
      <p:sp>
        <p:nvSpPr>
          <p:cNvPr id="11" name="Text 6"/>
          <p:cNvSpPr/>
          <p:nvPr/>
        </p:nvSpPr>
        <p:spPr>
          <a:xfrm>
            <a:off x="11374398" y="3174325"/>
            <a:ext cx="246221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Corresponsabilità</a:t>
            </a:r>
            <a:endParaRPr lang="en-US" sz="1950" dirty="0"/>
          </a:p>
        </p:txBody>
      </p:sp>
      <p:sp>
        <p:nvSpPr>
          <p:cNvPr id="12" name="Text 7"/>
          <p:cNvSpPr/>
          <p:nvPr/>
        </p:nvSpPr>
        <p:spPr>
          <a:xfrm>
            <a:off x="11374398" y="3603546"/>
            <a:ext cx="2462212" cy="2381726"/>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Tutti condividono responsabilità del successo ma anche del fallimento, creando incentivi potentissimi</a:t>
            </a:r>
            <a:endParaRPr lang="en-US" sz="19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94968" y="510065"/>
            <a:ext cx="7754064" cy="1945600"/>
          </a:xfrm>
          <a:prstGeom prst="rect">
            <a:avLst/>
          </a:prstGeom>
          <a:noFill/>
          <a:ln/>
        </p:spPr>
        <p:txBody>
          <a:bodyPr wrap="square" lIns="0" tIns="0" rIns="0" bIns="0" rtlCol="0" anchor="t"/>
          <a:lstStyle/>
          <a:p>
            <a:pPr marL="0" indent="0" algn="l">
              <a:lnSpc>
                <a:spcPts val="5900"/>
              </a:lnSpc>
              <a:buNone/>
            </a:pPr>
            <a:r>
              <a:rPr lang="en-US" sz="3600" dirty="0">
                <a:solidFill>
                  <a:srgbClr val="1B1B27"/>
                </a:solidFill>
                <a:latin typeface="Alexandria" pitchFamily="34" charset="0"/>
                <a:ea typeface="Alexandria" pitchFamily="34" charset="-122"/>
                <a:cs typeface="Alexandria" pitchFamily="34" charset="-120"/>
              </a:rPr>
              <a:t>Dall'amministrazione gerarchica all'amministrazione condivisa</a:t>
            </a:r>
            <a:endParaRPr lang="en-US" sz="3600" dirty="0"/>
          </a:p>
        </p:txBody>
      </p:sp>
      <p:sp>
        <p:nvSpPr>
          <p:cNvPr id="4" name="Text 1"/>
          <p:cNvSpPr/>
          <p:nvPr/>
        </p:nvSpPr>
        <p:spPr>
          <a:xfrm>
            <a:off x="694968" y="3941445"/>
            <a:ext cx="3554254" cy="434340"/>
          </a:xfrm>
          <a:prstGeom prst="rect">
            <a:avLst/>
          </a:prstGeom>
          <a:noFill/>
          <a:ln/>
        </p:spPr>
        <p:txBody>
          <a:bodyPr wrap="none" lIns="0" tIns="0" rIns="0" bIns="0" rtlCol="0" anchor="t"/>
          <a:lstStyle/>
          <a:p>
            <a:pPr marL="0" indent="0" algn="l">
              <a:lnSpc>
                <a:spcPts val="3400"/>
              </a:lnSpc>
              <a:buNone/>
            </a:pPr>
            <a:r>
              <a:rPr lang="en-US" sz="2700" dirty="0">
                <a:solidFill>
                  <a:srgbClr val="1B1B27"/>
                </a:solidFill>
                <a:latin typeface="Alexandria" pitchFamily="34" charset="0"/>
                <a:ea typeface="Alexandria" pitchFamily="34" charset="-122"/>
                <a:cs typeface="Alexandria" pitchFamily="34" charset="-120"/>
              </a:rPr>
              <a:t>Modello tradizionale</a:t>
            </a:r>
            <a:endParaRPr lang="en-US" sz="2700" dirty="0"/>
          </a:p>
        </p:txBody>
      </p:sp>
      <p:sp>
        <p:nvSpPr>
          <p:cNvPr id="5" name="Text 2"/>
          <p:cNvSpPr/>
          <p:nvPr/>
        </p:nvSpPr>
        <p:spPr>
          <a:xfrm>
            <a:off x="694968" y="4549497"/>
            <a:ext cx="3665101" cy="347424"/>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404155"/>
                </a:solidFill>
                <a:latin typeface="Nobile" pitchFamily="34" charset="0"/>
                <a:ea typeface="Nobile" pitchFamily="34" charset="-122"/>
                <a:cs typeface="Nobile" pitchFamily="34" charset="-120"/>
              </a:rPr>
              <a:t>Comando e controllo</a:t>
            </a:r>
            <a:endParaRPr lang="en-US" sz="1350" dirty="0"/>
          </a:p>
        </p:txBody>
      </p:sp>
      <p:sp>
        <p:nvSpPr>
          <p:cNvPr id="6" name="Text 3"/>
          <p:cNvSpPr/>
          <p:nvPr/>
        </p:nvSpPr>
        <p:spPr>
          <a:xfrm>
            <a:off x="694968" y="4957643"/>
            <a:ext cx="3665101" cy="347424"/>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404155"/>
                </a:solidFill>
                <a:latin typeface="Nobile" pitchFamily="34" charset="0"/>
                <a:ea typeface="Nobile" pitchFamily="34" charset="-122"/>
                <a:cs typeface="Nobile" pitchFamily="34" charset="-120"/>
              </a:rPr>
              <a:t>Decisione unilaterale</a:t>
            </a:r>
            <a:endParaRPr lang="en-US" sz="1350" dirty="0"/>
          </a:p>
        </p:txBody>
      </p:sp>
      <p:sp>
        <p:nvSpPr>
          <p:cNvPr id="7" name="Text 4"/>
          <p:cNvSpPr/>
          <p:nvPr/>
        </p:nvSpPr>
        <p:spPr>
          <a:xfrm>
            <a:off x="694968" y="5365790"/>
            <a:ext cx="3665101" cy="347424"/>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404155"/>
                </a:solidFill>
                <a:latin typeface="Nobile" pitchFamily="34" charset="0"/>
                <a:ea typeface="Nobile" pitchFamily="34" charset="-122"/>
                <a:cs typeface="Nobile" pitchFamily="34" charset="-120"/>
              </a:rPr>
              <a:t>Erogazione di servizi</a:t>
            </a:r>
            <a:endParaRPr lang="en-US" sz="1350" dirty="0"/>
          </a:p>
        </p:txBody>
      </p:sp>
      <p:sp>
        <p:nvSpPr>
          <p:cNvPr id="8" name="Text 5"/>
          <p:cNvSpPr/>
          <p:nvPr/>
        </p:nvSpPr>
        <p:spPr>
          <a:xfrm>
            <a:off x="694968" y="5773936"/>
            <a:ext cx="3665101" cy="347424"/>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404155"/>
                </a:solidFill>
                <a:latin typeface="Nobile" pitchFamily="34" charset="0"/>
                <a:ea typeface="Nobile" pitchFamily="34" charset="-122"/>
                <a:cs typeface="Nobile" pitchFamily="34" charset="-120"/>
              </a:rPr>
              <a:t>Cittadini come destinatari</a:t>
            </a:r>
            <a:endParaRPr lang="en-US" sz="1350" dirty="0"/>
          </a:p>
        </p:txBody>
      </p:sp>
      <p:sp>
        <p:nvSpPr>
          <p:cNvPr id="9" name="Text 6"/>
          <p:cNvSpPr/>
          <p:nvPr/>
        </p:nvSpPr>
        <p:spPr>
          <a:xfrm>
            <a:off x="694968" y="6182082"/>
            <a:ext cx="3665101" cy="347424"/>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404155"/>
                </a:solidFill>
                <a:latin typeface="Nobile" pitchFamily="34" charset="0"/>
                <a:ea typeface="Nobile" pitchFamily="34" charset="-122"/>
                <a:cs typeface="Nobile" pitchFamily="34" charset="-120"/>
              </a:rPr>
              <a:t>Logica lineare e gerarchica</a:t>
            </a:r>
            <a:endParaRPr lang="en-US" sz="1350" dirty="0"/>
          </a:p>
        </p:txBody>
      </p:sp>
      <p:sp>
        <p:nvSpPr>
          <p:cNvPr id="10" name="Text 7"/>
          <p:cNvSpPr/>
          <p:nvPr/>
        </p:nvSpPr>
        <p:spPr>
          <a:xfrm>
            <a:off x="4791551" y="3941445"/>
            <a:ext cx="3665101" cy="868680"/>
          </a:xfrm>
          <a:prstGeom prst="rect">
            <a:avLst/>
          </a:prstGeom>
          <a:noFill/>
          <a:ln/>
        </p:spPr>
        <p:txBody>
          <a:bodyPr wrap="square" lIns="0" tIns="0" rIns="0" bIns="0" rtlCol="0" anchor="t"/>
          <a:lstStyle/>
          <a:p>
            <a:pPr marL="0" indent="0" algn="l">
              <a:lnSpc>
                <a:spcPts val="3400"/>
              </a:lnSpc>
              <a:buNone/>
            </a:pPr>
            <a:r>
              <a:rPr lang="en-US" sz="2700" dirty="0">
                <a:solidFill>
                  <a:srgbClr val="1B1B27"/>
                </a:solidFill>
                <a:latin typeface="Alexandria" pitchFamily="34" charset="0"/>
                <a:ea typeface="Alexandria" pitchFamily="34" charset="-122"/>
                <a:cs typeface="Alexandria" pitchFamily="34" charset="-120"/>
              </a:rPr>
              <a:t>Amministrazione condivisa</a:t>
            </a:r>
            <a:endParaRPr lang="en-US" sz="2700" dirty="0"/>
          </a:p>
        </p:txBody>
      </p:sp>
      <p:sp>
        <p:nvSpPr>
          <p:cNvPr id="11" name="Text 8"/>
          <p:cNvSpPr/>
          <p:nvPr/>
        </p:nvSpPr>
        <p:spPr>
          <a:xfrm>
            <a:off x="4791551" y="4983837"/>
            <a:ext cx="3665101" cy="347424"/>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404155"/>
                </a:solidFill>
                <a:latin typeface="Nobile" pitchFamily="34" charset="0"/>
                <a:ea typeface="Nobile" pitchFamily="34" charset="-122"/>
                <a:cs typeface="Nobile" pitchFamily="34" charset="-120"/>
              </a:rPr>
              <a:t>Facilitazione e mediazione</a:t>
            </a:r>
            <a:endParaRPr lang="en-US" sz="1350" dirty="0"/>
          </a:p>
        </p:txBody>
      </p:sp>
      <p:sp>
        <p:nvSpPr>
          <p:cNvPr id="12" name="Text 9"/>
          <p:cNvSpPr/>
          <p:nvPr/>
        </p:nvSpPr>
        <p:spPr>
          <a:xfrm>
            <a:off x="4791551" y="5391984"/>
            <a:ext cx="3665101" cy="601044"/>
          </a:xfrm>
          <a:prstGeom prst="rect">
            <a:avLst/>
          </a:prstGeom>
          <a:noFill/>
          <a:ln/>
        </p:spPr>
        <p:txBody>
          <a:bodyPr wrap="square" lIns="0" tIns="0" rIns="0" bIns="0" rtlCol="0" anchor="t"/>
          <a:lstStyle/>
          <a:p>
            <a:pPr marL="342900" indent="-342900" algn="l">
              <a:lnSpc>
                <a:spcPts val="2150"/>
              </a:lnSpc>
              <a:buSzPct val="100000"/>
              <a:buChar char="•"/>
            </a:pPr>
            <a:r>
              <a:rPr lang="en-US" sz="1350" dirty="0">
                <a:solidFill>
                  <a:srgbClr val="404155"/>
                </a:solidFill>
                <a:latin typeface="Nobile" pitchFamily="34" charset="0"/>
                <a:ea typeface="Nobile" pitchFamily="34" charset="-122"/>
                <a:cs typeface="Nobile" pitchFamily="34" charset="-120"/>
              </a:rPr>
              <a:t>Convergenza su obiettivi comuni</a:t>
            </a:r>
            <a:endParaRPr lang="en-US" sz="1350" dirty="0"/>
          </a:p>
        </p:txBody>
      </p:sp>
      <p:sp>
        <p:nvSpPr>
          <p:cNvPr id="13" name="Text 10"/>
          <p:cNvSpPr/>
          <p:nvPr/>
        </p:nvSpPr>
        <p:spPr>
          <a:xfrm>
            <a:off x="4791551" y="5986917"/>
            <a:ext cx="3665101" cy="694849"/>
          </a:xfrm>
          <a:prstGeom prst="rect">
            <a:avLst/>
          </a:prstGeom>
          <a:noFill/>
          <a:ln/>
        </p:spPr>
        <p:txBody>
          <a:bodyPr wrap="square" lIns="0" tIns="0" rIns="0" bIns="0" rtlCol="0" anchor="t"/>
          <a:lstStyle/>
          <a:p>
            <a:pPr marL="342900" indent="-342900" algn="l">
              <a:lnSpc>
                <a:spcPts val="2150"/>
              </a:lnSpc>
              <a:buSzPct val="100000"/>
              <a:buChar char="•"/>
            </a:pPr>
            <a:r>
              <a:rPr lang="en-US" sz="1350" dirty="0">
                <a:solidFill>
                  <a:srgbClr val="404155"/>
                </a:solidFill>
                <a:latin typeface="Nobile" pitchFamily="34" charset="0"/>
                <a:ea typeface="Nobile" pitchFamily="34" charset="-122"/>
                <a:cs typeface="Nobile" pitchFamily="34" charset="-120"/>
              </a:rPr>
              <a:t>Co-produzione di valore pubblico</a:t>
            </a:r>
            <a:endParaRPr lang="en-US" sz="1350" dirty="0"/>
          </a:p>
        </p:txBody>
      </p:sp>
      <p:sp>
        <p:nvSpPr>
          <p:cNvPr id="14" name="Text 11"/>
          <p:cNvSpPr/>
          <p:nvPr/>
        </p:nvSpPr>
        <p:spPr>
          <a:xfrm>
            <a:off x="4791551" y="6529506"/>
            <a:ext cx="3665101" cy="347424"/>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404155"/>
                </a:solidFill>
                <a:latin typeface="Nobile" pitchFamily="34" charset="0"/>
                <a:ea typeface="Nobile" pitchFamily="34" charset="-122"/>
                <a:cs typeface="Nobile" pitchFamily="34" charset="-120"/>
              </a:rPr>
              <a:t>Cittadini come co-progettisti</a:t>
            </a:r>
            <a:endParaRPr lang="en-US" sz="1350" dirty="0"/>
          </a:p>
        </p:txBody>
      </p:sp>
      <p:sp>
        <p:nvSpPr>
          <p:cNvPr id="15" name="Text 12"/>
          <p:cNvSpPr/>
          <p:nvPr/>
        </p:nvSpPr>
        <p:spPr>
          <a:xfrm>
            <a:off x="4791551" y="7065984"/>
            <a:ext cx="3665101" cy="347424"/>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404155"/>
                </a:solidFill>
                <a:latin typeface="Nobile" pitchFamily="34" charset="0"/>
                <a:ea typeface="Nobile" pitchFamily="34" charset="-122"/>
                <a:cs typeface="Nobile" pitchFamily="34" charset="-120"/>
              </a:rPr>
              <a:t>Modello circolare e reticolare</a:t>
            </a:r>
            <a:endParaRPr lang="en-US" sz="135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sp>
        <p:nvSpPr>
          <p:cNvPr id="2" name="Text 0"/>
          <p:cNvSpPr/>
          <p:nvPr/>
        </p:nvSpPr>
        <p:spPr>
          <a:xfrm>
            <a:off x="761405" y="713303"/>
            <a:ext cx="11136511" cy="594836"/>
          </a:xfrm>
          <a:prstGeom prst="rect">
            <a:avLst/>
          </a:prstGeom>
          <a:noFill/>
          <a:ln/>
        </p:spPr>
        <p:txBody>
          <a:bodyPr wrap="none" lIns="0" tIns="0" rIns="0" bIns="0" rtlCol="0" anchor="t"/>
          <a:lstStyle/>
          <a:p>
            <a:pPr marL="0" indent="0" algn="l">
              <a:lnSpc>
                <a:spcPts val="4650"/>
              </a:lnSpc>
              <a:buNone/>
            </a:pPr>
            <a:r>
              <a:rPr lang="en-US" sz="3700" dirty="0">
                <a:solidFill>
                  <a:srgbClr val="1B1B27"/>
                </a:solidFill>
                <a:latin typeface="Alexandria" pitchFamily="34" charset="0"/>
                <a:ea typeface="Alexandria" pitchFamily="34" charset="-122"/>
                <a:cs typeface="Alexandria" pitchFamily="34" charset="-120"/>
              </a:rPr>
              <a:t>Costruzione e mantenimento delle partnership</a:t>
            </a:r>
            <a:endParaRPr lang="en-US" sz="3700" dirty="0"/>
          </a:p>
        </p:txBody>
      </p:sp>
      <p:sp>
        <p:nvSpPr>
          <p:cNvPr id="3" name="Text 1"/>
          <p:cNvSpPr/>
          <p:nvPr/>
        </p:nvSpPr>
        <p:spPr>
          <a:xfrm>
            <a:off x="761405" y="1688783"/>
            <a:ext cx="13107591" cy="761524"/>
          </a:xfrm>
          <a:prstGeom prst="rect">
            <a:avLst/>
          </a:prstGeom>
          <a:noFill/>
          <a:ln/>
        </p:spPr>
        <p:txBody>
          <a:bodyPr wrap="square" lIns="0" tIns="0" rIns="0" bIns="0" rtlCol="0" anchor="t"/>
          <a:lstStyle/>
          <a:p>
            <a:pPr marL="0" indent="0" algn="l">
              <a:lnSpc>
                <a:spcPts val="2950"/>
              </a:lnSpc>
              <a:buNone/>
            </a:pPr>
            <a:r>
              <a:rPr lang="en-US" sz="1850" dirty="0">
                <a:solidFill>
                  <a:srgbClr val="404155"/>
                </a:solidFill>
                <a:latin typeface="Nobile" pitchFamily="34" charset="0"/>
                <a:ea typeface="Nobile" pitchFamily="34" charset="-122"/>
                <a:cs typeface="Nobile" pitchFamily="34" charset="-120"/>
              </a:rPr>
              <a:t>La fiducia è l'asset più prezioso e fragile nelle partnership collaborative. Il "capitale sociale fiduciario" è elemento distintivo rispetto al modello competitivo.</a:t>
            </a:r>
            <a:endParaRPr lang="en-US" sz="1850" dirty="0"/>
          </a:p>
        </p:txBody>
      </p:sp>
      <p:sp>
        <p:nvSpPr>
          <p:cNvPr id="4" name="Text 2"/>
          <p:cNvSpPr/>
          <p:nvPr/>
        </p:nvSpPr>
        <p:spPr>
          <a:xfrm>
            <a:off x="2641878" y="2664381"/>
            <a:ext cx="2379464" cy="297418"/>
          </a:xfrm>
          <a:prstGeom prst="rect">
            <a:avLst/>
          </a:prstGeom>
          <a:noFill/>
          <a:ln/>
        </p:spPr>
        <p:txBody>
          <a:bodyPr wrap="none" lIns="0" tIns="0" rIns="0" bIns="0" rtlCol="0" anchor="t"/>
          <a:lstStyle/>
          <a:p>
            <a:pPr marL="0" indent="0" algn="r">
              <a:lnSpc>
                <a:spcPts val="2300"/>
              </a:lnSpc>
              <a:buNone/>
            </a:pPr>
            <a:r>
              <a:rPr lang="en-US" sz="1850" dirty="0">
                <a:solidFill>
                  <a:srgbClr val="404155"/>
                </a:solidFill>
                <a:latin typeface="Alexandria" pitchFamily="34" charset="0"/>
                <a:ea typeface="Alexandria" pitchFamily="34" charset="-122"/>
                <a:cs typeface="Alexandria" pitchFamily="34" charset="-120"/>
              </a:rPr>
              <a:t>Fiducia intelligente</a:t>
            </a:r>
            <a:endParaRPr lang="en-US" sz="1850" dirty="0"/>
          </a:p>
        </p:txBody>
      </p:sp>
      <p:sp>
        <p:nvSpPr>
          <p:cNvPr id="5" name="Text 3"/>
          <p:cNvSpPr/>
          <p:nvPr/>
        </p:nvSpPr>
        <p:spPr>
          <a:xfrm>
            <a:off x="761405" y="3075980"/>
            <a:ext cx="4259937" cy="1142286"/>
          </a:xfrm>
          <a:prstGeom prst="rect">
            <a:avLst/>
          </a:prstGeom>
          <a:noFill/>
          <a:ln/>
        </p:spPr>
        <p:txBody>
          <a:bodyPr wrap="square" lIns="0" tIns="0" rIns="0" bIns="0" rtlCol="0" anchor="t"/>
          <a:lstStyle/>
          <a:p>
            <a:pPr marL="0" indent="0" algn="r">
              <a:lnSpc>
                <a:spcPts val="2950"/>
              </a:lnSpc>
              <a:buNone/>
            </a:pPr>
            <a:r>
              <a:rPr lang="en-US" sz="1850" dirty="0">
                <a:solidFill>
                  <a:srgbClr val="404155"/>
                </a:solidFill>
                <a:latin typeface="Nobile" pitchFamily="34" charset="0"/>
                <a:ea typeface="Nobile" pitchFamily="34" charset="-122"/>
                <a:cs typeface="Nobile" pitchFamily="34" charset="-120"/>
              </a:rPr>
              <a:t>Equilibrio tra fiducia libera da sospetti paralizzanti e consapevolezza dei rischi</a:t>
            </a:r>
            <a:endParaRPr lang="en-US" sz="1850" dirty="0"/>
          </a:p>
        </p:txBody>
      </p:sp>
      <p:pic>
        <p:nvPicPr>
          <p:cNvPr id="6" name="Image 0" descr="preencoded.png"/>
          <p:cNvPicPr>
            <a:picLocks noChangeAspect="1"/>
          </p:cNvPicPr>
          <p:nvPr/>
        </p:nvPicPr>
        <p:blipFill>
          <a:blip r:embed="rId3"/>
          <a:stretch>
            <a:fillRect/>
          </a:stretch>
        </p:blipFill>
        <p:spPr>
          <a:xfrm>
            <a:off x="5021342" y="2796540"/>
            <a:ext cx="4587597" cy="4587597"/>
          </a:xfrm>
          <a:prstGeom prst="rect">
            <a:avLst/>
          </a:prstGeom>
        </p:spPr>
      </p:pic>
      <p:pic>
        <p:nvPicPr>
          <p:cNvPr id="7" name="Image 1" descr="preencoded.png"/>
          <p:cNvPicPr>
            <a:picLocks noChangeAspect="1"/>
          </p:cNvPicPr>
          <p:nvPr/>
        </p:nvPicPr>
        <p:blipFill>
          <a:blip r:embed="rId4"/>
          <a:stretch>
            <a:fillRect/>
          </a:stretch>
        </p:blipFill>
        <p:spPr>
          <a:xfrm>
            <a:off x="6590526" y="3899952"/>
            <a:ext cx="267653" cy="334566"/>
          </a:xfrm>
          <a:prstGeom prst="rect">
            <a:avLst/>
          </a:prstGeom>
        </p:spPr>
      </p:pic>
      <p:sp>
        <p:nvSpPr>
          <p:cNvPr id="8" name="Text 4"/>
          <p:cNvSpPr/>
          <p:nvPr/>
        </p:nvSpPr>
        <p:spPr>
          <a:xfrm>
            <a:off x="9608939" y="2664381"/>
            <a:ext cx="3127296" cy="297418"/>
          </a:xfrm>
          <a:prstGeom prst="rect">
            <a:avLst/>
          </a:prstGeom>
          <a:noFill/>
          <a:ln/>
        </p:spPr>
        <p:txBody>
          <a:bodyPr wrap="none" lIns="0" tIns="0" rIns="0" bIns="0" rtlCol="0" anchor="t"/>
          <a:lstStyle/>
          <a:p>
            <a:pPr marL="0" indent="0" algn="l">
              <a:lnSpc>
                <a:spcPts val="2300"/>
              </a:lnSpc>
              <a:buNone/>
            </a:pPr>
            <a:r>
              <a:rPr lang="en-US" sz="1850" dirty="0">
                <a:solidFill>
                  <a:srgbClr val="404155"/>
                </a:solidFill>
                <a:latin typeface="Alexandria" pitchFamily="34" charset="0"/>
                <a:ea typeface="Alexandria" pitchFamily="34" charset="-122"/>
                <a:cs typeface="Alexandria" pitchFamily="34" charset="-120"/>
              </a:rPr>
              <a:t>Facilitazione professionale</a:t>
            </a:r>
            <a:endParaRPr lang="en-US" sz="1850" dirty="0"/>
          </a:p>
        </p:txBody>
      </p:sp>
      <p:sp>
        <p:nvSpPr>
          <p:cNvPr id="9" name="Text 5"/>
          <p:cNvSpPr/>
          <p:nvPr/>
        </p:nvSpPr>
        <p:spPr>
          <a:xfrm>
            <a:off x="9608939" y="3075980"/>
            <a:ext cx="4260056" cy="1142286"/>
          </a:xfrm>
          <a:prstGeom prst="rect">
            <a:avLst/>
          </a:prstGeom>
          <a:noFill/>
          <a:ln/>
        </p:spPr>
        <p:txBody>
          <a:bodyPr wrap="square" lIns="0" tIns="0" rIns="0" bIns="0" rtlCol="0" anchor="t"/>
          <a:lstStyle/>
          <a:p>
            <a:pPr marL="0" indent="0" algn="l">
              <a:lnSpc>
                <a:spcPts val="2950"/>
              </a:lnSpc>
              <a:buNone/>
            </a:pPr>
            <a:r>
              <a:rPr lang="en-US" sz="1850" dirty="0">
                <a:solidFill>
                  <a:srgbClr val="404155"/>
                </a:solidFill>
                <a:latin typeface="Nobile" pitchFamily="34" charset="0"/>
                <a:ea typeface="Nobile" pitchFamily="34" charset="-122"/>
                <a:cs typeface="Nobile" pitchFamily="34" charset="-120"/>
              </a:rPr>
              <a:t>Figure esterne per equilibrio tra istanze contrapposte e interessi particolari</a:t>
            </a:r>
            <a:endParaRPr lang="en-US" sz="1850" dirty="0"/>
          </a:p>
        </p:txBody>
      </p:sp>
      <p:pic>
        <p:nvPicPr>
          <p:cNvPr id="10" name="Image 2" descr="preencoded.png"/>
          <p:cNvPicPr>
            <a:picLocks noChangeAspect="1"/>
          </p:cNvPicPr>
          <p:nvPr/>
        </p:nvPicPr>
        <p:blipFill>
          <a:blip r:embed="rId5"/>
          <a:stretch>
            <a:fillRect/>
          </a:stretch>
        </p:blipFill>
        <p:spPr>
          <a:xfrm>
            <a:off x="5021342" y="2796540"/>
            <a:ext cx="4587597" cy="4587597"/>
          </a:xfrm>
          <a:prstGeom prst="rect">
            <a:avLst/>
          </a:prstGeom>
        </p:spPr>
      </p:pic>
      <p:pic>
        <p:nvPicPr>
          <p:cNvPr id="11" name="Image 3" descr="preencoded.png"/>
          <p:cNvPicPr>
            <a:picLocks noChangeAspect="1"/>
          </p:cNvPicPr>
          <p:nvPr/>
        </p:nvPicPr>
        <p:blipFill>
          <a:blip r:embed="rId6"/>
          <a:stretch>
            <a:fillRect/>
          </a:stretch>
        </p:blipFill>
        <p:spPr>
          <a:xfrm>
            <a:off x="7771864" y="3899952"/>
            <a:ext cx="267653" cy="334566"/>
          </a:xfrm>
          <a:prstGeom prst="rect">
            <a:avLst/>
          </a:prstGeom>
        </p:spPr>
      </p:pic>
      <p:sp>
        <p:nvSpPr>
          <p:cNvPr id="12" name="Text 6"/>
          <p:cNvSpPr/>
          <p:nvPr/>
        </p:nvSpPr>
        <p:spPr>
          <a:xfrm>
            <a:off x="9989582" y="4503777"/>
            <a:ext cx="2768560" cy="297418"/>
          </a:xfrm>
          <a:prstGeom prst="rect">
            <a:avLst/>
          </a:prstGeom>
          <a:noFill/>
          <a:ln/>
        </p:spPr>
        <p:txBody>
          <a:bodyPr wrap="none" lIns="0" tIns="0" rIns="0" bIns="0" rtlCol="0" anchor="t"/>
          <a:lstStyle/>
          <a:p>
            <a:pPr marL="0" indent="0" algn="l">
              <a:lnSpc>
                <a:spcPts val="2300"/>
              </a:lnSpc>
              <a:buNone/>
            </a:pPr>
            <a:r>
              <a:rPr lang="en-US" sz="1850" dirty="0">
                <a:solidFill>
                  <a:srgbClr val="404155"/>
                </a:solidFill>
                <a:latin typeface="Alexandria" pitchFamily="34" charset="0"/>
                <a:ea typeface="Alexandria" pitchFamily="34" charset="-122"/>
                <a:cs typeface="Alexandria" pitchFamily="34" charset="-120"/>
              </a:rPr>
              <a:t>Sostenibilità temporale</a:t>
            </a:r>
            <a:endParaRPr lang="en-US" sz="1850" dirty="0"/>
          </a:p>
        </p:txBody>
      </p:sp>
      <p:sp>
        <p:nvSpPr>
          <p:cNvPr id="13" name="Text 7"/>
          <p:cNvSpPr/>
          <p:nvPr/>
        </p:nvSpPr>
        <p:spPr>
          <a:xfrm>
            <a:off x="9989582" y="4915376"/>
            <a:ext cx="3879413" cy="1142286"/>
          </a:xfrm>
          <a:prstGeom prst="rect">
            <a:avLst/>
          </a:prstGeom>
          <a:noFill/>
          <a:ln/>
        </p:spPr>
        <p:txBody>
          <a:bodyPr wrap="square" lIns="0" tIns="0" rIns="0" bIns="0" rtlCol="0" anchor="t"/>
          <a:lstStyle/>
          <a:p>
            <a:pPr marL="0" indent="0" algn="l">
              <a:lnSpc>
                <a:spcPts val="2950"/>
              </a:lnSpc>
              <a:buNone/>
            </a:pPr>
            <a:r>
              <a:rPr lang="en-US" sz="1850" dirty="0">
                <a:solidFill>
                  <a:srgbClr val="404155"/>
                </a:solidFill>
                <a:latin typeface="Nobile" pitchFamily="34" charset="0"/>
                <a:ea typeface="Nobile" pitchFamily="34" charset="-122"/>
                <a:cs typeface="Nobile" pitchFamily="34" charset="-120"/>
              </a:rPr>
              <a:t>Investimento oneroso per enti del terzo settore, necessità di sostegno adeguato</a:t>
            </a:r>
            <a:endParaRPr lang="en-US" sz="1850" dirty="0"/>
          </a:p>
        </p:txBody>
      </p:sp>
      <p:pic>
        <p:nvPicPr>
          <p:cNvPr id="14" name="Image 4" descr="preencoded.png"/>
          <p:cNvPicPr>
            <a:picLocks noChangeAspect="1"/>
          </p:cNvPicPr>
          <p:nvPr/>
        </p:nvPicPr>
        <p:blipFill>
          <a:blip r:embed="rId7"/>
          <a:stretch>
            <a:fillRect/>
          </a:stretch>
        </p:blipFill>
        <p:spPr>
          <a:xfrm>
            <a:off x="5021342" y="2796540"/>
            <a:ext cx="4587597" cy="4587597"/>
          </a:xfrm>
          <a:prstGeom prst="rect">
            <a:avLst/>
          </a:prstGeom>
        </p:spPr>
      </p:pic>
      <p:pic>
        <p:nvPicPr>
          <p:cNvPr id="15" name="Image 5" descr="preencoded.png"/>
          <p:cNvPicPr>
            <a:picLocks noChangeAspect="1"/>
          </p:cNvPicPr>
          <p:nvPr/>
        </p:nvPicPr>
        <p:blipFill>
          <a:blip r:embed="rId8"/>
          <a:stretch>
            <a:fillRect/>
          </a:stretch>
        </p:blipFill>
        <p:spPr>
          <a:xfrm>
            <a:off x="8362533" y="4922937"/>
            <a:ext cx="267653" cy="334566"/>
          </a:xfrm>
          <a:prstGeom prst="rect">
            <a:avLst/>
          </a:prstGeom>
        </p:spPr>
      </p:pic>
      <p:sp>
        <p:nvSpPr>
          <p:cNvPr id="16" name="Text 8"/>
          <p:cNvSpPr/>
          <p:nvPr/>
        </p:nvSpPr>
        <p:spPr>
          <a:xfrm>
            <a:off x="9608939" y="6343174"/>
            <a:ext cx="2927985" cy="297418"/>
          </a:xfrm>
          <a:prstGeom prst="rect">
            <a:avLst/>
          </a:prstGeom>
          <a:noFill/>
          <a:ln/>
        </p:spPr>
        <p:txBody>
          <a:bodyPr wrap="none" lIns="0" tIns="0" rIns="0" bIns="0" rtlCol="0" anchor="t"/>
          <a:lstStyle/>
          <a:p>
            <a:pPr marL="0" indent="0" algn="l">
              <a:lnSpc>
                <a:spcPts val="2300"/>
              </a:lnSpc>
              <a:buNone/>
            </a:pPr>
            <a:r>
              <a:rPr lang="en-US" sz="1850" dirty="0">
                <a:solidFill>
                  <a:srgbClr val="404155"/>
                </a:solidFill>
                <a:latin typeface="Alexandria" pitchFamily="34" charset="0"/>
                <a:ea typeface="Alexandria" pitchFamily="34" charset="-122"/>
                <a:cs typeface="Alexandria" pitchFamily="34" charset="-120"/>
              </a:rPr>
              <a:t>Comunicazione circolare</a:t>
            </a:r>
            <a:endParaRPr lang="en-US" sz="1850" dirty="0"/>
          </a:p>
        </p:txBody>
      </p:sp>
      <p:sp>
        <p:nvSpPr>
          <p:cNvPr id="17" name="Text 9"/>
          <p:cNvSpPr/>
          <p:nvPr/>
        </p:nvSpPr>
        <p:spPr>
          <a:xfrm>
            <a:off x="9608939" y="6754773"/>
            <a:ext cx="4260056" cy="761524"/>
          </a:xfrm>
          <a:prstGeom prst="rect">
            <a:avLst/>
          </a:prstGeom>
          <a:noFill/>
          <a:ln/>
        </p:spPr>
        <p:txBody>
          <a:bodyPr wrap="square" lIns="0" tIns="0" rIns="0" bIns="0" rtlCol="0" anchor="t"/>
          <a:lstStyle/>
          <a:p>
            <a:pPr marL="0" indent="0" algn="l">
              <a:lnSpc>
                <a:spcPts val="2950"/>
              </a:lnSpc>
              <a:buNone/>
            </a:pPr>
            <a:r>
              <a:rPr lang="en-US" sz="1850" dirty="0">
                <a:solidFill>
                  <a:srgbClr val="404155"/>
                </a:solidFill>
                <a:latin typeface="Nobile" pitchFamily="34" charset="0"/>
                <a:ea typeface="Nobile" pitchFamily="34" charset="-122"/>
                <a:cs typeface="Nobile" pitchFamily="34" charset="-120"/>
              </a:rPr>
              <a:t>Scambio continuo di informazioni e feedback tra tutti i partner</a:t>
            </a:r>
            <a:endParaRPr lang="en-US" sz="1850" dirty="0"/>
          </a:p>
        </p:txBody>
      </p:sp>
      <p:pic>
        <p:nvPicPr>
          <p:cNvPr id="18" name="Image 6" descr="preencoded.png"/>
          <p:cNvPicPr>
            <a:picLocks noChangeAspect="1"/>
          </p:cNvPicPr>
          <p:nvPr/>
        </p:nvPicPr>
        <p:blipFill>
          <a:blip r:embed="rId9"/>
          <a:stretch>
            <a:fillRect/>
          </a:stretch>
        </p:blipFill>
        <p:spPr>
          <a:xfrm>
            <a:off x="5021342" y="2796540"/>
            <a:ext cx="4587597" cy="4587597"/>
          </a:xfrm>
          <a:prstGeom prst="rect">
            <a:avLst/>
          </a:prstGeom>
        </p:spPr>
      </p:pic>
      <p:pic>
        <p:nvPicPr>
          <p:cNvPr id="19" name="Image 7" descr="preencoded.png"/>
          <p:cNvPicPr>
            <a:picLocks noChangeAspect="1"/>
          </p:cNvPicPr>
          <p:nvPr/>
        </p:nvPicPr>
        <p:blipFill>
          <a:blip r:embed="rId10"/>
          <a:stretch>
            <a:fillRect/>
          </a:stretch>
        </p:blipFill>
        <p:spPr>
          <a:xfrm>
            <a:off x="7771864" y="5945922"/>
            <a:ext cx="267653" cy="334566"/>
          </a:xfrm>
          <a:prstGeom prst="rect">
            <a:avLst/>
          </a:prstGeom>
        </p:spPr>
      </p:pic>
      <p:sp>
        <p:nvSpPr>
          <p:cNvPr id="20" name="Text 10"/>
          <p:cNvSpPr/>
          <p:nvPr/>
        </p:nvSpPr>
        <p:spPr>
          <a:xfrm>
            <a:off x="2641878" y="6343174"/>
            <a:ext cx="2379464" cy="297418"/>
          </a:xfrm>
          <a:prstGeom prst="rect">
            <a:avLst/>
          </a:prstGeom>
          <a:noFill/>
          <a:ln/>
        </p:spPr>
        <p:txBody>
          <a:bodyPr wrap="none" lIns="0" tIns="0" rIns="0" bIns="0" rtlCol="0" anchor="t"/>
          <a:lstStyle/>
          <a:p>
            <a:pPr marL="0" indent="0" algn="r">
              <a:lnSpc>
                <a:spcPts val="2300"/>
              </a:lnSpc>
              <a:buNone/>
            </a:pPr>
            <a:r>
              <a:rPr lang="en-US" sz="1850" dirty="0">
                <a:solidFill>
                  <a:srgbClr val="404155"/>
                </a:solidFill>
                <a:latin typeface="Alexandria" pitchFamily="34" charset="0"/>
                <a:ea typeface="Alexandria" pitchFamily="34" charset="-122"/>
                <a:cs typeface="Alexandria" pitchFamily="34" charset="-120"/>
              </a:rPr>
              <a:t>Gestione conflitti</a:t>
            </a:r>
            <a:endParaRPr lang="en-US" sz="1850" dirty="0"/>
          </a:p>
        </p:txBody>
      </p:sp>
      <p:sp>
        <p:nvSpPr>
          <p:cNvPr id="21" name="Text 11"/>
          <p:cNvSpPr/>
          <p:nvPr/>
        </p:nvSpPr>
        <p:spPr>
          <a:xfrm>
            <a:off x="761405" y="6754773"/>
            <a:ext cx="4259937" cy="761524"/>
          </a:xfrm>
          <a:prstGeom prst="rect">
            <a:avLst/>
          </a:prstGeom>
          <a:noFill/>
          <a:ln/>
        </p:spPr>
        <p:txBody>
          <a:bodyPr wrap="square" lIns="0" tIns="0" rIns="0" bIns="0" rtlCol="0" anchor="t"/>
          <a:lstStyle/>
          <a:p>
            <a:pPr marL="0" indent="0" algn="r">
              <a:lnSpc>
                <a:spcPts val="2950"/>
              </a:lnSpc>
              <a:buNone/>
            </a:pPr>
            <a:r>
              <a:rPr lang="en-US" sz="1850" dirty="0">
                <a:solidFill>
                  <a:srgbClr val="404155"/>
                </a:solidFill>
                <a:latin typeface="Nobile" pitchFamily="34" charset="0"/>
                <a:ea typeface="Nobile" pitchFamily="34" charset="-122"/>
                <a:cs typeface="Nobile" pitchFamily="34" charset="-120"/>
              </a:rPr>
              <a:t>Meccanismi strutturati per affrontare divergenze in modo costruttivo</a:t>
            </a:r>
            <a:endParaRPr lang="en-US" sz="1850" dirty="0"/>
          </a:p>
        </p:txBody>
      </p:sp>
      <p:pic>
        <p:nvPicPr>
          <p:cNvPr id="22" name="Image 8" descr="preencoded.png"/>
          <p:cNvPicPr>
            <a:picLocks noChangeAspect="1"/>
          </p:cNvPicPr>
          <p:nvPr/>
        </p:nvPicPr>
        <p:blipFill>
          <a:blip r:embed="rId11"/>
          <a:stretch>
            <a:fillRect/>
          </a:stretch>
        </p:blipFill>
        <p:spPr>
          <a:xfrm>
            <a:off x="5021342" y="2796540"/>
            <a:ext cx="4587597" cy="4587597"/>
          </a:xfrm>
          <a:prstGeom prst="rect">
            <a:avLst/>
          </a:prstGeom>
        </p:spPr>
      </p:pic>
      <p:pic>
        <p:nvPicPr>
          <p:cNvPr id="23" name="Image 9" descr="preencoded.png"/>
          <p:cNvPicPr>
            <a:picLocks noChangeAspect="1"/>
          </p:cNvPicPr>
          <p:nvPr/>
        </p:nvPicPr>
        <p:blipFill>
          <a:blip r:embed="rId12"/>
          <a:stretch>
            <a:fillRect/>
          </a:stretch>
        </p:blipFill>
        <p:spPr>
          <a:xfrm>
            <a:off x="6590526" y="5945922"/>
            <a:ext cx="267653" cy="334566"/>
          </a:xfrm>
          <a:prstGeom prst="rect">
            <a:avLst/>
          </a:prstGeom>
        </p:spPr>
      </p:pic>
      <p:sp>
        <p:nvSpPr>
          <p:cNvPr id="24" name="Text 12"/>
          <p:cNvSpPr/>
          <p:nvPr/>
        </p:nvSpPr>
        <p:spPr>
          <a:xfrm>
            <a:off x="1604724" y="4503777"/>
            <a:ext cx="3035975" cy="297418"/>
          </a:xfrm>
          <a:prstGeom prst="rect">
            <a:avLst/>
          </a:prstGeom>
          <a:noFill/>
          <a:ln/>
        </p:spPr>
        <p:txBody>
          <a:bodyPr wrap="none" lIns="0" tIns="0" rIns="0" bIns="0" rtlCol="0" anchor="t"/>
          <a:lstStyle/>
          <a:p>
            <a:pPr marL="0" indent="0" algn="r">
              <a:lnSpc>
                <a:spcPts val="2300"/>
              </a:lnSpc>
              <a:buNone/>
            </a:pPr>
            <a:r>
              <a:rPr lang="en-US" sz="1850" dirty="0">
                <a:solidFill>
                  <a:srgbClr val="404155"/>
                </a:solidFill>
                <a:latin typeface="Alexandria" pitchFamily="34" charset="0"/>
                <a:ea typeface="Alexandria" pitchFamily="34" charset="-122"/>
                <a:cs typeface="Alexandria" pitchFamily="34" charset="-120"/>
              </a:rPr>
              <a:t>Apprendimento continuo</a:t>
            </a:r>
            <a:endParaRPr lang="en-US" sz="1850" dirty="0"/>
          </a:p>
        </p:txBody>
      </p:sp>
      <p:sp>
        <p:nvSpPr>
          <p:cNvPr id="25" name="Text 13"/>
          <p:cNvSpPr/>
          <p:nvPr/>
        </p:nvSpPr>
        <p:spPr>
          <a:xfrm>
            <a:off x="761405" y="4915376"/>
            <a:ext cx="3879294" cy="1142286"/>
          </a:xfrm>
          <a:prstGeom prst="rect">
            <a:avLst/>
          </a:prstGeom>
          <a:noFill/>
          <a:ln/>
        </p:spPr>
        <p:txBody>
          <a:bodyPr wrap="square" lIns="0" tIns="0" rIns="0" bIns="0" rtlCol="0" anchor="t"/>
          <a:lstStyle/>
          <a:p>
            <a:pPr marL="0" indent="0" algn="r">
              <a:lnSpc>
                <a:spcPts val="2950"/>
              </a:lnSpc>
              <a:buNone/>
            </a:pPr>
            <a:r>
              <a:rPr lang="en-US" sz="1850" dirty="0">
                <a:solidFill>
                  <a:srgbClr val="404155"/>
                </a:solidFill>
                <a:latin typeface="Nobile" pitchFamily="34" charset="0"/>
                <a:ea typeface="Nobile" pitchFamily="34" charset="-122"/>
                <a:cs typeface="Nobile" pitchFamily="34" charset="-120"/>
              </a:rPr>
              <a:t>Capacità di adattamento e miglioramento basata sull'esperienza condivisa</a:t>
            </a:r>
            <a:endParaRPr lang="en-US" sz="1850" dirty="0"/>
          </a:p>
        </p:txBody>
      </p:sp>
      <p:pic>
        <p:nvPicPr>
          <p:cNvPr id="26" name="Image 10" descr="preencoded.png"/>
          <p:cNvPicPr>
            <a:picLocks noChangeAspect="1"/>
          </p:cNvPicPr>
          <p:nvPr/>
        </p:nvPicPr>
        <p:blipFill>
          <a:blip r:embed="rId13"/>
          <a:stretch>
            <a:fillRect/>
          </a:stretch>
        </p:blipFill>
        <p:spPr>
          <a:xfrm>
            <a:off x="5021342" y="2796540"/>
            <a:ext cx="4587597" cy="4587597"/>
          </a:xfrm>
          <a:prstGeom prst="rect">
            <a:avLst/>
          </a:prstGeom>
        </p:spPr>
      </p:pic>
      <p:pic>
        <p:nvPicPr>
          <p:cNvPr id="27" name="Image 11" descr="preencoded.png"/>
          <p:cNvPicPr>
            <a:picLocks noChangeAspect="1"/>
          </p:cNvPicPr>
          <p:nvPr/>
        </p:nvPicPr>
        <p:blipFill>
          <a:blip r:embed="rId14"/>
          <a:stretch>
            <a:fillRect/>
          </a:stretch>
        </p:blipFill>
        <p:spPr>
          <a:xfrm>
            <a:off x="5999857" y="4922937"/>
            <a:ext cx="267653" cy="33456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sp>
        <p:nvSpPr>
          <p:cNvPr id="2" name="Text 0"/>
          <p:cNvSpPr/>
          <p:nvPr/>
        </p:nvSpPr>
        <p:spPr>
          <a:xfrm>
            <a:off x="793790" y="582692"/>
            <a:ext cx="917948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Infrastrutturazione sociale territoriale</a:t>
            </a:r>
            <a:endParaRPr lang="en-US" sz="3900" dirty="0"/>
          </a:p>
        </p:txBody>
      </p:sp>
      <p:sp>
        <p:nvSpPr>
          <p:cNvPr id="3" name="Text 1"/>
          <p:cNvSpPr/>
          <p:nvPr/>
        </p:nvSpPr>
        <p:spPr>
          <a:xfrm>
            <a:off x="793790" y="1599605"/>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Costruzione deliberata di reti stabili che possano sostenere interventi collaborativi nel lungo termine, andando oltre il singolo progetto.</a:t>
            </a:r>
            <a:endParaRPr lang="en-US" sz="1550" dirty="0"/>
          </a:p>
        </p:txBody>
      </p:sp>
      <p:sp>
        <p:nvSpPr>
          <p:cNvPr id="4" name="Shape 2"/>
          <p:cNvSpPr/>
          <p:nvPr/>
        </p:nvSpPr>
        <p:spPr>
          <a:xfrm>
            <a:off x="793790" y="2140387"/>
            <a:ext cx="1630323" cy="1143476"/>
          </a:xfrm>
          <a:prstGeom prst="roundRect">
            <a:avLst>
              <a:gd name="adj" fmla="val 7290"/>
            </a:avLst>
          </a:prstGeom>
          <a:solidFill>
            <a:srgbClr val="D2DDF9"/>
          </a:solidFill>
          <a:ln w="7620">
            <a:solidFill>
              <a:srgbClr val="B8C3DF"/>
            </a:solidFill>
            <a:prstDash val="solid"/>
          </a:ln>
        </p:spPr>
        <p:txBody>
          <a:bodyPr/>
          <a:lstStyle/>
          <a:p>
            <a:endParaRPr lang="it-IT"/>
          </a:p>
        </p:txBody>
      </p:sp>
      <p:sp>
        <p:nvSpPr>
          <p:cNvPr id="5" name="Text 3"/>
          <p:cNvSpPr/>
          <p:nvPr/>
        </p:nvSpPr>
        <p:spPr>
          <a:xfrm>
            <a:off x="1469350" y="2537698"/>
            <a:ext cx="279083" cy="348853"/>
          </a:xfrm>
          <a:prstGeom prst="rect">
            <a:avLst/>
          </a:prstGeom>
          <a:noFill/>
          <a:ln/>
        </p:spPr>
        <p:txBody>
          <a:bodyPr wrap="none" lIns="0" tIns="0" rIns="0" bIns="0" rtlCol="0" anchor="t"/>
          <a:lstStyle/>
          <a:p>
            <a:pPr marL="0" indent="0" algn="ctr">
              <a:lnSpc>
                <a:spcPts val="3500"/>
              </a:lnSpc>
              <a:buNone/>
            </a:pPr>
            <a:r>
              <a:rPr lang="en-US" sz="2150" dirty="0">
                <a:solidFill>
                  <a:srgbClr val="404155"/>
                </a:solidFill>
                <a:latin typeface="Alexandria" pitchFamily="34" charset="0"/>
                <a:ea typeface="Alexandria" pitchFamily="34" charset="-122"/>
                <a:cs typeface="Alexandria" pitchFamily="34" charset="-120"/>
              </a:rPr>
              <a:t>1</a:t>
            </a:r>
            <a:endParaRPr lang="en-US" sz="2150" dirty="0"/>
          </a:p>
        </p:txBody>
      </p:sp>
      <p:sp>
        <p:nvSpPr>
          <p:cNvPr id="6" name="Text 4"/>
          <p:cNvSpPr/>
          <p:nvPr/>
        </p:nvSpPr>
        <p:spPr>
          <a:xfrm>
            <a:off x="2622471" y="2338745"/>
            <a:ext cx="287666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Reti multi-attore stabili</a:t>
            </a:r>
            <a:endParaRPr lang="en-US" sz="1950" dirty="0"/>
          </a:p>
        </p:txBody>
      </p:sp>
      <p:sp>
        <p:nvSpPr>
          <p:cNvPr id="7" name="Text 5"/>
          <p:cNvSpPr/>
          <p:nvPr/>
        </p:nvSpPr>
        <p:spPr>
          <a:xfrm>
            <a:off x="2622471" y="2767965"/>
            <a:ext cx="9508688"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Consolidamento di processi che si spingono oltre il singolo progetto verso modellizzazione replicabile</a:t>
            </a:r>
            <a:endParaRPr lang="en-US" sz="1550" dirty="0"/>
          </a:p>
        </p:txBody>
      </p:sp>
      <p:sp>
        <p:nvSpPr>
          <p:cNvPr id="8" name="Shape 6"/>
          <p:cNvSpPr/>
          <p:nvPr/>
        </p:nvSpPr>
        <p:spPr>
          <a:xfrm>
            <a:off x="2523292" y="3274338"/>
            <a:ext cx="11214140" cy="11430"/>
          </a:xfrm>
          <a:prstGeom prst="roundRect">
            <a:avLst>
              <a:gd name="adj" fmla="val 729302"/>
            </a:avLst>
          </a:prstGeom>
          <a:solidFill>
            <a:srgbClr val="B8C3DF"/>
          </a:solidFill>
          <a:ln/>
        </p:spPr>
        <p:txBody>
          <a:bodyPr/>
          <a:lstStyle/>
          <a:p>
            <a:endParaRPr lang="it-IT"/>
          </a:p>
        </p:txBody>
      </p:sp>
      <p:sp>
        <p:nvSpPr>
          <p:cNvPr id="9" name="Shape 7"/>
          <p:cNvSpPr/>
          <p:nvPr/>
        </p:nvSpPr>
        <p:spPr>
          <a:xfrm>
            <a:off x="793790" y="3383042"/>
            <a:ext cx="3260646" cy="1143476"/>
          </a:xfrm>
          <a:prstGeom prst="roundRect">
            <a:avLst>
              <a:gd name="adj" fmla="val 7290"/>
            </a:avLst>
          </a:prstGeom>
          <a:solidFill>
            <a:srgbClr val="D2DDF9"/>
          </a:solidFill>
          <a:ln w="7620">
            <a:solidFill>
              <a:srgbClr val="B8C3DF"/>
            </a:solidFill>
            <a:prstDash val="solid"/>
          </a:ln>
        </p:spPr>
        <p:txBody>
          <a:bodyPr/>
          <a:lstStyle/>
          <a:p>
            <a:endParaRPr lang="it-IT"/>
          </a:p>
        </p:txBody>
      </p:sp>
      <p:sp>
        <p:nvSpPr>
          <p:cNvPr id="10" name="Text 8"/>
          <p:cNvSpPr/>
          <p:nvPr/>
        </p:nvSpPr>
        <p:spPr>
          <a:xfrm>
            <a:off x="2284571" y="3780353"/>
            <a:ext cx="279083" cy="348853"/>
          </a:xfrm>
          <a:prstGeom prst="rect">
            <a:avLst/>
          </a:prstGeom>
          <a:noFill/>
          <a:ln/>
        </p:spPr>
        <p:txBody>
          <a:bodyPr wrap="none" lIns="0" tIns="0" rIns="0" bIns="0" rtlCol="0" anchor="t"/>
          <a:lstStyle/>
          <a:p>
            <a:pPr marL="0" indent="0" algn="ctr">
              <a:lnSpc>
                <a:spcPts val="3500"/>
              </a:lnSpc>
              <a:buNone/>
            </a:pPr>
            <a:r>
              <a:rPr lang="en-US" sz="2150" dirty="0">
                <a:solidFill>
                  <a:srgbClr val="404155"/>
                </a:solidFill>
                <a:latin typeface="Alexandria" pitchFamily="34" charset="0"/>
                <a:ea typeface="Alexandria" pitchFamily="34" charset="-122"/>
                <a:cs typeface="Alexandria" pitchFamily="34" charset="-120"/>
              </a:rPr>
              <a:t>2</a:t>
            </a:r>
            <a:endParaRPr lang="en-US" sz="2150" dirty="0"/>
          </a:p>
        </p:txBody>
      </p:sp>
      <p:sp>
        <p:nvSpPr>
          <p:cNvPr id="11" name="Text 9"/>
          <p:cNvSpPr/>
          <p:nvPr/>
        </p:nvSpPr>
        <p:spPr>
          <a:xfrm>
            <a:off x="4252793" y="358140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Agenti abilitanti</a:t>
            </a:r>
            <a:endParaRPr lang="en-US" sz="1950" dirty="0"/>
          </a:p>
        </p:txBody>
      </p:sp>
      <p:sp>
        <p:nvSpPr>
          <p:cNvPr id="12" name="Text 10"/>
          <p:cNvSpPr/>
          <p:nvPr/>
        </p:nvSpPr>
        <p:spPr>
          <a:xfrm>
            <a:off x="4252793" y="4010620"/>
            <a:ext cx="8550950"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Soggetti che rafforzano collaborazione tra settori diversi e integrano risorse e competenze</a:t>
            </a:r>
            <a:endParaRPr lang="en-US" sz="1550" dirty="0"/>
          </a:p>
        </p:txBody>
      </p:sp>
      <p:sp>
        <p:nvSpPr>
          <p:cNvPr id="13" name="Shape 11"/>
          <p:cNvSpPr/>
          <p:nvPr/>
        </p:nvSpPr>
        <p:spPr>
          <a:xfrm>
            <a:off x="4153614" y="4516993"/>
            <a:ext cx="9583817" cy="11430"/>
          </a:xfrm>
          <a:prstGeom prst="roundRect">
            <a:avLst>
              <a:gd name="adj" fmla="val 729302"/>
            </a:avLst>
          </a:prstGeom>
          <a:solidFill>
            <a:srgbClr val="B8C3DF"/>
          </a:solidFill>
          <a:ln/>
        </p:spPr>
        <p:txBody>
          <a:bodyPr/>
          <a:lstStyle/>
          <a:p>
            <a:endParaRPr lang="it-IT"/>
          </a:p>
        </p:txBody>
      </p:sp>
      <p:sp>
        <p:nvSpPr>
          <p:cNvPr id="14" name="Shape 12"/>
          <p:cNvSpPr/>
          <p:nvPr/>
        </p:nvSpPr>
        <p:spPr>
          <a:xfrm>
            <a:off x="793790" y="4625697"/>
            <a:ext cx="4890968" cy="1461016"/>
          </a:xfrm>
          <a:prstGeom prst="roundRect">
            <a:avLst>
              <a:gd name="adj" fmla="val 5706"/>
            </a:avLst>
          </a:prstGeom>
          <a:solidFill>
            <a:srgbClr val="D2DDF9"/>
          </a:solidFill>
          <a:ln w="7620">
            <a:solidFill>
              <a:srgbClr val="B8C3DF"/>
            </a:solidFill>
            <a:prstDash val="solid"/>
          </a:ln>
        </p:spPr>
        <p:txBody>
          <a:bodyPr/>
          <a:lstStyle/>
          <a:p>
            <a:endParaRPr lang="it-IT"/>
          </a:p>
        </p:txBody>
      </p:sp>
      <p:sp>
        <p:nvSpPr>
          <p:cNvPr id="15" name="Text 13"/>
          <p:cNvSpPr/>
          <p:nvPr/>
        </p:nvSpPr>
        <p:spPr>
          <a:xfrm>
            <a:off x="3099673" y="5181719"/>
            <a:ext cx="279083" cy="348853"/>
          </a:xfrm>
          <a:prstGeom prst="rect">
            <a:avLst/>
          </a:prstGeom>
          <a:noFill/>
          <a:ln/>
        </p:spPr>
        <p:txBody>
          <a:bodyPr wrap="none" lIns="0" tIns="0" rIns="0" bIns="0" rtlCol="0" anchor="t"/>
          <a:lstStyle/>
          <a:p>
            <a:pPr marL="0" indent="0" algn="ctr">
              <a:lnSpc>
                <a:spcPts val="3500"/>
              </a:lnSpc>
              <a:buNone/>
            </a:pPr>
            <a:r>
              <a:rPr lang="en-US" sz="2150" dirty="0">
                <a:solidFill>
                  <a:srgbClr val="404155"/>
                </a:solidFill>
                <a:latin typeface="Alexandria" pitchFamily="34" charset="0"/>
                <a:ea typeface="Alexandria" pitchFamily="34" charset="-122"/>
                <a:cs typeface="Alexandria" pitchFamily="34" charset="-120"/>
              </a:rPr>
              <a:t>3</a:t>
            </a:r>
            <a:endParaRPr lang="en-US" sz="2150" dirty="0"/>
          </a:p>
        </p:txBody>
      </p:sp>
      <p:sp>
        <p:nvSpPr>
          <p:cNvPr id="16" name="Text 14"/>
          <p:cNvSpPr/>
          <p:nvPr/>
        </p:nvSpPr>
        <p:spPr>
          <a:xfrm>
            <a:off x="5883116" y="482405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Competenze locali</a:t>
            </a:r>
            <a:endParaRPr lang="en-US" sz="1950" dirty="0"/>
          </a:p>
        </p:txBody>
      </p:sp>
      <p:sp>
        <p:nvSpPr>
          <p:cNvPr id="17" name="Text 15"/>
          <p:cNvSpPr/>
          <p:nvPr/>
        </p:nvSpPr>
        <p:spPr>
          <a:xfrm>
            <a:off x="5883116" y="5253276"/>
            <a:ext cx="775513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Cambiamento culturale che ripensa ruoli, funzioni, visioni e modalità di programmazione</a:t>
            </a:r>
            <a:endParaRPr lang="en-US" sz="1550" dirty="0"/>
          </a:p>
        </p:txBody>
      </p:sp>
      <p:sp>
        <p:nvSpPr>
          <p:cNvPr id="18" name="Shape 16"/>
          <p:cNvSpPr/>
          <p:nvPr/>
        </p:nvSpPr>
        <p:spPr>
          <a:xfrm>
            <a:off x="5783937" y="6077188"/>
            <a:ext cx="7953494" cy="11430"/>
          </a:xfrm>
          <a:prstGeom prst="roundRect">
            <a:avLst>
              <a:gd name="adj" fmla="val 729302"/>
            </a:avLst>
          </a:prstGeom>
          <a:solidFill>
            <a:srgbClr val="B8C3DF"/>
          </a:solidFill>
          <a:ln/>
        </p:spPr>
        <p:txBody>
          <a:bodyPr/>
          <a:lstStyle/>
          <a:p>
            <a:endParaRPr lang="it-IT"/>
          </a:p>
        </p:txBody>
      </p:sp>
      <p:sp>
        <p:nvSpPr>
          <p:cNvPr id="19" name="Shape 17"/>
          <p:cNvSpPr/>
          <p:nvPr/>
        </p:nvSpPr>
        <p:spPr>
          <a:xfrm>
            <a:off x="793790" y="6185892"/>
            <a:ext cx="6521410" cy="1461016"/>
          </a:xfrm>
          <a:prstGeom prst="roundRect">
            <a:avLst>
              <a:gd name="adj" fmla="val 5706"/>
            </a:avLst>
          </a:prstGeom>
          <a:solidFill>
            <a:srgbClr val="D2DDF9"/>
          </a:solidFill>
          <a:ln w="7620">
            <a:solidFill>
              <a:srgbClr val="B8C3DF"/>
            </a:solidFill>
            <a:prstDash val="solid"/>
          </a:ln>
        </p:spPr>
        <p:txBody>
          <a:bodyPr/>
          <a:lstStyle/>
          <a:p>
            <a:endParaRPr lang="it-IT"/>
          </a:p>
        </p:txBody>
      </p:sp>
      <p:sp>
        <p:nvSpPr>
          <p:cNvPr id="20" name="Text 18"/>
          <p:cNvSpPr/>
          <p:nvPr/>
        </p:nvSpPr>
        <p:spPr>
          <a:xfrm>
            <a:off x="3914894" y="6741914"/>
            <a:ext cx="279083" cy="348853"/>
          </a:xfrm>
          <a:prstGeom prst="rect">
            <a:avLst/>
          </a:prstGeom>
          <a:noFill/>
          <a:ln/>
        </p:spPr>
        <p:txBody>
          <a:bodyPr wrap="none" lIns="0" tIns="0" rIns="0" bIns="0" rtlCol="0" anchor="t"/>
          <a:lstStyle/>
          <a:p>
            <a:pPr marL="0" indent="0" algn="ctr">
              <a:lnSpc>
                <a:spcPts val="3500"/>
              </a:lnSpc>
              <a:buNone/>
            </a:pPr>
            <a:r>
              <a:rPr lang="en-US" sz="2150" dirty="0">
                <a:solidFill>
                  <a:srgbClr val="404155"/>
                </a:solidFill>
                <a:latin typeface="Alexandria" pitchFamily="34" charset="0"/>
                <a:ea typeface="Alexandria" pitchFamily="34" charset="-122"/>
                <a:cs typeface="Alexandria" pitchFamily="34" charset="-120"/>
              </a:rPr>
              <a:t>4</a:t>
            </a:r>
            <a:endParaRPr lang="en-US" sz="2150" dirty="0"/>
          </a:p>
        </p:txBody>
      </p:sp>
      <p:sp>
        <p:nvSpPr>
          <p:cNvPr id="21" name="Text 19"/>
          <p:cNvSpPr/>
          <p:nvPr/>
        </p:nvSpPr>
        <p:spPr>
          <a:xfrm>
            <a:off x="7513558" y="6384250"/>
            <a:ext cx="324278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Sistemi di apprendimento</a:t>
            </a:r>
            <a:endParaRPr lang="en-US" sz="1950" dirty="0"/>
          </a:p>
        </p:txBody>
      </p:sp>
      <p:sp>
        <p:nvSpPr>
          <p:cNvPr id="22" name="Text 20"/>
          <p:cNvSpPr/>
          <p:nvPr/>
        </p:nvSpPr>
        <p:spPr>
          <a:xfrm>
            <a:off x="7513558" y="6813471"/>
            <a:ext cx="6124694"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Innovazione continua attraverso monitoraggio, valutazione e adattamento costante</a:t>
            </a:r>
            <a:endParaRPr lang="en-US" sz="155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spTree>
      <p:nvGrpSpPr>
        <p:cNvPr id="1" name=""/>
        <p:cNvGrpSpPr/>
        <p:nvPr/>
      </p:nvGrpSpPr>
      <p:grpSpPr>
        <a:xfrm>
          <a:off x="0" y="0"/>
          <a:ext cx="0" cy="0"/>
          <a:chOff x="0" y="0"/>
          <a:chExt cx="0" cy="0"/>
        </a:xfrm>
      </p:grpSpPr>
      <p:sp>
        <p:nvSpPr>
          <p:cNvPr id="2" name="Text 0"/>
          <p:cNvSpPr/>
          <p:nvPr/>
        </p:nvSpPr>
        <p:spPr>
          <a:xfrm>
            <a:off x="793790" y="1689140"/>
            <a:ext cx="11322010" cy="855821"/>
          </a:xfrm>
          <a:prstGeom prst="rect">
            <a:avLst/>
          </a:prstGeom>
          <a:noFill/>
          <a:ln/>
        </p:spPr>
        <p:txBody>
          <a:bodyPr wrap="none" lIns="0" tIns="0" rIns="0" bIns="0" rtlCol="0" anchor="t"/>
          <a:lstStyle/>
          <a:p>
            <a:pPr marL="0" indent="0" algn="l">
              <a:lnSpc>
                <a:spcPts val="6700"/>
              </a:lnSpc>
              <a:buNone/>
            </a:pPr>
            <a:r>
              <a:rPr lang="en-US" sz="5350" dirty="0">
                <a:solidFill>
                  <a:srgbClr val="1B1B27"/>
                </a:solidFill>
                <a:latin typeface="Alexandria" pitchFamily="34" charset="0"/>
                <a:ea typeface="Alexandria" pitchFamily="34" charset="-122"/>
                <a:cs typeface="Alexandria" pitchFamily="34" charset="-120"/>
              </a:rPr>
              <a:t>Strumenti operativi e valutazione</a:t>
            </a:r>
            <a:endParaRPr lang="en-US" sz="5350" dirty="0"/>
          </a:p>
        </p:txBody>
      </p:sp>
      <p:sp>
        <p:nvSpPr>
          <p:cNvPr id="3" name="Text 1"/>
          <p:cNvSpPr/>
          <p:nvPr/>
        </p:nvSpPr>
        <p:spPr>
          <a:xfrm>
            <a:off x="793790" y="2941796"/>
            <a:ext cx="13042821"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Dalla progettazione partecipata alla misurazione dell'impatto sociale: la co-progettazione sta diventando una logica di intervento consolidata per dare risposte in tempi di policrisi.</a:t>
            </a:r>
            <a:endParaRPr lang="en-US" sz="1950" dirty="0"/>
          </a:p>
        </p:txBody>
      </p:sp>
      <p:pic>
        <p:nvPicPr>
          <p:cNvPr id="4" name="Image 0" descr="preencoded.png"/>
          <p:cNvPicPr>
            <a:picLocks noChangeAspect="1"/>
          </p:cNvPicPr>
          <p:nvPr/>
        </p:nvPicPr>
        <p:blipFill>
          <a:blip r:embed="rId3"/>
          <a:stretch>
            <a:fillRect/>
          </a:stretch>
        </p:blipFill>
        <p:spPr>
          <a:xfrm>
            <a:off x="793790" y="3958947"/>
            <a:ext cx="595313" cy="595313"/>
          </a:xfrm>
          <a:prstGeom prst="rect">
            <a:avLst/>
          </a:prstGeom>
        </p:spPr>
      </p:pic>
      <p:sp>
        <p:nvSpPr>
          <p:cNvPr id="5" name="Text 2"/>
          <p:cNvSpPr/>
          <p:nvPr/>
        </p:nvSpPr>
        <p:spPr>
          <a:xfrm>
            <a:off x="1637109" y="4126349"/>
            <a:ext cx="312098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Accordi di collaborazione</a:t>
            </a:r>
            <a:endParaRPr lang="en-US" sz="1950" dirty="0"/>
          </a:p>
        </p:txBody>
      </p:sp>
      <p:sp>
        <p:nvSpPr>
          <p:cNvPr id="6" name="Text 3"/>
          <p:cNvSpPr/>
          <p:nvPr/>
        </p:nvSpPr>
        <p:spPr>
          <a:xfrm>
            <a:off x="1637109" y="4555569"/>
            <a:ext cx="3338870" cy="1587818"/>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Architettura giuridica dell'innovazione sociale che va oltre la formalizzazione contrattuale</a:t>
            </a:r>
            <a:endParaRPr lang="en-US" sz="1950" dirty="0"/>
          </a:p>
        </p:txBody>
      </p:sp>
      <p:pic>
        <p:nvPicPr>
          <p:cNvPr id="7" name="Image 1" descr="preencoded.png"/>
          <p:cNvPicPr>
            <a:picLocks noChangeAspect="1"/>
          </p:cNvPicPr>
          <p:nvPr/>
        </p:nvPicPr>
        <p:blipFill>
          <a:blip r:embed="rId4"/>
          <a:stretch>
            <a:fillRect/>
          </a:stretch>
        </p:blipFill>
        <p:spPr>
          <a:xfrm>
            <a:off x="5223986" y="3958947"/>
            <a:ext cx="595313" cy="595313"/>
          </a:xfrm>
          <a:prstGeom prst="rect">
            <a:avLst/>
          </a:prstGeom>
        </p:spPr>
      </p:pic>
      <p:sp>
        <p:nvSpPr>
          <p:cNvPr id="8" name="Text 4"/>
          <p:cNvSpPr/>
          <p:nvPr/>
        </p:nvSpPr>
        <p:spPr>
          <a:xfrm>
            <a:off x="6067306" y="4126349"/>
            <a:ext cx="297287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Sistemi di monitoraggio</a:t>
            </a:r>
            <a:endParaRPr lang="en-US" sz="1950" dirty="0"/>
          </a:p>
        </p:txBody>
      </p:sp>
      <p:sp>
        <p:nvSpPr>
          <p:cNvPr id="9" name="Text 5"/>
          <p:cNvSpPr/>
          <p:nvPr/>
        </p:nvSpPr>
        <p:spPr>
          <a:xfrm>
            <a:off x="6067306" y="4555569"/>
            <a:ext cx="3338989" cy="1984772"/>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Democratizzazione dell'apprendimento attraverso valutazione partecipata e feedback continuo</a:t>
            </a:r>
            <a:endParaRPr lang="en-US" sz="1950" dirty="0"/>
          </a:p>
        </p:txBody>
      </p:sp>
      <p:pic>
        <p:nvPicPr>
          <p:cNvPr id="10" name="Image 2" descr="preencoded.png"/>
          <p:cNvPicPr>
            <a:picLocks noChangeAspect="1"/>
          </p:cNvPicPr>
          <p:nvPr/>
        </p:nvPicPr>
        <p:blipFill>
          <a:blip r:embed="rId5"/>
          <a:stretch>
            <a:fillRect/>
          </a:stretch>
        </p:blipFill>
        <p:spPr>
          <a:xfrm>
            <a:off x="9654302" y="3958947"/>
            <a:ext cx="595313" cy="595313"/>
          </a:xfrm>
          <a:prstGeom prst="rect">
            <a:avLst/>
          </a:prstGeom>
        </p:spPr>
      </p:pic>
      <p:sp>
        <p:nvSpPr>
          <p:cNvPr id="11" name="Text 6"/>
          <p:cNvSpPr/>
          <p:nvPr/>
        </p:nvSpPr>
        <p:spPr>
          <a:xfrm>
            <a:off x="10497622" y="4126349"/>
            <a:ext cx="3338989"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Gestione economico-finanziaria</a:t>
            </a:r>
            <a:endParaRPr lang="en-US" sz="1950" dirty="0"/>
          </a:p>
        </p:txBody>
      </p:sp>
      <p:sp>
        <p:nvSpPr>
          <p:cNvPr id="12" name="Text 7"/>
          <p:cNvSpPr/>
          <p:nvPr/>
        </p:nvSpPr>
        <p:spPr>
          <a:xfrm>
            <a:off x="10497622" y="4865727"/>
            <a:ext cx="3338989" cy="1587818"/>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Oltre la rendicontazione tradizionale: cost accounting collaborativo e trasparenza</a:t>
            </a:r>
            <a:endParaRPr lang="en-US" sz="195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2338"/>
          </a:xfrm>
          <a:prstGeom prst="rect">
            <a:avLst/>
          </a:prstGeom>
        </p:spPr>
      </p:pic>
      <p:sp>
        <p:nvSpPr>
          <p:cNvPr id="3" name="Text 0"/>
          <p:cNvSpPr/>
          <p:nvPr/>
        </p:nvSpPr>
        <p:spPr>
          <a:xfrm>
            <a:off x="6220420" y="504587"/>
            <a:ext cx="7675959" cy="1146810"/>
          </a:xfrm>
          <a:prstGeom prst="rect">
            <a:avLst/>
          </a:prstGeom>
          <a:noFill/>
          <a:ln/>
        </p:spPr>
        <p:txBody>
          <a:bodyPr wrap="square" lIns="0" tIns="0" rIns="0" bIns="0" rtlCol="0" anchor="t"/>
          <a:lstStyle/>
          <a:p>
            <a:pPr marL="0" indent="0" algn="l">
              <a:lnSpc>
                <a:spcPts val="4500"/>
              </a:lnSpc>
              <a:buNone/>
            </a:pPr>
            <a:r>
              <a:rPr lang="en-US" sz="3600" dirty="0">
                <a:solidFill>
                  <a:srgbClr val="1B1B27"/>
                </a:solidFill>
                <a:latin typeface="Alexandria" pitchFamily="34" charset="0"/>
                <a:ea typeface="Alexandria" pitchFamily="34" charset="-122"/>
                <a:cs typeface="Alexandria" pitchFamily="34" charset="-120"/>
              </a:rPr>
              <a:t>Theory of Change applicata alla co-progettazione</a:t>
            </a:r>
            <a:endParaRPr lang="en-US" sz="3600" dirty="0"/>
          </a:p>
        </p:txBody>
      </p:sp>
      <p:sp>
        <p:nvSpPr>
          <p:cNvPr id="4" name="Text 1"/>
          <p:cNvSpPr/>
          <p:nvPr/>
        </p:nvSpPr>
        <p:spPr>
          <a:xfrm>
            <a:off x="6220420" y="1926669"/>
            <a:ext cx="7675959" cy="1101209"/>
          </a:xfrm>
          <a:prstGeom prst="rect">
            <a:avLst/>
          </a:prstGeom>
          <a:noFill/>
          <a:ln/>
        </p:spPr>
        <p:txBody>
          <a:bodyPr wrap="square" lIns="0" tIns="0" rIns="0" bIns="0" rtlCol="0" anchor="t"/>
          <a:lstStyle/>
          <a:p>
            <a:pPr marL="0" indent="0" algn="l">
              <a:lnSpc>
                <a:spcPts val="2850"/>
              </a:lnSpc>
              <a:buNone/>
            </a:pPr>
            <a:r>
              <a:rPr lang="en-US" sz="1800" dirty="0">
                <a:solidFill>
                  <a:srgbClr val="404155"/>
                </a:solidFill>
                <a:latin typeface="Nobile" pitchFamily="34" charset="0"/>
                <a:ea typeface="Nobile" pitchFamily="34" charset="-122"/>
                <a:cs typeface="Nobile" pitchFamily="34" charset="-120"/>
              </a:rPr>
              <a:t>La costruzione collaborativa della ToC rappresenta un salto qualitativo: identificare con maggiore chiarezza gli obiettivi di cambiamento che i partenariati si propongono di realizzare.</a:t>
            </a:r>
            <a:endParaRPr lang="en-US" sz="1800" dirty="0"/>
          </a:p>
        </p:txBody>
      </p:sp>
      <p:pic>
        <p:nvPicPr>
          <p:cNvPr id="5" name="Image 1" descr="preencoded.png"/>
          <p:cNvPicPr>
            <a:picLocks noChangeAspect="1"/>
          </p:cNvPicPr>
          <p:nvPr/>
        </p:nvPicPr>
        <p:blipFill>
          <a:blip r:embed="rId4"/>
          <a:stretch>
            <a:fillRect/>
          </a:stretch>
        </p:blipFill>
        <p:spPr>
          <a:xfrm>
            <a:off x="6220420" y="3234333"/>
            <a:ext cx="917496" cy="1497806"/>
          </a:xfrm>
          <a:prstGeom prst="rect">
            <a:avLst/>
          </a:prstGeom>
        </p:spPr>
      </p:pic>
      <p:sp>
        <p:nvSpPr>
          <p:cNvPr id="6" name="Text 2"/>
          <p:cNvSpPr/>
          <p:nvPr/>
        </p:nvSpPr>
        <p:spPr>
          <a:xfrm>
            <a:off x="7321391" y="3417808"/>
            <a:ext cx="2658070" cy="286703"/>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Workshop partecipativi</a:t>
            </a:r>
            <a:endParaRPr lang="en-US" sz="1800" dirty="0"/>
          </a:p>
        </p:txBody>
      </p:sp>
      <p:sp>
        <p:nvSpPr>
          <p:cNvPr id="7" name="Text 3"/>
          <p:cNvSpPr/>
          <p:nvPr/>
        </p:nvSpPr>
        <p:spPr>
          <a:xfrm>
            <a:off x="7321391" y="3814524"/>
            <a:ext cx="6574988" cy="734139"/>
          </a:xfrm>
          <a:prstGeom prst="rect">
            <a:avLst/>
          </a:prstGeom>
          <a:noFill/>
          <a:ln/>
        </p:spPr>
        <p:txBody>
          <a:bodyPr wrap="square" lIns="0" tIns="0" rIns="0" bIns="0" rtlCol="0" anchor="t"/>
          <a:lstStyle/>
          <a:p>
            <a:pPr marL="0" indent="0" algn="l">
              <a:lnSpc>
                <a:spcPts val="2850"/>
              </a:lnSpc>
              <a:buNone/>
            </a:pPr>
            <a:r>
              <a:rPr lang="en-US" sz="1800" dirty="0">
                <a:solidFill>
                  <a:srgbClr val="404155"/>
                </a:solidFill>
                <a:latin typeface="Nobile" pitchFamily="34" charset="0"/>
                <a:ea typeface="Nobile" pitchFamily="34" charset="-122"/>
                <a:cs typeface="Nobile" pitchFamily="34" charset="-120"/>
              </a:rPr>
              <a:t>Co-design che coinvolge tutti i partner nella rielaborazione della teoria del cambiamento</a:t>
            </a:r>
            <a:endParaRPr lang="en-US" sz="1800" dirty="0"/>
          </a:p>
        </p:txBody>
      </p:sp>
      <p:pic>
        <p:nvPicPr>
          <p:cNvPr id="8" name="Image 2" descr="preencoded.png"/>
          <p:cNvPicPr>
            <a:picLocks noChangeAspect="1"/>
          </p:cNvPicPr>
          <p:nvPr/>
        </p:nvPicPr>
        <p:blipFill>
          <a:blip r:embed="rId5"/>
          <a:stretch>
            <a:fillRect/>
          </a:stretch>
        </p:blipFill>
        <p:spPr>
          <a:xfrm>
            <a:off x="6220420" y="4732139"/>
            <a:ext cx="917496" cy="1497806"/>
          </a:xfrm>
          <a:prstGeom prst="rect">
            <a:avLst/>
          </a:prstGeom>
        </p:spPr>
      </p:pic>
      <p:sp>
        <p:nvSpPr>
          <p:cNvPr id="9" name="Text 4"/>
          <p:cNvSpPr/>
          <p:nvPr/>
        </p:nvSpPr>
        <p:spPr>
          <a:xfrm>
            <a:off x="7321391" y="4915614"/>
            <a:ext cx="2714030" cy="286703"/>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Outcome co-identificati</a:t>
            </a:r>
            <a:endParaRPr lang="en-US" sz="1800" dirty="0"/>
          </a:p>
        </p:txBody>
      </p:sp>
      <p:sp>
        <p:nvSpPr>
          <p:cNvPr id="10" name="Text 5"/>
          <p:cNvSpPr/>
          <p:nvPr/>
        </p:nvSpPr>
        <p:spPr>
          <a:xfrm>
            <a:off x="7321391" y="5312331"/>
            <a:ext cx="6574988" cy="734139"/>
          </a:xfrm>
          <a:prstGeom prst="rect">
            <a:avLst/>
          </a:prstGeom>
          <a:noFill/>
          <a:ln/>
        </p:spPr>
        <p:txBody>
          <a:bodyPr wrap="square" lIns="0" tIns="0" rIns="0" bIns="0" rtlCol="0" anchor="t"/>
          <a:lstStyle/>
          <a:p>
            <a:pPr marL="0" indent="0" algn="l">
              <a:lnSpc>
                <a:spcPts val="2850"/>
              </a:lnSpc>
              <a:buNone/>
            </a:pPr>
            <a:r>
              <a:rPr lang="en-US" sz="1800" dirty="0">
                <a:solidFill>
                  <a:srgbClr val="404155"/>
                </a:solidFill>
                <a:latin typeface="Nobile" pitchFamily="34" charset="0"/>
                <a:ea typeface="Nobile" pitchFamily="34" charset="-122"/>
                <a:cs typeface="Nobile" pitchFamily="34" charset="-120"/>
              </a:rPr>
              <a:t>Risultati che riflettono valorizzazione risorse locali e progettualità innovative</a:t>
            </a:r>
            <a:endParaRPr lang="en-US" sz="1800" dirty="0"/>
          </a:p>
        </p:txBody>
      </p:sp>
      <p:pic>
        <p:nvPicPr>
          <p:cNvPr id="11" name="Image 3" descr="preencoded.png"/>
          <p:cNvPicPr>
            <a:picLocks noChangeAspect="1"/>
          </p:cNvPicPr>
          <p:nvPr/>
        </p:nvPicPr>
        <p:blipFill>
          <a:blip r:embed="rId6"/>
          <a:stretch>
            <a:fillRect/>
          </a:stretch>
        </p:blipFill>
        <p:spPr>
          <a:xfrm>
            <a:off x="6220420" y="6229945"/>
            <a:ext cx="917496" cy="1497806"/>
          </a:xfrm>
          <a:prstGeom prst="rect">
            <a:avLst/>
          </a:prstGeom>
        </p:spPr>
      </p:pic>
      <p:sp>
        <p:nvSpPr>
          <p:cNvPr id="12" name="Text 6"/>
          <p:cNvSpPr/>
          <p:nvPr/>
        </p:nvSpPr>
        <p:spPr>
          <a:xfrm>
            <a:off x="7321391" y="6413421"/>
            <a:ext cx="2703433" cy="286703"/>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Validazione partecipata</a:t>
            </a:r>
            <a:endParaRPr lang="en-US" sz="1800" dirty="0"/>
          </a:p>
        </p:txBody>
      </p:sp>
      <p:sp>
        <p:nvSpPr>
          <p:cNvPr id="13" name="Text 7"/>
          <p:cNvSpPr/>
          <p:nvPr/>
        </p:nvSpPr>
        <p:spPr>
          <a:xfrm>
            <a:off x="7321391" y="6810137"/>
            <a:ext cx="6574988" cy="734139"/>
          </a:xfrm>
          <a:prstGeom prst="rect">
            <a:avLst/>
          </a:prstGeom>
          <a:noFill/>
          <a:ln/>
        </p:spPr>
        <p:txBody>
          <a:bodyPr wrap="square" lIns="0" tIns="0" rIns="0" bIns="0" rtlCol="0" anchor="t"/>
          <a:lstStyle/>
          <a:p>
            <a:pPr marL="0" indent="0" algn="l">
              <a:lnSpc>
                <a:spcPts val="2850"/>
              </a:lnSpc>
              <a:buNone/>
            </a:pPr>
            <a:r>
              <a:rPr lang="en-US" sz="1800" dirty="0">
                <a:solidFill>
                  <a:srgbClr val="404155"/>
                </a:solidFill>
                <a:latin typeface="Nobile" pitchFamily="34" charset="0"/>
                <a:ea typeface="Nobile" pitchFamily="34" charset="-122"/>
                <a:cs typeface="Nobile" pitchFamily="34" charset="-120"/>
              </a:rPr>
              <a:t>Assunzioni discusse e validate collettivamente considerando diverse prospettive</a:t>
            </a:r>
            <a:endParaRPr lang="en-US" sz="1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spTree>
      <p:nvGrpSpPr>
        <p:cNvPr id="1" name=""/>
        <p:cNvGrpSpPr/>
        <p:nvPr/>
      </p:nvGrpSpPr>
      <p:grpSpPr>
        <a:xfrm>
          <a:off x="0" y="0"/>
          <a:ext cx="0" cy="0"/>
          <a:chOff x="0" y="0"/>
          <a:chExt cx="0" cy="0"/>
        </a:xfrm>
      </p:grpSpPr>
      <p:sp>
        <p:nvSpPr>
          <p:cNvPr id="2" name="Text 0"/>
          <p:cNvSpPr/>
          <p:nvPr/>
        </p:nvSpPr>
        <p:spPr>
          <a:xfrm>
            <a:off x="396835" y="272891"/>
            <a:ext cx="795754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Misurazione dell'impatto sociale</a:t>
            </a:r>
            <a:endParaRPr lang="en-US" sz="3900" dirty="0"/>
          </a:p>
        </p:txBody>
      </p:sp>
      <p:sp>
        <p:nvSpPr>
          <p:cNvPr id="3" name="Text 1"/>
          <p:cNvSpPr/>
          <p:nvPr/>
        </p:nvSpPr>
        <p:spPr>
          <a:xfrm>
            <a:off x="396835" y="1091327"/>
            <a:ext cx="13836729" cy="198477"/>
          </a:xfrm>
          <a:prstGeom prst="rect">
            <a:avLst/>
          </a:prstGeom>
          <a:noFill/>
          <a:ln/>
        </p:spPr>
        <p:txBody>
          <a:bodyPr wrap="none" lIns="0" tIns="0" rIns="0" bIns="0" rtlCol="0" anchor="t"/>
          <a:lstStyle/>
          <a:p>
            <a:pPr marL="0" indent="0" algn="l">
              <a:lnSpc>
                <a:spcPts val="1550"/>
              </a:lnSpc>
              <a:buNone/>
            </a:pPr>
            <a:r>
              <a:rPr lang="en-US" sz="950" dirty="0">
                <a:solidFill>
                  <a:srgbClr val="404155"/>
                </a:solidFill>
                <a:latin typeface="Nobile" pitchFamily="34" charset="0"/>
                <a:ea typeface="Nobile" pitchFamily="34" charset="-122"/>
                <a:cs typeface="Nobile" pitchFamily="34" charset="-120"/>
              </a:rPr>
              <a:t>Il ricorso sistematico alla valutazione di impatto consente monitoraggio costante delle risorse, misurazione degli obiettivi territoriali e adattamento delle progettazioni alle necessità individuali.</a:t>
            </a:r>
            <a:endParaRPr lang="en-US" sz="950" dirty="0"/>
          </a:p>
        </p:txBody>
      </p:sp>
      <p:sp>
        <p:nvSpPr>
          <p:cNvPr id="4" name="Text 2"/>
          <p:cNvSpPr/>
          <p:nvPr/>
        </p:nvSpPr>
        <p:spPr>
          <a:xfrm>
            <a:off x="2051328" y="2046327"/>
            <a:ext cx="1220510" cy="248007"/>
          </a:xfrm>
          <a:prstGeom prst="rect">
            <a:avLst/>
          </a:prstGeom>
          <a:noFill/>
          <a:ln/>
        </p:spPr>
        <p:txBody>
          <a:bodyPr wrap="none" lIns="0" tIns="0" rIns="0" bIns="0" rtlCol="0" anchor="t"/>
          <a:lstStyle/>
          <a:p>
            <a:pPr marL="0" indent="0" algn="ctr">
              <a:lnSpc>
                <a:spcPts val="1950"/>
              </a:lnSpc>
              <a:buNone/>
            </a:pPr>
            <a:r>
              <a:rPr lang="en-US" sz="1950" dirty="0">
                <a:solidFill>
                  <a:srgbClr val="404155"/>
                </a:solidFill>
                <a:latin typeface="Alexandria" pitchFamily="34" charset="0"/>
                <a:ea typeface="Alexandria" pitchFamily="34" charset="-122"/>
                <a:cs typeface="Alexandria" pitchFamily="34" charset="-120"/>
              </a:rPr>
              <a:t>360°</a:t>
            </a:r>
            <a:endParaRPr lang="en-US" sz="1950" dirty="0"/>
          </a:p>
        </p:txBody>
      </p:sp>
      <p:pic>
        <p:nvPicPr>
          <p:cNvPr id="5" name="Image 0" descr="preencoded.png"/>
          <p:cNvPicPr>
            <a:picLocks noChangeAspect="1"/>
          </p:cNvPicPr>
          <p:nvPr/>
        </p:nvPicPr>
        <p:blipFill>
          <a:blip r:embed="rId3"/>
          <a:stretch>
            <a:fillRect/>
          </a:stretch>
        </p:blipFill>
        <p:spPr>
          <a:xfrm>
            <a:off x="1917382" y="1426131"/>
            <a:ext cx="1488519" cy="1488519"/>
          </a:xfrm>
          <a:prstGeom prst="rect">
            <a:avLst/>
          </a:prstGeom>
        </p:spPr>
      </p:pic>
      <p:sp>
        <p:nvSpPr>
          <p:cNvPr id="6" name="Text 3"/>
          <p:cNvSpPr/>
          <p:nvPr/>
        </p:nvSpPr>
        <p:spPr>
          <a:xfrm>
            <a:off x="1701879" y="3038594"/>
            <a:ext cx="1919526" cy="155019"/>
          </a:xfrm>
          <a:prstGeom prst="rect">
            <a:avLst/>
          </a:prstGeom>
          <a:noFill/>
          <a:ln/>
        </p:spPr>
        <p:txBody>
          <a:bodyPr wrap="none" lIns="0" tIns="0" rIns="0" bIns="0" rtlCol="0" anchor="t"/>
          <a:lstStyle/>
          <a:p>
            <a:pPr marL="0" indent="0" algn="ctr">
              <a:lnSpc>
                <a:spcPts val="1200"/>
              </a:lnSpc>
              <a:buNone/>
            </a:pPr>
            <a:r>
              <a:rPr lang="en-US" sz="950" dirty="0">
                <a:solidFill>
                  <a:srgbClr val="404155"/>
                </a:solidFill>
                <a:latin typeface="Alexandria" pitchFamily="34" charset="0"/>
                <a:ea typeface="Alexandria" pitchFamily="34" charset="-122"/>
                <a:cs typeface="Alexandria" pitchFamily="34" charset="-120"/>
              </a:rPr>
              <a:t>Metodologie multi-stakeholder</a:t>
            </a:r>
            <a:endParaRPr lang="en-US" sz="950" dirty="0"/>
          </a:p>
        </p:txBody>
      </p:sp>
      <p:sp>
        <p:nvSpPr>
          <p:cNvPr id="7" name="Text 4"/>
          <p:cNvSpPr/>
          <p:nvPr/>
        </p:nvSpPr>
        <p:spPr>
          <a:xfrm>
            <a:off x="396835" y="3253145"/>
            <a:ext cx="4529614" cy="198477"/>
          </a:xfrm>
          <a:prstGeom prst="rect">
            <a:avLst/>
          </a:prstGeom>
          <a:noFill/>
          <a:ln/>
        </p:spPr>
        <p:txBody>
          <a:bodyPr wrap="none" lIns="0" tIns="0" rIns="0" bIns="0" rtlCol="0" anchor="t"/>
          <a:lstStyle/>
          <a:p>
            <a:pPr marL="0" indent="0" algn="ctr">
              <a:lnSpc>
                <a:spcPts val="1550"/>
              </a:lnSpc>
              <a:buNone/>
            </a:pPr>
            <a:r>
              <a:rPr lang="en-US" sz="950" dirty="0">
                <a:solidFill>
                  <a:srgbClr val="404155"/>
                </a:solidFill>
                <a:latin typeface="Nobile" pitchFamily="34" charset="0"/>
                <a:ea typeface="Nobile" pitchFamily="34" charset="-122"/>
                <a:cs typeface="Nobile" pitchFamily="34" charset="-120"/>
              </a:rPr>
              <a:t>Coinvolgimento di tutti gli attori nella definizione e misurazione dell'impatto</a:t>
            </a:r>
            <a:endParaRPr lang="en-US" sz="950" dirty="0"/>
          </a:p>
        </p:txBody>
      </p:sp>
      <p:sp>
        <p:nvSpPr>
          <p:cNvPr id="8" name="Text 5"/>
          <p:cNvSpPr/>
          <p:nvPr/>
        </p:nvSpPr>
        <p:spPr>
          <a:xfrm>
            <a:off x="6704886" y="2046327"/>
            <a:ext cx="1220510" cy="248007"/>
          </a:xfrm>
          <a:prstGeom prst="rect">
            <a:avLst/>
          </a:prstGeom>
          <a:noFill/>
          <a:ln/>
        </p:spPr>
        <p:txBody>
          <a:bodyPr wrap="none" lIns="0" tIns="0" rIns="0" bIns="0" rtlCol="0" anchor="t"/>
          <a:lstStyle/>
          <a:p>
            <a:pPr marL="0" indent="0" algn="ctr">
              <a:lnSpc>
                <a:spcPts val="1950"/>
              </a:lnSpc>
              <a:buNone/>
            </a:pPr>
            <a:r>
              <a:rPr lang="en-US" sz="1950" dirty="0">
                <a:solidFill>
                  <a:srgbClr val="404155"/>
                </a:solidFill>
                <a:latin typeface="Alexandria" pitchFamily="34" charset="0"/>
                <a:ea typeface="Alexandria" pitchFamily="34" charset="-122"/>
                <a:cs typeface="Alexandria" pitchFamily="34" charset="-120"/>
              </a:rPr>
              <a:t>100%</a:t>
            </a:r>
            <a:endParaRPr lang="en-US" sz="1950" dirty="0"/>
          </a:p>
        </p:txBody>
      </p:sp>
      <p:pic>
        <p:nvPicPr>
          <p:cNvPr id="9" name="Image 1" descr="preencoded.png"/>
          <p:cNvPicPr>
            <a:picLocks noChangeAspect="1"/>
          </p:cNvPicPr>
          <p:nvPr/>
        </p:nvPicPr>
        <p:blipFill>
          <a:blip r:embed="rId3"/>
          <a:stretch>
            <a:fillRect/>
          </a:stretch>
        </p:blipFill>
        <p:spPr>
          <a:xfrm>
            <a:off x="6570940" y="1426131"/>
            <a:ext cx="1488519" cy="1488519"/>
          </a:xfrm>
          <a:prstGeom prst="rect">
            <a:avLst/>
          </a:prstGeom>
        </p:spPr>
      </p:pic>
      <p:sp>
        <p:nvSpPr>
          <p:cNvPr id="10" name="Text 6"/>
          <p:cNvSpPr/>
          <p:nvPr/>
        </p:nvSpPr>
        <p:spPr>
          <a:xfrm>
            <a:off x="6695003" y="3038594"/>
            <a:ext cx="1240393" cy="155019"/>
          </a:xfrm>
          <a:prstGeom prst="rect">
            <a:avLst/>
          </a:prstGeom>
          <a:noFill/>
          <a:ln/>
        </p:spPr>
        <p:txBody>
          <a:bodyPr wrap="none" lIns="0" tIns="0" rIns="0" bIns="0" rtlCol="0" anchor="t"/>
          <a:lstStyle/>
          <a:p>
            <a:pPr marL="0" indent="0" algn="ctr">
              <a:lnSpc>
                <a:spcPts val="1200"/>
              </a:lnSpc>
              <a:buNone/>
            </a:pPr>
            <a:r>
              <a:rPr lang="en-US" sz="950" dirty="0">
                <a:solidFill>
                  <a:srgbClr val="404155"/>
                </a:solidFill>
                <a:latin typeface="Alexandria" pitchFamily="34" charset="0"/>
                <a:ea typeface="Alexandria" pitchFamily="34" charset="-122"/>
                <a:cs typeface="Alexandria" pitchFamily="34" charset="-120"/>
              </a:rPr>
              <a:t>Mixed-methods</a:t>
            </a:r>
            <a:endParaRPr lang="en-US" sz="950" dirty="0"/>
          </a:p>
        </p:txBody>
      </p:sp>
      <p:sp>
        <p:nvSpPr>
          <p:cNvPr id="11" name="Text 7"/>
          <p:cNvSpPr/>
          <p:nvPr/>
        </p:nvSpPr>
        <p:spPr>
          <a:xfrm>
            <a:off x="5050393" y="3253145"/>
            <a:ext cx="4529614" cy="198477"/>
          </a:xfrm>
          <a:prstGeom prst="rect">
            <a:avLst/>
          </a:prstGeom>
          <a:noFill/>
          <a:ln/>
        </p:spPr>
        <p:txBody>
          <a:bodyPr wrap="none" lIns="0" tIns="0" rIns="0" bIns="0" rtlCol="0" anchor="t"/>
          <a:lstStyle/>
          <a:p>
            <a:pPr marL="0" indent="0" algn="ctr">
              <a:lnSpc>
                <a:spcPts val="1550"/>
              </a:lnSpc>
              <a:buNone/>
            </a:pPr>
            <a:r>
              <a:rPr lang="en-US" sz="950" dirty="0">
                <a:solidFill>
                  <a:srgbClr val="404155"/>
                </a:solidFill>
                <a:latin typeface="Nobile" pitchFamily="34" charset="0"/>
                <a:ea typeface="Nobile" pitchFamily="34" charset="-122"/>
                <a:cs typeface="Nobile" pitchFamily="34" charset="-120"/>
              </a:rPr>
              <a:t>Approcci quantitativi e qualitativi per catturare complessità dei processi</a:t>
            </a:r>
            <a:endParaRPr lang="en-US" sz="950" dirty="0"/>
          </a:p>
        </p:txBody>
      </p:sp>
      <p:sp>
        <p:nvSpPr>
          <p:cNvPr id="12" name="Text 8"/>
          <p:cNvSpPr/>
          <p:nvPr/>
        </p:nvSpPr>
        <p:spPr>
          <a:xfrm>
            <a:off x="11358443" y="2046327"/>
            <a:ext cx="1220510" cy="248007"/>
          </a:xfrm>
          <a:prstGeom prst="rect">
            <a:avLst/>
          </a:prstGeom>
          <a:noFill/>
          <a:ln/>
        </p:spPr>
        <p:txBody>
          <a:bodyPr wrap="none" lIns="0" tIns="0" rIns="0" bIns="0" rtlCol="0" anchor="t"/>
          <a:lstStyle/>
          <a:p>
            <a:pPr marL="0" indent="0" algn="ctr">
              <a:lnSpc>
                <a:spcPts val="1950"/>
              </a:lnSpc>
              <a:buNone/>
            </a:pPr>
            <a:r>
              <a:rPr lang="en-US" sz="1950" dirty="0">
                <a:solidFill>
                  <a:srgbClr val="404155"/>
                </a:solidFill>
                <a:latin typeface="Alexandria" pitchFamily="34" charset="0"/>
                <a:ea typeface="Alexandria" pitchFamily="34" charset="-122"/>
                <a:cs typeface="Alexandria" pitchFamily="34" charset="-120"/>
              </a:rPr>
              <a:t>∞</a:t>
            </a:r>
            <a:endParaRPr lang="en-US" sz="1950" dirty="0"/>
          </a:p>
        </p:txBody>
      </p:sp>
      <p:pic>
        <p:nvPicPr>
          <p:cNvPr id="13" name="Image 2" descr="preencoded.png"/>
          <p:cNvPicPr>
            <a:picLocks noChangeAspect="1"/>
          </p:cNvPicPr>
          <p:nvPr/>
        </p:nvPicPr>
        <p:blipFill>
          <a:blip r:embed="rId4"/>
          <a:stretch>
            <a:fillRect/>
          </a:stretch>
        </p:blipFill>
        <p:spPr>
          <a:xfrm>
            <a:off x="11224498" y="1426131"/>
            <a:ext cx="1488519" cy="1488519"/>
          </a:xfrm>
          <a:prstGeom prst="rect">
            <a:avLst/>
          </a:prstGeom>
        </p:spPr>
      </p:pic>
      <p:sp>
        <p:nvSpPr>
          <p:cNvPr id="14" name="Text 9"/>
          <p:cNvSpPr/>
          <p:nvPr/>
        </p:nvSpPr>
        <p:spPr>
          <a:xfrm>
            <a:off x="11348561" y="3038594"/>
            <a:ext cx="1240393" cy="155019"/>
          </a:xfrm>
          <a:prstGeom prst="rect">
            <a:avLst/>
          </a:prstGeom>
          <a:noFill/>
          <a:ln/>
        </p:spPr>
        <p:txBody>
          <a:bodyPr wrap="none" lIns="0" tIns="0" rIns="0" bIns="0" rtlCol="0" anchor="t"/>
          <a:lstStyle/>
          <a:p>
            <a:pPr marL="0" indent="0" algn="ctr">
              <a:lnSpc>
                <a:spcPts val="1200"/>
              </a:lnSpc>
              <a:buNone/>
            </a:pPr>
            <a:r>
              <a:rPr lang="en-US" sz="950" dirty="0">
                <a:solidFill>
                  <a:srgbClr val="404155"/>
                </a:solidFill>
                <a:latin typeface="Alexandria" pitchFamily="34" charset="0"/>
                <a:ea typeface="Alexandria" pitchFamily="34" charset="-122"/>
                <a:cs typeface="Alexandria" pitchFamily="34" charset="-120"/>
              </a:rPr>
              <a:t>Developmental</a:t>
            </a:r>
            <a:endParaRPr lang="en-US" sz="950" dirty="0"/>
          </a:p>
        </p:txBody>
      </p:sp>
      <p:sp>
        <p:nvSpPr>
          <p:cNvPr id="15" name="Text 10"/>
          <p:cNvSpPr/>
          <p:nvPr/>
        </p:nvSpPr>
        <p:spPr>
          <a:xfrm>
            <a:off x="9703951" y="3253145"/>
            <a:ext cx="4529614" cy="396954"/>
          </a:xfrm>
          <a:prstGeom prst="rect">
            <a:avLst/>
          </a:prstGeom>
          <a:noFill/>
          <a:ln/>
        </p:spPr>
        <p:txBody>
          <a:bodyPr wrap="square" lIns="0" tIns="0" rIns="0" bIns="0" rtlCol="0" anchor="t"/>
          <a:lstStyle/>
          <a:p>
            <a:pPr marL="0" indent="0" algn="ctr">
              <a:lnSpc>
                <a:spcPts val="1550"/>
              </a:lnSpc>
              <a:buNone/>
            </a:pPr>
            <a:r>
              <a:rPr lang="en-US" sz="950" dirty="0">
                <a:solidFill>
                  <a:srgbClr val="404155"/>
                </a:solidFill>
                <a:latin typeface="Nobile" pitchFamily="34" charset="0"/>
                <a:ea typeface="Nobile" pitchFamily="34" charset="-122"/>
                <a:cs typeface="Nobile" pitchFamily="34" charset="-120"/>
              </a:rPr>
              <a:t>Orientamento all'apprendimento e miglioramento continuo, non solo rendicontazione</a:t>
            </a:r>
            <a:endParaRPr lang="en-US" sz="950" dirty="0"/>
          </a:p>
        </p:txBody>
      </p:sp>
      <p:pic>
        <p:nvPicPr>
          <p:cNvPr id="16" name="Image 3" descr="preencoded.png"/>
          <p:cNvPicPr>
            <a:picLocks noChangeAspect="1"/>
          </p:cNvPicPr>
          <p:nvPr/>
        </p:nvPicPr>
        <p:blipFill>
          <a:blip r:embed="rId5"/>
          <a:stretch>
            <a:fillRect/>
          </a:stretch>
        </p:blipFill>
        <p:spPr>
          <a:xfrm>
            <a:off x="2456278" y="3116103"/>
            <a:ext cx="9156584" cy="5127621"/>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spTree>
      <p:nvGrpSpPr>
        <p:cNvPr id="1" name=""/>
        <p:cNvGrpSpPr/>
        <p:nvPr/>
      </p:nvGrpSpPr>
      <p:grpSpPr>
        <a:xfrm>
          <a:off x="0" y="0"/>
          <a:ext cx="0" cy="0"/>
          <a:chOff x="0" y="0"/>
          <a:chExt cx="0" cy="0"/>
        </a:xfrm>
      </p:grpSpPr>
      <p:sp>
        <p:nvSpPr>
          <p:cNvPr id="2" name="Text 0"/>
          <p:cNvSpPr/>
          <p:nvPr/>
        </p:nvSpPr>
        <p:spPr>
          <a:xfrm>
            <a:off x="739735" y="693896"/>
            <a:ext cx="11121033" cy="577810"/>
          </a:xfrm>
          <a:prstGeom prst="rect">
            <a:avLst/>
          </a:prstGeom>
          <a:noFill/>
          <a:ln/>
        </p:spPr>
        <p:txBody>
          <a:bodyPr wrap="none" lIns="0" tIns="0" rIns="0" bIns="0" rtlCol="0" anchor="t"/>
          <a:lstStyle/>
          <a:p>
            <a:pPr marL="0" indent="0" algn="l">
              <a:lnSpc>
                <a:spcPts val="4550"/>
              </a:lnSpc>
              <a:buNone/>
            </a:pPr>
            <a:r>
              <a:rPr lang="en-US" sz="3600" dirty="0">
                <a:solidFill>
                  <a:srgbClr val="1B1B27"/>
                </a:solidFill>
                <a:latin typeface="Alexandria" pitchFamily="34" charset="0"/>
                <a:ea typeface="Alexandria" pitchFamily="34" charset="-122"/>
                <a:cs typeface="Alexandria" pitchFamily="34" charset="-120"/>
              </a:rPr>
              <a:t>Verso una cultura della valutazione collaborativa</a:t>
            </a:r>
            <a:endParaRPr lang="en-US" sz="3600" dirty="0"/>
          </a:p>
        </p:txBody>
      </p:sp>
      <p:sp>
        <p:nvSpPr>
          <p:cNvPr id="3" name="Text 1"/>
          <p:cNvSpPr/>
          <p:nvPr/>
        </p:nvSpPr>
        <p:spPr>
          <a:xfrm>
            <a:off x="739735" y="1641515"/>
            <a:ext cx="13150929" cy="1109782"/>
          </a:xfrm>
          <a:prstGeom prst="rect">
            <a:avLst/>
          </a:prstGeom>
          <a:noFill/>
          <a:ln/>
        </p:spPr>
        <p:txBody>
          <a:bodyPr wrap="square" lIns="0" tIns="0" rIns="0" bIns="0" rtlCol="0" anchor="t"/>
          <a:lstStyle/>
          <a:p>
            <a:pPr marL="0" indent="0" algn="l">
              <a:lnSpc>
                <a:spcPts val="2900"/>
              </a:lnSpc>
              <a:buNone/>
            </a:pPr>
            <a:r>
              <a:rPr lang="en-US" sz="1800" dirty="0">
                <a:solidFill>
                  <a:srgbClr val="404155"/>
                </a:solidFill>
                <a:latin typeface="Nobile" pitchFamily="34" charset="0"/>
                <a:ea typeface="Nobile" pitchFamily="34" charset="-122"/>
                <a:cs typeface="Nobile" pitchFamily="34" charset="-120"/>
              </a:rPr>
              <a:t>La valutazione nella co-progettazione non è adempimento burocratico, ma cuore del processo di innovazione sociale. Come dimostrano le evidenze empiriche, quando funziona l'intesa tra pubblico e terzo settore si crea una comunità di competenze che aiuta a fare sistema.</a:t>
            </a:r>
            <a:endParaRPr lang="en-US" sz="1800" dirty="0"/>
          </a:p>
        </p:txBody>
      </p:sp>
      <p:sp>
        <p:nvSpPr>
          <p:cNvPr id="4" name="Text 2"/>
          <p:cNvSpPr/>
          <p:nvPr/>
        </p:nvSpPr>
        <p:spPr>
          <a:xfrm>
            <a:off x="1017151" y="3167301"/>
            <a:ext cx="12873514" cy="1109782"/>
          </a:xfrm>
          <a:prstGeom prst="rect">
            <a:avLst/>
          </a:prstGeom>
          <a:noFill/>
          <a:ln/>
        </p:spPr>
        <p:txBody>
          <a:bodyPr wrap="square" lIns="0" tIns="0" rIns="0" bIns="0" rtlCol="0" anchor="t"/>
          <a:lstStyle/>
          <a:p>
            <a:pPr marL="0" indent="0" algn="l">
              <a:lnSpc>
                <a:spcPts val="2900"/>
              </a:lnSpc>
              <a:buNone/>
            </a:pPr>
            <a:r>
              <a:rPr lang="en-US" sz="1800" dirty="0">
                <a:solidFill>
                  <a:srgbClr val="404155"/>
                </a:solidFill>
                <a:latin typeface="Nobile" pitchFamily="34" charset="0"/>
                <a:ea typeface="Nobile" pitchFamily="34" charset="-122"/>
                <a:cs typeface="Nobile" pitchFamily="34" charset="-120"/>
              </a:rPr>
              <a:t>La co-progettazione può realizzare la sua promessa di rinnovamento del welfare locale, costruendo quel "canale di amministrazione condivisa, alternativo a quello del profitto e del mercato" riconosciuto dalla Corte Costituzionale come "una delle più significative attuazioni del principio orizzontale valorizzato dall'art. 118"</a:t>
            </a:r>
            <a:endParaRPr lang="en-US" sz="1800" dirty="0"/>
          </a:p>
        </p:txBody>
      </p:sp>
      <p:sp>
        <p:nvSpPr>
          <p:cNvPr id="5" name="Shape 3"/>
          <p:cNvSpPr/>
          <p:nvPr/>
        </p:nvSpPr>
        <p:spPr>
          <a:xfrm>
            <a:off x="739735" y="2959298"/>
            <a:ext cx="22860" cy="1525786"/>
          </a:xfrm>
          <a:prstGeom prst="rect">
            <a:avLst/>
          </a:prstGeom>
          <a:solidFill>
            <a:srgbClr val="1B54DA"/>
          </a:solidFill>
          <a:ln/>
        </p:spPr>
        <p:txBody>
          <a:bodyPr/>
          <a:lstStyle/>
          <a:p>
            <a:endParaRPr lang="it-IT"/>
          </a:p>
        </p:txBody>
      </p:sp>
      <p:sp>
        <p:nvSpPr>
          <p:cNvPr id="6" name="Shape 4"/>
          <p:cNvSpPr/>
          <p:nvPr/>
        </p:nvSpPr>
        <p:spPr>
          <a:xfrm>
            <a:off x="739735" y="4693087"/>
            <a:ext cx="4260294" cy="1894761"/>
          </a:xfrm>
          <a:prstGeom prst="roundRect">
            <a:avLst>
              <a:gd name="adj" fmla="val 4100"/>
            </a:avLst>
          </a:prstGeom>
          <a:solidFill>
            <a:srgbClr val="D2DDF9"/>
          </a:solidFill>
          <a:ln w="7620">
            <a:solidFill>
              <a:srgbClr val="B8C3DF"/>
            </a:solidFill>
            <a:prstDash val="solid"/>
          </a:ln>
        </p:spPr>
        <p:txBody>
          <a:bodyPr/>
          <a:lstStyle/>
          <a:p>
            <a:endParaRPr lang="it-IT"/>
          </a:p>
        </p:txBody>
      </p:sp>
      <p:sp>
        <p:nvSpPr>
          <p:cNvPr id="7" name="Text 5"/>
          <p:cNvSpPr/>
          <p:nvPr/>
        </p:nvSpPr>
        <p:spPr>
          <a:xfrm>
            <a:off x="932259" y="4885611"/>
            <a:ext cx="2426613" cy="288965"/>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Rigore metodologico</a:t>
            </a:r>
            <a:endParaRPr lang="en-US" sz="1800" dirty="0"/>
          </a:p>
        </p:txBody>
      </p:sp>
      <p:sp>
        <p:nvSpPr>
          <p:cNvPr id="8" name="Text 6"/>
          <p:cNvSpPr/>
          <p:nvPr/>
        </p:nvSpPr>
        <p:spPr>
          <a:xfrm>
            <a:off x="932259" y="5285542"/>
            <a:ext cx="3875246" cy="1109782"/>
          </a:xfrm>
          <a:prstGeom prst="rect">
            <a:avLst/>
          </a:prstGeom>
          <a:noFill/>
          <a:ln/>
        </p:spPr>
        <p:txBody>
          <a:bodyPr wrap="square" lIns="0" tIns="0" rIns="0" bIns="0" rtlCol="0" anchor="t"/>
          <a:lstStyle/>
          <a:p>
            <a:pPr marL="0" indent="0" algn="l">
              <a:lnSpc>
                <a:spcPts val="2900"/>
              </a:lnSpc>
              <a:buNone/>
            </a:pPr>
            <a:r>
              <a:rPr lang="en-US" sz="1800" dirty="0">
                <a:solidFill>
                  <a:srgbClr val="404155"/>
                </a:solidFill>
                <a:latin typeface="Nobile" pitchFamily="34" charset="0"/>
                <a:ea typeface="Nobile" pitchFamily="34" charset="-122"/>
                <a:cs typeface="Nobile" pitchFamily="34" charset="-120"/>
              </a:rPr>
              <a:t>Sistemi di valutazione scientificamente fondati e tecnicamente accurati</a:t>
            </a:r>
            <a:endParaRPr lang="en-US" sz="1800" dirty="0"/>
          </a:p>
        </p:txBody>
      </p:sp>
      <p:sp>
        <p:nvSpPr>
          <p:cNvPr id="9" name="Shape 7"/>
          <p:cNvSpPr/>
          <p:nvPr/>
        </p:nvSpPr>
        <p:spPr>
          <a:xfrm>
            <a:off x="5184934" y="4693087"/>
            <a:ext cx="4260413" cy="1894761"/>
          </a:xfrm>
          <a:prstGeom prst="roundRect">
            <a:avLst>
              <a:gd name="adj" fmla="val 4100"/>
            </a:avLst>
          </a:prstGeom>
          <a:solidFill>
            <a:srgbClr val="D2DDF9"/>
          </a:solidFill>
          <a:ln w="7620">
            <a:solidFill>
              <a:srgbClr val="B8C3DF"/>
            </a:solidFill>
            <a:prstDash val="solid"/>
          </a:ln>
        </p:spPr>
        <p:txBody>
          <a:bodyPr/>
          <a:lstStyle/>
          <a:p>
            <a:endParaRPr lang="it-IT"/>
          </a:p>
        </p:txBody>
      </p:sp>
      <p:sp>
        <p:nvSpPr>
          <p:cNvPr id="10" name="Text 8"/>
          <p:cNvSpPr/>
          <p:nvPr/>
        </p:nvSpPr>
        <p:spPr>
          <a:xfrm>
            <a:off x="5377458" y="4885611"/>
            <a:ext cx="3233857" cy="288965"/>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Partecipazione democratica</a:t>
            </a:r>
            <a:endParaRPr lang="en-US" sz="1800" dirty="0"/>
          </a:p>
        </p:txBody>
      </p:sp>
      <p:sp>
        <p:nvSpPr>
          <p:cNvPr id="11" name="Text 9"/>
          <p:cNvSpPr/>
          <p:nvPr/>
        </p:nvSpPr>
        <p:spPr>
          <a:xfrm>
            <a:off x="5377458" y="5285542"/>
            <a:ext cx="3875365" cy="739854"/>
          </a:xfrm>
          <a:prstGeom prst="rect">
            <a:avLst/>
          </a:prstGeom>
          <a:noFill/>
          <a:ln/>
        </p:spPr>
        <p:txBody>
          <a:bodyPr wrap="square" lIns="0" tIns="0" rIns="0" bIns="0" rtlCol="0" anchor="t"/>
          <a:lstStyle/>
          <a:p>
            <a:pPr marL="0" indent="0" algn="l">
              <a:lnSpc>
                <a:spcPts val="2900"/>
              </a:lnSpc>
              <a:buNone/>
            </a:pPr>
            <a:r>
              <a:rPr lang="en-US" sz="1800" dirty="0">
                <a:solidFill>
                  <a:srgbClr val="404155"/>
                </a:solidFill>
                <a:latin typeface="Nobile" pitchFamily="34" charset="0"/>
                <a:ea typeface="Nobile" pitchFamily="34" charset="-122"/>
                <a:cs typeface="Nobile" pitchFamily="34" charset="-120"/>
              </a:rPr>
              <a:t>Coinvolgimento attivo di tutti gli stakeholder nei processi valutativi</a:t>
            </a:r>
            <a:endParaRPr lang="en-US" sz="1800" dirty="0"/>
          </a:p>
        </p:txBody>
      </p:sp>
      <p:sp>
        <p:nvSpPr>
          <p:cNvPr id="12" name="Shape 10"/>
          <p:cNvSpPr/>
          <p:nvPr/>
        </p:nvSpPr>
        <p:spPr>
          <a:xfrm>
            <a:off x="9630251" y="4693087"/>
            <a:ext cx="4260413" cy="1894761"/>
          </a:xfrm>
          <a:prstGeom prst="roundRect">
            <a:avLst>
              <a:gd name="adj" fmla="val 4100"/>
            </a:avLst>
          </a:prstGeom>
          <a:solidFill>
            <a:srgbClr val="D2DDF9"/>
          </a:solidFill>
          <a:ln w="7620">
            <a:solidFill>
              <a:srgbClr val="B8C3DF"/>
            </a:solidFill>
            <a:prstDash val="solid"/>
          </a:ln>
        </p:spPr>
        <p:txBody>
          <a:bodyPr/>
          <a:lstStyle/>
          <a:p>
            <a:endParaRPr lang="it-IT"/>
          </a:p>
        </p:txBody>
      </p:sp>
      <p:sp>
        <p:nvSpPr>
          <p:cNvPr id="13" name="Text 11"/>
          <p:cNvSpPr/>
          <p:nvPr/>
        </p:nvSpPr>
        <p:spPr>
          <a:xfrm>
            <a:off x="9822775" y="4885611"/>
            <a:ext cx="2938939" cy="288965"/>
          </a:xfrm>
          <a:prstGeom prst="rect">
            <a:avLst/>
          </a:prstGeom>
          <a:noFill/>
          <a:ln/>
        </p:spPr>
        <p:txBody>
          <a:bodyPr wrap="none" lIns="0" tIns="0" rIns="0" bIns="0" rtlCol="0" anchor="t"/>
          <a:lstStyle/>
          <a:p>
            <a:pPr marL="0" indent="0" algn="l">
              <a:lnSpc>
                <a:spcPts val="2250"/>
              </a:lnSpc>
              <a:buNone/>
            </a:pPr>
            <a:r>
              <a:rPr lang="en-US" sz="1800" dirty="0">
                <a:solidFill>
                  <a:srgbClr val="404155"/>
                </a:solidFill>
                <a:latin typeface="Alexandria" pitchFamily="34" charset="0"/>
                <a:ea typeface="Alexandria" pitchFamily="34" charset="-122"/>
                <a:cs typeface="Alexandria" pitchFamily="34" charset="-120"/>
              </a:rPr>
              <a:t>Accountability territoriale</a:t>
            </a:r>
            <a:endParaRPr lang="en-US" sz="1800" dirty="0"/>
          </a:p>
        </p:txBody>
      </p:sp>
      <p:sp>
        <p:nvSpPr>
          <p:cNvPr id="14" name="Text 12"/>
          <p:cNvSpPr/>
          <p:nvPr/>
        </p:nvSpPr>
        <p:spPr>
          <a:xfrm>
            <a:off x="9822775" y="5285542"/>
            <a:ext cx="3875365" cy="1109782"/>
          </a:xfrm>
          <a:prstGeom prst="rect">
            <a:avLst/>
          </a:prstGeom>
          <a:noFill/>
          <a:ln/>
        </p:spPr>
        <p:txBody>
          <a:bodyPr wrap="square" lIns="0" tIns="0" rIns="0" bIns="0" rtlCol="0" anchor="t"/>
          <a:lstStyle/>
          <a:p>
            <a:pPr marL="0" indent="0" algn="l">
              <a:lnSpc>
                <a:spcPts val="2900"/>
              </a:lnSpc>
              <a:buNone/>
            </a:pPr>
            <a:r>
              <a:rPr lang="en-US" sz="1800" dirty="0">
                <a:solidFill>
                  <a:srgbClr val="404155"/>
                </a:solidFill>
                <a:latin typeface="Nobile" pitchFamily="34" charset="0"/>
                <a:ea typeface="Nobile" pitchFamily="34" charset="-122"/>
                <a:cs typeface="Nobile" pitchFamily="34" charset="-120"/>
              </a:rPr>
              <a:t>Trasparenza e rendicontazione verso la comunità sui risultati ottenuti</a:t>
            </a:r>
            <a:endParaRPr lang="en-US" sz="1800" dirty="0"/>
          </a:p>
        </p:txBody>
      </p:sp>
      <p:sp>
        <p:nvSpPr>
          <p:cNvPr id="15" name="Text 13"/>
          <p:cNvSpPr/>
          <p:nvPr/>
        </p:nvSpPr>
        <p:spPr>
          <a:xfrm>
            <a:off x="739735" y="6795849"/>
            <a:ext cx="13150929" cy="739854"/>
          </a:xfrm>
          <a:prstGeom prst="rect">
            <a:avLst/>
          </a:prstGeom>
          <a:noFill/>
          <a:ln/>
        </p:spPr>
        <p:txBody>
          <a:bodyPr wrap="square" lIns="0" tIns="0" rIns="0" bIns="0" rtlCol="0" anchor="t"/>
          <a:lstStyle/>
          <a:p>
            <a:pPr marL="0" indent="0" algn="l">
              <a:lnSpc>
                <a:spcPts val="2900"/>
              </a:lnSpc>
              <a:buNone/>
            </a:pPr>
            <a:r>
              <a:rPr lang="en-US" sz="1800" dirty="0">
                <a:solidFill>
                  <a:srgbClr val="404155"/>
                </a:solidFill>
                <a:latin typeface="Nobile" pitchFamily="34" charset="0"/>
                <a:ea typeface="Nobile" pitchFamily="34" charset="-122"/>
                <a:cs typeface="Nobile" pitchFamily="34" charset="-120"/>
              </a:rPr>
              <a:t>Solo così la co-progettazione potrà costruire il futuro delle nostre comunità: più collaborativo, più inclusivo, più capace di valorizzare le energie e le competenze di tutti.</a:t>
            </a:r>
            <a:endParaRPr lang="en-US"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295519"/>
            <a:ext cx="9053989"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Superare il New Public Management</a:t>
            </a:r>
            <a:endParaRPr lang="en-US" sz="3900" dirty="0"/>
          </a:p>
        </p:txBody>
      </p:sp>
      <p:sp>
        <p:nvSpPr>
          <p:cNvPr id="3" name="Text 1"/>
          <p:cNvSpPr/>
          <p:nvPr/>
        </p:nvSpPr>
        <p:spPr>
          <a:xfrm>
            <a:off x="793790" y="2312432"/>
            <a:ext cx="13042821"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Dagli anni '80, le pubbliche amministrazioni sono state attraversate da riforme ispirate al New Public Management: logiche manageriali, competizione, esternalizzazione attraverso gare competitive.</a:t>
            </a:r>
            <a:endParaRPr lang="en-US" sz="1950" dirty="0"/>
          </a:p>
        </p:txBody>
      </p:sp>
      <p:pic>
        <p:nvPicPr>
          <p:cNvPr id="4" name="Image 0" descr="preencoded.png"/>
          <p:cNvPicPr>
            <a:picLocks noChangeAspect="1"/>
          </p:cNvPicPr>
          <p:nvPr/>
        </p:nvPicPr>
        <p:blipFill>
          <a:blip r:embed="rId3"/>
          <a:stretch>
            <a:fillRect/>
          </a:stretch>
        </p:blipFill>
        <p:spPr>
          <a:xfrm>
            <a:off x="793790" y="3329583"/>
            <a:ext cx="4347567" cy="793790"/>
          </a:xfrm>
          <a:prstGeom prst="rect">
            <a:avLst/>
          </a:prstGeom>
        </p:spPr>
      </p:pic>
      <p:sp>
        <p:nvSpPr>
          <p:cNvPr id="5" name="Text 2"/>
          <p:cNvSpPr/>
          <p:nvPr/>
        </p:nvSpPr>
        <p:spPr>
          <a:xfrm>
            <a:off x="992148" y="432173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Benefici ottenuti</a:t>
            </a:r>
            <a:endParaRPr lang="en-US" sz="1950" dirty="0"/>
          </a:p>
        </p:txBody>
      </p:sp>
      <p:sp>
        <p:nvSpPr>
          <p:cNvPr id="6" name="Text 3"/>
          <p:cNvSpPr/>
          <p:nvPr/>
        </p:nvSpPr>
        <p:spPr>
          <a:xfrm>
            <a:off x="992148" y="4750951"/>
            <a:ext cx="3950851" cy="1587818"/>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Maggiore attenzione ai costi, orientamento ai risultati, professionalizzazione della gestione pubblica</a:t>
            </a:r>
            <a:endParaRPr lang="en-US" sz="1950" dirty="0"/>
          </a:p>
        </p:txBody>
      </p:sp>
      <p:pic>
        <p:nvPicPr>
          <p:cNvPr id="7" name="Image 1" descr="preencoded.png"/>
          <p:cNvPicPr>
            <a:picLocks noChangeAspect="1"/>
          </p:cNvPicPr>
          <p:nvPr/>
        </p:nvPicPr>
        <p:blipFill>
          <a:blip r:embed="rId4"/>
          <a:stretch>
            <a:fillRect/>
          </a:stretch>
        </p:blipFill>
        <p:spPr>
          <a:xfrm>
            <a:off x="5141357" y="3329583"/>
            <a:ext cx="4347567" cy="793790"/>
          </a:xfrm>
          <a:prstGeom prst="rect">
            <a:avLst/>
          </a:prstGeom>
        </p:spPr>
      </p:pic>
      <p:sp>
        <p:nvSpPr>
          <p:cNvPr id="8" name="Text 4"/>
          <p:cNvSpPr/>
          <p:nvPr/>
        </p:nvSpPr>
        <p:spPr>
          <a:xfrm>
            <a:off x="5339715" y="432173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Effetti non voluti</a:t>
            </a:r>
            <a:endParaRPr lang="en-US" sz="1950" dirty="0"/>
          </a:p>
        </p:txBody>
      </p:sp>
      <p:sp>
        <p:nvSpPr>
          <p:cNvPr id="9" name="Text 5"/>
          <p:cNvSpPr/>
          <p:nvPr/>
        </p:nvSpPr>
        <p:spPr>
          <a:xfrm>
            <a:off x="5339715" y="4750951"/>
            <a:ext cx="3950851" cy="1984772"/>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Frammentazione dei servizi, perdita di visione d'insieme, riduzione della qualità, indebolimento del tessuto sociale</a:t>
            </a:r>
            <a:endParaRPr lang="en-US" sz="1950" dirty="0"/>
          </a:p>
        </p:txBody>
      </p:sp>
      <p:pic>
        <p:nvPicPr>
          <p:cNvPr id="10" name="Image 2" descr="preencoded.png"/>
          <p:cNvPicPr>
            <a:picLocks noChangeAspect="1"/>
          </p:cNvPicPr>
          <p:nvPr/>
        </p:nvPicPr>
        <p:blipFill>
          <a:blip r:embed="rId5"/>
          <a:stretch>
            <a:fillRect/>
          </a:stretch>
        </p:blipFill>
        <p:spPr>
          <a:xfrm>
            <a:off x="9488924" y="3329583"/>
            <a:ext cx="4347567" cy="793790"/>
          </a:xfrm>
          <a:prstGeom prst="rect">
            <a:avLst/>
          </a:prstGeom>
        </p:spPr>
      </p:pic>
      <p:sp>
        <p:nvSpPr>
          <p:cNvPr id="11" name="Text 6"/>
          <p:cNvSpPr/>
          <p:nvPr/>
        </p:nvSpPr>
        <p:spPr>
          <a:xfrm>
            <a:off x="9687282" y="432173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Nuova sintesi</a:t>
            </a:r>
            <a:endParaRPr lang="en-US" sz="1950" dirty="0"/>
          </a:p>
        </p:txBody>
      </p:sp>
      <p:sp>
        <p:nvSpPr>
          <p:cNvPr id="12" name="Text 7"/>
          <p:cNvSpPr/>
          <p:nvPr/>
        </p:nvSpPr>
        <p:spPr>
          <a:xfrm>
            <a:off x="9687282" y="4750951"/>
            <a:ext cx="3950851" cy="1587818"/>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Governance collaborativa che tiene insieme efficienza e partecipazione, risultati e processi</a:t>
            </a:r>
            <a:endParaRPr lang="en-US" sz="19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160638" y="977622"/>
            <a:ext cx="8723869" cy="2177415"/>
          </a:xfrm>
          <a:prstGeom prst="rect">
            <a:avLst/>
          </a:prstGeom>
          <a:noFill/>
          <a:ln/>
        </p:spPr>
        <p:txBody>
          <a:bodyPr wrap="square" lIns="0" tIns="0" rIns="0" bIns="0" rtlCol="0" anchor="t"/>
          <a:lstStyle/>
          <a:p>
            <a:pPr marL="0" indent="0" algn="ctr">
              <a:lnSpc>
                <a:spcPts val="5700"/>
              </a:lnSpc>
              <a:buNone/>
            </a:pPr>
            <a:r>
              <a:rPr lang="en-US" sz="4000" dirty="0">
                <a:solidFill>
                  <a:srgbClr val="1B1B27"/>
                </a:solidFill>
                <a:latin typeface="Alexandria" pitchFamily="34" charset="0"/>
                <a:ea typeface="Alexandria" pitchFamily="34" charset="-122"/>
                <a:cs typeface="Alexandria" pitchFamily="34" charset="-120"/>
              </a:rPr>
              <a:t>Il Codice del Terzo Settore: la procedimentalizzazione della sussidiarietà</a:t>
            </a:r>
            <a:endParaRPr lang="en-US" sz="4000" dirty="0"/>
          </a:p>
        </p:txBody>
      </p:sp>
      <p:sp>
        <p:nvSpPr>
          <p:cNvPr id="4" name="Text 1"/>
          <p:cNvSpPr/>
          <p:nvPr/>
        </p:nvSpPr>
        <p:spPr>
          <a:xfrm>
            <a:off x="673179" y="3407450"/>
            <a:ext cx="7797641" cy="538639"/>
          </a:xfrm>
          <a:prstGeom prst="rect">
            <a:avLst/>
          </a:prstGeom>
          <a:noFill/>
          <a:ln/>
        </p:spPr>
        <p:txBody>
          <a:bodyPr wrap="square" lIns="0" tIns="0" rIns="0" bIns="0" rtlCol="0" anchor="t"/>
          <a:lstStyle/>
          <a:p>
            <a:pPr marL="0" indent="0" algn="ctr">
              <a:lnSpc>
                <a:spcPts val="2100"/>
              </a:lnSpc>
              <a:buNone/>
            </a:pPr>
            <a:r>
              <a:rPr lang="en-US" dirty="0">
                <a:solidFill>
                  <a:srgbClr val="404155"/>
                </a:solidFill>
                <a:latin typeface="Nobile" pitchFamily="34" charset="0"/>
                <a:ea typeface="Nobile" pitchFamily="34" charset="-122"/>
                <a:cs typeface="Nobile" pitchFamily="34" charset="-120"/>
              </a:rPr>
              <a:t>Nel 2017, l'articolo 55 del Codice del Terzo Settore rappresenta un momento storico: per la prima volta, il principio di sussidiarietà orizzontale viene tradotto in procedure concrete.</a:t>
            </a:r>
            <a:endParaRPr lang="en-US" dirty="0"/>
          </a:p>
        </p:txBody>
      </p:sp>
      <p:sp>
        <p:nvSpPr>
          <p:cNvPr id="5" name="Text 2"/>
          <p:cNvSpPr/>
          <p:nvPr/>
        </p:nvSpPr>
        <p:spPr>
          <a:xfrm>
            <a:off x="673179" y="4135398"/>
            <a:ext cx="168235" cy="210264"/>
          </a:xfrm>
          <a:prstGeom prst="rect">
            <a:avLst/>
          </a:prstGeom>
          <a:noFill/>
          <a:ln/>
        </p:spPr>
        <p:txBody>
          <a:bodyPr wrap="none" lIns="0" tIns="0" rIns="0" bIns="0" rtlCol="0" anchor="t"/>
          <a:lstStyle/>
          <a:p>
            <a:pPr marL="0" indent="0" algn="l">
              <a:lnSpc>
                <a:spcPts val="2100"/>
              </a:lnSpc>
              <a:buNone/>
            </a:pPr>
            <a:r>
              <a:rPr lang="en-US" sz="1300" dirty="0">
                <a:solidFill>
                  <a:srgbClr val="404155"/>
                </a:solidFill>
                <a:latin typeface="Alexandria Light" pitchFamily="34" charset="0"/>
                <a:ea typeface="Alexandria Light" pitchFamily="34" charset="-122"/>
                <a:cs typeface="Alexandria Light" pitchFamily="34" charset="-120"/>
              </a:rPr>
              <a:t>01</a:t>
            </a:r>
            <a:endParaRPr lang="en-US" sz="1300" dirty="0"/>
          </a:p>
        </p:txBody>
      </p:sp>
      <p:sp>
        <p:nvSpPr>
          <p:cNvPr id="6" name="Shape 3"/>
          <p:cNvSpPr/>
          <p:nvPr/>
        </p:nvSpPr>
        <p:spPr>
          <a:xfrm>
            <a:off x="673179" y="4398407"/>
            <a:ext cx="3814643" cy="22860"/>
          </a:xfrm>
          <a:prstGeom prst="rect">
            <a:avLst/>
          </a:prstGeom>
          <a:solidFill>
            <a:srgbClr val="1B54DA"/>
          </a:solidFill>
          <a:ln/>
        </p:spPr>
        <p:txBody>
          <a:bodyPr/>
          <a:lstStyle/>
          <a:p>
            <a:endParaRPr lang="it-IT"/>
          </a:p>
        </p:txBody>
      </p:sp>
      <p:sp>
        <p:nvSpPr>
          <p:cNvPr id="7" name="Text 4"/>
          <p:cNvSpPr/>
          <p:nvPr/>
        </p:nvSpPr>
        <p:spPr>
          <a:xfrm>
            <a:off x="673179" y="4528185"/>
            <a:ext cx="3354110" cy="315516"/>
          </a:xfrm>
          <a:prstGeom prst="rect">
            <a:avLst/>
          </a:prstGeom>
          <a:noFill/>
          <a:ln/>
        </p:spPr>
        <p:txBody>
          <a:bodyPr wrap="none" lIns="0" tIns="0" rIns="0" bIns="0" rtlCol="0" anchor="t"/>
          <a:lstStyle/>
          <a:p>
            <a:pPr marL="0" indent="0" algn="l">
              <a:lnSpc>
                <a:spcPts val="2450"/>
              </a:lnSpc>
              <a:buNone/>
            </a:pPr>
            <a:r>
              <a:rPr lang="en-US" sz="1950" dirty="0">
                <a:solidFill>
                  <a:srgbClr val="404155"/>
                </a:solidFill>
                <a:latin typeface="Alexandria" pitchFamily="34" charset="0"/>
                <a:ea typeface="Alexandria" pitchFamily="34" charset="-122"/>
                <a:cs typeface="Alexandria" pitchFamily="34" charset="-120"/>
              </a:rPr>
              <a:t>Obbligo di coinvolgimento</a:t>
            </a:r>
            <a:endParaRPr lang="en-US" sz="1950" dirty="0"/>
          </a:p>
        </p:txBody>
      </p:sp>
      <p:sp>
        <p:nvSpPr>
          <p:cNvPr id="8" name="Text 5"/>
          <p:cNvSpPr/>
          <p:nvPr/>
        </p:nvSpPr>
        <p:spPr>
          <a:xfrm>
            <a:off x="673179" y="4944666"/>
            <a:ext cx="3814643" cy="807958"/>
          </a:xfrm>
          <a:prstGeom prst="rect">
            <a:avLst/>
          </a:prstGeom>
          <a:noFill/>
          <a:ln/>
        </p:spPr>
        <p:txBody>
          <a:bodyPr wrap="square" lIns="0" tIns="0" rIns="0" bIns="0" rtlCol="0" anchor="t"/>
          <a:lstStyle/>
          <a:p>
            <a:pPr marL="0" indent="0" algn="l">
              <a:lnSpc>
                <a:spcPts val="2100"/>
              </a:lnSpc>
              <a:buNone/>
            </a:pPr>
            <a:r>
              <a:rPr lang="en-US" sz="2000" dirty="0">
                <a:solidFill>
                  <a:srgbClr val="404155"/>
                </a:solidFill>
                <a:latin typeface="Nobile" pitchFamily="34" charset="0"/>
                <a:ea typeface="Nobile" pitchFamily="34" charset="-122"/>
                <a:cs typeface="Nobile" pitchFamily="34" charset="-120"/>
              </a:rPr>
              <a:t>Le PA "devono assicurare" il coinvolgimento attivo degli enti del Terzo settore - non "possono", ma "devono</a:t>
            </a:r>
            <a:r>
              <a:rPr lang="en-US" sz="1300" dirty="0">
                <a:solidFill>
                  <a:srgbClr val="404155"/>
                </a:solidFill>
                <a:latin typeface="Nobile" pitchFamily="34" charset="0"/>
                <a:ea typeface="Nobile" pitchFamily="34" charset="-122"/>
                <a:cs typeface="Nobile" pitchFamily="34" charset="-120"/>
              </a:rPr>
              <a:t>"</a:t>
            </a:r>
            <a:endParaRPr lang="en-US" sz="1300" dirty="0"/>
          </a:p>
        </p:txBody>
      </p:sp>
      <p:sp>
        <p:nvSpPr>
          <p:cNvPr id="9" name="Text 6"/>
          <p:cNvSpPr/>
          <p:nvPr/>
        </p:nvSpPr>
        <p:spPr>
          <a:xfrm>
            <a:off x="4656058" y="4135398"/>
            <a:ext cx="168235" cy="210264"/>
          </a:xfrm>
          <a:prstGeom prst="rect">
            <a:avLst/>
          </a:prstGeom>
          <a:noFill/>
          <a:ln/>
        </p:spPr>
        <p:txBody>
          <a:bodyPr wrap="none" lIns="0" tIns="0" rIns="0" bIns="0" rtlCol="0" anchor="t"/>
          <a:lstStyle/>
          <a:p>
            <a:pPr marL="0" indent="0" algn="l">
              <a:lnSpc>
                <a:spcPts val="2100"/>
              </a:lnSpc>
              <a:buNone/>
            </a:pPr>
            <a:r>
              <a:rPr lang="en-US" sz="1300" dirty="0">
                <a:solidFill>
                  <a:srgbClr val="404155"/>
                </a:solidFill>
                <a:latin typeface="Alexandria Light" pitchFamily="34" charset="0"/>
                <a:ea typeface="Alexandria Light" pitchFamily="34" charset="-122"/>
                <a:cs typeface="Alexandria Light" pitchFamily="34" charset="-120"/>
              </a:rPr>
              <a:t>02</a:t>
            </a:r>
            <a:endParaRPr lang="en-US" sz="1300" dirty="0"/>
          </a:p>
        </p:txBody>
      </p:sp>
      <p:sp>
        <p:nvSpPr>
          <p:cNvPr id="10" name="Shape 7"/>
          <p:cNvSpPr/>
          <p:nvPr/>
        </p:nvSpPr>
        <p:spPr>
          <a:xfrm>
            <a:off x="4656058" y="4398407"/>
            <a:ext cx="3814763" cy="22860"/>
          </a:xfrm>
          <a:prstGeom prst="rect">
            <a:avLst/>
          </a:prstGeom>
          <a:solidFill>
            <a:srgbClr val="1B54DA"/>
          </a:solidFill>
          <a:ln/>
        </p:spPr>
        <p:txBody>
          <a:bodyPr/>
          <a:lstStyle/>
          <a:p>
            <a:endParaRPr lang="it-IT"/>
          </a:p>
        </p:txBody>
      </p:sp>
      <p:sp>
        <p:nvSpPr>
          <p:cNvPr id="11" name="Text 8"/>
          <p:cNvSpPr/>
          <p:nvPr/>
        </p:nvSpPr>
        <p:spPr>
          <a:xfrm>
            <a:off x="4656058" y="4528185"/>
            <a:ext cx="2524482" cy="315516"/>
          </a:xfrm>
          <a:prstGeom prst="rect">
            <a:avLst/>
          </a:prstGeom>
          <a:noFill/>
          <a:ln/>
        </p:spPr>
        <p:txBody>
          <a:bodyPr wrap="none" lIns="0" tIns="0" rIns="0" bIns="0" rtlCol="0" anchor="t"/>
          <a:lstStyle/>
          <a:p>
            <a:pPr marL="0" indent="0" algn="l">
              <a:lnSpc>
                <a:spcPts val="2450"/>
              </a:lnSpc>
              <a:buNone/>
            </a:pPr>
            <a:r>
              <a:rPr lang="en-US" sz="1950" dirty="0">
                <a:solidFill>
                  <a:srgbClr val="404155"/>
                </a:solidFill>
                <a:latin typeface="Alexandria" pitchFamily="34" charset="0"/>
                <a:ea typeface="Alexandria" pitchFamily="34" charset="-122"/>
                <a:cs typeface="Alexandria" pitchFamily="34" charset="-120"/>
              </a:rPr>
              <a:t>Strumenti operativi</a:t>
            </a:r>
            <a:endParaRPr lang="en-US" sz="1950" dirty="0"/>
          </a:p>
        </p:txBody>
      </p:sp>
      <p:sp>
        <p:nvSpPr>
          <p:cNvPr id="12" name="Text 9"/>
          <p:cNvSpPr/>
          <p:nvPr/>
        </p:nvSpPr>
        <p:spPr>
          <a:xfrm>
            <a:off x="4656058" y="4944666"/>
            <a:ext cx="3814763" cy="807958"/>
          </a:xfrm>
          <a:prstGeom prst="rect">
            <a:avLst/>
          </a:prstGeom>
          <a:noFill/>
          <a:ln/>
        </p:spPr>
        <p:txBody>
          <a:bodyPr wrap="square" lIns="0" tIns="0" rIns="0" bIns="0" rtlCol="0" anchor="t"/>
          <a:lstStyle/>
          <a:p>
            <a:pPr marL="0" indent="0" algn="l">
              <a:lnSpc>
                <a:spcPts val="2100"/>
              </a:lnSpc>
              <a:buNone/>
            </a:pPr>
            <a:r>
              <a:rPr lang="en-US" sz="2000" dirty="0">
                <a:solidFill>
                  <a:srgbClr val="404155"/>
                </a:solidFill>
                <a:latin typeface="Nobile" pitchFamily="34" charset="0"/>
                <a:ea typeface="Nobile" pitchFamily="34" charset="-122"/>
                <a:cs typeface="Nobile" pitchFamily="34" charset="-120"/>
              </a:rPr>
              <a:t>Co-programmazione, co-progettazione e accreditamento come forme concrete di collaborazione</a:t>
            </a:r>
            <a:endParaRPr lang="en-US" sz="2000" dirty="0"/>
          </a:p>
        </p:txBody>
      </p:sp>
      <p:sp>
        <p:nvSpPr>
          <p:cNvPr id="13" name="Text 10"/>
          <p:cNvSpPr/>
          <p:nvPr/>
        </p:nvSpPr>
        <p:spPr>
          <a:xfrm>
            <a:off x="673179" y="6047065"/>
            <a:ext cx="168235" cy="210264"/>
          </a:xfrm>
          <a:prstGeom prst="rect">
            <a:avLst/>
          </a:prstGeom>
          <a:noFill/>
          <a:ln/>
        </p:spPr>
        <p:txBody>
          <a:bodyPr wrap="none" lIns="0" tIns="0" rIns="0" bIns="0" rtlCol="0" anchor="t"/>
          <a:lstStyle/>
          <a:p>
            <a:pPr marL="0" indent="0" algn="l">
              <a:lnSpc>
                <a:spcPts val="2100"/>
              </a:lnSpc>
              <a:buNone/>
            </a:pPr>
            <a:r>
              <a:rPr lang="en-US" sz="1300" dirty="0">
                <a:solidFill>
                  <a:srgbClr val="404155"/>
                </a:solidFill>
                <a:latin typeface="Alexandria Light" pitchFamily="34" charset="0"/>
                <a:ea typeface="Alexandria Light" pitchFamily="34" charset="-122"/>
                <a:cs typeface="Alexandria Light" pitchFamily="34" charset="-120"/>
              </a:rPr>
              <a:t>03</a:t>
            </a:r>
            <a:endParaRPr lang="en-US" sz="1300" dirty="0"/>
          </a:p>
        </p:txBody>
      </p:sp>
      <p:sp>
        <p:nvSpPr>
          <p:cNvPr id="14" name="Shape 11"/>
          <p:cNvSpPr/>
          <p:nvPr/>
        </p:nvSpPr>
        <p:spPr>
          <a:xfrm>
            <a:off x="673179" y="6310074"/>
            <a:ext cx="7797641" cy="22860"/>
          </a:xfrm>
          <a:prstGeom prst="rect">
            <a:avLst/>
          </a:prstGeom>
          <a:solidFill>
            <a:srgbClr val="1B54DA"/>
          </a:solidFill>
          <a:ln/>
        </p:spPr>
        <p:txBody>
          <a:bodyPr/>
          <a:lstStyle/>
          <a:p>
            <a:endParaRPr lang="it-IT"/>
          </a:p>
        </p:txBody>
      </p:sp>
      <p:sp>
        <p:nvSpPr>
          <p:cNvPr id="15" name="Text 12"/>
          <p:cNvSpPr/>
          <p:nvPr/>
        </p:nvSpPr>
        <p:spPr>
          <a:xfrm>
            <a:off x="673179" y="6439852"/>
            <a:ext cx="3296841" cy="315516"/>
          </a:xfrm>
          <a:prstGeom prst="rect">
            <a:avLst/>
          </a:prstGeom>
          <a:noFill/>
          <a:ln/>
        </p:spPr>
        <p:txBody>
          <a:bodyPr wrap="none" lIns="0" tIns="0" rIns="0" bIns="0" rtlCol="0" anchor="t"/>
          <a:lstStyle/>
          <a:p>
            <a:pPr marL="0" indent="0" algn="l">
              <a:lnSpc>
                <a:spcPts val="2450"/>
              </a:lnSpc>
              <a:buNone/>
            </a:pPr>
            <a:r>
              <a:rPr lang="en-US" sz="1950" dirty="0">
                <a:solidFill>
                  <a:srgbClr val="404155"/>
                </a:solidFill>
                <a:latin typeface="Alexandria" pitchFamily="34" charset="0"/>
                <a:ea typeface="Alexandria" pitchFamily="34" charset="-122"/>
                <a:cs typeface="Alexandria" pitchFamily="34" charset="-120"/>
              </a:rPr>
              <a:t>Derivazione costituzionale</a:t>
            </a:r>
            <a:endParaRPr lang="en-US" sz="1950" dirty="0"/>
          </a:p>
        </p:txBody>
      </p:sp>
      <p:sp>
        <p:nvSpPr>
          <p:cNvPr id="16" name="Text 13"/>
          <p:cNvSpPr/>
          <p:nvPr/>
        </p:nvSpPr>
        <p:spPr>
          <a:xfrm>
            <a:off x="696880" y="6856333"/>
            <a:ext cx="7797641" cy="762238"/>
          </a:xfrm>
          <a:prstGeom prst="rect">
            <a:avLst/>
          </a:prstGeom>
          <a:noFill/>
          <a:ln/>
        </p:spPr>
        <p:txBody>
          <a:bodyPr wrap="none" lIns="0" tIns="0" rIns="0" bIns="0" rtlCol="0" anchor="t"/>
          <a:lstStyle/>
          <a:p>
            <a:pPr marL="0" indent="0" algn="ctr">
              <a:lnSpc>
                <a:spcPts val="2100"/>
              </a:lnSpc>
              <a:buNone/>
            </a:pPr>
            <a:r>
              <a:rPr lang="en-US" sz="2000" dirty="0">
                <a:solidFill>
                  <a:srgbClr val="404155"/>
                </a:solidFill>
                <a:latin typeface="Nobile" pitchFamily="34" charset="0"/>
                <a:ea typeface="Nobile" pitchFamily="34" charset="-122"/>
                <a:cs typeface="Nobile" pitchFamily="34" charset="-120"/>
              </a:rPr>
              <a:t>Un obbligo che deriva direttamente dal principio </a:t>
            </a:r>
          </a:p>
          <a:p>
            <a:pPr marL="0" indent="0" algn="ctr">
              <a:lnSpc>
                <a:spcPts val="2100"/>
              </a:lnSpc>
              <a:buNone/>
            </a:pPr>
            <a:r>
              <a:rPr lang="en-US" sz="2000" dirty="0" err="1">
                <a:solidFill>
                  <a:srgbClr val="404155"/>
                </a:solidFill>
                <a:latin typeface="Nobile" pitchFamily="34" charset="0"/>
                <a:ea typeface="Nobile" pitchFamily="34" charset="-122"/>
                <a:cs typeface="Nobile" pitchFamily="34" charset="-120"/>
              </a:rPr>
              <a:t>costituzionale</a:t>
            </a:r>
            <a:r>
              <a:rPr lang="en-US" sz="2000" dirty="0">
                <a:solidFill>
                  <a:srgbClr val="404155"/>
                </a:solidFill>
                <a:latin typeface="Nobile" pitchFamily="34" charset="0"/>
                <a:ea typeface="Nobile" pitchFamily="34" charset="-122"/>
                <a:cs typeface="Nobile" pitchFamily="34" charset="-120"/>
              </a:rPr>
              <a:t> di sussidiarietà orizzontale</a:t>
            </a:r>
            <a:endParaRPr lang="en-US" sz="2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894636"/>
            <a:ext cx="12496205"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Co-programmazione: costruire insieme le politiche</a:t>
            </a:r>
            <a:endParaRPr lang="en-US" sz="3900" dirty="0"/>
          </a:p>
        </p:txBody>
      </p:sp>
      <p:sp>
        <p:nvSpPr>
          <p:cNvPr id="3" name="Text 1"/>
          <p:cNvSpPr/>
          <p:nvPr/>
        </p:nvSpPr>
        <p:spPr>
          <a:xfrm>
            <a:off x="793790" y="1911548"/>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La co-programmazione è finalizzata all'individuazione dei bisogni da soddisfare, degli interventi necessari, delle modalità di realizzazione e delle risorse disponibili.</a:t>
            </a:r>
            <a:endParaRPr lang="en-US" sz="1550" dirty="0"/>
          </a:p>
        </p:txBody>
      </p:sp>
      <p:sp>
        <p:nvSpPr>
          <p:cNvPr id="4" name="Text 2"/>
          <p:cNvSpPr/>
          <p:nvPr/>
        </p:nvSpPr>
        <p:spPr>
          <a:xfrm>
            <a:off x="1941433" y="3225165"/>
            <a:ext cx="2793563"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Individuazione bisogni</a:t>
            </a:r>
            <a:endParaRPr lang="en-US" sz="1950" dirty="0"/>
          </a:p>
        </p:txBody>
      </p:sp>
      <p:sp>
        <p:nvSpPr>
          <p:cNvPr id="5" name="Text 3"/>
          <p:cNvSpPr/>
          <p:nvPr/>
        </p:nvSpPr>
        <p:spPr>
          <a:xfrm>
            <a:off x="793790" y="3654385"/>
            <a:ext cx="3941207" cy="635079"/>
          </a:xfrm>
          <a:prstGeom prst="rect">
            <a:avLst/>
          </a:prstGeom>
          <a:noFill/>
          <a:ln/>
        </p:spPr>
        <p:txBody>
          <a:bodyPr wrap="square" lIns="0" tIns="0" rIns="0" bIns="0" rtlCol="0" anchor="t"/>
          <a:lstStyle/>
          <a:p>
            <a:pPr marL="0" indent="0" algn="r">
              <a:lnSpc>
                <a:spcPts val="2500"/>
              </a:lnSpc>
              <a:buNone/>
            </a:pPr>
            <a:r>
              <a:rPr lang="en-US" sz="1550" dirty="0">
                <a:solidFill>
                  <a:srgbClr val="404155"/>
                </a:solidFill>
                <a:latin typeface="Nobile" pitchFamily="34" charset="0"/>
                <a:ea typeface="Nobile" pitchFamily="34" charset="-122"/>
                <a:cs typeface="Nobile" pitchFamily="34" charset="-120"/>
              </a:rPr>
              <a:t>Non conferma di bisogni già noti, ma scoperta attraverso processo partecipato</a:t>
            </a:r>
            <a:endParaRPr lang="en-US" sz="1550" dirty="0"/>
          </a:p>
        </p:txBody>
      </p:sp>
      <p:pic>
        <p:nvPicPr>
          <p:cNvPr id="6" name="Image 0" descr="preencoded.png"/>
          <p:cNvPicPr>
            <a:picLocks noChangeAspect="1"/>
          </p:cNvPicPr>
          <p:nvPr/>
        </p:nvPicPr>
        <p:blipFill>
          <a:blip r:embed="rId3"/>
          <a:stretch>
            <a:fillRect/>
          </a:stretch>
        </p:blipFill>
        <p:spPr>
          <a:xfrm>
            <a:off x="5032653" y="2769870"/>
            <a:ext cx="4564975" cy="4564975"/>
          </a:xfrm>
          <a:prstGeom prst="rect">
            <a:avLst/>
          </a:prstGeom>
        </p:spPr>
      </p:pic>
      <p:pic>
        <p:nvPicPr>
          <p:cNvPr id="7" name="Image 1" descr="preencoded.png"/>
          <p:cNvPicPr>
            <a:picLocks noChangeAspect="1"/>
          </p:cNvPicPr>
          <p:nvPr/>
        </p:nvPicPr>
        <p:blipFill>
          <a:blip r:embed="rId4"/>
          <a:stretch>
            <a:fillRect/>
          </a:stretch>
        </p:blipFill>
        <p:spPr>
          <a:xfrm>
            <a:off x="6247864" y="3559552"/>
            <a:ext cx="296942" cy="371118"/>
          </a:xfrm>
          <a:prstGeom prst="rect">
            <a:avLst/>
          </a:prstGeom>
        </p:spPr>
      </p:pic>
      <p:sp>
        <p:nvSpPr>
          <p:cNvPr id="8" name="Text 4"/>
          <p:cNvSpPr/>
          <p:nvPr/>
        </p:nvSpPr>
        <p:spPr>
          <a:xfrm>
            <a:off x="9895284" y="322516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Interventi necessari</a:t>
            </a:r>
            <a:endParaRPr lang="en-US" sz="1950" dirty="0"/>
          </a:p>
        </p:txBody>
      </p:sp>
      <p:sp>
        <p:nvSpPr>
          <p:cNvPr id="9" name="Text 5"/>
          <p:cNvSpPr/>
          <p:nvPr/>
        </p:nvSpPr>
        <p:spPr>
          <a:xfrm>
            <a:off x="9895284" y="3654385"/>
            <a:ext cx="394132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Soluzioni che emergono dal confronto, non predefinite dall'amministrazione</a:t>
            </a:r>
            <a:endParaRPr lang="en-US" sz="1550" dirty="0"/>
          </a:p>
        </p:txBody>
      </p:sp>
      <p:pic>
        <p:nvPicPr>
          <p:cNvPr id="10" name="Image 2" descr="preencoded.png"/>
          <p:cNvPicPr>
            <a:picLocks noChangeAspect="1"/>
          </p:cNvPicPr>
          <p:nvPr/>
        </p:nvPicPr>
        <p:blipFill>
          <a:blip r:embed="rId5"/>
          <a:stretch>
            <a:fillRect/>
          </a:stretch>
        </p:blipFill>
        <p:spPr>
          <a:xfrm>
            <a:off x="5032653" y="2769870"/>
            <a:ext cx="4564975" cy="4564975"/>
          </a:xfrm>
          <a:prstGeom prst="rect">
            <a:avLst/>
          </a:prstGeom>
        </p:spPr>
      </p:pic>
      <p:pic>
        <p:nvPicPr>
          <p:cNvPr id="11" name="Image 3" descr="preencoded.png"/>
          <p:cNvPicPr>
            <a:picLocks noChangeAspect="1"/>
          </p:cNvPicPr>
          <p:nvPr/>
        </p:nvPicPr>
        <p:blipFill>
          <a:blip r:embed="rId6"/>
          <a:stretch>
            <a:fillRect/>
          </a:stretch>
        </p:blipFill>
        <p:spPr>
          <a:xfrm>
            <a:off x="8473738" y="3948053"/>
            <a:ext cx="296942" cy="371118"/>
          </a:xfrm>
          <a:prstGeom prst="rect">
            <a:avLst/>
          </a:prstGeom>
        </p:spPr>
      </p:pic>
      <p:sp>
        <p:nvSpPr>
          <p:cNvPr id="12" name="Text 6"/>
          <p:cNvSpPr/>
          <p:nvPr/>
        </p:nvSpPr>
        <p:spPr>
          <a:xfrm>
            <a:off x="9895284" y="5815251"/>
            <a:ext cx="307407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Modalità di realizzazione</a:t>
            </a:r>
            <a:endParaRPr lang="en-US" sz="1950" dirty="0"/>
          </a:p>
        </p:txBody>
      </p:sp>
      <p:sp>
        <p:nvSpPr>
          <p:cNvPr id="13" name="Text 7"/>
          <p:cNvSpPr/>
          <p:nvPr/>
        </p:nvSpPr>
        <p:spPr>
          <a:xfrm>
            <a:off x="9895284" y="6244471"/>
            <a:ext cx="3941326"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Come fare le cose, non solo cosa fare</a:t>
            </a:r>
            <a:endParaRPr lang="en-US" sz="1550" dirty="0"/>
          </a:p>
        </p:txBody>
      </p:sp>
      <p:pic>
        <p:nvPicPr>
          <p:cNvPr id="14" name="Image 4" descr="preencoded.png"/>
          <p:cNvPicPr>
            <a:picLocks noChangeAspect="1"/>
          </p:cNvPicPr>
          <p:nvPr/>
        </p:nvPicPr>
        <p:blipFill>
          <a:blip r:embed="rId7"/>
          <a:stretch>
            <a:fillRect/>
          </a:stretch>
        </p:blipFill>
        <p:spPr>
          <a:xfrm>
            <a:off x="5032653" y="2769870"/>
            <a:ext cx="4564975" cy="4564975"/>
          </a:xfrm>
          <a:prstGeom prst="rect">
            <a:avLst/>
          </a:prstGeom>
        </p:spPr>
      </p:pic>
      <p:pic>
        <p:nvPicPr>
          <p:cNvPr id="15" name="Image 5" descr="preencoded.png"/>
          <p:cNvPicPr>
            <a:picLocks noChangeAspect="1"/>
          </p:cNvPicPr>
          <p:nvPr/>
        </p:nvPicPr>
        <p:blipFill>
          <a:blip r:embed="rId8"/>
          <a:stretch>
            <a:fillRect/>
          </a:stretch>
        </p:blipFill>
        <p:spPr>
          <a:xfrm>
            <a:off x="8085237" y="6173926"/>
            <a:ext cx="296942" cy="371118"/>
          </a:xfrm>
          <a:prstGeom prst="rect">
            <a:avLst/>
          </a:prstGeom>
        </p:spPr>
      </p:pic>
      <p:sp>
        <p:nvSpPr>
          <p:cNvPr id="16" name="Text 8"/>
          <p:cNvSpPr/>
          <p:nvPr/>
        </p:nvSpPr>
        <p:spPr>
          <a:xfrm>
            <a:off x="2254091" y="5497711"/>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Risorse disponibili</a:t>
            </a:r>
            <a:endParaRPr lang="en-US" sz="1950" dirty="0"/>
          </a:p>
        </p:txBody>
      </p:sp>
      <p:sp>
        <p:nvSpPr>
          <p:cNvPr id="17" name="Text 9"/>
          <p:cNvSpPr/>
          <p:nvPr/>
        </p:nvSpPr>
        <p:spPr>
          <a:xfrm>
            <a:off x="793790" y="5926931"/>
            <a:ext cx="3941207" cy="952619"/>
          </a:xfrm>
          <a:prstGeom prst="rect">
            <a:avLst/>
          </a:prstGeom>
          <a:noFill/>
          <a:ln/>
        </p:spPr>
        <p:txBody>
          <a:bodyPr wrap="square" lIns="0" tIns="0" rIns="0" bIns="0" rtlCol="0" anchor="t"/>
          <a:lstStyle/>
          <a:p>
            <a:pPr marL="0" indent="0" algn="r">
              <a:lnSpc>
                <a:spcPts val="2500"/>
              </a:lnSpc>
              <a:buNone/>
            </a:pPr>
            <a:r>
              <a:rPr lang="en-US" sz="1550" dirty="0">
                <a:solidFill>
                  <a:srgbClr val="404155"/>
                </a:solidFill>
                <a:latin typeface="Nobile" pitchFamily="34" charset="0"/>
                <a:ea typeface="Nobile" pitchFamily="34" charset="-122"/>
                <a:cs typeface="Nobile" pitchFamily="34" charset="-120"/>
              </a:rPr>
              <a:t>Non solo pubbliche, ma l'insieme delle risorse che tutti possono mettere a disposizione</a:t>
            </a:r>
            <a:endParaRPr lang="en-US" sz="1550" dirty="0"/>
          </a:p>
        </p:txBody>
      </p:sp>
      <p:pic>
        <p:nvPicPr>
          <p:cNvPr id="18" name="Image 6" descr="preencoded.png"/>
          <p:cNvPicPr>
            <a:picLocks noChangeAspect="1"/>
          </p:cNvPicPr>
          <p:nvPr/>
        </p:nvPicPr>
        <p:blipFill>
          <a:blip r:embed="rId9"/>
          <a:stretch>
            <a:fillRect/>
          </a:stretch>
        </p:blipFill>
        <p:spPr>
          <a:xfrm>
            <a:off x="5032653" y="2769870"/>
            <a:ext cx="4564975" cy="4564975"/>
          </a:xfrm>
          <a:prstGeom prst="rect">
            <a:avLst/>
          </a:prstGeom>
        </p:spPr>
      </p:pic>
      <p:pic>
        <p:nvPicPr>
          <p:cNvPr id="19" name="Image 7" descr="preencoded.png"/>
          <p:cNvPicPr>
            <a:picLocks noChangeAspect="1"/>
          </p:cNvPicPr>
          <p:nvPr/>
        </p:nvPicPr>
        <p:blipFill>
          <a:blip r:embed="rId10"/>
          <a:stretch>
            <a:fillRect/>
          </a:stretch>
        </p:blipFill>
        <p:spPr>
          <a:xfrm>
            <a:off x="5859363" y="5785425"/>
            <a:ext cx="296942" cy="37111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55915" y="451842"/>
            <a:ext cx="7832169" cy="1414463"/>
          </a:xfrm>
          <a:prstGeom prst="rect">
            <a:avLst/>
          </a:prstGeom>
          <a:noFill/>
          <a:ln/>
        </p:spPr>
        <p:txBody>
          <a:bodyPr wrap="square" lIns="0" tIns="0" rIns="0" bIns="0" rtlCol="0" anchor="t"/>
          <a:lstStyle/>
          <a:p>
            <a:pPr marL="0" indent="0" algn="l">
              <a:lnSpc>
                <a:spcPts val="5550"/>
              </a:lnSpc>
              <a:buNone/>
            </a:pPr>
            <a:r>
              <a:rPr lang="en-US" sz="4450" dirty="0">
                <a:solidFill>
                  <a:srgbClr val="1B1B27"/>
                </a:solidFill>
                <a:latin typeface="Alexandria" pitchFamily="34" charset="0"/>
                <a:ea typeface="Alexandria" pitchFamily="34" charset="-122"/>
                <a:cs typeface="Alexandria" pitchFamily="34" charset="-120"/>
              </a:rPr>
              <a:t>Co-progettazione: dall'idea alla realizzazione</a:t>
            </a:r>
            <a:endParaRPr lang="en-US" sz="4450" dirty="0"/>
          </a:p>
        </p:txBody>
      </p:sp>
      <p:sp>
        <p:nvSpPr>
          <p:cNvPr id="4" name="Text 1"/>
          <p:cNvSpPr/>
          <p:nvPr/>
        </p:nvSpPr>
        <p:spPr>
          <a:xfrm>
            <a:off x="655915" y="2112169"/>
            <a:ext cx="7832169" cy="984052"/>
          </a:xfrm>
          <a:prstGeom prst="rect">
            <a:avLst/>
          </a:prstGeom>
          <a:noFill/>
          <a:ln/>
        </p:spPr>
        <p:txBody>
          <a:bodyPr wrap="square" lIns="0" tIns="0" rIns="0" bIns="0" rtlCol="0" anchor="t"/>
          <a:lstStyle/>
          <a:p>
            <a:pPr marL="0" indent="0" algn="l">
              <a:lnSpc>
                <a:spcPts val="2550"/>
              </a:lnSpc>
              <a:buNone/>
            </a:pPr>
            <a:r>
              <a:rPr lang="en-US" sz="1600" dirty="0">
                <a:solidFill>
                  <a:srgbClr val="404155"/>
                </a:solidFill>
                <a:latin typeface="Nobile" pitchFamily="34" charset="0"/>
                <a:ea typeface="Nobile" pitchFamily="34" charset="-122"/>
                <a:cs typeface="Nobile" pitchFamily="34" charset="-120"/>
              </a:rPr>
              <a:t>La co-progettazione è finalizzata alla definizione ed eventualmente alla realizzazione di specifici progetti di servizio o di intervento per soddisfare bisogni definiti.</a:t>
            </a:r>
            <a:endParaRPr lang="en-US" sz="1600" dirty="0"/>
          </a:p>
        </p:txBody>
      </p:sp>
      <p:pic>
        <p:nvPicPr>
          <p:cNvPr id="5" name="Image 1" descr="preencoded.png"/>
          <p:cNvPicPr>
            <a:picLocks noChangeAspect="1"/>
          </p:cNvPicPr>
          <p:nvPr/>
        </p:nvPicPr>
        <p:blipFill>
          <a:blip r:embed="rId4"/>
          <a:stretch>
            <a:fillRect/>
          </a:stretch>
        </p:blipFill>
        <p:spPr>
          <a:xfrm>
            <a:off x="655915" y="3280648"/>
            <a:ext cx="491847" cy="1143000"/>
          </a:xfrm>
          <a:prstGeom prst="rect">
            <a:avLst/>
          </a:prstGeom>
        </p:spPr>
      </p:pic>
      <p:sp>
        <p:nvSpPr>
          <p:cNvPr id="6" name="Text 2"/>
          <p:cNvSpPr/>
          <p:nvPr/>
        </p:nvSpPr>
        <p:spPr>
          <a:xfrm>
            <a:off x="1311712" y="3444597"/>
            <a:ext cx="2459593" cy="307419"/>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Livello strategico</a:t>
            </a:r>
            <a:endParaRPr lang="en-US" sz="1900" dirty="0"/>
          </a:p>
        </p:txBody>
      </p:sp>
      <p:sp>
        <p:nvSpPr>
          <p:cNvPr id="7" name="Text 3"/>
          <p:cNvSpPr/>
          <p:nvPr/>
        </p:nvSpPr>
        <p:spPr>
          <a:xfrm>
            <a:off x="1311712" y="3850362"/>
            <a:ext cx="7176373" cy="656034"/>
          </a:xfrm>
          <a:prstGeom prst="rect">
            <a:avLst/>
          </a:prstGeom>
          <a:noFill/>
          <a:ln/>
        </p:spPr>
        <p:txBody>
          <a:bodyPr wrap="square" lIns="0" tIns="0" rIns="0" bIns="0" rtlCol="0" anchor="t"/>
          <a:lstStyle/>
          <a:p>
            <a:pPr marL="0" indent="0" algn="l">
              <a:lnSpc>
                <a:spcPts val="2550"/>
              </a:lnSpc>
              <a:buNone/>
            </a:pPr>
            <a:r>
              <a:rPr lang="en-US" sz="1600" dirty="0">
                <a:solidFill>
                  <a:srgbClr val="404155"/>
                </a:solidFill>
                <a:latin typeface="Nobile" pitchFamily="34" charset="0"/>
                <a:ea typeface="Nobile" pitchFamily="34" charset="-122"/>
                <a:cs typeface="Nobile" pitchFamily="34" charset="-120"/>
              </a:rPr>
              <a:t>Co-programmazione identifica bisogni e priorità attraverso visione condivisa del territorio</a:t>
            </a:r>
            <a:endParaRPr lang="en-US" sz="1600" dirty="0"/>
          </a:p>
        </p:txBody>
      </p:sp>
      <p:pic>
        <p:nvPicPr>
          <p:cNvPr id="8" name="Image 2" descr="preencoded.png"/>
          <p:cNvPicPr>
            <a:picLocks noChangeAspect="1"/>
          </p:cNvPicPr>
          <p:nvPr/>
        </p:nvPicPr>
        <p:blipFill>
          <a:blip r:embed="rId4"/>
          <a:stretch>
            <a:fillRect/>
          </a:stretch>
        </p:blipFill>
        <p:spPr>
          <a:xfrm>
            <a:off x="901779" y="4834295"/>
            <a:ext cx="491847" cy="1143000"/>
          </a:xfrm>
          <a:prstGeom prst="rect">
            <a:avLst/>
          </a:prstGeom>
        </p:spPr>
      </p:pic>
      <p:sp>
        <p:nvSpPr>
          <p:cNvPr id="9" name="Text 4"/>
          <p:cNvSpPr/>
          <p:nvPr/>
        </p:nvSpPr>
        <p:spPr>
          <a:xfrm>
            <a:off x="1557576" y="4998244"/>
            <a:ext cx="2459593" cy="307419"/>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Livello operativo</a:t>
            </a:r>
            <a:endParaRPr lang="en-US" sz="1900" dirty="0"/>
          </a:p>
        </p:txBody>
      </p:sp>
      <p:sp>
        <p:nvSpPr>
          <p:cNvPr id="10" name="Text 5"/>
          <p:cNvSpPr/>
          <p:nvPr/>
        </p:nvSpPr>
        <p:spPr>
          <a:xfrm>
            <a:off x="1557576" y="5404009"/>
            <a:ext cx="6930509" cy="656034"/>
          </a:xfrm>
          <a:prstGeom prst="rect">
            <a:avLst/>
          </a:prstGeom>
          <a:noFill/>
          <a:ln/>
        </p:spPr>
        <p:txBody>
          <a:bodyPr wrap="square" lIns="0" tIns="0" rIns="0" bIns="0" rtlCol="0" anchor="t"/>
          <a:lstStyle/>
          <a:p>
            <a:pPr marL="0" indent="0" algn="l">
              <a:lnSpc>
                <a:spcPts val="2550"/>
              </a:lnSpc>
              <a:buNone/>
            </a:pPr>
            <a:r>
              <a:rPr lang="en-US" sz="1600" dirty="0">
                <a:solidFill>
                  <a:srgbClr val="404155"/>
                </a:solidFill>
                <a:latin typeface="Nobile" pitchFamily="34" charset="0"/>
                <a:ea typeface="Nobile" pitchFamily="34" charset="-122"/>
                <a:cs typeface="Nobile" pitchFamily="34" charset="-120"/>
              </a:rPr>
              <a:t>Co-progettazione traduce le indicazioni in progetti concreti e partnership operative</a:t>
            </a:r>
            <a:endParaRPr lang="en-US" sz="1600" dirty="0"/>
          </a:p>
        </p:txBody>
      </p:sp>
      <p:pic>
        <p:nvPicPr>
          <p:cNvPr id="11" name="Image 3" descr="preencoded.png"/>
          <p:cNvPicPr>
            <a:picLocks noChangeAspect="1"/>
          </p:cNvPicPr>
          <p:nvPr/>
        </p:nvPicPr>
        <p:blipFill>
          <a:blip r:embed="rId4"/>
          <a:stretch>
            <a:fillRect/>
          </a:stretch>
        </p:blipFill>
        <p:spPr>
          <a:xfrm>
            <a:off x="1147763" y="6387941"/>
            <a:ext cx="491847" cy="1143000"/>
          </a:xfrm>
          <a:prstGeom prst="rect">
            <a:avLst/>
          </a:prstGeom>
        </p:spPr>
      </p:pic>
      <p:sp>
        <p:nvSpPr>
          <p:cNvPr id="12" name="Text 6"/>
          <p:cNvSpPr/>
          <p:nvPr/>
        </p:nvSpPr>
        <p:spPr>
          <a:xfrm>
            <a:off x="1803559" y="6551890"/>
            <a:ext cx="2887742" cy="307419"/>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Realizzazione condivisa</a:t>
            </a:r>
            <a:endParaRPr lang="en-US" sz="1900" dirty="0"/>
          </a:p>
        </p:txBody>
      </p:sp>
      <p:sp>
        <p:nvSpPr>
          <p:cNvPr id="13" name="Text 7"/>
          <p:cNvSpPr/>
          <p:nvPr/>
        </p:nvSpPr>
        <p:spPr>
          <a:xfrm>
            <a:off x="1803559" y="6957655"/>
            <a:ext cx="6684526" cy="656034"/>
          </a:xfrm>
          <a:prstGeom prst="rect">
            <a:avLst/>
          </a:prstGeom>
          <a:noFill/>
          <a:ln/>
        </p:spPr>
        <p:txBody>
          <a:bodyPr wrap="square" lIns="0" tIns="0" rIns="0" bIns="0" rtlCol="0" anchor="t"/>
          <a:lstStyle/>
          <a:p>
            <a:pPr marL="0" indent="0" algn="l">
              <a:lnSpc>
                <a:spcPts val="2550"/>
              </a:lnSpc>
              <a:buNone/>
            </a:pPr>
            <a:r>
              <a:rPr lang="en-US" sz="1600" dirty="0">
                <a:solidFill>
                  <a:srgbClr val="404155"/>
                </a:solidFill>
                <a:latin typeface="Nobile" pitchFamily="34" charset="0"/>
                <a:ea typeface="Nobile" pitchFamily="34" charset="-122"/>
                <a:cs typeface="Nobile" pitchFamily="34" charset="-120"/>
              </a:rPr>
              <a:t>Gestione comune di risorse e responsabilità per raggiungere obiettivi condivisi</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51780" y="845662"/>
            <a:ext cx="12383095"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Le Linee Guida ministeriali: dalla teoria alla pratica</a:t>
            </a:r>
            <a:endParaRPr lang="en-US" sz="3900" dirty="0"/>
          </a:p>
        </p:txBody>
      </p:sp>
      <p:sp>
        <p:nvSpPr>
          <p:cNvPr id="3" name="Text 1"/>
          <p:cNvSpPr/>
          <p:nvPr/>
        </p:nvSpPr>
        <p:spPr>
          <a:xfrm>
            <a:off x="793789" y="2326900"/>
            <a:ext cx="13042821" cy="635079"/>
          </a:xfrm>
          <a:prstGeom prst="rect">
            <a:avLst/>
          </a:prstGeom>
          <a:noFill/>
          <a:ln/>
        </p:spPr>
        <p:txBody>
          <a:bodyPr wrap="square" lIns="0" tIns="0" rIns="0" bIns="0" rtlCol="0" anchor="t"/>
          <a:lstStyle/>
          <a:p>
            <a:pPr marL="0" indent="0" algn="l">
              <a:lnSpc>
                <a:spcPts val="2500"/>
              </a:lnSpc>
              <a:buNone/>
            </a:pPr>
            <a:r>
              <a:rPr lang="en-US" dirty="0">
                <a:solidFill>
                  <a:srgbClr val="404155"/>
                </a:solidFill>
                <a:latin typeface="Nobile" pitchFamily="34" charset="0"/>
                <a:ea typeface="Nobile" pitchFamily="34" charset="-122"/>
                <a:cs typeface="Nobile" pitchFamily="34" charset="-120"/>
              </a:rPr>
              <a:t>Nel marzo 2021, le Linee Guida del Ministero del Lavoro rappresentano il primo tentativo organico di sistematizzare le modalità applicative, nate da un tavolo tecnico che ha coinvolto Ministero, enti locali e reti del terzo settore.</a:t>
            </a:r>
            <a:endParaRPr lang="en-US" dirty="0"/>
          </a:p>
        </p:txBody>
      </p:sp>
      <p:pic>
        <p:nvPicPr>
          <p:cNvPr id="4" name="Image 0" descr="preencoded.png"/>
          <p:cNvPicPr>
            <a:picLocks noChangeAspect="1"/>
          </p:cNvPicPr>
          <p:nvPr/>
        </p:nvPicPr>
        <p:blipFill>
          <a:blip r:embed="rId3"/>
          <a:stretch>
            <a:fillRect/>
          </a:stretch>
        </p:blipFill>
        <p:spPr>
          <a:xfrm>
            <a:off x="793790" y="4302562"/>
            <a:ext cx="496133" cy="496133"/>
          </a:xfrm>
          <a:prstGeom prst="rect">
            <a:avLst/>
          </a:prstGeom>
        </p:spPr>
      </p:pic>
      <p:sp>
        <p:nvSpPr>
          <p:cNvPr id="5" name="Text 2"/>
          <p:cNvSpPr/>
          <p:nvPr/>
        </p:nvSpPr>
        <p:spPr>
          <a:xfrm>
            <a:off x="1537930" y="4420314"/>
            <a:ext cx="2566392"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Indicazioni operative</a:t>
            </a:r>
            <a:endParaRPr lang="en-US" sz="1950" dirty="0"/>
          </a:p>
        </p:txBody>
      </p:sp>
      <p:sp>
        <p:nvSpPr>
          <p:cNvPr id="6" name="Text 3"/>
          <p:cNvSpPr/>
          <p:nvPr/>
        </p:nvSpPr>
        <p:spPr>
          <a:xfrm>
            <a:off x="1537930" y="4849535"/>
            <a:ext cx="3438049"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Fasi da seguire, contenuti minimi degli avvisi, criteri di valutazione, modalità di gestione economica</a:t>
            </a:r>
            <a:endParaRPr lang="en-US" sz="1550" dirty="0"/>
          </a:p>
        </p:txBody>
      </p:sp>
      <p:pic>
        <p:nvPicPr>
          <p:cNvPr id="7" name="Image 1" descr="preencoded.png"/>
          <p:cNvPicPr>
            <a:picLocks noChangeAspect="1"/>
          </p:cNvPicPr>
          <p:nvPr/>
        </p:nvPicPr>
        <p:blipFill>
          <a:blip r:embed="rId4"/>
          <a:stretch>
            <a:fillRect/>
          </a:stretch>
        </p:blipFill>
        <p:spPr>
          <a:xfrm>
            <a:off x="5223986" y="4302562"/>
            <a:ext cx="496133" cy="496133"/>
          </a:xfrm>
          <a:prstGeom prst="rect">
            <a:avLst/>
          </a:prstGeom>
        </p:spPr>
      </p:pic>
      <p:sp>
        <p:nvSpPr>
          <p:cNvPr id="8" name="Text 4"/>
          <p:cNvSpPr/>
          <p:nvPr/>
        </p:nvSpPr>
        <p:spPr>
          <a:xfrm>
            <a:off x="5968127" y="4420314"/>
            <a:ext cx="288583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Chiarimento normativo</a:t>
            </a:r>
            <a:endParaRPr lang="en-US" sz="1950" dirty="0"/>
          </a:p>
        </p:txBody>
      </p:sp>
      <p:sp>
        <p:nvSpPr>
          <p:cNvPr id="9" name="Text 5"/>
          <p:cNvSpPr/>
          <p:nvPr/>
        </p:nvSpPr>
        <p:spPr>
          <a:xfrm>
            <a:off x="5968127" y="4849535"/>
            <a:ext cx="3438168"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Rapporti tra Codice del Terzo Settore e Codice dei Contratti Pubblici</a:t>
            </a:r>
            <a:endParaRPr lang="en-US" sz="1550" dirty="0"/>
          </a:p>
        </p:txBody>
      </p:sp>
      <p:pic>
        <p:nvPicPr>
          <p:cNvPr id="10" name="Image 2" descr="preencoded.png"/>
          <p:cNvPicPr>
            <a:picLocks noChangeAspect="1"/>
          </p:cNvPicPr>
          <p:nvPr/>
        </p:nvPicPr>
        <p:blipFill>
          <a:blip r:embed="rId5"/>
          <a:stretch>
            <a:fillRect/>
          </a:stretch>
        </p:blipFill>
        <p:spPr>
          <a:xfrm>
            <a:off x="9654302" y="4302562"/>
            <a:ext cx="496133" cy="496133"/>
          </a:xfrm>
          <a:prstGeom prst="rect">
            <a:avLst/>
          </a:prstGeom>
        </p:spPr>
      </p:pic>
      <p:sp>
        <p:nvSpPr>
          <p:cNvPr id="11" name="Text 6"/>
          <p:cNvSpPr/>
          <p:nvPr/>
        </p:nvSpPr>
        <p:spPr>
          <a:xfrm>
            <a:off x="10398443" y="442031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Prevenzione abusi</a:t>
            </a:r>
            <a:endParaRPr lang="en-US" sz="1950" dirty="0"/>
          </a:p>
        </p:txBody>
      </p:sp>
      <p:sp>
        <p:nvSpPr>
          <p:cNvPr id="12" name="Text 7"/>
          <p:cNvSpPr/>
          <p:nvPr/>
        </p:nvSpPr>
        <p:spPr>
          <a:xfrm>
            <a:off x="10398443" y="4849535"/>
            <a:ext cx="3438168"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Distinzione tra co-progettazione autentica e "falsa co-progettazione"</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TotalTime>
  <Words>3453</Words>
  <Application>Microsoft Office PowerPoint</Application>
  <PresentationFormat>Personalizzato</PresentationFormat>
  <Paragraphs>460</Paragraphs>
  <Slides>45</Slides>
  <Notes>45</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45</vt:i4>
      </vt:variant>
    </vt:vector>
  </HeadingPairs>
  <TitlesOfParts>
    <vt:vector size="51" baseType="lpstr">
      <vt:lpstr>Elephant</vt:lpstr>
      <vt:lpstr>Alexandria Light</vt:lpstr>
      <vt:lpstr>Nobile</vt:lpstr>
      <vt:lpstr>Arial</vt:lpstr>
      <vt:lpstr>Alexandria</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Lenovo</dc:creator>
  <cp:lastModifiedBy>Maurizio Petrocchi</cp:lastModifiedBy>
  <cp:revision>2</cp:revision>
  <dcterms:created xsi:type="dcterms:W3CDTF">2025-09-30T06:03:14Z</dcterms:created>
  <dcterms:modified xsi:type="dcterms:W3CDTF">2025-09-30T06:16:11Z</dcterms:modified>
</cp:coreProperties>
</file>