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embeddedFontLst>
    <p:embeddedFont>
      <p:font typeface="Arimo" panose="020B0604020202020204" charset="0"/>
      <p:regular r:id="rId15"/>
    </p:embeddedFont>
    <p:embeddedFont>
      <p:font typeface="Outfit Extra Bold" panose="020B0604020202020204" charset="0"/>
      <p:regular r:id="rId16"/>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22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guidestar.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24720"/>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Sviluppare Indicatori per Misurare il Cambiamento Generato</a:t>
            </a:r>
            <a:endParaRPr lang="en-US" sz="3900" dirty="0"/>
          </a:p>
        </p:txBody>
      </p:sp>
      <p:sp>
        <p:nvSpPr>
          <p:cNvPr id="4" name="Text 1"/>
          <p:cNvSpPr/>
          <p:nvPr/>
        </p:nvSpPr>
        <p:spPr>
          <a:xfrm>
            <a:off x="6280190" y="4464248"/>
            <a:ext cx="7556421" cy="1240631"/>
          </a:xfrm>
          <a:prstGeom prst="rect">
            <a:avLst/>
          </a:prstGeom>
          <a:noFill/>
          <a:ln/>
        </p:spPr>
        <p:txBody>
          <a:bodyPr wrap="square" lIns="0" tIns="0" rIns="0" bIns="0" rtlCol="0" anchor="t"/>
          <a:lstStyle/>
          <a:p>
            <a:pPr marL="0" indent="0" algn="l">
              <a:lnSpc>
                <a:spcPts val="2400"/>
              </a:lnSpc>
              <a:buNone/>
            </a:pPr>
            <a:r>
              <a:rPr lang="en-US" sz="1950" b="1" dirty="0">
                <a:solidFill>
                  <a:srgbClr val="995515"/>
                </a:solidFill>
                <a:latin typeface="Outfit Extra Bold" pitchFamily="34" charset="0"/>
                <a:ea typeface="Outfit Extra Bold" pitchFamily="34" charset="-122"/>
                <a:cs typeface="Outfit Extra Bold" pitchFamily="34" charset="-120"/>
              </a:rPr>
              <a:t>Gli indicatori forniscono la misura del cambiamento per valorizzare gli effetti di un'azione. Sviluppare e utilizzare indicatori efficaci è necessario per misurare l'impatto sociale dei nostri progetti.</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215985"/>
            <a:ext cx="10423803"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Suggerimenti per la Selezione degli Indicatori</a:t>
            </a:r>
            <a:endParaRPr lang="en-US" sz="3900" dirty="0"/>
          </a:p>
        </p:txBody>
      </p:sp>
      <p:sp>
        <p:nvSpPr>
          <p:cNvPr id="3" name="Text 1"/>
          <p:cNvSpPr/>
          <p:nvPr/>
        </p:nvSpPr>
        <p:spPr>
          <a:xfrm>
            <a:off x="1091446" y="2530554"/>
            <a:ext cx="10201751" cy="310158"/>
          </a:xfrm>
          <a:prstGeom prst="rect">
            <a:avLst/>
          </a:prstGeom>
          <a:noFill/>
          <a:ln/>
        </p:spPr>
        <p:txBody>
          <a:bodyPr wrap="none" lIns="0" tIns="0" rIns="0" bIns="0" rtlCol="0" anchor="t"/>
          <a:lstStyle/>
          <a:p>
            <a:pPr marL="0" indent="0" algn="l">
              <a:lnSpc>
                <a:spcPts val="2400"/>
              </a:lnSpc>
              <a:buNone/>
            </a:pPr>
            <a:r>
              <a:rPr lang="en-US" sz="1950" b="1" i="1" dirty="0">
                <a:solidFill>
                  <a:srgbClr val="F44444"/>
                </a:solidFill>
                <a:latin typeface="Outfit Extra Bold" pitchFamily="34" charset="0"/>
                <a:ea typeface="Outfit Extra Bold" pitchFamily="34" charset="-122"/>
                <a:cs typeface="Outfit Extra Bold" pitchFamily="34" charset="-120"/>
              </a:rPr>
              <a:t>"Non tutto ciò che può essere contato conta, e non tutto ciò che conta può essere contato"</a:t>
            </a:r>
            <a:endParaRPr lang="en-US" sz="1950" dirty="0"/>
          </a:p>
        </p:txBody>
      </p:sp>
      <p:sp>
        <p:nvSpPr>
          <p:cNvPr id="4" name="Text 2"/>
          <p:cNvSpPr/>
          <p:nvPr/>
        </p:nvSpPr>
        <p:spPr>
          <a:xfrm>
            <a:off x="1091446" y="3138368"/>
            <a:ext cx="12745164" cy="396954"/>
          </a:xfrm>
          <a:prstGeom prst="rect">
            <a:avLst/>
          </a:prstGeom>
          <a:noFill/>
          <a:ln/>
        </p:spPr>
        <p:txBody>
          <a:bodyPr wrap="none" lIns="0" tIns="0" rIns="0" bIns="0" rtlCol="0" anchor="t"/>
          <a:lstStyle/>
          <a:p>
            <a:pPr marL="0" indent="0" algn="l">
              <a:lnSpc>
                <a:spcPts val="3100"/>
              </a:lnSpc>
              <a:buNone/>
            </a:pPr>
            <a:r>
              <a:rPr lang="en-US" sz="1950" b="1" dirty="0">
                <a:solidFill>
                  <a:srgbClr val="2A2742"/>
                </a:solidFill>
                <a:latin typeface="Arimo" pitchFamily="34" charset="0"/>
                <a:ea typeface="Arimo" pitchFamily="34" charset="-122"/>
                <a:cs typeface="Arimo" pitchFamily="34" charset="-120"/>
              </a:rPr>
              <a:t>— Albert Einstein</a:t>
            </a:r>
            <a:endParaRPr lang="en-US" sz="1950" dirty="0"/>
          </a:p>
        </p:txBody>
      </p:sp>
      <p:sp>
        <p:nvSpPr>
          <p:cNvPr id="5" name="Shape 3"/>
          <p:cNvSpPr/>
          <p:nvPr/>
        </p:nvSpPr>
        <p:spPr>
          <a:xfrm>
            <a:off x="793790" y="2232898"/>
            <a:ext cx="22860" cy="1525667"/>
          </a:xfrm>
          <a:prstGeom prst="rect">
            <a:avLst/>
          </a:prstGeom>
          <a:solidFill>
            <a:srgbClr val="5E4CE6"/>
          </a:solidFill>
          <a:ln/>
        </p:spPr>
        <p:txBody>
          <a:bodyPr/>
          <a:lstStyle/>
          <a:p>
            <a:endParaRPr lang="it-IT"/>
          </a:p>
        </p:txBody>
      </p:sp>
      <p:sp>
        <p:nvSpPr>
          <p:cNvPr id="6" name="Shape 4"/>
          <p:cNvSpPr/>
          <p:nvPr/>
        </p:nvSpPr>
        <p:spPr>
          <a:xfrm>
            <a:off x="793790" y="3981807"/>
            <a:ext cx="446484" cy="446484"/>
          </a:xfrm>
          <a:prstGeom prst="roundRect">
            <a:avLst>
              <a:gd name="adj" fmla="val 18670"/>
            </a:avLst>
          </a:prstGeom>
          <a:solidFill>
            <a:srgbClr val="E9E6FA"/>
          </a:solidFill>
          <a:ln w="7620">
            <a:solidFill>
              <a:srgbClr val="BDB8DF"/>
            </a:solidFill>
            <a:prstDash val="solid"/>
          </a:ln>
        </p:spPr>
        <p:txBody>
          <a:bodyPr/>
          <a:lstStyle/>
          <a:p>
            <a:endParaRPr lang="it-IT"/>
          </a:p>
        </p:txBody>
      </p:sp>
      <p:sp>
        <p:nvSpPr>
          <p:cNvPr id="7" name="Text 5"/>
          <p:cNvSpPr/>
          <p:nvPr/>
        </p:nvSpPr>
        <p:spPr>
          <a:xfrm>
            <a:off x="1438632" y="4018955"/>
            <a:ext cx="3537347"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Bilanciare Qualità e Quantità</a:t>
            </a:r>
            <a:endParaRPr lang="en-US" sz="2300" dirty="0"/>
          </a:p>
        </p:txBody>
      </p:sp>
      <p:sp>
        <p:nvSpPr>
          <p:cNvPr id="8" name="Text 6"/>
          <p:cNvSpPr/>
          <p:nvPr/>
        </p:nvSpPr>
        <p:spPr>
          <a:xfrm>
            <a:off x="1438632" y="4842391"/>
            <a:ext cx="3537347" cy="1240631"/>
          </a:xfrm>
          <a:prstGeom prst="rect">
            <a:avLst/>
          </a:prstGeom>
          <a:noFill/>
          <a:ln/>
        </p:spPr>
        <p:txBody>
          <a:bodyPr wrap="squar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Scegliere indicatori che riflettono sia gli aspetti qualitativi che quantitativi del progetto.</a:t>
            </a:r>
            <a:endParaRPr lang="en-US" sz="1950" dirty="0"/>
          </a:p>
        </p:txBody>
      </p:sp>
      <p:sp>
        <p:nvSpPr>
          <p:cNvPr id="9" name="Shape 7"/>
          <p:cNvSpPr/>
          <p:nvPr/>
        </p:nvSpPr>
        <p:spPr>
          <a:xfrm>
            <a:off x="5223986" y="3981807"/>
            <a:ext cx="446484" cy="446484"/>
          </a:xfrm>
          <a:prstGeom prst="roundRect">
            <a:avLst>
              <a:gd name="adj" fmla="val 18670"/>
            </a:avLst>
          </a:prstGeom>
          <a:solidFill>
            <a:srgbClr val="E9E6FA"/>
          </a:solidFill>
          <a:ln w="7620">
            <a:solidFill>
              <a:srgbClr val="BDB8DF"/>
            </a:solidFill>
            <a:prstDash val="solid"/>
          </a:ln>
        </p:spPr>
        <p:txBody>
          <a:bodyPr/>
          <a:lstStyle/>
          <a:p>
            <a:endParaRPr lang="it-IT"/>
          </a:p>
        </p:txBody>
      </p:sp>
      <p:sp>
        <p:nvSpPr>
          <p:cNvPr id="10" name="Text 8"/>
          <p:cNvSpPr/>
          <p:nvPr/>
        </p:nvSpPr>
        <p:spPr>
          <a:xfrm>
            <a:off x="5868829" y="4018955"/>
            <a:ext cx="3537466"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Focalizzarsi sulle Decisioni</a:t>
            </a:r>
            <a:endParaRPr lang="en-US" sz="2300" dirty="0"/>
          </a:p>
        </p:txBody>
      </p:sp>
      <p:sp>
        <p:nvSpPr>
          <p:cNvPr id="11" name="Text 9"/>
          <p:cNvSpPr/>
          <p:nvPr/>
        </p:nvSpPr>
        <p:spPr>
          <a:xfrm>
            <a:off x="5868829" y="4842391"/>
            <a:ext cx="3537466" cy="2171105"/>
          </a:xfrm>
          <a:prstGeom prst="rect">
            <a:avLst/>
          </a:prstGeom>
          <a:noFill/>
          <a:ln/>
        </p:spPr>
        <p:txBody>
          <a:bodyPr wrap="squar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Ricordare che lo scopo principale dell'analisi dell'impatto sociale è quello di prendere delle decisioni che possano apportare i miglioramenti necessari al progetto.</a:t>
            </a:r>
            <a:endParaRPr lang="en-US" sz="1950" dirty="0"/>
          </a:p>
        </p:txBody>
      </p:sp>
      <p:sp>
        <p:nvSpPr>
          <p:cNvPr id="12" name="Shape 10"/>
          <p:cNvSpPr/>
          <p:nvPr/>
        </p:nvSpPr>
        <p:spPr>
          <a:xfrm>
            <a:off x="9654302" y="3981807"/>
            <a:ext cx="446484" cy="446484"/>
          </a:xfrm>
          <a:prstGeom prst="roundRect">
            <a:avLst>
              <a:gd name="adj" fmla="val 18670"/>
            </a:avLst>
          </a:prstGeom>
          <a:solidFill>
            <a:srgbClr val="E9E6FA"/>
          </a:solidFill>
          <a:ln w="7620">
            <a:solidFill>
              <a:srgbClr val="BDB8DF"/>
            </a:solidFill>
            <a:prstDash val="solid"/>
          </a:ln>
        </p:spPr>
        <p:txBody>
          <a:bodyPr/>
          <a:lstStyle/>
          <a:p>
            <a:endParaRPr lang="it-IT"/>
          </a:p>
        </p:txBody>
      </p:sp>
      <p:sp>
        <p:nvSpPr>
          <p:cNvPr id="13" name="Text 11"/>
          <p:cNvSpPr/>
          <p:nvPr/>
        </p:nvSpPr>
        <p:spPr>
          <a:xfrm>
            <a:off x="10299144" y="4018955"/>
            <a:ext cx="3537466"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Coinvolgere gli Stakeholder</a:t>
            </a:r>
            <a:endParaRPr lang="en-US" sz="2300" dirty="0"/>
          </a:p>
        </p:txBody>
      </p:sp>
      <p:sp>
        <p:nvSpPr>
          <p:cNvPr id="14" name="Text 12"/>
          <p:cNvSpPr/>
          <p:nvPr/>
        </p:nvSpPr>
        <p:spPr>
          <a:xfrm>
            <a:off x="10299144" y="4842391"/>
            <a:ext cx="3537466" cy="2171105"/>
          </a:xfrm>
          <a:prstGeom prst="rect">
            <a:avLst/>
          </a:prstGeom>
          <a:noFill/>
          <a:ln/>
        </p:spPr>
        <p:txBody>
          <a:bodyPr wrap="squar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Scambiarsi idee riguardo le aspettative, gli obiettivi e la verifica dei risultati. Considerare assieme quali dati dovrebbero essere raccolti usando quali indicatori.</a:t>
            </a:r>
            <a:endParaRPr lang="en-US" sz="1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512612"/>
          </a:xfrm>
          <a:prstGeom prst="rect">
            <a:avLst/>
          </a:prstGeom>
        </p:spPr>
      </p:pic>
      <p:sp>
        <p:nvSpPr>
          <p:cNvPr id="3" name="Text 0"/>
          <p:cNvSpPr/>
          <p:nvPr/>
        </p:nvSpPr>
        <p:spPr>
          <a:xfrm>
            <a:off x="6051352" y="388382"/>
            <a:ext cx="6289834" cy="441365"/>
          </a:xfrm>
          <a:prstGeom prst="rect">
            <a:avLst/>
          </a:prstGeom>
          <a:noFill/>
          <a:ln/>
        </p:spPr>
        <p:txBody>
          <a:bodyPr wrap="none" lIns="0" tIns="0" rIns="0" bIns="0" rtlCol="0" anchor="t"/>
          <a:lstStyle/>
          <a:p>
            <a:pPr marL="0" indent="0" algn="l">
              <a:lnSpc>
                <a:spcPts val="3450"/>
              </a:lnSpc>
              <a:buNone/>
            </a:pPr>
            <a:r>
              <a:rPr lang="en-US" sz="2750" b="1" dirty="0">
                <a:solidFill>
                  <a:srgbClr val="231971"/>
                </a:solidFill>
                <a:latin typeface="Outfit Extra Bold" pitchFamily="34" charset="0"/>
                <a:ea typeface="Outfit Extra Bold" pitchFamily="34" charset="-122"/>
                <a:cs typeface="Outfit Extra Bold" pitchFamily="34" charset="-120"/>
              </a:rPr>
              <a:t>Esempi Pratici: Sostegno all'Istruzione</a:t>
            </a:r>
            <a:endParaRPr lang="en-US" sz="2750" dirty="0"/>
          </a:p>
        </p:txBody>
      </p:sp>
      <p:sp>
        <p:nvSpPr>
          <p:cNvPr id="4" name="Text 1"/>
          <p:cNvSpPr/>
          <p:nvPr/>
        </p:nvSpPr>
        <p:spPr>
          <a:xfrm>
            <a:off x="6051352" y="1182767"/>
            <a:ext cx="2413754" cy="441246"/>
          </a:xfrm>
          <a:prstGeom prst="rect">
            <a:avLst/>
          </a:prstGeom>
          <a:noFill/>
          <a:ln/>
        </p:spPr>
        <p:txBody>
          <a:bodyPr wrap="square" lIns="0" tIns="0" rIns="0" bIns="0" rtlCol="0" anchor="t"/>
          <a:lstStyle/>
          <a:p>
            <a:pPr marL="0" indent="0" algn="l">
              <a:lnSpc>
                <a:spcPts val="1700"/>
              </a:lnSpc>
              <a:buNone/>
            </a:pPr>
            <a:r>
              <a:rPr lang="en-US" sz="1350" b="1" dirty="0">
                <a:solidFill>
                  <a:srgbClr val="957D00"/>
                </a:solidFill>
                <a:latin typeface="Outfit Extra Bold" pitchFamily="34" charset="0"/>
                <a:ea typeface="Outfit Extra Bold" pitchFamily="34" charset="-122"/>
                <a:cs typeface="Outfit Extra Bold" pitchFamily="34" charset="-120"/>
              </a:rPr>
              <a:t>Miglioramento Rapporto con la Scuola</a:t>
            </a:r>
            <a:endParaRPr lang="en-US" sz="1350" dirty="0"/>
          </a:p>
        </p:txBody>
      </p:sp>
      <p:sp>
        <p:nvSpPr>
          <p:cNvPr id="5" name="Text 2"/>
          <p:cNvSpPr/>
          <p:nvPr/>
        </p:nvSpPr>
        <p:spPr>
          <a:xfrm>
            <a:off x="6051352" y="1680448"/>
            <a:ext cx="1849636" cy="220623"/>
          </a:xfrm>
          <a:prstGeom prst="rect">
            <a:avLst/>
          </a:prstGeom>
          <a:noFill/>
          <a:ln/>
        </p:spPr>
        <p:txBody>
          <a:bodyPr wrap="non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Miglioramento dei voti</a:t>
            </a:r>
            <a:endParaRPr lang="en-US" sz="1350" dirty="0"/>
          </a:p>
        </p:txBody>
      </p:sp>
      <p:sp>
        <p:nvSpPr>
          <p:cNvPr id="6" name="Text 3"/>
          <p:cNvSpPr/>
          <p:nvPr/>
        </p:nvSpPr>
        <p:spPr>
          <a:xfrm>
            <a:off x="6051352" y="1957507"/>
            <a:ext cx="2413754" cy="441246"/>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Diminuzione difficoltà nello studio</a:t>
            </a:r>
            <a:endParaRPr lang="en-US" sz="1350" dirty="0"/>
          </a:p>
        </p:txBody>
      </p:sp>
      <p:sp>
        <p:nvSpPr>
          <p:cNvPr id="7" name="Text 4"/>
          <p:cNvSpPr/>
          <p:nvPr/>
        </p:nvSpPr>
        <p:spPr>
          <a:xfrm>
            <a:off x="6051352" y="2455188"/>
            <a:ext cx="2144316" cy="220623"/>
          </a:xfrm>
          <a:prstGeom prst="rect">
            <a:avLst/>
          </a:prstGeom>
          <a:noFill/>
          <a:ln/>
        </p:spPr>
        <p:txBody>
          <a:bodyPr wrap="non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Capire il ruolo della scuola</a:t>
            </a:r>
            <a:endParaRPr lang="en-US" sz="1350" dirty="0"/>
          </a:p>
        </p:txBody>
      </p:sp>
      <p:sp>
        <p:nvSpPr>
          <p:cNvPr id="8" name="Text 5"/>
          <p:cNvSpPr/>
          <p:nvPr/>
        </p:nvSpPr>
        <p:spPr>
          <a:xfrm>
            <a:off x="6051352" y="2732246"/>
            <a:ext cx="2413754" cy="441246"/>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Portare a termine i compiti in tempo</a:t>
            </a:r>
            <a:endParaRPr lang="en-US" sz="1350" dirty="0"/>
          </a:p>
        </p:txBody>
      </p:sp>
      <p:sp>
        <p:nvSpPr>
          <p:cNvPr id="9" name="Text 6"/>
          <p:cNvSpPr/>
          <p:nvPr/>
        </p:nvSpPr>
        <p:spPr>
          <a:xfrm>
            <a:off x="6051352" y="3229928"/>
            <a:ext cx="1765459" cy="220623"/>
          </a:xfrm>
          <a:prstGeom prst="rect">
            <a:avLst/>
          </a:prstGeom>
          <a:noFill/>
          <a:ln/>
        </p:spPr>
        <p:txBody>
          <a:bodyPr wrap="non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Essere più autonomo</a:t>
            </a:r>
            <a:endParaRPr lang="en-US" sz="1350" dirty="0"/>
          </a:p>
        </p:txBody>
      </p:sp>
      <p:sp>
        <p:nvSpPr>
          <p:cNvPr id="10" name="Text 7"/>
          <p:cNvSpPr/>
          <p:nvPr/>
        </p:nvSpPr>
        <p:spPr>
          <a:xfrm>
            <a:off x="8817293" y="1182767"/>
            <a:ext cx="1959412" cy="220623"/>
          </a:xfrm>
          <a:prstGeom prst="rect">
            <a:avLst/>
          </a:prstGeom>
          <a:noFill/>
          <a:ln/>
        </p:spPr>
        <p:txBody>
          <a:bodyPr wrap="none" lIns="0" tIns="0" rIns="0" bIns="0" rtlCol="0" anchor="t"/>
          <a:lstStyle/>
          <a:p>
            <a:pPr marL="0" indent="0" algn="l">
              <a:lnSpc>
                <a:spcPts val="1700"/>
              </a:lnSpc>
              <a:buNone/>
            </a:pPr>
            <a:r>
              <a:rPr lang="en-US" sz="1350" b="1" dirty="0">
                <a:solidFill>
                  <a:srgbClr val="957D00"/>
                </a:solidFill>
                <a:latin typeface="Outfit Extra Bold" pitchFamily="34" charset="0"/>
                <a:ea typeface="Outfit Extra Bold" pitchFamily="34" charset="-122"/>
                <a:cs typeface="Outfit Extra Bold" pitchFamily="34" charset="-120"/>
              </a:rPr>
              <a:t>Competenze Genitoriali</a:t>
            </a:r>
            <a:endParaRPr lang="en-US" sz="1350" dirty="0"/>
          </a:p>
        </p:txBody>
      </p:sp>
      <p:sp>
        <p:nvSpPr>
          <p:cNvPr id="11" name="Text 8"/>
          <p:cNvSpPr/>
          <p:nvPr/>
        </p:nvSpPr>
        <p:spPr>
          <a:xfrm>
            <a:off x="8817293" y="1459825"/>
            <a:ext cx="2413754" cy="661868"/>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Incremento di famiglie coinvolte con incontri o attività</a:t>
            </a:r>
            <a:endParaRPr lang="en-US" sz="1350" dirty="0"/>
          </a:p>
        </p:txBody>
      </p:sp>
      <p:sp>
        <p:nvSpPr>
          <p:cNvPr id="12" name="Text 9"/>
          <p:cNvSpPr/>
          <p:nvPr/>
        </p:nvSpPr>
        <p:spPr>
          <a:xfrm>
            <a:off x="8817293" y="2178129"/>
            <a:ext cx="2413754" cy="882491"/>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Incremento di genitori coinvolti in gruppi di confronto o supporto genitoriale</a:t>
            </a:r>
            <a:endParaRPr lang="en-US" sz="1350" dirty="0"/>
          </a:p>
        </p:txBody>
      </p:sp>
      <p:sp>
        <p:nvSpPr>
          <p:cNvPr id="13" name="Text 10"/>
          <p:cNvSpPr/>
          <p:nvPr/>
        </p:nvSpPr>
        <p:spPr>
          <a:xfrm>
            <a:off x="11583233" y="1182767"/>
            <a:ext cx="1765459" cy="220623"/>
          </a:xfrm>
          <a:prstGeom prst="rect">
            <a:avLst/>
          </a:prstGeom>
          <a:noFill/>
          <a:ln/>
        </p:spPr>
        <p:txBody>
          <a:bodyPr wrap="none" lIns="0" tIns="0" rIns="0" bIns="0" rtlCol="0" anchor="t"/>
          <a:lstStyle/>
          <a:p>
            <a:pPr marL="0" indent="0" algn="l">
              <a:lnSpc>
                <a:spcPts val="1700"/>
              </a:lnSpc>
              <a:buNone/>
            </a:pPr>
            <a:r>
              <a:rPr lang="en-US" sz="1350" b="1" dirty="0">
                <a:solidFill>
                  <a:srgbClr val="957D00"/>
                </a:solidFill>
                <a:latin typeface="Outfit Extra Bold" pitchFamily="34" charset="0"/>
                <a:ea typeface="Outfit Extra Bold" pitchFamily="34" charset="-122"/>
                <a:cs typeface="Outfit Extra Bold" pitchFamily="34" charset="-120"/>
              </a:rPr>
              <a:t>Comunità Educante</a:t>
            </a:r>
            <a:endParaRPr lang="en-US" sz="1350" dirty="0"/>
          </a:p>
        </p:txBody>
      </p:sp>
      <p:sp>
        <p:nvSpPr>
          <p:cNvPr id="14" name="Text 11"/>
          <p:cNvSpPr/>
          <p:nvPr/>
        </p:nvSpPr>
        <p:spPr>
          <a:xfrm>
            <a:off x="11583233" y="1459825"/>
            <a:ext cx="2497336" cy="441246"/>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Percentuale di docenti formati in didattica innovativa</a:t>
            </a:r>
            <a:endParaRPr lang="en-US" sz="1350" dirty="0"/>
          </a:p>
        </p:txBody>
      </p:sp>
      <p:sp>
        <p:nvSpPr>
          <p:cNvPr id="15" name="Text 12"/>
          <p:cNvSpPr/>
          <p:nvPr/>
        </p:nvSpPr>
        <p:spPr>
          <a:xfrm>
            <a:off x="11583233" y="1957507"/>
            <a:ext cx="2497336" cy="441246"/>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Incremento di attività extra scolastiche</a:t>
            </a:r>
            <a:endParaRPr lang="en-US" sz="1350" dirty="0"/>
          </a:p>
        </p:txBody>
      </p:sp>
      <p:sp>
        <p:nvSpPr>
          <p:cNvPr id="16" name="Text 13"/>
          <p:cNvSpPr/>
          <p:nvPr/>
        </p:nvSpPr>
        <p:spPr>
          <a:xfrm>
            <a:off x="11583233" y="2455188"/>
            <a:ext cx="2497336" cy="441246"/>
          </a:xfrm>
          <a:prstGeom prst="rect">
            <a:avLst/>
          </a:prstGeom>
          <a:noFill/>
          <a:ln/>
        </p:spPr>
        <p:txBody>
          <a:bodyPr wrap="square" lIns="0" tIns="0" rIns="0" bIns="0" rtlCol="0" anchor="t"/>
          <a:lstStyle/>
          <a:p>
            <a:pPr marL="0" indent="0" algn="l">
              <a:lnSpc>
                <a:spcPts val="1700"/>
              </a:lnSpc>
              <a:buNone/>
            </a:pPr>
            <a:r>
              <a:rPr lang="en-US" sz="1350" b="1" dirty="0">
                <a:solidFill>
                  <a:srgbClr val="231971"/>
                </a:solidFill>
                <a:latin typeface="Outfit Extra Bold" pitchFamily="34" charset="0"/>
                <a:ea typeface="Outfit Extra Bold" pitchFamily="34" charset="-122"/>
                <a:cs typeface="Outfit Extra Bold" pitchFamily="34" charset="-120"/>
              </a:rPr>
              <a:t>Presenza di azioni di peer education</a:t>
            </a:r>
            <a:endParaRPr lang="en-US" sz="1350" dirty="0"/>
          </a:p>
        </p:txBody>
      </p:sp>
      <p:sp>
        <p:nvSpPr>
          <p:cNvPr id="17" name="Text 14"/>
          <p:cNvSpPr/>
          <p:nvPr/>
        </p:nvSpPr>
        <p:spPr>
          <a:xfrm>
            <a:off x="6051352" y="3803571"/>
            <a:ext cx="8014097" cy="441246"/>
          </a:xfrm>
          <a:prstGeom prst="rect">
            <a:avLst/>
          </a:prstGeom>
          <a:noFill/>
          <a:ln/>
        </p:spPr>
        <p:txBody>
          <a:bodyPr wrap="square" lIns="0" tIns="0" rIns="0" bIns="0" rtlCol="0" anchor="t"/>
          <a:lstStyle/>
          <a:p>
            <a:pPr marL="0" indent="0" algn="l">
              <a:lnSpc>
                <a:spcPts val="1700"/>
              </a:lnSpc>
              <a:buNone/>
            </a:pPr>
            <a:r>
              <a:rPr lang="en-US" sz="1350" b="1" dirty="0">
                <a:solidFill>
                  <a:srgbClr val="957D00"/>
                </a:solidFill>
                <a:latin typeface="Outfit Extra Bold" pitchFamily="34" charset="0"/>
                <a:ea typeface="Outfit Extra Bold" pitchFamily="34" charset="-122"/>
                <a:cs typeface="Outfit Extra Bold" pitchFamily="34" charset="-120"/>
              </a:rPr>
              <a:t>Questi indicatori permettono di misurare il contrasto alla dispersione scolastica attraverso diverse dimensioni dell'intervento educativo.</a:t>
            </a:r>
            <a:endParaRPr lang="en-US" sz="1350" dirty="0"/>
          </a:p>
        </p:txBody>
      </p:sp>
      <p:pic>
        <p:nvPicPr>
          <p:cNvPr id="18" name="Image 1" descr="preencoded.png"/>
          <p:cNvPicPr>
            <a:picLocks noChangeAspect="1"/>
          </p:cNvPicPr>
          <p:nvPr/>
        </p:nvPicPr>
        <p:blipFill>
          <a:blip r:embed="rId4"/>
          <a:stretch>
            <a:fillRect/>
          </a:stretch>
        </p:blipFill>
        <p:spPr>
          <a:xfrm>
            <a:off x="6051352" y="4456628"/>
            <a:ext cx="8014097" cy="3667601"/>
          </a:xfrm>
          <a:prstGeom prst="rect">
            <a:avLst/>
          </a:prstGeom>
        </p:spPr>
      </p:pic>
      <p:sp>
        <p:nvSpPr>
          <p:cNvPr id="19" name="Text 15"/>
          <p:cNvSpPr/>
          <p:nvPr/>
        </p:nvSpPr>
        <p:spPr>
          <a:xfrm>
            <a:off x="11921704" y="4921475"/>
            <a:ext cx="1772795" cy="221599"/>
          </a:xfrm>
          <a:prstGeom prst="rect">
            <a:avLst/>
          </a:prstGeom>
          <a:noFill/>
          <a:ln/>
        </p:spPr>
        <p:txBody>
          <a:bodyPr wrap="none" lIns="0" tIns="0" rIns="0" bIns="0" rtlCol="0" anchor="t"/>
          <a:lstStyle/>
          <a:p>
            <a:pPr marL="0" indent="0" algn="l">
              <a:lnSpc>
                <a:spcPts val="1650"/>
              </a:lnSpc>
              <a:buNone/>
            </a:pPr>
            <a:r>
              <a:rPr lang="en-US" sz="1350" b="1" dirty="0">
                <a:solidFill>
                  <a:srgbClr val="2A2742"/>
                </a:solidFill>
                <a:latin typeface="Outfit Extra Bold" pitchFamily="34" charset="0"/>
                <a:ea typeface="Outfit Extra Bold" pitchFamily="34" charset="-122"/>
                <a:cs typeface="Outfit Extra Bold" pitchFamily="34" charset="-120"/>
              </a:rPr>
              <a:t>Azioni di Supporto</a:t>
            </a:r>
            <a:endParaRPr lang="en-US" sz="1350" dirty="0"/>
          </a:p>
        </p:txBody>
      </p:sp>
      <p:sp>
        <p:nvSpPr>
          <p:cNvPr id="20" name="Text 16"/>
          <p:cNvSpPr/>
          <p:nvPr/>
        </p:nvSpPr>
        <p:spPr>
          <a:xfrm>
            <a:off x="11921704" y="5206107"/>
            <a:ext cx="1954014" cy="354559"/>
          </a:xfrm>
          <a:prstGeom prst="rect">
            <a:avLst/>
          </a:prstGeom>
          <a:noFill/>
          <a:ln/>
        </p:spPr>
        <p:txBody>
          <a:bodyPr wrap="square" lIns="0" tIns="0" rIns="0" bIns="0" rtlCol="0" anchor="t"/>
          <a:lstStyle/>
          <a:p>
            <a:pPr marL="0" indent="0" algn="l">
              <a:lnSpc>
                <a:spcPts val="1350"/>
              </a:lnSpc>
              <a:buNone/>
            </a:pPr>
            <a:r>
              <a:rPr lang="en-US" sz="1050" dirty="0">
                <a:solidFill>
                  <a:srgbClr val="2A2742"/>
                </a:solidFill>
                <a:latin typeface="Arimo" pitchFamily="34" charset="0"/>
                <a:ea typeface="Arimo" pitchFamily="34" charset="-122"/>
                <a:cs typeface="Arimo" pitchFamily="34" charset="-120"/>
              </a:rPr>
              <a:t>Interventi mirati, monitoraggio e coinvolgimento famiglie</a:t>
            </a:r>
            <a:endParaRPr lang="en-US" sz="1050" dirty="0"/>
          </a:p>
        </p:txBody>
      </p:sp>
      <p:sp>
        <p:nvSpPr>
          <p:cNvPr id="21" name="Text 17"/>
          <p:cNvSpPr/>
          <p:nvPr/>
        </p:nvSpPr>
        <p:spPr>
          <a:xfrm>
            <a:off x="6252085" y="6126975"/>
            <a:ext cx="1785229" cy="221599"/>
          </a:xfrm>
          <a:prstGeom prst="rect">
            <a:avLst/>
          </a:prstGeom>
          <a:noFill/>
          <a:ln/>
        </p:spPr>
        <p:txBody>
          <a:bodyPr wrap="none" lIns="0" tIns="0" rIns="0" bIns="0" rtlCol="0" anchor="t"/>
          <a:lstStyle/>
          <a:p>
            <a:pPr marL="0" indent="0" algn="r">
              <a:lnSpc>
                <a:spcPts val="1650"/>
              </a:lnSpc>
              <a:buNone/>
            </a:pPr>
            <a:r>
              <a:rPr lang="en-US" sz="1350" b="1" dirty="0">
                <a:solidFill>
                  <a:srgbClr val="2A2742"/>
                </a:solidFill>
                <a:latin typeface="Outfit Extra Bold" pitchFamily="34" charset="0"/>
                <a:ea typeface="Outfit Extra Bold" pitchFamily="34" charset="-122"/>
                <a:cs typeface="Outfit Extra Bold" pitchFamily="34" charset="-120"/>
              </a:rPr>
              <a:t>Dimensioni Educative</a:t>
            </a:r>
            <a:endParaRPr lang="en-US" sz="1350" dirty="0"/>
          </a:p>
        </p:txBody>
      </p:sp>
      <p:sp>
        <p:nvSpPr>
          <p:cNvPr id="22" name="Text 18"/>
          <p:cNvSpPr/>
          <p:nvPr/>
        </p:nvSpPr>
        <p:spPr>
          <a:xfrm>
            <a:off x="6240882" y="6411608"/>
            <a:ext cx="1796432" cy="354559"/>
          </a:xfrm>
          <a:prstGeom prst="rect">
            <a:avLst/>
          </a:prstGeom>
          <a:noFill/>
          <a:ln/>
        </p:spPr>
        <p:txBody>
          <a:bodyPr wrap="square" lIns="0" tIns="0" rIns="0" bIns="0" rtlCol="0" anchor="t"/>
          <a:lstStyle/>
          <a:p>
            <a:pPr marL="0" indent="0" algn="r">
              <a:lnSpc>
                <a:spcPts val="1350"/>
              </a:lnSpc>
              <a:buNone/>
            </a:pPr>
            <a:r>
              <a:rPr lang="en-US" sz="1050" dirty="0">
                <a:solidFill>
                  <a:srgbClr val="2A2742"/>
                </a:solidFill>
                <a:latin typeface="Arimo" pitchFamily="34" charset="0"/>
                <a:ea typeface="Arimo" pitchFamily="34" charset="-122"/>
                <a:cs typeface="Arimo" pitchFamily="34" charset="-120"/>
              </a:rPr>
              <a:t>Qualità didattica, supporto socio-emotivo, inclusione</a:t>
            </a:r>
            <a:endParaRPr lang="en-US" sz="1050" dirty="0"/>
          </a:p>
        </p:txBody>
      </p:sp>
      <p:sp>
        <p:nvSpPr>
          <p:cNvPr id="23" name="Text 19"/>
          <p:cNvSpPr/>
          <p:nvPr/>
        </p:nvSpPr>
        <p:spPr>
          <a:xfrm>
            <a:off x="11921704" y="6749423"/>
            <a:ext cx="1772795" cy="221599"/>
          </a:xfrm>
          <a:prstGeom prst="rect">
            <a:avLst/>
          </a:prstGeom>
          <a:noFill/>
          <a:ln/>
        </p:spPr>
        <p:txBody>
          <a:bodyPr wrap="none" lIns="0" tIns="0" rIns="0" bIns="0" rtlCol="0" anchor="t"/>
          <a:lstStyle/>
          <a:p>
            <a:pPr marL="0" indent="0" algn="l">
              <a:lnSpc>
                <a:spcPts val="1650"/>
              </a:lnSpc>
              <a:buNone/>
            </a:pPr>
            <a:r>
              <a:rPr lang="en-US" sz="1350" b="1" dirty="0">
                <a:solidFill>
                  <a:srgbClr val="2A2742"/>
                </a:solidFill>
                <a:latin typeface="Outfit Extra Bold" pitchFamily="34" charset="0"/>
                <a:ea typeface="Outfit Extra Bold" pitchFamily="34" charset="-122"/>
                <a:cs typeface="Outfit Extra Bold" pitchFamily="34" charset="-120"/>
              </a:rPr>
              <a:t>Indicatori Core</a:t>
            </a:r>
            <a:endParaRPr lang="en-US" sz="1350" dirty="0"/>
          </a:p>
        </p:txBody>
      </p:sp>
      <p:sp>
        <p:nvSpPr>
          <p:cNvPr id="24" name="Text 20"/>
          <p:cNvSpPr/>
          <p:nvPr/>
        </p:nvSpPr>
        <p:spPr>
          <a:xfrm>
            <a:off x="11921704" y="7034055"/>
            <a:ext cx="1954014" cy="354559"/>
          </a:xfrm>
          <a:prstGeom prst="rect">
            <a:avLst/>
          </a:prstGeom>
          <a:noFill/>
          <a:ln/>
        </p:spPr>
        <p:txBody>
          <a:bodyPr wrap="square" lIns="0" tIns="0" rIns="0" bIns="0" rtlCol="0" anchor="t"/>
          <a:lstStyle/>
          <a:p>
            <a:pPr marL="0" indent="0" algn="l">
              <a:lnSpc>
                <a:spcPts val="1350"/>
              </a:lnSpc>
              <a:buNone/>
            </a:pPr>
            <a:r>
              <a:rPr lang="en-US" sz="1050" dirty="0">
                <a:solidFill>
                  <a:srgbClr val="2A2742"/>
                </a:solidFill>
                <a:latin typeface="Arimo" pitchFamily="34" charset="0"/>
                <a:ea typeface="Arimo" pitchFamily="34" charset="-122"/>
                <a:cs typeface="Arimo" pitchFamily="34" charset="-120"/>
              </a:rPr>
              <a:t>Misurano il contrasto alla dispersione scolastica</a:t>
            </a:r>
            <a:endParaRPr lang="en-US" sz="10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64833"/>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Esempi Pratici: Ridistribuzione delle Eccedenze</a:t>
            </a:r>
            <a:endParaRPr lang="en-US" sz="3900" dirty="0"/>
          </a:p>
        </p:txBody>
      </p:sp>
      <p:sp>
        <p:nvSpPr>
          <p:cNvPr id="4" name="Shape 1"/>
          <p:cNvSpPr/>
          <p:nvPr/>
        </p:nvSpPr>
        <p:spPr>
          <a:xfrm>
            <a:off x="793790" y="2102644"/>
            <a:ext cx="7556421" cy="1873091"/>
          </a:xfrm>
          <a:prstGeom prst="roundRect">
            <a:avLst>
              <a:gd name="adj" fmla="val 4450"/>
            </a:avLst>
          </a:prstGeom>
          <a:solidFill>
            <a:srgbClr val="5E4CE6">
              <a:alpha val="50000"/>
            </a:srgbClr>
          </a:solidFill>
          <a:ln w="7620">
            <a:solidFill>
              <a:srgbClr val="7765FF"/>
            </a:solidFill>
            <a:prstDash val="solid"/>
          </a:ln>
        </p:spPr>
        <p:txBody>
          <a:bodyPr/>
          <a:lstStyle/>
          <a:p>
            <a:endParaRPr lang="it-IT"/>
          </a:p>
        </p:txBody>
      </p:sp>
      <p:sp>
        <p:nvSpPr>
          <p:cNvPr id="5" name="Text 2"/>
          <p:cNvSpPr/>
          <p:nvPr/>
        </p:nvSpPr>
        <p:spPr>
          <a:xfrm>
            <a:off x="999768" y="2308622"/>
            <a:ext cx="3152418"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Contrasto alla Povertà</a:t>
            </a:r>
            <a:endParaRPr lang="en-US" sz="2300" dirty="0"/>
          </a:p>
        </p:txBody>
      </p:sp>
      <p:sp>
        <p:nvSpPr>
          <p:cNvPr id="6" name="Text 3"/>
          <p:cNvSpPr/>
          <p:nvPr/>
        </p:nvSpPr>
        <p:spPr>
          <a:xfrm>
            <a:off x="999768" y="2759988"/>
            <a:ext cx="5805845" cy="310158"/>
          </a:xfrm>
          <a:prstGeom prst="rect">
            <a:avLst/>
          </a:prstGeom>
          <a:noFill/>
          <a:ln/>
        </p:spPr>
        <p:txBody>
          <a:bodyPr wrap="non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Risparmio dei beneficiari nell'acquisto dei prodotti</a:t>
            </a:r>
            <a:endParaRPr lang="en-US" sz="1950" dirty="0"/>
          </a:p>
        </p:txBody>
      </p:sp>
      <p:sp>
        <p:nvSpPr>
          <p:cNvPr id="7" name="Text 4"/>
          <p:cNvSpPr/>
          <p:nvPr/>
        </p:nvSpPr>
        <p:spPr>
          <a:xfrm>
            <a:off x="999768" y="3149441"/>
            <a:ext cx="7144464" cy="620316"/>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Incremento della percentuale di copertura del bisogno: quanti richiedenti riesco a soddisfare?</a:t>
            </a:r>
            <a:endParaRPr lang="en-US" sz="1950" dirty="0"/>
          </a:p>
        </p:txBody>
      </p:sp>
      <p:sp>
        <p:nvSpPr>
          <p:cNvPr id="8" name="Shape 5"/>
          <p:cNvSpPr/>
          <p:nvPr/>
        </p:nvSpPr>
        <p:spPr>
          <a:xfrm>
            <a:off x="793790" y="4174093"/>
            <a:ext cx="7556421" cy="2262545"/>
          </a:xfrm>
          <a:prstGeom prst="roundRect">
            <a:avLst>
              <a:gd name="adj" fmla="val 3684"/>
            </a:avLst>
          </a:prstGeom>
          <a:solidFill>
            <a:srgbClr val="5E4CE6">
              <a:alpha val="50000"/>
            </a:srgbClr>
          </a:solidFill>
          <a:ln w="7620">
            <a:solidFill>
              <a:srgbClr val="7765FF"/>
            </a:solidFill>
            <a:prstDash val="solid"/>
          </a:ln>
        </p:spPr>
        <p:txBody>
          <a:bodyPr/>
          <a:lstStyle/>
          <a:p>
            <a:endParaRPr lang="it-IT"/>
          </a:p>
        </p:txBody>
      </p:sp>
      <p:sp>
        <p:nvSpPr>
          <p:cNvPr id="9" name="Text 6"/>
          <p:cNvSpPr/>
          <p:nvPr/>
        </p:nvSpPr>
        <p:spPr>
          <a:xfrm>
            <a:off x="999768" y="4380071"/>
            <a:ext cx="4986457"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Circolarità e Riduzione degli Sprechi</a:t>
            </a:r>
            <a:endParaRPr lang="en-US" sz="2300" dirty="0"/>
          </a:p>
        </p:txBody>
      </p:sp>
      <p:sp>
        <p:nvSpPr>
          <p:cNvPr id="10" name="Text 7"/>
          <p:cNvSpPr/>
          <p:nvPr/>
        </p:nvSpPr>
        <p:spPr>
          <a:xfrm>
            <a:off x="999768" y="4831437"/>
            <a:ext cx="3796308" cy="310158"/>
          </a:xfrm>
          <a:prstGeom prst="rect">
            <a:avLst/>
          </a:prstGeom>
          <a:noFill/>
          <a:ln/>
        </p:spPr>
        <p:txBody>
          <a:bodyPr wrap="non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Rapporto beni raccolti/distribuiti</a:t>
            </a:r>
            <a:endParaRPr lang="en-US" sz="1950" dirty="0"/>
          </a:p>
        </p:txBody>
      </p:sp>
      <p:sp>
        <p:nvSpPr>
          <p:cNvPr id="11" name="Text 8"/>
          <p:cNvSpPr/>
          <p:nvPr/>
        </p:nvSpPr>
        <p:spPr>
          <a:xfrm>
            <a:off x="999768" y="5220891"/>
            <a:ext cx="7144464" cy="620316"/>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Numero di tipologie di prodotti che riescono ad essere riutilizzate</a:t>
            </a:r>
            <a:endParaRPr lang="en-US" sz="1950" dirty="0"/>
          </a:p>
        </p:txBody>
      </p:sp>
      <p:sp>
        <p:nvSpPr>
          <p:cNvPr id="12" name="Text 9"/>
          <p:cNvSpPr/>
          <p:nvPr/>
        </p:nvSpPr>
        <p:spPr>
          <a:xfrm>
            <a:off x="999768" y="5920502"/>
            <a:ext cx="3508653" cy="310158"/>
          </a:xfrm>
          <a:prstGeom prst="rect">
            <a:avLst/>
          </a:prstGeom>
          <a:noFill/>
          <a:ln/>
        </p:spPr>
        <p:txBody>
          <a:bodyPr wrap="non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Riduzione costi di smaltimento</a:t>
            </a:r>
            <a:endParaRPr lang="en-US" sz="1950" dirty="0"/>
          </a:p>
        </p:txBody>
      </p:sp>
      <p:sp>
        <p:nvSpPr>
          <p:cNvPr id="13" name="Text 10"/>
          <p:cNvSpPr/>
          <p:nvPr/>
        </p:nvSpPr>
        <p:spPr>
          <a:xfrm>
            <a:off x="793790" y="6734294"/>
            <a:ext cx="7556421" cy="930473"/>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La ridistribuzione delle eccedenze genera impatto sia sociale che ambientale, richiedendo indicatori che catturino entrambe le dimensioni.</a:t>
            </a:r>
            <a:endParaRPr lang="en-US" sz="1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22058"/>
            <a:ext cx="5666899"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Cosa Sono gli Indicatori?</a:t>
            </a:r>
            <a:endParaRPr lang="en-US" sz="3900" dirty="0"/>
          </a:p>
        </p:txBody>
      </p:sp>
      <p:sp>
        <p:nvSpPr>
          <p:cNvPr id="4" name="Text 1"/>
          <p:cNvSpPr/>
          <p:nvPr/>
        </p:nvSpPr>
        <p:spPr>
          <a:xfrm>
            <a:off x="793790" y="233814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Indicatori Qualitativi</a:t>
            </a:r>
            <a:endParaRPr lang="en-US" sz="2300" dirty="0"/>
          </a:p>
        </p:txBody>
      </p:sp>
      <p:sp>
        <p:nvSpPr>
          <p:cNvPr id="5" name="Text 2"/>
          <p:cNvSpPr/>
          <p:nvPr/>
        </p:nvSpPr>
        <p:spPr>
          <a:xfrm>
            <a:off x="793790" y="2789515"/>
            <a:ext cx="3536156" cy="2791420"/>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Forniscono un quadro generale di un campione di popolazione ristretto, riguardo a temi specifici attraverso anche lo storytelling. Permettono di comprendere le sfumature e le esperienze personali dei beneficiari.</a:t>
            </a:r>
            <a:endParaRPr lang="en-US" sz="1950" dirty="0"/>
          </a:p>
        </p:txBody>
      </p:sp>
      <p:sp>
        <p:nvSpPr>
          <p:cNvPr id="6" name="Text 3"/>
          <p:cNvSpPr/>
          <p:nvPr/>
        </p:nvSpPr>
        <p:spPr>
          <a:xfrm>
            <a:off x="4821674" y="2338149"/>
            <a:ext cx="3119676"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Indicatori Quantitativi</a:t>
            </a:r>
            <a:endParaRPr lang="en-US" sz="2300" dirty="0"/>
          </a:p>
        </p:txBody>
      </p:sp>
      <p:sp>
        <p:nvSpPr>
          <p:cNvPr id="7" name="Text 4"/>
          <p:cNvSpPr/>
          <p:nvPr/>
        </p:nvSpPr>
        <p:spPr>
          <a:xfrm>
            <a:off x="4821674" y="2789515"/>
            <a:ext cx="3536156" cy="2481262"/>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Offrono una fotografia dettagliata e relative evoluzioni nel tempo di ampi campioni di beneficiari. Consentono di tracciare progressi misurabili e confrontare risultati nel tempo.</a:t>
            </a:r>
            <a:endParaRPr lang="en-US" sz="1950" dirty="0"/>
          </a:p>
        </p:txBody>
      </p:sp>
      <p:sp>
        <p:nvSpPr>
          <p:cNvPr id="8" name="Text 5"/>
          <p:cNvSpPr/>
          <p:nvPr/>
        </p:nvSpPr>
        <p:spPr>
          <a:xfrm>
            <a:off x="793790" y="6076950"/>
            <a:ext cx="7556421" cy="930473"/>
          </a:xfrm>
          <a:prstGeom prst="rect">
            <a:avLst/>
          </a:prstGeom>
          <a:noFill/>
          <a:ln/>
        </p:spPr>
        <p:txBody>
          <a:bodyPr wrap="square" lIns="0" tIns="0" rIns="0" bIns="0" rtlCol="0" anchor="t"/>
          <a:lstStyle/>
          <a:p>
            <a:pPr marL="0" indent="0" algn="l">
              <a:lnSpc>
                <a:spcPts val="2400"/>
              </a:lnSpc>
              <a:buNone/>
            </a:pPr>
            <a:r>
              <a:rPr lang="en-US" sz="1950" b="1" dirty="0">
                <a:solidFill>
                  <a:srgbClr val="910D0D"/>
                </a:solidFill>
                <a:latin typeface="Outfit Extra Bold" pitchFamily="34" charset="0"/>
                <a:ea typeface="Outfit Extra Bold" pitchFamily="34" charset="-122"/>
                <a:cs typeface="Outfit Extra Bold" pitchFamily="34" charset="-120"/>
              </a:rPr>
              <a:t>Gli indicatori misurano le variazioni di determinati aspetti legati agli outcome. Per ogni outcome occorre definire un set di indicatori appropriati.</a:t>
            </a:r>
            <a:endParaRPr lang="en-US"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080968"/>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Il Framework SMART</a:t>
            </a:r>
            <a:endParaRPr lang="en-US" sz="3900" dirty="0"/>
          </a:p>
        </p:txBody>
      </p:sp>
      <p:sp>
        <p:nvSpPr>
          <p:cNvPr id="3" name="Shape 1"/>
          <p:cNvSpPr/>
          <p:nvPr/>
        </p:nvSpPr>
        <p:spPr>
          <a:xfrm>
            <a:off x="793790" y="2097881"/>
            <a:ext cx="4215289" cy="1967151"/>
          </a:xfrm>
          <a:prstGeom prst="roundRect">
            <a:avLst>
              <a:gd name="adj" fmla="val 4238"/>
            </a:avLst>
          </a:prstGeom>
          <a:solidFill>
            <a:srgbClr val="E9E6FA"/>
          </a:solidFill>
          <a:ln w="7620">
            <a:solidFill>
              <a:srgbClr val="BDB8DF"/>
            </a:solidFill>
            <a:prstDash val="solid"/>
          </a:ln>
        </p:spPr>
        <p:txBody>
          <a:bodyPr/>
          <a:lstStyle/>
          <a:p>
            <a:endParaRPr lang="it-IT"/>
          </a:p>
        </p:txBody>
      </p:sp>
      <p:sp>
        <p:nvSpPr>
          <p:cNvPr id="4" name="Shape 2"/>
          <p:cNvSpPr/>
          <p:nvPr/>
        </p:nvSpPr>
        <p:spPr>
          <a:xfrm>
            <a:off x="999768" y="2303859"/>
            <a:ext cx="595313" cy="595313"/>
          </a:xfrm>
          <a:prstGeom prst="roundRect">
            <a:avLst>
              <a:gd name="adj" fmla="val 15358451"/>
            </a:avLst>
          </a:prstGeom>
          <a:solidFill>
            <a:srgbClr val="5E4CE6"/>
          </a:solidFill>
          <a:ln/>
        </p:spPr>
        <p:txBody>
          <a:bodyPr/>
          <a:lstStyle/>
          <a:p>
            <a:endParaRPr lang="it-IT"/>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467451"/>
            <a:ext cx="267891" cy="267891"/>
          </a:xfrm>
          <a:prstGeom prst="rect">
            <a:avLst/>
          </a:prstGeom>
        </p:spPr>
      </p:pic>
      <p:sp>
        <p:nvSpPr>
          <p:cNvPr id="6" name="Text 3"/>
          <p:cNvSpPr/>
          <p:nvPr/>
        </p:nvSpPr>
        <p:spPr>
          <a:xfrm>
            <a:off x="999768" y="309753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Specific</a:t>
            </a:r>
            <a:endParaRPr lang="en-US" sz="2300" dirty="0"/>
          </a:p>
        </p:txBody>
      </p:sp>
      <p:sp>
        <p:nvSpPr>
          <p:cNvPr id="7" name="Text 4"/>
          <p:cNvSpPr/>
          <p:nvPr/>
        </p:nvSpPr>
        <p:spPr>
          <a:xfrm>
            <a:off x="999768" y="3548896"/>
            <a:ext cx="3599378" cy="310158"/>
          </a:xfrm>
          <a:prstGeom prst="rect">
            <a:avLst/>
          </a:prstGeom>
          <a:noFill/>
          <a:ln/>
        </p:spPr>
        <p:txBody>
          <a:bodyPr wrap="non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Specifici e chiaramente definiti</a:t>
            </a:r>
            <a:endParaRPr lang="en-US" sz="1950" dirty="0"/>
          </a:p>
        </p:txBody>
      </p:sp>
      <p:sp>
        <p:nvSpPr>
          <p:cNvPr id="8" name="Shape 5"/>
          <p:cNvSpPr/>
          <p:nvPr/>
        </p:nvSpPr>
        <p:spPr>
          <a:xfrm>
            <a:off x="5207437" y="2097881"/>
            <a:ext cx="4215408" cy="1967151"/>
          </a:xfrm>
          <a:prstGeom prst="roundRect">
            <a:avLst>
              <a:gd name="adj" fmla="val 4238"/>
            </a:avLst>
          </a:prstGeom>
          <a:solidFill>
            <a:srgbClr val="E9E6FA"/>
          </a:solidFill>
          <a:ln w="7620">
            <a:solidFill>
              <a:srgbClr val="BDB8DF"/>
            </a:solidFill>
            <a:prstDash val="solid"/>
          </a:ln>
        </p:spPr>
        <p:txBody>
          <a:bodyPr/>
          <a:lstStyle/>
          <a:p>
            <a:endParaRPr lang="it-IT"/>
          </a:p>
        </p:txBody>
      </p:sp>
      <p:sp>
        <p:nvSpPr>
          <p:cNvPr id="9" name="Shape 6"/>
          <p:cNvSpPr/>
          <p:nvPr/>
        </p:nvSpPr>
        <p:spPr>
          <a:xfrm>
            <a:off x="5413415" y="2303859"/>
            <a:ext cx="595313" cy="595313"/>
          </a:xfrm>
          <a:prstGeom prst="roundRect">
            <a:avLst>
              <a:gd name="adj" fmla="val 15358451"/>
            </a:avLst>
          </a:prstGeom>
          <a:solidFill>
            <a:srgbClr val="5E4CE6"/>
          </a:solidFill>
          <a:ln/>
        </p:spPr>
        <p:txBody>
          <a:bodyPr/>
          <a:lstStyle/>
          <a:p>
            <a:endParaRPr lang="it-IT"/>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2467451"/>
            <a:ext cx="267891" cy="267891"/>
          </a:xfrm>
          <a:prstGeom prst="rect">
            <a:avLst/>
          </a:prstGeom>
        </p:spPr>
      </p:pic>
      <p:sp>
        <p:nvSpPr>
          <p:cNvPr id="11" name="Text 7"/>
          <p:cNvSpPr/>
          <p:nvPr/>
        </p:nvSpPr>
        <p:spPr>
          <a:xfrm>
            <a:off x="5413415" y="309753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Measurable</a:t>
            </a:r>
            <a:endParaRPr lang="en-US" sz="2300" dirty="0"/>
          </a:p>
        </p:txBody>
      </p:sp>
      <p:sp>
        <p:nvSpPr>
          <p:cNvPr id="12" name="Text 8"/>
          <p:cNvSpPr/>
          <p:nvPr/>
        </p:nvSpPr>
        <p:spPr>
          <a:xfrm>
            <a:off x="5413415" y="3548896"/>
            <a:ext cx="3105864" cy="310158"/>
          </a:xfrm>
          <a:prstGeom prst="rect">
            <a:avLst/>
          </a:prstGeom>
          <a:noFill/>
          <a:ln/>
        </p:spPr>
        <p:txBody>
          <a:bodyPr wrap="non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Misurabili con dati concreti</a:t>
            </a:r>
            <a:endParaRPr lang="en-US" sz="1950" dirty="0"/>
          </a:p>
        </p:txBody>
      </p:sp>
      <p:sp>
        <p:nvSpPr>
          <p:cNvPr id="13" name="Shape 9"/>
          <p:cNvSpPr/>
          <p:nvPr/>
        </p:nvSpPr>
        <p:spPr>
          <a:xfrm>
            <a:off x="9621203" y="2097881"/>
            <a:ext cx="4215289" cy="1967151"/>
          </a:xfrm>
          <a:prstGeom prst="roundRect">
            <a:avLst>
              <a:gd name="adj" fmla="val 4238"/>
            </a:avLst>
          </a:prstGeom>
          <a:solidFill>
            <a:srgbClr val="E9E6FA"/>
          </a:solidFill>
          <a:ln w="7620">
            <a:solidFill>
              <a:srgbClr val="BDB8DF"/>
            </a:solidFill>
            <a:prstDash val="solid"/>
          </a:ln>
        </p:spPr>
        <p:txBody>
          <a:bodyPr/>
          <a:lstStyle/>
          <a:p>
            <a:endParaRPr lang="it-IT"/>
          </a:p>
        </p:txBody>
      </p:sp>
      <p:sp>
        <p:nvSpPr>
          <p:cNvPr id="14" name="Shape 10"/>
          <p:cNvSpPr/>
          <p:nvPr/>
        </p:nvSpPr>
        <p:spPr>
          <a:xfrm>
            <a:off x="9827181" y="2303859"/>
            <a:ext cx="595313" cy="595313"/>
          </a:xfrm>
          <a:prstGeom prst="roundRect">
            <a:avLst>
              <a:gd name="adj" fmla="val 15358451"/>
            </a:avLst>
          </a:prstGeom>
          <a:solidFill>
            <a:srgbClr val="5E4CE6"/>
          </a:solidFill>
          <a:ln/>
        </p:spPr>
        <p:txBody>
          <a:bodyPr/>
          <a:lstStyle/>
          <a:p>
            <a:endParaRPr lang="it-IT"/>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2467451"/>
            <a:ext cx="267891" cy="267891"/>
          </a:xfrm>
          <a:prstGeom prst="rect">
            <a:avLst/>
          </a:prstGeom>
        </p:spPr>
      </p:pic>
      <p:sp>
        <p:nvSpPr>
          <p:cNvPr id="16" name="Text 11"/>
          <p:cNvSpPr/>
          <p:nvPr/>
        </p:nvSpPr>
        <p:spPr>
          <a:xfrm>
            <a:off x="9827181" y="309753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Attainable</a:t>
            </a:r>
            <a:endParaRPr lang="en-US" sz="2300" dirty="0"/>
          </a:p>
        </p:txBody>
      </p:sp>
      <p:sp>
        <p:nvSpPr>
          <p:cNvPr id="17" name="Text 12"/>
          <p:cNvSpPr/>
          <p:nvPr/>
        </p:nvSpPr>
        <p:spPr>
          <a:xfrm>
            <a:off x="9827181" y="3548896"/>
            <a:ext cx="2753916" cy="310158"/>
          </a:xfrm>
          <a:prstGeom prst="rect">
            <a:avLst/>
          </a:prstGeom>
          <a:noFill/>
          <a:ln/>
        </p:spPr>
        <p:txBody>
          <a:bodyPr wrap="non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Raggiungibili e realistici</a:t>
            </a:r>
            <a:endParaRPr lang="en-US" sz="1950" dirty="0"/>
          </a:p>
        </p:txBody>
      </p:sp>
      <p:sp>
        <p:nvSpPr>
          <p:cNvPr id="18" name="Shape 13"/>
          <p:cNvSpPr/>
          <p:nvPr/>
        </p:nvSpPr>
        <p:spPr>
          <a:xfrm>
            <a:off x="793790" y="4263390"/>
            <a:ext cx="6422112" cy="1967151"/>
          </a:xfrm>
          <a:prstGeom prst="roundRect">
            <a:avLst>
              <a:gd name="adj" fmla="val 4238"/>
            </a:avLst>
          </a:prstGeom>
          <a:solidFill>
            <a:srgbClr val="E9E6FA"/>
          </a:solidFill>
          <a:ln w="7620">
            <a:solidFill>
              <a:srgbClr val="BDB8DF"/>
            </a:solidFill>
            <a:prstDash val="solid"/>
          </a:ln>
        </p:spPr>
        <p:txBody>
          <a:bodyPr/>
          <a:lstStyle/>
          <a:p>
            <a:endParaRPr lang="it-IT"/>
          </a:p>
        </p:txBody>
      </p:sp>
      <p:sp>
        <p:nvSpPr>
          <p:cNvPr id="19" name="Shape 14"/>
          <p:cNvSpPr/>
          <p:nvPr/>
        </p:nvSpPr>
        <p:spPr>
          <a:xfrm>
            <a:off x="999768" y="4469368"/>
            <a:ext cx="595313" cy="595313"/>
          </a:xfrm>
          <a:prstGeom prst="roundRect">
            <a:avLst>
              <a:gd name="adj" fmla="val 15358451"/>
            </a:avLst>
          </a:prstGeom>
          <a:solidFill>
            <a:srgbClr val="5E4CE6"/>
          </a:solidFill>
          <a:ln/>
        </p:spPr>
        <p:txBody>
          <a:bodyPr/>
          <a:lstStyle/>
          <a:p>
            <a:endParaRPr lang="it-IT"/>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479" y="4632960"/>
            <a:ext cx="267891" cy="267891"/>
          </a:xfrm>
          <a:prstGeom prst="rect">
            <a:avLst/>
          </a:prstGeom>
        </p:spPr>
      </p:pic>
      <p:sp>
        <p:nvSpPr>
          <p:cNvPr id="21" name="Text 15"/>
          <p:cNvSpPr/>
          <p:nvPr/>
        </p:nvSpPr>
        <p:spPr>
          <a:xfrm>
            <a:off x="999768" y="526303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Relevant</a:t>
            </a:r>
            <a:endParaRPr lang="en-US" sz="2300" dirty="0"/>
          </a:p>
        </p:txBody>
      </p:sp>
      <p:sp>
        <p:nvSpPr>
          <p:cNvPr id="22" name="Text 16"/>
          <p:cNvSpPr/>
          <p:nvPr/>
        </p:nvSpPr>
        <p:spPr>
          <a:xfrm>
            <a:off x="999768" y="5714405"/>
            <a:ext cx="2823091" cy="310158"/>
          </a:xfrm>
          <a:prstGeom prst="rect">
            <a:avLst/>
          </a:prstGeom>
          <a:noFill/>
          <a:ln/>
        </p:spPr>
        <p:txBody>
          <a:bodyPr wrap="non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Rilevanti per gli obiettivi</a:t>
            </a:r>
            <a:endParaRPr lang="en-US" sz="1950" dirty="0"/>
          </a:p>
        </p:txBody>
      </p:sp>
      <p:sp>
        <p:nvSpPr>
          <p:cNvPr id="23" name="Shape 17"/>
          <p:cNvSpPr/>
          <p:nvPr/>
        </p:nvSpPr>
        <p:spPr>
          <a:xfrm>
            <a:off x="7414260" y="4263390"/>
            <a:ext cx="6422231" cy="1967151"/>
          </a:xfrm>
          <a:prstGeom prst="roundRect">
            <a:avLst>
              <a:gd name="adj" fmla="val 4238"/>
            </a:avLst>
          </a:prstGeom>
          <a:solidFill>
            <a:srgbClr val="E9E6FA"/>
          </a:solidFill>
          <a:ln w="7620">
            <a:solidFill>
              <a:srgbClr val="BDB8DF"/>
            </a:solidFill>
            <a:prstDash val="solid"/>
          </a:ln>
        </p:spPr>
        <p:txBody>
          <a:bodyPr/>
          <a:lstStyle/>
          <a:p>
            <a:endParaRPr lang="it-IT"/>
          </a:p>
        </p:txBody>
      </p:sp>
      <p:sp>
        <p:nvSpPr>
          <p:cNvPr id="24" name="Shape 18"/>
          <p:cNvSpPr/>
          <p:nvPr/>
        </p:nvSpPr>
        <p:spPr>
          <a:xfrm>
            <a:off x="7620238" y="4469368"/>
            <a:ext cx="595313" cy="595313"/>
          </a:xfrm>
          <a:prstGeom prst="roundRect">
            <a:avLst>
              <a:gd name="adj" fmla="val 15358451"/>
            </a:avLst>
          </a:prstGeom>
          <a:solidFill>
            <a:srgbClr val="5E4CE6"/>
          </a:solidFill>
          <a:ln/>
        </p:spPr>
        <p:txBody>
          <a:bodyPr/>
          <a:lstStyle/>
          <a:p>
            <a:endParaRPr lang="it-IT"/>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3949" y="4632960"/>
            <a:ext cx="267891" cy="267891"/>
          </a:xfrm>
          <a:prstGeom prst="rect">
            <a:avLst/>
          </a:prstGeom>
        </p:spPr>
      </p:pic>
      <p:sp>
        <p:nvSpPr>
          <p:cNvPr id="26" name="Text 19"/>
          <p:cNvSpPr/>
          <p:nvPr/>
        </p:nvSpPr>
        <p:spPr>
          <a:xfrm>
            <a:off x="7620238" y="526303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Time-bound</a:t>
            </a:r>
            <a:endParaRPr lang="en-US" sz="2300" dirty="0"/>
          </a:p>
        </p:txBody>
      </p:sp>
      <p:sp>
        <p:nvSpPr>
          <p:cNvPr id="27" name="Text 20"/>
          <p:cNvSpPr/>
          <p:nvPr/>
        </p:nvSpPr>
        <p:spPr>
          <a:xfrm>
            <a:off x="7620238" y="571440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Definiti nel tempo</a:t>
            </a:r>
            <a:endParaRPr lang="en-US" sz="1950" dirty="0"/>
          </a:p>
        </p:txBody>
      </p:sp>
      <p:sp>
        <p:nvSpPr>
          <p:cNvPr id="28" name="Text 21"/>
          <p:cNvSpPr/>
          <p:nvPr/>
        </p:nvSpPr>
        <p:spPr>
          <a:xfrm>
            <a:off x="793790" y="6528197"/>
            <a:ext cx="13042821" cy="620316"/>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Come posso sapere </a:t>
            </a:r>
            <a:r>
              <a:rPr lang="en-US" sz="1950" b="1" dirty="0">
                <a:solidFill>
                  <a:srgbClr val="957D00"/>
                </a:solidFill>
                <a:latin typeface="Outfit Extra Bold" pitchFamily="34" charset="0"/>
                <a:ea typeface="Outfit Extra Bold" pitchFamily="34" charset="-122"/>
                <a:cs typeface="Outfit Extra Bold" pitchFamily="34" charset="-120"/>
              </a:rPr>
              <a:t>quanto</a:t>
            </a:r>
            <a:r>
              <a:rPr lang="en-US" sz="1950" b="1" dirty="0">
                <a:solidFill>
                  <a:srgbClr val="231971"/>
                </a:solidFill>
                <a:latin typeface="Outfit Extra Bold" pitchFamily="34" charset="0"/>
                <a:ea typeface="Outfit Extra Bold" pitchFamily="34" charset="-122"/>
                <a:cs typeface="Outfit Extra Bold" pitchFamily="34" charset="-120"/>
              </a:rPr>
              <a:t> dell'outcome si realizzerà o sarà realizzato? Gli indicatori SMART forniscono la risposta.</a:t>
            </a:r>
            <a:endParaRPr lang="en-US" sz="1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192066"/>
            <a:ext cx="5433774"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Le Fonti degli Indicatori</a:t>
            </a:r>
            <a:endParaRPr lang="en-US" sz="3900" dirty="0"/>
          </a:p>
        </p:txBody>
      </p:sp>
      <p:sp>
        <p:nvSpPr>
          <p:cNvPr id="4" name="Text 1"/>
          <p:cNvSpPr/>
          <p:nvPr/>
        </p:nvSpPr>
        <p:spPr>
          <a:xfrm>
            <a:off x="793790" y="430815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Indicatori Standard</a:t>
            </a:r>
            <a:endParaRPr lang="en-US" sz="2300" dirty="0"/>
          </a:p>
        </p:txBody>
      </p:sp>
      <p:sp>
        <p:nvSpPr>
          <p:cNvPr id="5" name="Text 2"/>
          <p:cNvSpPr/>
          <p:nvPr/>
        </p:nvSpPr>
        <p:spPr>
          <a:xfrm>
            <a:off x="793790" y="4759523"/>
            <a:ext cx="6279356" cy="1860947"/>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Generalmente stabiliti dagli istituti di ricerca, tendono a essere classificati in base ad aree tematiche o tipo di organizzazione. Metriche ben definite accompagnate da definizioni, risposte di esempio e linee guida sull'utilizzo assicurano che le organizzazioni siano allineate.</a:t>
            </a:r>
            <a:endParaRPr lang="en-US" sz="1950" dirty="0"/>
          </a:p>
        </p:txBody>
      </p:sp>
      <p:sp>
        <p:nvSpPr>
          <p:cNvPr id="6" name="Text 3"/>
          <p:cNvSpPr/>
          <p:nvPr/>
        </p:nvSpPr>
        <p:spPr>
          <a:xfrm>
            <a:off x="793790" y="6699766"/>
            <a:ext cx="6279356" cy="620316"/>
          </a:xfrm>
          <a:prstGeom prst="rect">
            <a:avLst/>
          </a:prstGeom>
          <a:noFill/>
          <a:ln/>
        </p:spPr>
        <p:txBody>
          <a:bodyPr wrap="square" lIns="0" tIns="0" rIns="0" bIns="0" rtlCol="0" anchor="t"/>
          <a:lstStyle/>
          <a:p>
            <a:pPr marL="0" indent="0" algn="l">
              <a:lnSpc>
                <a:spcPts val="2400"/>
              </a:lnSpc>
              <a:buNone/>
            </a:pPr>
            <a:r>
              <a:rPr lang="en-US" sz="1950" b="1" dirty="0">
                <a:solidFill>
                  <a:srgbClr val="957D00"/>
                </a:solidFill>
                <a:latin typeface="Outfit Extra Bold" pitchFamily="34" charset="0"/>
                <a:ea typeface="Outfit Extra Bold" pitchFamily="34" charset="-122"/>
                <a:cs typeface="Outfit Extra Bold" pitchFamily="34" charset="-120"/>
              </a:rPr>
              <a:t>Esempi:</a:t>
            </a:r>
            <a:r>
              <a:rPr lang="en-US" sz="1950" b="1" dirty="0">
                <a:solidFill>
                  <a:srgbClr val="231971"/>
                </a:solidFill>
                <a:latin typeface="Outfit Extra Bold" pitchFamily="34" charset="0"/>
                <a:ea typeface="Outfit Extra Bold" pitchFamily="34" charset="-122"/>
                <a:cs typeface="Outfit Extra Bold" pitchFamily="34" charset="-120"/>
              </a:rPr>
              <a:t> SDG Compass Indicators, Inventory Of Business Indicators, IRIS, GuideStar</a:t>
            </a:r>
            <a:endParaRPr lang="en-US" sz="1950" dirty="0"/>
          </a:p>
        </p:txBody>
      </p:sp>
      <p:sp>
        <p:nvSpPr>
          <p:cNvPr id="7" name="Text 4"/>
          <p:cNvSpPr/>
          <p:nvPr/>
        </p:nvSpPr>
        <p:spPr>
          <a:xfrm>
            <a:off x="7564874" y="4308158"/>
            <a:ext cx="3389828"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Indicatori Personalizzati</a:t>
            </a:r>
            <a:endParaRPr lang="en-US" sz="2300" dirty="0"/>
          </a:p>
        </p:txBody>
      </p:sp>
      <p:sp>
        <p:nvSpPr>
          <p:cNvPr id="8" name="Text 5"/>
          <p:cNvSpPr/>
          <p:nvPr/>
        </p:nvSpPr>
        <p:spPr>
          <a:xfrm>
            <a:off x="7564874" y="4759523"/>
            <a:ext cx="6279356" cy="1550789"/>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A volte basati su metriche standard, questi vengono creati da un'organizzazione per essere più rilevanti per il loro contesto e intervento particolare. Permettono maggiore flessibilità e adattamento alle specificità del progetto.</a:t>
            </a:r>
            <a:endParaRPr lang="en-US" sz="1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19657"/>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SDG Compass e Inventory Of Business Indicators</a:t>
            </a:r>
            <a:endParaRPr lang="en-US" sz="3900" dirty="0"/>
          </a:p>
        </p:txBody>
      </p:sp>
      <p:sp>
        <p:nvSpPr>
          <p:cNvPr id="4" name="Text 1"/>
          <p:cNvSpPr/>
          <p:nvPr/>
        </p:nvSpPr>
        <p:spPr>
          <a:xfrm>
            <a:off x="793790" y="3339108"/>
            <a:ext cx="7556421" cy="1240631"/>
          </a:xfrm>
          <a:prstGeom prst="rect">
            <a:avLst/>
          </a:prstGeom>
          <a:noFill/>
          <a:ln/>
        </p:spPr>
        <p:txBody>
          <a:bodyPr wrap="square" lIns="0" tIns="0" rIns="0" bIns="0" rtlCol="0" anchor="t"/>
          <a:lstStyle/>
          <a:p>
            <a:pPr marL="0" indent="0" algn="l">
              <a:lnSpc>
                <a:spcPts val="2400"/>
              </a:lnSpc>
              <a:buNone/>
            </a:pPr>
            <a:r>
              <a:rPr lang="en-US" sz="1950" b="1" dirty="0">
                <a:solidFill>
                  <a:srgbClr val="5E4CE6"/>
                </a:solidFill>
                <a:latin typeface="Outfit Extra Bold" pitchFamily="34" charset="0"/>
                <a:ea typeface="Outfit Extra Bold" pitchFamily="34" charset="-122"/>
                <a:cs typeface="Outfit Extra Bold" pitchFamily="34" charset="-120"/>
              </a:rPr>
              <a:t>Gli obiettivi di sviluppo sostenibile (SDG) associano gli obiettivi e target di business ad indicatori. Questi indicatori di uso comune e pertinenti possono essere utili per misurare e segnalare l'allineamento dell'organizzazione agli SDG.</a:t>
            </a:r>
            <a:endParaRPr lang="en-US" sz="1950" dirty="0"/>
          </a:p>
        </p:txBody>
      </p:sp>
      <p:sp>
        <p:nvSpPr>
          <p:cNvPr id="5" name="Text 2"/>
          <p:cNvSpPr/>
          <p:nvPr/>
        </p:nvSpPr>
        <p:spPr>
          <a:xfrm>
            <a:off x="793790" y="4659035"/>
            <a:ext cx="7556421" cy="1550789"/>
          </a:xfrm>
          <a:prstGeom prst="rect">
            <a:avLst/>
          </a:prstGeom>
          <a:noFill/>
          <a:ln/>
        </p:spPr>
        <p:txBody>
          <a:bodyPr wrap="square" lIns="0" tIns="0" rIns="0" bIns="0" rtlCol="0" anchor="t"/>
          <a:lstStyle/>
          <a:p>
            <a:pPr marL="0" indent="0" algn="l">
              <a:lnSpc>
                <a:spcPts val="2400"/>
              </a:lnSpc>
              <a:buNone/>
            </a:pPr>
            <a:r>
              <a:rPr lang="en-US" sz="1950" b="1" dirty="0">
                <a:solidFill>
                  <a:srgbClr val="1F7135"/>
                </a:solidFill>
                <a:latin typeface="Outfit Extra Bold" pitchFamily="34" charset="0"/>
                <a:ea typeface="Outfit Extra Bold" pitchFamily="34" charset="-122"/>
                <a:cs typeface="Outfit Extra Bold" pitchFamily="34" charset="-120"/>
              </a:rPr>
              <a:t>SDG Compass è una libreria di indicatori completa che si allinea a molti standard popolari. La piattaforma di diffusione del database degli indicatori globali degli SDG fornisce l'accesso ai dati compilati per la preparazione del rapporto annuale sui "Progressi verso gli obiettivi di sviluppo sostenibile".</a:t>
            </a:r>
            <a:endParaRPr lang="en-US" sz="1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347085"/>
            <a:ext cx="11690985"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IRIS+: Impact Reporting and Investment Standards</a:t>
            </a:r>
            <a:endParaRPr lang="en-US" sz="3900" dirty="0"/>
          </a:p>
        </p:txBody>
      </p:sp>
      <p:pic>
        <p:nvPicPr>
          <p:cNvPr id="4" name="Image 1" descr="preencoded.png"/>
          <p:cNvPicPr>
            <a:picLocks noChangeAspect="1"/>
          </p:cNvPicPr>
          <p:nvPr/>
        </p:nvPicPr>
        <p:blipFill>
          <a:blip r:embed="rId4"/>
          <a:stretch>
            <a:fillRect/>
          </a:stretch>
        </p:blipFill>
        <p:spPr>
          <a:xfrm>
            <a:off x="793790" y="4488061"/>
            <a:ext cx="3268980" cy="1714500"/>
          </a:xfrm>
          <a:prstGeom prst="rect">
            <a:avLst/>
          </a:prstGeom>
        </p:spPr>
      </p:pic>
      <p:sp>
        <p:nvSpPr>
          <p:cNvPr id="5" name="Text 1"/>
          <p:cNvSpPr/>
          <p:nvPr/>
        </p:nvSpPr>
        <p:spPr>
          <a:xfrm>
            <a:off x="6212086" y="4463177"/>
            <a:ext cx="3777853"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Un Sistema Standardizzato</a:t>
            </a:r>
            <a:endParaRPr lang="en-US" sz="2300" dirty="0"/>
          </a:p>
        </p:txBody>
      </p:sp>
      <p:sp>
        <p:nvSpPr>
          <p:cNvPr id="6" name="Text 2"/>
          <p:cNvSpPr/>
          <p:nvPr/>
        </p:nvSpPr>
        <p:spPr>
          <a:xfrm>
            <a:off x="6212086" y="4914543"/>
            <a:ext cx="7632025" cy="930473"/>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IRIS+ (Impact Reporting &amp; Investment Standard) è un sistema di indicatori standardizzati, organizzati per tema o per SDG, sviluppato da Global Impact Investing Network (USA).</a:t>
            </a:r>
            <a:endParaRPr lang="en-US" sz="1950" dirty="0"/>
          </a:p>
        </p:txBody>
      </p:sp>
      <p:sp>
        <p:nvSpPr>
          <p:cNvPr id="7" name="Text 3"/>
          <p:cNvSpPr/>
          <p:nvPr/>
        </p:nvSpPr>
        <p:spPr>
          <a:xfrm>
            <a:off x="6212086" y="5924312"/>
            <a:ext cx="7632025" cy="1240631"/>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Permette di misurare le performance sociali e ambientali. Le organizzazioni possono adottare IRIS selezionando un set di indicatori applicabili alla loro attività e definendo le performance in base a quegli indicatori.</a:t>
            </a:r>
            <a:endParaRPr lang="en-US" sz="1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4345543"/>
            <a:ext cx="8153043"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GuideStar: Catalogo delle Metriche</a:t>
            </a:r>
            <a:endParaRPr lang="en-US" sz="3900" dirty="0"/>
          </a:p>
        </p:txBody>
      </p:sp>
      <p:sp>
        <p:nvSpPr>
          <p:cNvPr id="4" name="Text 1"/>
          <p:cNvSpPr/>
          <p:nvPr/>
        </p:nvSpPr>
        <p:spPr>
          <a:xfrm>
            <a:off x="793790" y="5044916"/>
            <a:ext cx="13042821" cy="620316"/>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Negli ultimi anni, l'organizzazione di informazione statunitense </a:t>
            </a:r>
            <a:r>
              <a:rPr lang="en-US" sz="1950" b="1" u="sng" dirty="0">
                <a:solidFill>
                  <a:srgbClr val="5E4CE6"/>
                </a:solidFill>
                <a:latin typeface="Outfit Extra Bold" pitchFamily="34" charset="0"/>
                <a:ea typeface="Outfit Extra Bold" pitchFamily="34" charset="-122"/>
                <a:cs typeface="Outfit Extra Bold" pitchFamily="34" charset="-120"/>
                <a:hlinkClick r:id="rId4">
                  <a:extLst>
                    <a:ext uri="{A12FA001-AC4F-418D-AE19-62706E023703}">
                      <ahyp:hlinkClr xmlns:ahyp="http://schemas.microsoft.com/office/drawing/2018/hyperlinkcolor" val="tx"/>
                    </a:ext>
                  </a:extLst>
                </a:hlinkClick>
              </a:rPr>
              <a:t>GuideStar</a:t>
            </a:r>
            <a:r>
              <a:rPr lang="en-US" sz="1950" b="1" dirty="0">
                <a:solidFill>
                  <a:srgbClr val="231971"/>
                </a:solidFill>
                <a:latin typeface="Outfit Extra Bold" pitchFamily="34" charset="0"/>
                <a:ea typeface="Outfit Extra Bold" pitchFamily="34" charset="-122"/>
                <a:cs typeface="Outfit Extra Bold" pitchFamily="34" charset="-120"/>
              </a:rPr>
              <a:t>, specializzata nell'ambito del Terzo Settore e delle organizzazioni caritatevoli, si sta concentrando sull'utilizzo di indicatori standardizzati.</a:t>
            </a:r>
            <a:endParaRPr lang="en-US" sz="1950" dirty="0"/>
          </a:p>
        </p:txBody>
      </p:sp>
      <p:sp>
        <p:nvSpPr>
          <p:cNvPr id="5" name="Text 2"/>
          <p:cNvSpPr/>
          <p:nvPr/>
        </p:nvSpPr>
        <p:spPr>
          <a:xfrm>
            <a:off x="793790" y="5744528"/>
            <a:ext cx="13042821" cy="620316"/>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Sebbene i loro indicatori di impatto sociale siano applicabili a livello globale, la strada da percorrere è ancora lunga. Il catalogo delle metriche di GuideStar offre un punto di riferimento importante per le organizzazioni.</a:t>
            </a:r>
            <a:endParaRPr lang="en-US" sz="1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6399" y="812363"/>
            <a:ext cx="7628453" cy="559713"/>
          </a:xfrm>
          <a:prstGeom prst="rect">
            <a:avLst/>
          </a:prstGeom>
          <a:noFill/>
          <a:ln/>
        </p:spPr>
        <p:txBody>
          <a:bodyPr wrap="none" lIns="0" tIns="0" rIns="0" bIns="0" rtlCol="0" anchor="t"/>
          <a:lstStyle/>
          <a:p>
            <a:pPr marL="0" indent="0" algn="l">
              <a:lnSpc>
                <a:spcPts val="4400"/>
              </a:lnSpc>
              <a:buNone/>
            </a:pPr>
            <a:r>
              <a:rPr lang="en-US" sz="3500" b="1" dirty="0">
                <a:solidFill>
                  <a:srgbClr val="231971"/>
                </a:solidFill>
                <a:latin typeface="Outfit Extra Bold" pitchFamily="34" charset="0"/>
                <a:ea typeface="Outfit Extra Bold" pitchFamily="34" charset="-122"/>
                <a:cs typeface="Outfit Extra Bold" pitchFamily="34" charset="-120"/>
              </a:rPr>
              <a:t>Limiti degli Indicatori Standardizzati</a:t>
            </a:r>
            <a:endParaRPr lang="en-US" sz="3500" dirty="0"/>
          </a:p>
        </p:txBody>
      </p:sp>
      <p:sp>
        <p:nvSpPr>
          <p:cNvPr id="4" name="Shape 1"/>
          <p:cNvSpPr/>
          <p:nvPr/>
        </p:nvSpPr>
        <p:spPr>
          <a:xfrm>
            <a:off x="716399" y="1640681"/>
            <a:ext cx="3766066" cy="2490788"/>
          </a:xfrm>
          <a:prstGeom prst="roundRect">
            <a:avLst>
              <a:gd name="adj" fmla="val 4405"/>
            </a:avLst>
          </a:prstGeom>
          <a:solidFill>
            <a:srgbClr val="FAFAFA">
              <a:alpha val="95000"/>
            </a:srgbClr>
          </a:solidFill>
          <a:ln w="22860">
            <a:solidFill>
              <a:srgbClr val="5E4CE6"/>
            </a:solidFill>
            <a:prstDash val="solid"/>
          </a:ln>
        </p:spPr>
        <p:txBody>
          <a:bodyPr/>
          <a:lstStyle/>
          <a:p>
            <a:endParaRPr lang="it-IT"/>
          </a:p>
        </p:txBody>
      </p:sp>
      <p:sp>
        <p:nvSpPr>
          <p:cNvPr id="5" name="Shape 2"/>
          <p:cNvSpPr/>
          <p:nvPr/>
        </p:nvSpPr>
        <p:spPr>
          <a:xfrm>
            <a:off x="693539" y="1640681"/>
            <a:ext cx="91440" cy="2490788"/>
          </a:xfrm>
          <a:prstGeom prst="roundRect">
            <a:avLst>
              <a:gd name="adj" fmla="val 82275"/>
            </a:avLst>
          </a:prstGeom>
          <a:solidFill>
            <a:srgbClr val="5E4CE6"/>
          </a:solidFill>
          <a:ln/>
        </p:spPr>
        <p:txBody>
          <a:bodyPr/>
          <a:lstStyle/>
          <a:p>
            <a:endParaRPr lang="it-IT"/>
          </a:p>
        </p:txBody>
      </p:sp>
      <p:sp>
        <p:nvSpPr>
          <p:cNvPr id="6" name="Text 3"/>
          <p:cNvSpPr/>
          <p:nvPr/>
        </p:nvSpPr>
        <p:spPr>
          <a:xfrm>
            <a:off x="986909" y="1842611"/>
            <a:ext cx="3249930" cy="335875"/>
          </a:xfrm>
          <a:prstGeom prst="rect">
            <a:avLst/>
          </a:prstGeom>
          <a:noFill/>
          <a:ln/>
        </p:spPr>
        <p:txBody>
          <a:bodyPr wrap="none" lIns="0" tIns="0" rIns="0" bIns="0" rtlCol="0" anchor="t"/>
          <a:lstStyle/>
          <a:p>
            <a:pPr marL="0" indent="0" algn="l">
              <a:lnSpc>
                <a:spcPts val="2600"/>
              </a:lnSpc>
              <a:buNone/>
            </a:pPr>
            <a:r>
              <a:rPr lang="en-US" sz="2100" b="1" dirty="0">
                <a:solidFill>
                  <a:srgbClr val="957D00"/>
                </a:solidFill>
                <a:latin typeface="Outfit Extra Bold" pitchFamily="34" charset="0"/>
                <a:ea typeface="Outfit Extra Bold" pitchFamily="34" charset="-122"/>
                <a:cs typeface="Outfit Extra Bold" pitchFamily="34" charset="-120"/>
              </a:rPr>
              <a:t>Orientamento agli Output</a:t>
            </a:r>
            <a:endParaRPr lang="en-US" sz="2100" dirty="0"/>
          </a:p>
        </p:txBody>
      </p:sp>
      <p:sp>
        <p:nvSpPr>
          <p:cNvPr id="7" name="Text 4"/>
          <p:cNvSpPr/>
          <p:nvPr/>
        </p:nvSpPr>
        <p:spPr>
          <a:xfrm>
            <a:off x="986909" y="2250043"/>
            <a:ext cx="3293626" cy="1399580"/>
          </a:xfrm>
          <a:prstGeom prst="rect">
            <a:avLst/>
          </a:prstGeom>
          <a:noFill/>
          <a:ln/>
        </p:spPr>
        <p:txBody>
          <a:bodyPr wrap="square" lIns="0" tIns="0" rIns="0" bIns="0" rtlCol="0" anchor="t"/>
          <a:lstStyle/>
          <a:p>
            <a:pPr marL="0" indent="0" algn="l">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Sono prevalentemente orientati agli output e alle attività piuttosto che alla misurazione dei risultati (outcome) dell'intervento.</a:t>
            </a:r>
            <a:endParaRPr lang="en-US" sz="1750" dirty="0"/>
          </a:p>
        </p:txBody>
      </p:sp>
      <p:sp>
        <p:nvSpPr>
          <p:cNvPr id="8" name="Shape 5"/>
          <p:cNvSpPr/>
          <p:nvPr/>
        </p:nvSpPr>
        <p:spPr>
          <a:xfrm>
            <a:off x="4661535" y="1640681"/>
            <a:ext cx="3766066" cy="2490788"/>
          </a:xfrm>
          <a:prstGeom prst="roundRect">
            <a:avLst>
              <a:gd name="adj" fmla="val 4405"/>
            </a:avLst>
          </a:prstGeom>
          <a:solidFill>
            <a:srgbClr val="FAFAFA">
              <a:alpha val="95000"/>
            </a:srgbClr>
          </a:solidFill>
          <a:ln w="22860">
            <a:solidFill>
              <a:srgbClr val="5E4CE6"/>
            </a:solidFill>
            <a:prstDash val="solid"/>
          </a:ln>
        </p:spPr>
        <p:txBody>
          <a:bodyPr/>
          <a:lstStyle/>
          <a:p>
            <a:endParaRPr lang="it-IT"/>
          </a:p>
        </p:txBody>
      </p:sp>
      <p:sp>
        <p:nvSpPr>
          <p:cNvPr id="9" name="Shape 6"/>
          <p:cNvSpPr/>
          <p:nvPr/>
        </p:nvSpPr>
        <p:spPr>
          <a:xfrm>
            <a:off x="4638675" y="1640681"/>
            <a:ext cx="91440" cy="2490788"/>
          </a:xfrm>
          <a:prstGeom prst="roundRect">
            <a:avLst>
              <a:gd name="adj" fmla="val 82275"/>
            </a:avLst>
          </a:prstGeom>
          <a:solidFill>
            <a:srgbClr val="5E4CE6"/>
          </a:solidFill>
          <a:ln/>
        </p:spPr>
        <p:txBody>
          <a:bodyPr/>
          <a:lstStyle/>
          <a:p>
            <a:endParaRPr lang="it-IT"/>
          </a:p>
        </p:txBody>
      </p:sp>
      <p:sp>
        <p:nvSpPr>
          <p:cNvPr id="10" name="Text 7"/>
          <p:cNvSpPr/>
          <p:nvPr/>
        </p:nvSpPr>
        <p:spPr>
          <a:xfrm>
            <a:off x="4932045" y="1842611"/>
            <a:ext cx="2686764" cy="335875"/>
          </a:xfrm>
          <a:prstGeom prst="rect">
            <a:avLst/>
          </a:prstGeom>
          <a:noFill/>
          <a:ln/>
        </p:spPr>
        <p:txBody>
          <a:bodyPr wrap="none" lIns="0" tIns="0" rIns="0" bIns="0" rtlCol="0" anchor="t"/>
          <a:lstStyle/>
          <a:p>
            <a:pPr marL="0" indent="0" algn="l">
              <a:lnSpc>
                <a:spcPts val="2600"/>
              </a:lnSpc>
              <a:buNone/>
            </a:pPr>
            <a:r>
              <a:rPr lang="en-US" sz="2100" b="1" dirty="0">
                <a:solidFill>
                  <a:srgbClr val="957D00"/>
                </a:solidFill>
                <a:latin typeface="Outfit Extra Bold" pitchFamily="34" charset="0"/>
                <a:ea typeface="Outfit Extra Bold" pitchFamily="34" charset="-122"/>
                <a:cs typeface="Outfit Extra Bold" pitchFamily="34" charset="-120"/>
              </a:rPr>
              <a:t>Rischio di Distorsione</a:t>
            </a:r>
            <a:endParaRPr lang="en-US" sz="2100" dirty="0"/>
          </a:p>
        </p:txBody>
      </p:sp>
      <p:sp>
        <p:nvSpPr>
          <p:cNvPr id="11" name="Text 8"/>
          <p:cNvSpPr/>
          <p:nvPr/>
        </p:nvSpPr>
        <p:spPr>
          <a:xfrm>
            <a:off x="4932045" y="2250043"/>
            <a:ext cx="3293626" cy="1679496"/>
          </a:xfrm>
          <a:prstGeom prst="rect">
            <a:avLst/>
          </a:prstGeom>
          <a:noFill/>
          <a:ln/>
        </p:spPr>
        <p:txBody>
          <a:bodyPr wrap="square" lIns="0" tIns="0" rIns="0" bIns="0" rtlCol="0" anchor="t"/>
          <a:lstStyle/>
          <a:p>
            <a:pPr marL="0" indent="0" algn="l">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La raccolta rigorosa dei dati sui risultati e sulle attività può portare gli operatori a sentirsi chiamati a soddisfare più le misure che il perseguimento della loro missione sociale.</a:t>
            </a:r>
            <a:endParaRPr lang="en-US" sz="1750" dirty="0"/>
          </a:p>
        </p:txBody>
      </p:sp>
      <p:sp>
        <p:nvSpPr>
          <p:cNvPr id="12" name="Shape 9"/>
          <p:cNvSpPr/>
          <p:nvPr/>
        </p:nvSpPr>
        <p:spPr>
          <a:xfrm>
            <a:off x="716399" y="4310539"/>
            <a:ext cx="3766066" cy="3106579"/>
          </a:xfrm>
          <a:prstGeom prst="roundRect">
            <a:avLst>
              <a:gd name="adj" fmla="val 3532"/>
            </a:avLst>
          </a:prstGeom>
          <a:solidFill>
            <a:srgbClr val="FAFAFA">
              <a:alpha val="95000"/>
            </a:srgbClr>
          </a:solidFill>
          <a:ln w="22860">
            <a:solidFill>
              <a:srgbClr val="5E4CE6"/>
            </a:solidFill>
            <a:prstDash val="solid"/>
          </a:ln>
        </p:spPr>
        <p:txBody>
          <a:bodyPr/>
          <a:lstStyle/>
          <a:p>
            <a:endParaRPr lang="it-IT"/>
          </a:p>
        </p:txBody>
      </p:sp>
      <p:sp>
        <p:nvSpPr>
          <p:cNvPr id="13" name="Shape 10"/>
          <p:cNvSpPr/>
          <p:nvPr/>
        </p:nvSpPr>
        <p:spPr>
          <a:xfrm>
            <a:off x="693539" y="4310539"/>
            <a:ext cx="91440" cy="3106579"/>
          </a:xfrm>
          <a:prstGeom prst="roundRect">
            <a:avLst>
              <a:gd name="adj" fmla="val 82275"/>
            </a:avLst>
          </a:prstGeom>
          <a:solidFill>
            <a:srgbClr val="5E4CE6"/>
          </a:solidFill>
          <a:ln/>
        </p:spPr>
        <p:txBody>
          <a:bodyPr/>
          <a:lstStyle/>
          <a:p>
            <a:endParaRPr lang="it-IT"/>
          </a:p>
        </p:txBody>
      </p:sp>
      <p:sp>
        <p:nvSpPr>
          <p:cNvPr id="14" name="Text 11"/>
          <p:cNvSpPr/>
          <p:nvPr/>
        </p:nvSpPr>
        <p:spPr>
          <a:xfrm>
            <a:off x="986909" y="4512469"/>
            <a:ext cx="3293626" cy="671751"/>
          </a:xfrm>
          <a:prstGeom prst="rect">
            <a:avLst/>
          </a:prstGeom>
          <a:noFill/>
          <a:ln/>
        </p:spPr>
        <p:txBody>
          <a:bodyPr wrap="square" lIns="0" tIns="0" rIns="0" bIns="0" rtlCol="0" anchor="t"/>
          <a:lstStyle/>
          <a:p>
            <a:pPr marL="0" indent="0" algn="l">
              <a:lnSpc>
                <a:spcPts val="2600"/>
              </a:lnSpc>
              <a:buNone/>
            </a:pPr>
            <a:r>
              <a:rPr lang="en-US" sz="2100" b="1" dirty="0">
                <a:solidFill>
                  <a:srgbClr val="957D00"/>
                </a:solidFill>
                <a:latin typeface="Outfit Extra Bold" pitchFamily="34" charset="0"/>
                <a:ea typeface="Outfit Extra Bold" pitchFamily="34" charset="-122"/>
                <a:cs typeface="Outfit Extra Bold" pitchFamily="34" charset="-120"/>
              </a:rPr>
              <a:t>Mancanza di Allineamento</a:t>
            </a:r>
            <a:endParaRPr lang="en-US" sz="2100" dirty="0"/>
          </a:p>
        </p:txBody>
      </p:sp>
      <p:sp>
        <p:nvSpPr>
          <p:cNvPr id="15" name="Text 12"/>
          <p:cNvSpPr/>
          <p:nvPr/>
        </p:nvSpPr>
        <p:spPr>
          <a:xfrm>
            <a:off x="986909" y="5255776"/>
            <a:ext cx="3293626" cy="1959412"/>
          </a:xfrm>
          <a:prstGeom prst="rect">
            <a:avLst/>
          </a:prstGeom>
          <a:noFill/>
          <a:ln/>
        </p:spPr>
        <p:txBody>
          <a:bodyPr wrap="square" lIns="0" tIns="0" rIns="0" bIns="0" rtlCol="0" anchor="t"/>
          <a:lstStyle/>
          <a:p>
            <a:pPr marL="0" indent="0" algn="l">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Alcune metriche standard potrebbero non essere allineate alla missione dell'organizzazione e quindi potrebbe essere necessario creare metriche personalizzate.</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51761"/>
            <a:ext cx="6930033"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Come Sviluppare gli Indicatori</a:t>
            </a:r>
            <a:endParaRPr lang="en-US" sz="3900" dirty="0"/>
          </a:p>
        </p:txBody>
      </p:sp>
      <p:sp>
        <p:nvSpPr>
          <p:cNvPr id="4" name="Text 1"/>
          <p:cNvSpPr/>
          <p:nvPr/>
        </p:nvSpPr>
        <p:spPr>
          <a:xfrm>
            <a:off x="793790" y="1451134"/>
            <a:ext cx="7556421" cy="620316"/>
          </a:xfrm>
          <a:prstGeom prst="rect">
            <a:avLst/>
          </a:prstGeom>
          <a:noFill/>
          <a:ln/>
        </p:spPr>
        <p:txBody>
          <a:bodyPr wrap="squar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Ci sono alcuni modi per farlo, che possono essere suddivisi in tre regole chiave per una buona selezione degli indicatori:</a:t>
            </a:r>
            <a:endParaRPr lang="en-US" sz="1950" dirty="0"/>
          </a:p>
        </p:txBody>
      </p:sp>
      <p:sp>
        <p:nvSpPr>
          <p:cNvPr id="5" name="Text 2"/>
          <p:cNvSpPr/>
          <p:nvPr/>
        </p:nvSpPr>
        <p:spPr>
          <a:xfrm>
            <a:off x="793790" y="236910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01</a:t>
            </a:r>
            <a:endParaRPr lang="en-US" sz="1550" dirty="0"/>
          </a:p>
        </p:txBody>
      </p:sp>
      <p:sp>
        <p:nvSpPr>
          <p:cNvPr id="6" name="Shape 3"/>
          <p:cNvSpPr/>
          <p:nvPr/>
        </p:nvSpPr>
        <p:spPr>
          <a:xfrm>
            <a:off x="793790" y="2683431"/>
            <a:ext cx="3679031" cy="22860"/>
          </a:xfrm>
          <a:prstGeom prst="rect">
            <a:avLst/>
          </a:prstGeom>
          <a:solidFill>
            <a:srgbClr val="5E4CE6"/>
          </a:solidFill>
          <a:ln/>
        </p:spPr>
        <p:txBody>
          <a:bodyPr/>
          <a:lstStyle/>
          <a:p>
            <a:endParaRPr lang="it-IT"/>
          </a:p>
        </p:txBody>
      </p:sp>
      <p:sp>
        <p:nvSpPr>
          <p:cNvPr id="7" name="Text 4"/>
          <p:cNvSpPr/>
          <p:nvPr/>
        </p:nvSpPr>
        <p:spPr>
          <a:xfrm>
            <a:off x="793790" y="282833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Collegamento</a:t>
            </a:r>
            <a:endParaRPr lang="en-US" sz="2300" dirty="0"/>
          </a:p>
        </p:txBody>
      </p:sp>
      <p:sp>
        <p:nvSpPr>
          <p:cNvPr id="8" name="Text 5"/>
          <p:cNvSpPr/>
          <p:nvPr/>
        </p:nvSpPr>
        <p:spPr>
          <a:xfrm>
            <a:off x="793790" y="3279696"/>
            <a:ext cx="3679031" cy="1550789"/>
          </a:xfrm>
          <a:prstGeom prst="rect">
            <a:avLst/>
          </a:prstGeom>
          <a:noFill/>
          <a:ln/>
        </p:spPr>
        <p:txBody>
          <a:bodyPr wrap="squar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Il processo di ricerca e selezione di indicatori da standard o da benchmark con obiettivi di impatto simili a quelli dell'organizzazione.</a:t>
            </a:r>
            <a:endParaRPr lang="en-US" sz="1950" dirty="0"/>
          </a:p>
        </p:txBody>
      </p:sp>
      <p:sp>
        <p:nvSpPr>
          <p:cNvPr id="9" name="Text 6"/>
          <p:cNvSpPr/>
          <p:nvPr/>
        </p:nvSpPr>
        <p:spPr>
          <a:xfrm>
            <a:off x="4671179" y="236910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02</a:t>
            </a:r>
            <a:endParaRPr lang="en-US" sz="1550" dirty="0"/>
          </a:p>
        </p:txBody>
      </p:sp>
      <p:sp>
        <p:nvSpPr>
          <p:cNvPr id="10" name="Shape 7"/>
          <p:cNvSpPr/>
          <p:nvPr/>
        </p:nvSpPr>
        <p:spPr>
          <a:xfrm>
            <a:off x="4671179" y="2683431"/>
            <a:ext cx="3679031" cy="22860"/>
          </a:xfrm>
          <a:prstGeom prst="rect">
            <a:avLst/>
          </a:prstGeom>
          <a:solidFill>
            <a:srgbClr val="5E4CE6"/>
          </a:solidFill>
          <a:ln/>
        </p:spPr>
        <p:txBody>
          <a:bodyPr/>
          <a:lstStyle/>
          <a:p>
            <a:endParaRPr lang="it-IT"/>
          </a:p>
        </p:txBody>
      </p:sp>
      <p:sp>
        <p:nvSpPr>
          <p:cNvPr id="11" name="Text 8"/>
          <p:cNvSpPr/>
          <p:nvPr/>
        </p:nvSpPr>
        <p:spPr>
          <a:xfrm>
            <a:off x="4671179" y="282833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Allineamento</a:t>
            </a:r>
            <a:endParaRPr lang="en-US" sz="2300" dirty="0"/>
          </a:p>
        </p:txBody>
      </p:sp>
      <p:sp>
        <p:nvSpPr>
          <p:cNvPr id="12" name="Text 9"/>
          <p:cNvSpPr/>
          <p:nvPr/>
        </p:nvSpPr>
        <p:spPr>
          <a:xfrm>
            <a:off x="4671179" y="3279696"/>
            <a:ext cx="3679031" cy="1240631"/>
          </a:xfrm>
          <a:prstGeom prst="rect">
            <a:avLst/>
          </a:prstGeom>
          <a:noFill/>
          <a:ln/>
        </p:spPr>
        <p:txBody>
          <a:bodyPr wrap="squar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Permette di adattare le metriche standard ai propri obiettivi e dimensioni di impatto specifici.</a:t>
            </a:r>
            <a:endParaRPr lang="en-US" sz="1950" dirty="0"/>
          </a:p>
        </p:txBody>
      </p:sp>
      <p:sp>
        <p:nvSpPr>
          <p:cNvPr id="13" name="Text 10"/>
          <p:cNvSpPr/>
          <p:nvPr/>
        </p:nvSpPr>
        <p:spPr>
          <a:xfrm>
            <a:off x="793790" y="517767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03</a:t>
            </a:r>
            <a:endParaRPr lang="en-US" sz="1550" dirty="0"/>
          </a:p>
        </p:txBody>
      </p:sp>
      <p:sp>
        <p:nvSpPr>
          <p:cNvPr id="14" name="Shape 11"/>
          <p:cNvSpPr/>
          <p:nvPr/>
        </p:nvSpPr>
        <p:spPr>
          <a:xfrm>
            <a:off x="793790" y="5491996"/>
            <a:ext cx="7556421" cy="22860"/>
          </a:xfrm>
          <a:prstGeom prst="rect">
            <a:avLst/>
          </a:prstGeom>
          <a:solidFill>
            <a:srgbClr val="5E4CE6"/>
          </a:solidFill>
          <a:ln/>
        </p:spPr>
        <p:txBody>
          <a:bodyPr/>
          <a:lstStyle/>
          <a:p>
            <a:endParaRPr lang="it-IT"/>
          </a:p>
        </p:txBody>
      </p:sp>
      <p:sp>
        <p:nvSpPr>
          <p:cNvPr id="15" name="Text 12"/>
          <p:cNvSpPr/>
          <p:nvPr/>
        </p:nvSpPr>
        <p:spPr>
          <a:xfrm>
            <a:off x="793790" y="563689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Combinazione</a:t>
            </a:r>
            <a:endParaRPr lang="en-US" sz="2300" dirty="0"/>
          </a:p>
        </p:txBody>
      </p:sp>
      <p:sp>
        <p:nvSpPr>
          <p:cNvPr id="16" name="Text 13"/>
          <p:cNvSpPr/>
          <p:nvPr/>
        </p:nvSpPr>
        <p:spPr>
          <a:xfrm>
            <a:off x="793790" y="6088261"/>
            <a:ext cx="7556421" cy="1240631"/>
          </a:xfrm>
          <a:prstGeom prst="rect">
            <a:avLst/>
          </a:prstGeom>
          <a:noFill/>
          <a:ln/>
        </p:spPr>
        <p:txBody>
          <a:bodyPr wrap="square" lIns="0" tIns="0" rIns="0" bIns="0" rtlCol="0" anchor="t"/>
          <a:lstStyle/>
          <a:p>
            <a:pPr marL="0" indent="0" algn="l">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La combinazione degli indicatori standard e personalizzati è particolarmente utile per esprimere il raggiungimento dei propri scopi e obiettivi quando gli standard stessi hanno delineato un modo per farlo.</a:t>
            </a:r>
            <a:endParaRPr lang="en-US" sz="1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985</Words>
  <Application>Microsoft Office PowerPoint</Application>
  <PresentationFormat>Personalizzato</PresentationFormat>
  <Paragraphs>105</Paragraphs>
  <Slides>12</Slides>
  <Notes>12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Outfit Extra Bold</vt:lpstr>
      <vt:lpstr>Outfit Light</vt:lpstr>
      <vt:lpstr>Arimo</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Lenovo</dc:creator>
  <cp:lastModifiedBy>Maurizio Petrocchi</cp:lastModifiedBy>
  <cp:revision>1</cp:revision>
  <dcterms:created xsi:type="dcterms:W3CDTF">2025-10-20T07:38:19Z</dcterms:created>
  <dcterms:modified xsi:type="dcterms:W3CDTF">2025-10-20T07:39:29Z</dcterms:modified>
</cp:coreProperties>
</file>