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4630400" cy="8229600"/>
  <p:notesSz cx="8229600" cy="14630400"/>
  <p:embeddedFontLst>
    <p:embeddedFont>
      <p:font typeface="Outfit Extra Bold" panose="020B0604020202020204" charset="0"/>
      <p:regular r:id="rId36"/>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88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733699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71754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992490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1800022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3022328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964170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2820299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4133495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41210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3735194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3696552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extLst>
      <p:ext uri="{BB962C8B-B14F-4D97-AF65-F5344CB8AC3E}">
        <p14:creationId xmlns:p14="http://schemas.microsoft.com/office/powerpoint/2010/main" val="142042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804761"/>
            <a:ext cx="7259955"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IL PIANO DI COMUNICAZIONE</a:t>
            </a:r>
            <a:endParaRPr lang="en-US" sz="3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458600"/>
            <a:ext cx="7885628"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A proposito di obiettivi: </a:t>
            </a:r>
            <a:r>
              <a:rPr lang="en-US" sz="3100" b="1" dirty="0">
                <a:solidFill>
                  <a:srgbClr val="5E4CE6"/>
                </a:solidFill>
                <a:latin typeface="Outfit Extra Bold" pitchFamily="34" charset="0"/>
                <a:ea typeface="Outfit Extra Bold" pitchFamily="34" charset="-122"/>
                <a:cs typeface="Outfit Extra Bold" pitchFamily="34" charset="-120"/>
              </a:rPr>
              <a:t>l'approccio SMART</a:t>
            </a:r>
            <a:endParaRPr lang="en-US" sz="3100" dirty="0"/>
          </a:p>
        </p:txBody>
      </p:sp>
      <p:sp>
        <p:nvSpPr>
          <p:cNvPr id="8" name="Shape 1"/>
          <p:cNvSpPr/>
          <p:nvPr/>
        </p:nvSpPr>
        <p:spPr>
          <a:xfrm>
            <a:off x="521315" y="5954077"/>
            <a:ext cx="4215289" cy="1156097"/>
          </a:xfrm>
          <a:prstGeom prst="roundRect">
            <a:avLst>
              <a:gd name="adj" fmla="val 7210"/>
            </a:avLst>
          </a:prstGeom>
          <a:solidFill>
            <a:srgbClr val="E9E6FA"/>
          </a:solidFill>
          <a:ln w="7620">
            <a:solidFill>
              <a:srgbClr val="BDB8DF"/>
            </a:solidFill>
            <a:prstDash val="solid"/>
          </a:ln>
        </p:spPr>
        <p:txBody>
          <a:bodyPr/>
          <a:lstStyle/>
          <a:p>
            <a:endParaRPr lang="it-IT"/>
          </a:p>
        </p:txBody>
      </p:sp>
      <p:sp>
        <p:nvSpPr>
          <p:cNvPr id="9" name="Text 2"/>
          <p:cNvSpPr/>
          <p:nvPr/>
        </p:nvSpPr>
        <p:spPr>
          <a:xfrm>
            <a:off x="933271" y="6160054"/>
            <a:ext cx="3803333"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Who – What – Where – When – Why</a:t>
            </a:r>
            <a:endParaRPr lang="en-US" sz="2300" dirty="0"/>
          </a:p>
        </p:txBody>
      </p:sp>
      <p:sp>
        <p:nvSpPr>
          <p:cNvPr id="10" name="Shape 3"/>
          <p:cNvSpPr/>
          <p:nvPr/>
        </p:nvSpPr>
        <p:spPr>
          <a:xfrm>
            <a:off x="5071199" y="5919613"/>
            <a:ext cx="4215408" cy="1156097"/>
          </a:xfrm>
          <a:prstGeom prst="roundRect">
            <a:avLst>
              <a:gd name="adj" fmla="val 7210"/>
            </a:avLst>
          </a:prstGeom>
          <a:solidFill>
            <a:srgbClr val="E9E6FA"/>
          </a:solidFill>
          <a:ln w="7620">
            <a:solidFill>
              <a:srgbClr val="BDB8DF"/>
            </a:solidFill>
            <a:prstDash val="solid"/>
          </a:ln>
        </p:spPr>
        <p:txBody>
          <a:bodyPr/>
          <a:lstStyle/>
          <a:p>
            <a:endParaRPr lang="it-IT"/>
          </a:p>
        </p:txBody>
      </p:sp>
      <p:sp>
        <p:nvSpPr>
          <p:cNvPr id="11" name="Text 4"/>
          <p:cNvSpPr/>
          <p:nvPr/>
        </p:nvSpPr>
        <p:spPr>
          <a:xfrm>
            <a:off x="5413415" y="6141138"/>
            <a:ext cx="3803452"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Qualità, Quantità, economicità</a:t>
            </a:r>
            <a:endParaRPr lang="en-US" sz="2300" dirty="0"/>
          </a:p>
        </p:txBody>
      </p:sp>
      <p:sp>
        <p:nvSpPr>
          <p:cNvPr id="12" name="Shape 5"/>
          <p:cNvSpPr/>
          <p:nvPr/>
        </p:nvSpPr>
        <p:spPr>
          <a:xfrm>
            <a:off x="9628823" y="5935159"/>
            <a:ext cx="4215289" cy="1156097"/>
          </a:xfrm>
          <a:prstGeom prst="roundRect">
            <a:avLst>
              <a:gd name="adj" fmla="val 7210"/>
            </a:avLst>
          </a:prstGeom>
          <a:solidFill>
            <a:srgbClr val="E9E6FA"/>
          </a:solidFill>
          <a:ln w="7620">
            <a:solidFill>
              <a:srgbClr val="BDB8DF"/>
            </a:solidFill>
            <a:prstDash val="solid"/>
          </a:ln>
        </p:spPr>
        <p:txBody>
          <a:bodyPr/>
          <a:lstStyle/>
          <a:p>
            <a:endParaRPr lang="it-IT"/>
          </a:p>
        </p:txBody>
      </p:sp>
      <p:sp>
        <p:nvSpPr>
          <p:cNvPr id="13" name="Text 6"/>
          <p:cNvSpPr/>
          <p:nvPr/>
        </p:nvSpPr>
        <p:spPr>
          <a:xfrm>
            <a:off x="10040779" y="6125590"/>
            <a:ext cx="3803333"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Conoscenze, Risorse, Capacità</a:t>
            </a:r>
            <a:endParaRPr lang="en-US" sz="2300" dirty="0"/>
          </a:p>
        </p:txBody>
      </p:sp>
      <p:sp>
        <p:nvSpPr>
          <p:cNvPr id="14" name="Shape 7"/>
          <p:cNvSpPr/>
          <p:nvPr/>
        </p:nvSpPr>
        <p:spPr>
          <a:xfrm>
            <a:off x="263188" y="7323886"/>
            <a:ext cx="6422112" cy="784027"/>
          </a:xfrm>
          <a:prstGeom prst="roundRect">
            <a:avLst>
              <a:gd name="adj" fmla="val 10632"/>
            </a:avLst>
          </a:prstGeom>
          <a:solidFill>
            <a:srgbClr val="E9E6FA"/>
          </a:solidFill>
          <a:ln w="7620">
            <a:solidFill>
              <a:srgbClr val="BDB8DF"/>
            </a:solidFill>
            <a:prstDash val="solid"/>
          </a:ln>
        </p:spPr>
        <p:txBody>
          <a:bodyPr/>
          <a:lstStyle/>
          <a:p>
            <a:endParaRPr lang="it-IT"/>
          </a:p>
        </p:txBody>
      </p:sp>
      <p:sp>
        <p:nvSpPr>
          <p:cNvPr id="15" name="Text 8"/>
          <p:cNvSpPr/>
          <p:nvPr/>
        </p:nvSpPr>
        <p:spPr>
          <a:xfrm>
            <a:off x="793790" y="7529864"/>
            <a:ext cx="4948952"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Pertinenza con i valori organizzativi</a:t>
            </a:r>
            <a:endParaRPr lang="en-US" sz="2300" dirty="0"/>
          </a:p>
        </p:txBody>
      </p:sp>
      <p:sp>
        <p:nvSpPr>
          <p:cNvPr id="16" name="Shape 9"/>
          <p:cNvSpPr/>
          <p:nvPr/>
        </p:nvSpPr>
        <p:spPr>
          <a:xfrm>
            <a:off x="7414260" y="7281689"/>
            <a:ext cx="6422231" cy="784027"/>
          </a:xfrm>
          <a:prstGeom prst="roundRect">
            <a:avLst>
              <a:gd name="adj" fmla="val 10632"/>
            </a:avLst>
          </a:prstGeom>
          <a:solidFill>
            <a:srgbClr val="E9E6FA"/>
          </a:solidFill>
          <a:ln w="7620">
            <a:solidFill>
              <a:srgbClr val="BDB8DF"/>
            </a:solidFill>
            <a:prstDash val="solid"/>
          </a:ln>
        </p:spPr>
        <p:txBody>
          <a:bodyPr/>
          <a:lstStyle/>
          <a:p>
            <a:endParaRPr lang="it-IT"/>
          </a:p>
        </p:txBody>
      </p:sp>
      <p:sp>
        <p:nvSpPr>
          <p:cNvPr id="17" name="Text 10"/>
          <p:cNvSpPr/>
          <p:nvPr/>
        </p:nvSpPr>
        <p:spPr>
          <a:xfrm>
            <a:off x="8751808" y="753840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Variabile TEMPO</a:t>
            </a:r>
            <a:endParaRPr lang="en-US" sz="2300" dirty="0"/>
          </a:p>
        </p:txBody>
      </p:sp>
      <p:pic>
        <p:nvPicPr>
          <p:cNvPr id="19" name="Immagine 18">
            <a:extLst>
              <a:ext uri="{FF2B5EF4-FFF2-40B4-BE49-F238E27FC236}">
                <a16:creationId xmlns:a16="http://schemas.microsoft.com/office/drawing/2014/main" id="{5A120AA8-5EAB-974C-EB3A-FC4E6F4BDC28}"/>
              </a:ext>
            </a:extLst>
          </p:cNvPr>
          <p:cNvPicPr>
            <a:picLocks noChangeAspect="1"/>
          </p:cNvPicPr>
          <p:nvPr/>
        </p:nvPicPr>
        <p:blipFill>
          <a:blip r:embed="rId3"/>
          <a:stretch>
            <a:fillRect/>
          </a:stretch>
        </p:blipFill>
        <p:spPr>
          <a:xfrm>
            <a:off x="521315" y="1119426"/>
            <a:ext cx="13729943" cy="45786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379696"/>
            <a:ext cx="8920043"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I nove passi del </a:t>
            </a:r>
            <a:r>
              <a:rPr lang="en-US" sz="3900" b="1" dirty="0">
                <a:solidFill>
                  <a:srgbClr val="5E4CE6"/>
                </a:solidFill>
                <a:latin typeface="Outfit Extra Bold" pitchFamily="34" charset="0"/>
                <a:ea typeface="Outfit Extra Bold" pitchFamily="34" charset="-122"/>
                <a:cs typeface="Outfit Extra Bold" pitchFamily="34" charset="-120"/>
              </a:rPr>
              <a:t>piano di comunicazione</a:t>
            </a:r>
            <a:endParaRPr lang="en-US" sz="3900" dirty="0"/>
          </a:p>
        </p:txBody>
      </p:sp>
      <p:sp>
        <p:nvSpPr>
          <p:cNvPr id="3" name="Text 1"/>
          <p:cNvSpPr/>
          <p:nvPr/>
        </p:nvSpPr>
        <p:spPr>
          <a:xfrm>
            <a:off x="793790" y="2396609"/>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01</a:t>
            </a:r>
            <a:endParaRPr lang="en-US" sz="1550" dirty="0"/>
          </a:p>
        </p:txBody>
      </p:sp>
      <p:sp>
        <p:nvSpPr>
          <p:cNvPr id="4" name="Shape 2"/>
          <p:cNvSpPr/>
          <p:nvPr/>
        </p:nvSpPr>
        <p:spPr>
          <a:xfrm>
            <a:off x="793790" y="2710934"/>
            <a:ext cx="4215289" cy="22860"/>
          </a:xfrm>
          <a:prstGeom prst="rect">
            <a:avLst/>
          </a:prstGeom>
          <a:solidFill>
            <a:srgbClr val="5E4CE6"/>
          </a:solidFill>
          <a:ln/>
        </p:spPr>
        <p:txBody>
          <a:bodyPr/>
          <a:lstStyle/>
          <a:p>
            <a:endParaRPr lang="it-IT"/>
          </a:p>
        </p:txBody>
      </p:sp>
      <p:sp>
        <p:nvSpPr>
          <p:cNvPr id="5" name="Text 3"/>
          <p:cNvSpPr/>
          <p:nvPr/>
        </p:nvSpPr>
        <p:spPr>
          <a:xfrm>
            <a:off x="793790" y="2855833"/>
            <a:ext cx="3040618"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l'analisi dello scenario</a:t>
            </a:r>
            <a:endParaRPr lang="en-US" sz="2300" dirty="0"/>
          </a:p>
        </p:txBody>
      </p:sp>
      <p:sp>
        <p:nvSpPr>
          <p:cNvPr id="6" name="Text 4"/>
          <p:cNvSpPr/>
          <p:nvPr/>
        </p:nvSpPr>
        <p:spPr>
          <a:xfrm>
            <a:off x="5207437" y="2396609"/>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02</a:t>
            </a:r>
            <a:endParaRPr lang="en-US" sz="1550" dirty="0"/>
          </a:p>
        </p:txBody>
      </p:sp>
      <p:sp>
        <p:nvSpPr>
          <p:cNvPr id="7" name="Shape 5"/>
          <p:cNvSpPr/>
          <p:nvPr/>
        </p:nvSpPr>
        <p:spPr>
          <a:xfrm>
            <a:off x="5207437" y="2710934"/>
            <a:ext cx="4215408" cy="22860"/>
          </a:xfrm>
          <a:prstGeom prst="rect">
            <a:avLst/>
          </a:prstGeom>
          <a:solidFill>
            <a:srgbClr val="5E4CE6"/>
          </a:solidFill>
          <a:ln/>
        </p:spPr>
        <p:txBody>
          <a:bodyPr/>
          <a:lstStyle/>
          <a:p>
            <a:endParaRPr lang="it-IT"/>
          </a:p>
        </p:txBody>
      </p:sp>
      <p:sp>
        <p:nvSpPr>
          <p:cNvPr id="8" name="Text 6"/>
          <p:cNvSpPr/>
          <p:nvPr/>
        </p:nvSpPr>
        <p:spPr>
          <a:xfrm>
            <a:off x="5207437" y="2855833"/>
            <a:ext cx="4215408"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l'individuazione degli obiettivi di comunicazione</a:t>
            </a:r>
            <a:endParaRPr lang="en-US" sz="2300" dirty="0"/>
          </a:p>
        </p:txBody>
      </p:sp>
      <p:sp>
        <p:nvSpPr>
          <p:cNvPr id="9" name="Text 7"/>
          <p:cNvSpPr/>
          <p:nvPr/>
        </p:nvSpPr>
        <p:spPr>
          <a:xfrm>
            <a:off x="9621203" y="2396609"/>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03</a:t>
            </a:r>
            <a:endParaRPr lang="en-US" sz="1550" dirty="0"/>
          </a:p>
        </p:txBody>
      </p:sp>
      <p:sp>
        <p:nvSpPr>
          <p:cNvPr id="10" name="Shape 8"/>
          <p:cNvSpPr/>
          <p:nvPr/>
        </p:nvSpPr>
        <p:spPr>
          <a:xfrm>
            <a:off x="9621203" y="2710934"/>
            <a:ext cx="4215289" cy="22860"/>
          </a:xfrm>
          <a:prstGeom prst="rect">
            <a:avLst/>
          </a:prstGeom>
          <a:solidFill>
            <a:srgbClr val="5E4CE6"/>
          </a:solidFill>
          <a:ln/>
        </p:spPr>
        <p:txBody>
          <a:bodyPr/>
          <a:lstStyle/>
          <a:p>
            <a:endParaRPr lang="it-IT"/>
          </a:p>
        </p:txBody>
      </p:sp>
      <p:sp>
        <p:nvSpPr>
          <p:cNvPr id="11" name="Text 9"/>
          <p:cNvSpPr/>
          <p:nvPr/>
        </p:nvSpPr>
        <p:spPr>
          <a:xfrm>
            <a:off x="9621203" y="2855833"/>
            <a:ext cx="4215289"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l'individuazione dei pubblici di riferimento</a:t>
            </a:r>
            <a:endParaRPr lang="en-US" sz="2300" dirty="0"/>
          </a:p>
        </p:txBody>
      </p:sp>
      <p:sp>
        <p:nvSpPr>
          <p:cNvPr id="12" name="Text 10"/>
          <p:cNvSpPr/>
          <p:nvPr/>
        </p:nvSpPr>
        <p:spPr>
          <a:xfrm>
            <a:off x="793790" y="394716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04</a:t>
            </a:r>
            <a:endParaRPr lang="en-US" sz="1550" dirty="0"/>
          </a:p>
        </p:txBody>
      </p:sp>
      <p:sp>
        <p:nvSpPr>
          <p:cNvPr id="13" name="Shape 11"/>
          <p:cNvSpPr/>
          <p:nvPr/>
        </p:nvSpPr>
        <p:spPr>
          <a:xfrm>
            <a:off x="793790" y="4261485"/>
            <a:ext cx="4215289" cy="22860"/>
          </a:xfrm>
          <a:prstGeom prst="rect">
            <a:avLst/>
          </a:prstGeom>
          <a:solidFill>
            <a:srgbClr val="5E4CE6"/>
          </a:solidFill>
          <a:ln/>
        </p:spPr>
        <p:txBody>
          <a:bodyPr/>
          <a:lstStyle/>
          <a:p>
            <a:endParaRPr lang="it-IT"/>
          </a:p>
        </p:txBody>
      </p:sp>
      <p:sp>
        <p:nvSpPr>
          <p:cNvPr id="14" name="Text 12"/>
          <p:cNvSpPr/>
          <p:nvPr/>
        </p:nvSpPr>
        <p:spPr>
          <a:xfrm>
            <a:off x="793790" y="440638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 scelte strategiche</a:t>
            </a:r>
            <a:endParaRPr lang="en-US" sz="2300" dirty="0"/>
          </a:p>
        </p:txBody>
      </p:sp>
      <p:sp>
        <p:nvSpPr>
          <p:cNvPr id="15" name="Text 13"/>
          <p:cNvSpPr/>
          <p:nvPr/>
        </p:nvSpPr>
        <p:spPr>
          <a:xfrm>
            <a:off x="5207437" y="394716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05</a:t>
            </a:r>
            <a:endParaRPr lang="en-US" sz="1550" dirty="0"/>
          </a:p>
        </p:txBody>
      </p:sp>
      <p:sp>
        <p:nvSpPr>
          <p:cNvPr id="16" name="Shape 14"/>
          <p:cNvSpPr/>
          <p:nvPr/>
        </p:nvSpPr>
        <p:spPr>
          <a:xfrm>
            <a:off x="5207437" y="4261485"/>
            <a:ext cx="4215408" cy="22860"/>
          </a:xfrm>
          <a:prstGeom prst="rect">
            <a:avLst/>
          </a:prstGeom>
          <a:solidFill>
            <a:srgbClr val="5E4CE6"/>
          </a:solidFill>
          <a:ln/>
        </p:spPr>
        <p:txBody>
          <a:bodyPr/>
          <a:lstStyle/>
          <a:p>
            <a:endParaRPr lang="it-IT"/>
          </a:p>
        </p:txBody>
      </p:sp>
      <p:sp>
        <p:nvSpPr>
          <p:cNvPr id="17" name="Text 15"/>
          <p:cNvSpPr/>
          <p:nvPr/>
        </p:nvSpPr>
        <p:spPr>
          <a:xfrm>
            <a:off x="5207437" y="440638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 scelte di contenuto</a:t>
            </a:r>
            <a:endParaRPr lang="en-US" sz="2300" dirty="0"/>
          </a:p>
        </p:txBody>
      </p:sp>
      <p:sp>
        <p:nvSpPr>
          <p:cNvPr id="18" name="Text 16"/>
          <p:cNvSpPr/>
          <p:nvPr/>
        </p:nvSpPr>
        <p:spPr>
          <a:xfrm>
            <a:off x="9621203" y="394716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06</a:t>
            </a:r>
            <a:endParaRPr lang="en-US" sz="1550" dirty="0"/>
          </a:p>
        </p:txBody>
      </p:sp>
      <p:sp>
        <p:nvSpPr>
          <p:cNvPr id="19" name="Shape 17"/>
          <p:cNvSpPr/>
          <p:nvPr/>
        </p:nvSpPr>
        <p:spPr>
          <a:xfrm>
            <a:off x="9621203" y="4261485"/>
            <a:ext cx="4215289" cy="22860"/>
          </a:xfrm>
          <a:prstGeom prst="rect">
            <a:avLst/>
          </a:prstGeom>
          <a:solidFill>
            <a:srgbClr val="5E4CE6"/>
          </a:solidFill>
          <a:ln/>
        </p:spPr>
        <p:txBody>
          <a:bodyPr/>
          <a:lstStyle/>
          <a:p>
            <a:endParaRPr lang="it-IT"/>
          </a:p>
        </p:txBody>
      </p:sp>
      <p:sp>
        <p:nvSpPr>
          <p:cNvPr id="20" name="Text 18"/>
          <p:cNvSpPr/>
          <p:nvPr/>
        </p:nvSpPr>
        <p:spPr>
          <a:xfrm>
            <a:off x="9621203" y="4406384"/>
            <a:ext cx="4215289" cy="111621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l'individuazione delle azioni e degli strumenti di comunicazione</a:t>
            </a:r>
            <a:endParaRPr lang="en-US" sz="2300" dirty="0"/>
          </a:p>
        </p:txBody>
      </p:sp>
      <p:sp>
        <p:nvSpPr>
          <p:cNvPr id="21" name="Text 19"/>
          <p:cNvSpPr/>
          <p:nvPr/>
        </p:nvSpPr>
        <p:spPr>
          <a:xfrm>
            <a:off x="793790" y="586978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07</a:t>
            </a:r>
            <a:endParaRPr lang="en-US" sz="1550" dirty="0"/>
          </a:p>
        </p:txBody>
      </p:sp>
      <p:sp>
        <p:nvSpPr>
          <p:cNvPr id="22" name="Shape 20"/>
          <p:cNvSpPr/>
          <p:nvPr/>
        </p:nvSpPr>
        <p:spPr>
          <a:xfrm>
            <a:off x="793790" y="6184106"/>
            <a:ext cx="4215289" cy="22860"/>
          </a:xfrm>
          <a:prstGeom prst="rect">
            <a:avLst/>
          </a:prstGeom>
          <a:solidFill>
            <a:srgbClr val="5E4CE6"/>
          </a:solidFill>
          <a:ln/>
        </p:spPr>
        <p:txBody>
          <a:bodyPr/>
          <a:lstStyle/>
          <a:p>
            <a:endParaRPr lang="it-IT"/>
          </a:p>
        </p:txBody>
      </p:sp>
      <p:sp>
        <p:nvSpPr>
          <p:cNvPr id="23" name="Text 21"/>
          <p:cNvSpPr/>
          <p:nvPr/>
        </p:nvSpPr>
        <p:spPr>
          <a:xfrm>
            <a:off x="793790" y="632900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gli attori</a:t>
            </a:r>
            <a:endParaRPr lang="en-US" sz="2300" dirty="0"/>
          </a:p>
        </p:txBody>
      </p:sp>
      <p:sp>
        <p:nvSpPr>
          <p:cNvPr id="24" name="Text 22"/>
          <p:cNvSpPr/>
          <p:nvPr/>
        </p:nvSpPr>
        <p:spPr>
          <a:xfrm>
            <a:off x="5207437" y="586978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08</a:t>
            </a:r>
            <a:endParaRPr lang="en-US" sz="1550" dirty="0"/>
          </a:p>
        </p:txBody>
      </p:sp>
      <p:sp>
        <p:nvSpPr>
          <p:cNvPr id="25" name="Shape 23"/>
          <p:cNvSpPr/>
          <p:nvPr/>
        </p:nvSpPr>
        <p:spPr>
          <a:xfrm>
            <a:off x="5207437" y="6184106"/>
            <a:ext cx="4215408" cy="22860"/>
          </a:xfrm>
          <a:prstGeom prst="rect">
            <a:avLst/>
          </a:prstGeom>
          <a:solidFill>
            <a:srgbClr val="5E4CE6"/>
          </a:solidFill>
          <a:ln/>
        </p:spPr>
        <p:txBody>
          <a:bodyPr/>
          <a:lstStyle/>
          <a:p>
            <a:endParaRPr lang="it-IT"/>
          </a:p>
        </p:txBody>
      </p:sp>
      <p:sp>
        <p:nvSpPr>
          <p:cNvPr id="26" name="Text 24"/>
          <p:cNvSpPr/>
          <p:nvPr/>
        </p:nvSpPr>
        <p:spPr>
          <a:xfrm>
            <a:off x="5207437" y="632900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tempi e budget</a:t>
            </a:r>
            <a:endParaRPr lang="en-US" sz="2300" dirty="0"/>
          </a:p>
        </p:txBody>
      </p:sp>
      <p:sp>
        <p:nvSpPr>
          <p:cNvPr id="27" name="Text 25"/>
          <p:cNvSpPr/>
          <p:nvPr/>
        </p:nvSpPr>
        <p:spPr>
          <a:xfrm>
            <a:off x="9621203" y="586978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09</a:t>
            </a:r>
            <a:endParaRPr lang="en-US" sz="1550" dirty="0"/>
          </a:p>
        </p:txBody>
      </p:sp>
      <p:sp>
        <p:nvSpPr>
          <p:cNvPr id="28" name="Shape 26"/>
          <p:cNvSpPr/>
          <p:nvPr/>
        </p:nvSpPr>
        <p:spPr>
          <a:xfrm>
            <a:off x="9621203" y="6184106"/>
            <a:ext cx="4215289" cy="22860"/>
          </a:xfrm>
          <a:prstGeom prst="rect">
            <a:avLst/>
          </a:prstGeom>
          <a:solidFill>
            <a:srgbClr val="5E4CE6"/>
          </a:solidFill>
          <a:ln/>
        </p:spPr>
        <p:txBody>
          <a:bodyPr/>
          <a:lstStyle/>
          <a:p>
            <a:endParaRPr lang="it-IT"/>
          </a:p>
        </p:txBody>
      </p:sp>
      <p:sp>
        <p:nvSpPr>
          <p:cNvPr id="29" name="Text 27"/>
          <p:cNvSpPr/>
          <p:nvPr/>
        </p:nvSpPr>
        <p:spPr>
          <a:xfrm>
            <a:off x="9621203" y="6329005"/>
            <a:ext cx="3645813"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la misurazione dei risultati</a:t>
            </a:r>
            <a:endParaRPr lang="en-US" sz="2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3145036"/>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I 9 passi del piano di Comnicazione </a:t>
            </a:r>
            <a:endParaRPr lang="en-US" sz="3900" dirty="0"/>
          </a:p>
        </p:txBody>
      </p:sp>
      <p:sp>
        <p:nvSpPr>
          <p:cNvPr id="4" name="Text 1"/>
          <p:cNvSpPr/>
          <p:nvPr/>
        </p:nvSpPr>
        <p:spPr>
          <a:xfrm>
            <a:off x="6280190" y="4464487"/>
            <a:ext cx="5865852"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"dalla teoria alla pratica"</a:t>
            </a:r>
            <a:endParaRPr lang="en-US" sz="3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7087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Premessa</a:t>
            </a:r>
            <a:endParaRPr lang="en-US" sz="1950" dirty="0"/>
          </a:p>
        </p:txBody>
      </p:sp>
      <p:sp>
        <p:nvSpPr>
          <p:cNvPr id="3" name="Text 1"/>
          <p:cNvSpPr/>
          <p:nvPr/>
        </p:nvSpPr>
        <p:spPr>
          <a:xfrm>
            <a:off x="793790" y="1660327"/>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Il piano di comunicazione può essere più di un semplice strumento.</a:t>
            </a:r>
            <a:endParaRPr lang="en-US" sz="3900" dirty="0"/>
          </a:p>
        </p:txBody>
      </p:sp>
      <p:sp>
        <p:nvSpPr>
          <p:cNvPr id="4" name="Shape 2"/>
          <p:cNvSpPr/>
          <p:nvPr/>
        </p:nvSpPr>
        <p:spPr>
          <a:xfrm>
            <a:off x="793790" y="3198138"/>
            <a:ext cx="4215289" cy="3760589"/>
          </a:xfrm>
          <a:prstGeom prst="roundRect">
            <a:avLst>
              <a:gd name="adj" fmla="val 2217"/>
            </a:avLst>
          </a:prstGeom>
          <a:solidFill>
            <a:srgbClr val="E9E6FA"/>
          </a:solidFill>
          <a:ln w="7620">
            <a:solidFill>
              <a:srgbClr val="BDB8DF"/>
            </a:solidFill>
            <a:prstDash val="solid"/>
          </a:ln>
        </p:spPr>
        <p:txBody>
          <a:bodyPr/>
          <a:lstStyle/>
          <a:p>
            <a:endParaRPr lang="it-IT"/>
          </a:p>
        </p:txBody>
      </p:sp>
      <p:sp>
        <p:nvSpPr>
          <p:cNvPr id="5" name="Text 3"/>
          <p:cNvSpPr/>
          <p:nvPr/>
        </p:nvSpPr>
        <p:spPr>
          <a:xfrm>
            <a:off x="999768" y="3404116"/>
            <a:ext cx="3803333" cy="3348633"/>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È a tutti gli effetti un processo per migliorare (dal punto di vista quantitativo/qualitativo) la capacità di una organizzazione di comunicare rispetto ai suoi pubblici (risorsa vs procedura obbligatoria).</a:t>
            </a:r>
            <a:endParaRPr lang="en-US" sz="2300" dirty="0"/>
          </a:p>
        </p:txBody>
      </p:sp>
      <p:sp>
        <p:nvSpPr>
          <p:cNvPr id="6" name="Shape 4"/>
          <p:cNvSpPr/>
          <p:nvPr/>
        </p:nvSpPr>
        <p:spPr>
          <a:xfrm>
            <a:off x="5207437" y="3198138"/>
            <a:ext cx="4215408" cy="3760589"/>
          </a:xfrm>
          <a:prstGeom prst="roundRect">
            <a:avLst>
              <a:gd name="adj" fmla="val 2217"/>
            </a:avLst>
          </a:prstGeom>
          <a:solidFill>
            <a:srgbClr val="E9E6FA"/>
          </a:solidFill>
          <a:ln w="7620">
            <a:solidFill>
              <a:srgbClr val="BDB8DF"/>
            </a:solidFill>
            <a:prstDash val="solid"/>
          </a:ln>
        </p:spPr>
        <p:txBody>
          <a:bodyPr/>
          <a:lstStyle/>
          <a:p>
            <a:endParaRPr lang="it-IT"/>
          </a:p>
        </p:txBody>
      </p:sp>
      <p:sp>
        <p:nvSpPr>
          <p:cNvPr id="7" name="Text 5"/>
          <p:cNvSpPr/>
          <p:nvPr/>
        </p:nvSpPr>
        <p:spPr>
          <a:xfrm>
            <a:off x="5413415" y="3404116"/>
            <a:ext cx="3803452" cy="3348633"/>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 Aiuta a definire momento per momento le fasi della comunicazione predisponendo anche tempi di massima e attori coinvolti (mappa strategica vs relazioni comunicative inconsapevoli).</a:t>
            </a:r>
            <a:endParaRPr lang="en-US" sz="2300" dirty="0"/>
          </a:p>
        </p:txBody>
      </p:sp>
      <p:sp>
        <p:nvSpPr>
          <p:cNvPr id="8" name="Shape 6"/>
          <p:cNvSpPr/>
          <p:nvPr/>
        </p:nvSpPr>
        <p:spPr>
          <a:xfrm>
            <a:off x="9621203" y="3198138"/>
            <a:ext cx="4215289" cy="3760589"/>
          </a:xfrm>
          <a:prstGeom prst="roundRect">
            <a:avLst>
              <a:gd name="adj" fmla="val 2217"/>
            </a:avLst>
          </a:prstGeom>
          <a:solidFill>
            <a:srgbClr val="E9E6FA"/>
          </a:solidFill>
          <a:ln w="7620">
            <a:solidFill>
              <a:srgbClr val="BDB8DF"/>
            </a:solidFill>
            <a:prstDash val="solid"/>
          </a:ln>
        </p:spPr>
        <p:txBody>
          <a:bodyPr/>
          <a:lstStyle/>
          <a:p>
            <a:endParaRPr lang="it-IT"/>
          </a:p>
        </p:txBody>
      </p:sp>
      <p:sp>
        <p:nvSpPr>
          <p:cNvPr id="9" name="Text 7"/>
          <p:cNvSpPr/>
          <p:nvPr/>
        </p:nvSpPr>
        <p:spPr>
          <a:xfrm>
            <a:off x="9827181" y="3404116"/>
            <a:ext cx="3803333" cy="148828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 Piano di comunicazione come utile test del proprio approccio alla "cultura della comunicazione"</a:t>
            </a:r>
            <a:endParaRPr lang="en-US" sz="2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15200" y="0"/>
            <a:ext cx="7315200" cy="8229600"/>
          </a:xfrm>
          <a:prstGeom prst="rect">
            <a:avLst/>
          </a:prstGeom>
        </p:spPr>
      </p:pic>
      <p:sp>
        <p:nvSpPr>
          <p:cNvPr id="3" name="Text 0"/>
          <p:cNvSpPr/>
          <p:nvPr/>
        </p:nvSpPr>
        <p:spPr>
          <a:xfrm>
            <a:off x="793790" y="2403158"/>
            <a:ext cx="5727621" cy="3423285"/>
          </a:xfrm>
          <a:prstGeom prst="rect">
            <a:avLst/>
          </a:prstGeom>
          <a:noFill/>
          <a:ln/>
        </p:spPr>
        <p:txBody>
          <a:bodyPr wrap="square" lIns="0" tIns="0" rIns="0" bIns="0" rtlCol="0" anchor="t"/>
          <a:lstStyle/>
          <a:p>
            <a:pPr marL="0" indent="0" algn="l">
              <a:lnSpc>
                <a:spcPts val="6700"/>
              </a:lnSpc>
              <a:buNone/>
            </a:pPr>
            <a:r>
              <a:rPr lang="en-US" sz="5350" b="1" dirty="0">
                <a:solidFill>
                  <a:srgbClr val="5E4CE6"/>
                </a:solidFill>
                <a:latin typeface="Outfit Extra Bold" pitchFamily="34" charset="0"/>
                <a:ea typeface="Outfit Extra Bold" pitchFamily="34" charset="-122"/>
                <a:cs typeface="Outfit Extra Bold" pitchFamily="34" charset="-120"/>
              </a:rPr>
              <a:t>Il Piano di Comunicazione:</a:t>
            </a:r>
            <a:r>
              <a:rPr lang="en-US" sz="5350" b="1" dirty="0">
                <a:solidFill>
                  <a:srgbClr val="231971"/>
                </a:solidFill>
                <a:latin typeface="Outfit Extra Bold" pitchFamily="34" charset="0"/>
                <a:ea typeface="Outfit Extra Bold" pitchFamily="34" charset="-122"/>
                <a:cs typeface="Outfit Extra Bold" pitchFamily="34" charset="-120"/>
              </a:rPr>
              <a:t> dalla teoria alla pratica</a:t>
            </a:r>
            <a:endParaRPr lang="en-US" sz="53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441609"/>
            <a:ext cx="7134701" cy="496133"/>
          </a:xfrm>
          <a:prstGeom prst="rect">
            <a:avLst/>
          </a:prstGeom>
          <a:noFill/>
          <a:ln/>
        </p:spPr>
        <p:txBody>
          <a:bodyPr wrap="none" lIns="0" tIns="0" rIns="0" bIns="0" rtlCol="0" anchor="t"/>
          <a:lstStyle/>
          <a:p>
            <a:pPr marL="0" indent="0" algn="l">
              <a:lnSpc>
                <a:spcPts val="3900"/>
              </a:lnSpc>
              <a:buNone/>
            </a:pPr>
            <a:r>
              <a:rPr lang="en-US" sz="3100" b="1" dirty="0">
                <a:solidFill>
                  <a:srgbClr val="957D00"/>
                </a:solidFill>
                <a:latin typeface="Outfit Extra Bold" pitchFamily="34" charset="0"/>
                <a:ea typeface="Outfit Extra Bold" pitchFamily="34" charset="-122"/>
                <a:cs typeface="Outfit Extra Bold" pitchFamily="34" charset="-120"/>
              </a:rPr>
              <a:t>I nove passi del piano di comunicazione</a:t>
            </a:r>
            <a:endParaRPr lang="en-US" sz="3100" dirty="0"/>
          </a:p>
        </p:txBody>
      </p:sp>
      <p:sp>
        <p:nvSpPr>
          <p:cNvPr id="3" name="Text 1"/>
          <p:cNvSpPr/>
          <p:nvPr/>
        </p:nvSpPr>
        <p:spPr>
          <a:xfrm>
            <a:off x="793790" y="23345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01</a:t>
            </a:r>
            <a:endParaRPr lang="en-US" sz="1550" dirty="0"/>
          </a:p>
        </p:txBody>
      </p:sp>
      <p:sp>
        <p:nvSpPr>
          <p:cNvPr id="4" name="Shape 2"/>
          <p:cNvSpPr/>
          <p:nvPr/>
        </p:nvSpPr>
        <p:spPr>
          <a:xfrm>
            <a:off x="793790" y="2648903"/>
            <a:ext cx="4215289" cy="22860"/>
          </a:xfrm>
          <a:prstGeom prst="rect">
            <a:avLst/>
          </a:prstGeom>
          <a:solidFill>
            <a:srgbClr val="5E4CE6"/>
          </a:solidFill>
          <a:ln/>
        </p:spPr>
        <p:txBody>
          <a:bodyPr/>
          <a:lstStyle/>
          <a:p>
            <a:endParaRPr lang="it-IT"/>
          </a:p>
        </p:txBody>
      </p:sp>
      <p:sp>
        <p:nvSpPr>
          <p:cNvPr id="5" name="Text 3"/>
          <p:cNvSpPr/>
          <p:nvPr/>
        </p:nvSpPr>
        <p:spPr>
          <a:xfrm>
            <a:off x="793790" y="2793802"/>
            <a:ext cx="3040618"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l'analisi dello scenario</a:t>
            </a:r>
            <a:endParaRPr lang="en-US" sz="2300" dirty="0"/>
          </a:p>
        </p:txBody>
      </p:sp>
      <p:sp>
        <p:nvSpPr>
          <p:cNvPr id="6" name="Text 4"/>
          <p:cNvSpPr/>
          <p:nvPr/>
        </p:nvSpPr>
        <p:spPr>
          <a:xfrm>
            <a:off x="5207437" y="23345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02</a:t>
            </a:r>
            <a:endParaRPr lang="en-US" sz="1550" dirty="0"/>
          </a:p>
        </p:txBody>
      </p:sp>
      <p:sp>
        <p:nvSpPr>
          <p:cNvPr id="7" name="Shape 5"/>
          <p:cNvSpPr/>
          <p:nvPr/>
        </p:nvSpPr>
        <p:spPr>
          <a:xfrm>
            <a:off x="5207437" y="2648903"/>
            <a:ext cx="4215408" cy="22860"/>
          </a:xfrm>
          <a:prstGeom prst="rect">
            <a:avLst/>
          </a:prstGeom>
          <a:solidFill>
            <a:srgbClr val="5E4CE6"/>
          </a:solidFill>
          <a:ln/>
        </p:spPr>
        <p:txBody>
          <a:bodyPr/>
          <a:lstStyle/>
          <a:p>
            <a:endParaRPr lang="it-IT"/>
          </a:p>
        </p:txBody>
      </p:sp>
      <p:sp>
        <p:nvSpPr>
          <p:cNvPr id="8" name="Text 6"/>
          <p:cNvSpPr/>
          <p:nvPr/>
        </p:nvSpPr>
        <p:spPr>
          <a:xfrm>
            <a:off x="5207437" y="2793802"/>
            <a:ext cx="4215408"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l'individuazione degli obiettivi di comunicazione</a:t>
            </a:r>
            <a:endParaRPr lang="en-US" sz="2300" dirty="0"/>
          </a:p>
        </p:txBody>
      </p:sp>
      <p:sp>
        <p:nvSpPr>
          <p:cNvPr id="9" name="Text 7"/>
          <p:cNvSpPr/>
          <p:nvPr/>
        </p:nvSpPr>
        <p:spPr>
          <a:xfrm>
            <a:off x="9621203" y="23345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03</a:t>
            </a:r>
            <a:endParaRPr lang="en-US" sz="1550" dirty="0"/>
          </a:p>
        </p:txBody>
      </p:sp>
      <p:sp>
        <p:nvSpPr>
          <p:cNvPr id="10" name="Shape 8"/>
          <p:cNvSpPr/>
          <p:nvPr/>
        </p:nvSpPr>
        <p:spPr>
          <a:xfrm>
            <a:off x="9621203" y="2648903"/>
            <a:ext cx="4215289" cy="22860"/>
          </a:xfrm>
          <a:prstGeom prst="rect">
            <a:avLst/>
          </a:prstGeom>
          <a:solidFill>
            <a:srgbClr val="5E4CE6"/>
          </a:solidFill>
          <a:ln/>
        </p:spPr>
        <p:txBody>
          <a:bodyPr/>
          <a:lstStyle/>
          <a:p>
            <a:endParaRPr lang="it-IT"/>
          </a:p>
        </p:txBody>
      </p:sp>
      <p:sp>
        <p:nvSpPr>
          <p:cNvPr id="11" name="Text 9"/>
          <p:cNvSpPr/>
          <p:nvPr/>
        </p:nvSpPr>
        <p:spPr>
          <a:xfrm>
            <a:off x="9621203" y="2793802"/>
            <a:ext cx="4215289"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l'individuazione dei pubblici di riferimento</a:t>
            </a:r>
            <a:endParaRPr lang="en-US" sz="2300" dirty="0"/>
          </a:p>
        </p:txBody>
      </p:sp>
      <p:sp>
        <p:nvSpPr>
          <p:cNvPr id="12" name="Text 10"/>
          <p:cNvSpPr/>
          <p:nvPr/>
        </p:nvSpPr>
        <p:spPr>
          <a:xfrm>
            <a:off x="793790" y="388512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04</a:t>
            </a:r>
            <a:endParaRPr lang="en-US" sz="1550" dirty="0"/>
          </a:p>
        </p:txBody>
      </p:sp>
      <p:sp>
        <p:nvSpPr>
          <p:cNvPr id="13" name="Shape 11"/>
          <p:cNvSpPr/>
          <p:nvPr/>
        </p:nvSpPr>
        <p:spPr>
          <a:xfrm>
            <a:off x="793790" y="4199453"/>
            <a:ext cx="4215289" cy="22860"/>
          </a:xfrm>
          <a:prstGeom prst="rect">
            <a:avLst/>
          </a:prstGeom>
          <a:solidFill>
            <a:srgbClr val="5E4CE6"/>
          </a:solidFill>
          <a:ln/>
        </p:spPr>
        <p:txBody>
          <a:bodyPr/>
          <a:lstStyle/>
          <a:p>
            <a:endParaRPr lang="it-IT"/>
          </a:p>
        </p:txBody>
      </p:sp>
      <p:sp>
        <p:nvSpPr>
          <p:cNvPr id="14" name="Text 12"/>
          <p:cNvSpPr/>
          <p:nvPr/>
        </p:nvSpPr>
        <p:spPr>
          <a:xfrm>
            <a:off x="793790" y="4344353"/>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 scelte strategiche</a:t>
            </a:r>
            <a:endParaRPr lang="en-US" sz="2300" dirty="0"/>
          </a:p>
        </p:txBody>
      </p:sp>
      <p:sp>
        <p:nvSpPr>
          <p:cNvPr id="15" name="Text 13"/>
          <p:cNvSpPr/>
          <p:nvPr/>
        </p:nvSpPr>
        <p:spPr>
          <a:xfrm>
            <a:off x="5207437" y="388512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05</a:t>
            </a:r>
            <a:endParaRPr lang="en-US" sz="1550" dirty="0"/>
          </a:p>
        </p:txBody>
      </p:sp>
      <p:sp>
        <p:nvSpPr>
          <p:cNvPr id="16" name="Shape 14"/>
          <p:cNvSpPr/>
          <p:nvPr/>
        </p:nvSpPr>
        <p:spPr>
          <a:xfrm>
            <a:off x="5207437" y="4199453"/>
            <a:ext cx="4215408" cy="22860"/>
          </a:xfrm>
          <a:prstGeom prst="rect">
            <a:avLst/>
          </a:prstGeom>
          <a:solidFill>
            <a:srgbClr val="5E4CE6"/>
          </a:solidFill>
          <a:ln/>
        </p:spPr>
        <p:txBody>
          <a:bodyPr/>
          <a:lstStyle/>
          <a:p>
            <a:endParaRPr lang="it-IT"/>
          </a:p>
        </p:txBody>
      </p:sp>
      <p:sp>
        <p:nvSpPr>
          <p:cNvPr id="17" name="Text 15"/>
          <p:cNvSpPr/>
          <p:nvPr/>
        </p:nvSpPr>
        <p:spPr>
          <a:xfrm>
            <a:off x="5207437" y="4344353"/>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 scelte di contenuto</a:t>
            </a:r>
            <a:endParaRPr lang="en-US" sz="2300" dirty="0"/>
          </a:p>
        </p:txBody>
      </p:sp>
      <p:sp>
        <p:nvSpPr>
          <p:cNvPr id="18" name="Text 16"/>
          <p:cNvSpPr/>
          <p:nvPr/>
        </p:nvSpPr>
        <p:spPr>
          <a:xfrm>
            <a:off x="9621203" y="388512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06</a:t>
            </a:r>
            <a:endParaRPr lang="en-US" sz="1550" dirty="0"/>
          </a:p>
        </p:txBody>
      </p:sp>
      <p:sp>
        <p:nvSpPr>
          <p:cNvPr id="19" name="Shape 17"/>
          <p:cNvSpPr/>
          <p:nvPr/>
        </p:nvSpPr>
        <p:spPr>
          <a:xfrm>
            <a:off x="9621203" y="4199453"/>
            <a:ext cx="4215289" cy="22860"/>
          </a:xfrm>
          <a:prstGeom prst="rect">
            <a:avLst/>
          </a:prstGeom>
          <a:solidFill>
            <a:srgbClr val="5E4CE6"/>
          </a:solidFill>
          <a:ln/>
        </p:spPr>
        <p:txBody>
          <a:bodyPr/>
          <a:lstStyle/>
          <a:p>
            <a:endParaRPr lang="it-IT"/>
          </a:p>
        </p:txBody>
      </p:sp>
      <p:sp>
        <p:nvSpPr>
          <p:cNvPr id="20" name="Text 18"/>
          <p:cNvSpPr/>
          <p:nvPr/>
        </p:nvSpPr>
        <p:spPr>
          <a:xfrm>
            <a:off x="9621203" y="4344353"/>
            <a:ext cx="4215289" cy="111621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l'individuazione delle azioni e degli strumenti di comunicazione</a:t>
            </a:r>
            <a:endParaRPr lang="en-US" sz="2300" dirty="0"/>
          </a:p>
        </p:txBody>
      </p:sp>
      <p:sp>
        <p:nvSpPr>
          <p:cNvPr id="21" name="Text 19"/>
          <p:cNvSpPr/>
          <p:nvPr/>
        </p:nvSpPr>
        <p:spPr>
          <a:xfrm>
            <a:off x="793790" y="580775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07</a:t>
            </a:r>
            <a:endParaRPr lang="en-US" sz="1550" dirty="0"/>
          </a:p>
        </p:txBody>
      </p:sp>
      <p:sp>
        <p:nvSpPr>
          <p:cNvPr id="22" name="Shape 20"/>
          <p:cNvSpPr/>
          <p:nvPr/>
        </p:nvSpPr>
        <p:spPr>
          <a:xfrm>
            <a:off x="793790" y="6122075"/>
            <a:ext cx="4215289" cy="22860"/>
          </a:xfrm>
          <a:prstGeom prst="rect">
            <a:avLst/>
          </a:prstGeom>
          <a:solidFill>
            <a:srgbClr val="5E4CE6"/>
          </a:solidFill>
          <a:ln/>
        </p:spPr>
        <p:txBody>
          <a:bodyPr/>
          <a:lstStyle/>
          <a:p>
            <a:endParaRPr lang="it-IT"/>
          </a:p>
        </p:txBody>
      </p:sp>
      <p:sp>
        <p:nvSpPr>
          <p:cNvPr id="23" name="Text 21"/>
          <p:cNvSpPr/>
          <p:nvPr/>
        </p:nvSpPr>
        <p:spPr>
          <a:xfrm>
            <a:off x="793790" y="626697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gli attori</a:t>
            </a:r>
            <a:endParaRPr lang="en-US" sz="2300" dirty="0"/>
          </a:p>
        </p:txBody>
      </p:sp>
      <p:sp>
        <p:nvSpPr>
          <p:cNvPr id="24" name="Text 22"/>
          <p:cNvSpPr/>
          <p:nvPr/>
        </p:nvSpPr>
        <p:spPr>
          <a:xfrm>
            <a:off x="5207437" y="580775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08</a:t>
            </a:r>
            <a:endParaRPr lang="en-US" sz="1550" dirty="0"/>
          </a:p>
        </p:txBody>
      </p:sp>
      <p:sp>
        <p:nvSpPr>
          <p:cNvPr id="25" name="Shape 23"/>
          <p:cNvSpPr/>
          <p:nvPr/>
        </p:nvSpPr>
        <p:spPr>
          <a:xfrm>
            <a:off x="5207437" y="6122075"/>
            <a:ext cx="4215408" cy="22860"/>
          </a:xfrm>
          <a:prstGeom prst="rect">
            <a:avLst/>
          </a:prstGeom>
          <a:solidFill>
            <a:srgbClr val="5E4CE6"/>
          </a:solidFill>
          <a:ln/>
        </p:spPr>
        <p:txBody>
          <a:bodyPr/>
          <a:lstStyle/>
          <a:p>
            <a:endParaRPr lang="it-IT"/>
          </a:p>
        </p:txBody>
      </p:sp>
      <p:sp>
        <p:nvSpPr>
          <p:cNvPr id="26" name="Text 24"/>
          <p:cNvSpPr/>
          <p:nvPr/>
        </p:nvSpPr>
        <p:spPr>
          <a:xfrm>
            <a:off x="5207437" y="626697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tempi e budget</a:t>
            </a:r>
            <a:endParaRPr lang="en-US" sz="2300" dirty="0"/>
          </a:p>
        </p:txBody>
      </p:sp>
      <p:sp>
        <p:nvSpPr>
          <p:cNvPr id="27" name="Text 25"/>
          <p:cNvSpPr/>
          <p:nvPr/>
        </p:nvSpPr>
        <p:spPr>
          <a:xfrm>
            <a:off x="9621203" y="580775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Outfit Light" pitchFamily="34" charset="0"/>
                <a:ea typeface="Outfit Light" pitchFamily="34" charset="-122"/>
                <a:cs typeface="Outfit Light" pitchFamily="34" charset="-120"/>
              </a:rPr>
              <a:t>09</a:t>
            </a:r>
            <a:endParaRPr lang="en-US" sz="1550" dirty="0"/>
          </a:p>
        </p:txBody>
      </p:sp>
      <p:sp>
        <p:nvSpPr>
          <p:cNvPr id="28" name="Shape 26"/>
          <p:cNvSpPr/>
          <p:nvPr/>
        </p:nvSpPr>
        <p:spPr>
          <a:xfrm>
            <a:off x="9621203" y="6122075"/>
            <a:ext cx="4215289" cy="22860"/>
          </a:xfrm>
          <a:prstGeom prst="rect">
            <a:avLst/>
          </a:prstGeom>
          <a:solidFill>
            <a:srgbClr val="5E4CE6"/>
          </a:solidFill>
          <a:ln/>
        </p:spPr>
        <p:txBody>
          <a:bodyPr/>
          <a:lstStyle/>
          <a:p>
            <a:endParaRPr lang="it-IT"/>
          </a:p>
        </p:txBody>
      </p:sp>
      <p:sp>
        <p:nvSpPr>
          <p:cNvPr id="29" name="Text 27"/>
          <p:cNvSpPr/>
          <p:nvPr/>
        </p:nvSpPr>
        <p:spPr>
          <a:xfrm>
            <a:off x="9621203" y="6266974"/>
            <a:ext cx="3645813"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la misurazione dei risultati</a:t>
            </a:r>
            <a:endParaRPr lang="en-US" sz="2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5453" y="526256"/>
            <a:ext cx="13099494" cy="1650683"/>
          </a:xfrm>
          <a:prstGeom prst="rect">
            <a:avLst/>
          </a:prstGeom>
          <a:noFill/>
          <a:ln/>
        </p:spPr>
        <p:txBody>
          <a:bodyPr wrap="square" lIns="0" tIns="0" rIns="0" bIns="0" rtlCol="0" anchor="t"/>
          <a:lstStyle/>
          <a:p>
            <a:pPr marL="0" indent="0" algn="l">
              <a:lnSpc>
                <a:spcPts val="6450"/>
              </a:lnSpc>
              <a:buNone/>
            </a:pPr>
            <a:r>
              <a:rPr lang="en-US" sz="5150" b="1" dirty="0">
                <a:solidFill>
                  <a:srgbClr val="5E4CE6"/>
                </a:solidFill>
                <a:latin typeface="Outfit Extra Bold" pitchFamily="34" charset="0"/>
                <a:ea typeface="Outfit Extra Bold" pitchFamily="34" charset="-122"/>
                <a:cs typeface="Outfit Extra Bold" pitchFamily="34" charset="-120"/>
              </a:rPr>
              <a:t>1.</a:t>
            </a:r>
            <a:r>
              <a:rPr lang="en-US" sz="5150" b="1" dirty="0">
                <a:solidFill>
                  <a:srgbClr val="231971"/>
                </a:solidFill>
                <a:latin typeface="Outfit Extra Bold" pitchFamily="34" charset="0"/>
                <a:ea typeface="Outfit Extra Bold" pitchFamily="34" charset="-122"/>
                <a:cs typeface="Outfit Extra Bold" pitchFamily="34" charset="-120"/>
              </a:rPr>
              <a:t> Analisi dello scenario: il potere dell'ascolto</a:t>
            </a:r>
            <a:endParaRPr lang="en-US" sz="5150" dirty="0"/>
          </a:p>
        </p:txBody>
      </p:sp>
      <p:sp>
        <p:nvSpPr>
          <p:cNvPr id="3" name="Text 1"/>
          <p:cNvSpPr/>
          <p:nvPr/>
        </p:nvSpPr>
        <p:spPr>
          <a:xfrm>
            <a:off x="765453" y="2463998"/>
            <a:ext cx="3827621" cy="478393"/>
          </a:xfrm>
          <a:prstGeom prst="rect">
            <a:avLst/>
          </a:prstGeom>
          <a:noFill/>
          <a:ln/>
        </p:spPr>
        <p:txBody>
          <a:bodyPr wrap="none" lIns="0" tIns="0" rIns="0" bIns="0" rtlCol="0" anchor="t"/>
          <a:lstStyle/>
          <a:p>
            <a:pPr marL="0" indent="0" algn="l">
              <a:lnSpc>
                <a:spcPts val="3750"/>
              </a:lnSpc>
              <a:buNone/>
            </a:pPr>
            <a:r>
              <a:rPr lang="en-US" sz="3000" b="1" dirty="0">
                <a:solidFill>
                  <a:srgbClr val="231971"/>
                </a:solidFill>
                <a:latin typeface="Outfit Extra Bold" pitchFamily="34" charset="0"/>
                <a:ea typeface="Outfit Extra Bold" pitchFamily="34" charset="-122"/>
                <a:cs typeface="Outfit Extra Bold" pitchFamily="34" charset="-120"/>
              </a:rPr>
              <a:t>Si ascolta quando:</a:t>
            </a:r>
            <a:endParaRPr lang="en-US" sz="3000" dirty="0"/>
          </a:p>
        </p:txBody>
      </p:sp>
      <p:pic>
        <p:nvPicPr>
          <p:cNvPr id="4" name="Image 0" descr="preencoded.png"/>
          <p:cNvPicPr>
            <a:picLocks noChangeAspect="1"/>
          </p:cNvPicPr>
          <p:nvPr/>
        </p:nvPicPr>
        <p:blipFill>
          <a:blip r:embed="rId3"/>
          <a:stretch>
            <a:fillRect/>
          </a:stretch>
        </p:blipFill>
        <p:spPr>
          <a:xfrm>
            <a:off x="765453" y="3229451"/>
            <a:ext cx="4366498" cy="765453"/>
          </a:xfrm>
          <a:prstGeom prst="rect">
            <a:avLst/>
          </a:prstGeom>
        </p:spPr>
      </p:pic>
      <p:sp>
        <p:nvSpPr>
          <p:cNvPr id="5" name="Text 2"/>
          <p:cNvSpPr/>
          <p:nvPr/>
        </p:nvSpPr>
        <p:spPr>
          <a:xfrm>
            <a:off x="956786" y="4186238"/>
            <a:ext cx="2889290" cy="358735"/>
          </a:xfrm>
          <a:prstGeom prst="rect">
            <a:avLst/>
          </a:prstGeom>
          <a:noFill/>
          <a:ln/>
        </p:spPr>
        <p:txBody>
          <a:bodyPr wrap="none" lIns="0" tIns="0" rIns="0" bIns="0" rtlCol="0" anchor="t"/>
          <a:lstStyle/>
          <a:p>
            <a:pPr marL="0" indent="0" algn="l">
              <a:lnSpc>
                <a:spcPts val="2800"/>
              </a:lnSpc>
              <a:buNone/>
            </a:pPr>
            <a:r>
              <a:rPr lang="en-US" sz="2250" b="1" dirty="0">
                <a:solidFill>
                  <a:srgbClr val="957D00"/>
                </a:solidFill>
                <a:latin typeface="Outfit Extra Bold" pitchFamily="34" charset="0"/>
                <a:ea typeface="Outfit Extra Bold" pitchFamily="34" charset="-122"/>
                <a:cs typeface="Outfit Extra Bold" pitchFamily="34" charset="-120"/>
              </a:rPr>
              <a:t>Costruzione del piano</a:t>
            </a:r>
            <a:endParaRPr lang="en-US" sz="2250" dirty="0"/>
          </a:p>
        </p:txBody>
      </p:sp>
      <p:sp>
        <p:nvSpPr>
          <p:cNvPr id="6" name="Text 3"/>
          <p:cNvSpPr/>
          <p:nvPr/>
        </p:nvSpPr>
        <p:spPr>
          <a:xfrm>
            <a:off x="956786" y="4621411"/>
            <a:ext cx="3983831" cy="717471"/>
          </a:xfrm>
          <a:prstGeom prst="rect">
            <a:avLst/>
          </a:prstGeom>
          <a:noFill/>
          <a:ln/>
        </p:spPr>
        <p:txBody>
          <a:bodyPr wrap="square" lIns="0" tIns="0" rIns="0" bIns="0" rtlCol="0" anchor="t"/>
          <a:lstStyle/>
          <a:p>
            <a:pPr marL="0" indent="0" algn="l">
              <a:lnSpc>
                <a:spcPts val="2800"/>
              </a:lnSpc>
              <a:buNone/>
            </a:pPr>
            <a:r>
              <a:rPr lang="en-US" sz="2250" b="1" dirty="0">
                <a:solidFill>
                  <a:srgbClr val="2A2742"/>
                </a:solidFill>
                <a:latin typeface="Outfit Extra Bold" pitchFamily="34" charset="0"/>
                <a:ea typeface="Outfit Extra Bold" pitchFamily="34" charset="-122"/>
                <a:cs typeface="Outfit Extra Bold" pitchFamily="34" charset="-120"/>
              </a:rPr>
              <a:t>si costruisce il piano (analisi situazionale)</a:t>
            </a:r>
            <a:endParaRPr lang="en-US" sz="2250" dirty="0"/>
          </a:p>
        </p:txBody>
      </p:sp>
      <p:pic>
        <p:nvPicPr>
          <p:cNvPr id="7" name="Image 1" descr="preencoded.png"/>
          <p:cNvPicPr>
            <a:picLocks noChangeAspect="1"/>
          </p:cNvPicPr>
          <p:nvPr/>
        </p:nvPicPr>
        <p:blipFill>
          <a:blip r:embed="rId4"/>
          <a:stretch>
            <a:fillRect/>
          </a:stretch>
        </p:blipFill>
        <p:spPr>
          <a:xfrm>
            <a:off x="5131951" y="3229451"/>
            <a:ext cx="4366498" cy="765453"/>
          </a:xfrm>
          <a:prstGeom prst="rect">
            <a:avLst/>
          </a:prstGeom>
        </p:spPr>
      </p:pic>
      <p:sp>
        <p:nvSpPr>
          <p:cNvPr id="8" name="Text 4"/>
          <p:cNvSpPr/>
          <p:nvPr/>
        </p:nvSpPr>
        <p:spPr>
          <a:xfrm>
            <a:off x="5323284" y="4186238"/>
            <a:ext cx="2870716" cy="358735"/>
          </a:xfrm>
          <a:prstGeom prst="rect">
            <a:avLst/>
          </a:prstGeom>
          <a:noFill/>
          <a:ln/>
        </p:spPr>
        <p:txBody>
          <a:bodyPr wrap="none" lIns="0" tIns="0" rIns="0" bIns="0" rtlCol="0" anchor="t"/>
          <a:lstStyle/>
          <a:p>
            <a:pPr marL="0" indent="0" algn="l">
              <a:lnSpc>
                <a:spcPts val="2800"/>
              </a:lnSpc>
              <a:buNone/>
            </a:pPr>
            <a:r>
              <a:rPr lang="en-US" sz="2250" b="1" dirty="0">
                <a:solidFill>
                  <a:srgbClr val="957D00"/>
                </a:solidFill>
                <a:latin typeface="Outfit Extra Bold" pitchFamily="34" charset="0"/>
                <a:ea typeface="Outfit Extra Bold" pitchFamily="34" charset="-122"/>
                <a:cs typeface="Outfit Extra Bold" pitchFamily="34" charset="-120"/>
              </a:rPr>
              <a:t>Gestione del piano</a:t>
            </a:r>
            <a:endParaRPr lang="en-US" sz="2250" dirty="0"/>
          </a:p>
        </p:txBody>
      </p:sp>
      <p:sp>
        <p:nvSpPr>
          <p:cNvPr id="9" name="Text 5"/>
          <p:cNvSpPr/>
          <p:nvPr/>
        </p:nvSpPr>
        <p:spPr>
          <a:xfrm>
            <a:off x="5323284" y="4621411"/>
            <a:ext cx="3983831" cy="1793677"/>
          </a:xfrm>
          <a:prstGeom prst="rect">
            <a:avLst/>
          </a:prstGeom>
          <a:noFill/>
          <a:ln/>
        </p:spPr>
        <p:txBody>
          <a:bodyPr wrap="square" lIns="0" tIns="0" rIns="0" bIns="0" rtlCol="0" anchor="t"/>
          <a:lstStyle/>
          <a:p>
            <a:pPr marL="0" indent="0" algn="l">
              <a:lnSpc>
                <a:spcPts val="2800"/>
              </a:lnSpc>
              <a:buNone/>
            </a:pPr>
            <a:r>
              <a:rPr lang="en-US" sz="2250" b="1" dirty="0">
                <a:solidFill>
                  <a:srgbClr val="2A2742"/>
                </a:solidFill>
                <a:latin typeface="Outfit Extra Bold" pitchFamily="34" charset="0"/>
                <a:ea typeface="Outfit Extra Bold" pitchFamily="34" charset="-122"/>
                <a:cs typeface="Outfit Extra Bold" pitchFamily="34" charset="-120"/>
              </a:rPr>
              <a:t>nella fase di gestione del piano, quando si realizzano indagini di soddisfazione dell'utenza rispetto a quanto proposto</a:t>
            </a:r>
            <a:endParaRPr lang="en-US" sz="2250" dirty="0"/>
          </a:p>
        </p:txBody>
      </p:sp>
      <p:pic>
        <p:nvPicPr>
          <p:cNvPr id="10" name="Image 2" descr="preencoded.png"/>
          <p:cNvPicPr>
            <a:picLocks noChangeAspect="1"/>
          </p:cNvPicPr>
          <p:nvPr/>
        </p:nvPicPr>
        <p:blipFill>
          <a:blip r:embed="rId5"/>
          <a:stretch>
            <a:fillRect/>
          </a:stretch>
        </p:blipFill>
        <p:spPr>
          <a:xfrm>
            <a:off x="9498449" y="3229451"/>
            <a:ext cx="4366498" cy="765453"/>
          </a:xfrm>
          <a:prstGeom prst="rect">
            <a:avLst/>
          </a:prstGeom>
        </p:spPr>
      </p:pic>
      <p:sp>
        <p:nvSpPr>
          <p:cNvPr id="11" name="Text 6"/>
          <p:cNvSpPr/>
          <p:nvPr/>
        </p:nvSpPr>
        <p:spPr>
          <a:xfrm>
            <a:off x="9689783" y="4186238"/>
            <a:ext cx="2870716" cy="358735"/>
          </a:xfrm>
          <a:prstGeom prst="rect">
            <a:avLst/>
          </a:prstGeom>
          <a:noFill/>
          <a:ln/>
        </p:spPr>
        <p:txBody>
          <a:bodyPr wrap="none" lIns="0" tIns="0" rIns="0" bIns="0" rtlCol="0" anchor="t"/>
          <a:lstStyle/>
          <a:p>
            <a:pPr marL="0" indent="0" algn="l">
              <a:lnSpc>
                <a:spcPts val="2800"/>
              </a:lnSpc>
              <a:buNone/>
            </a:pPr>
            <a:r>
              <a:rPr lang="en-US" sz="2250" b="1" dirty="0">
                <a:solidFill>
                  <a:srgbClr val="957D00"/>
                </a:solidFill>
                <a:latin typeface="Outfit Extra Bold" pitchFamily="34" charset="0"/>
                <a:ea typeface="Outfit Extra Bold" pitchFamily="34" charset="-122"/>
                <a:cs typeface="Outfit Extra Bold" pitchFamily="34" charset="-120"/>
              </a:rPr>
              <a:t>Valutazione</a:t>
            </a:r>
            <a:endParaRPr lang="en-US" sz="2250" dirty="0"/>
          </a:p>
        </p:txBody>
      </p:sp>
      <p:sp>
        <p:nvSpPr>
          <p:cNvPr id="12" name="Text 7"/>
          <p:cNvSpPr/>
          <p:nvPr/>
        </p:nvSpPr>
        <p:spPr>
          <a:xfrm>
            <a:off x="9689783" y="4621411"/>
            <a:ext cx="3983831" cy="1076206"/>
          </a:xfrm>
          <a:prstGeom prst="rect">
            <a:avLst/>
          </a:prstGeom>
          <a:noFill/>
          <a:ln/>
        </p:spPr>
        <p:txBody>
          <a:bodyPr wrap="square" lIns="0" tIns="0" rIns="0" bIns="0" rtlCol="0" anchor="t"/>
          <a:lstStyle/>
          <a:p>
            <a:pPr marL="0" indent="0" algn="l">
              <a:lnSpc>
                <a:spcPts val="2800"/>
              </a:lnSpc>
              <a:buNone/>
            </a:pPr>
            <a:r>
              <a:rPr lang="en-US" sz="2250" b="1" dirty="0">
                <a:solidFill>
                  <a:srgbClr val="2A2742"/>
                </a:solidFill>
                <a:latin typeface="Outfit Extra Bold" pitchFamily="34" charset="0"/>
                <a:ea typeface="Outfit Extra Bold" pitchFamily="34" charset="-122"/>
                <a:cs typeface="Outfit Extra Bold" pitchFamily="34" charset="-120"/>
              </a:rPr>
              <a:t>nella fase di valutazione per verificare effetti e impatti del piano nel suo complesso.</a:t>
            </a:r>
            <a:endParaRPr lang="en-US" sz="2250" dirty="0"/>
          </a:p>
        </p:txBody>
      </p:sp>
      <p:sp>
        <p:nvSpPr>
          <p:cNvPr id="13" name="Shape 8"/>
          <p:cNvSpPr/>
          <p:nvPr/>
        </p:nvSpPr>
        <p:spPr>
          <a:xfrm>
            <a:off x="765453" y="6821686"/>
            <a:ext cx="13099494" cy="884753"/>
          </a:xfrm>
          <a:prstGeom prst="roundRect">
            <a:avLst>
              <a:gd name="adj" fmla="val 9085"/>
            </a:avLst>
          </a:prstGeom>
          <a:solidFill>
            <a:srgbClr val="C3BCF6"/>
          </a:solidFill>
          <a:ln/>
        </p:spPr>
        <p:txBody>
          <a:bodyPr/>
          <a:lstStyle/>
          <a:p>
            <a:endParaRPr lang="it-IT"/>
          </a:p>
        </p:txBody>
      </p:sp>
      <p:pic>
        <p:nvPicPr>
          <p:cNvPr id="14" name="Image 3" descr="preencoded.png"/>
          <p:cNvPicPr>
            <a:picLocks noChangeAspect="1"/>
          </p:cNvPicPr>
          <p:nvPr/>
        </p:nvPicPr>
        <p:blipFill>
          <a:blip r:embed="rId6"/>
          <a:stretch>
            <a:fillRect/>
          </a:stretch>
        </p:blipFill>
        <p:spPr>
          <a:xfrm>
            <a:off x="956786" y="7091482"/>
            <a:ext cx="358735" cy="287060"/>
          </a:xfrm>
          <a:prstGeom prst="rect">
            <a:avLst/>
          </a:prstGeom>
        </p:spPr>
      </p:pic>
      <p:sp>
        <p:nvSpPr>
          <p:cNvPr id="15" name="Text 9"/>
          <p:cNvSpPr/>
          <p:nvPr/>
        </p:nvSpPr>
        <p:spPr>
          <a:xfrm>
            <a:off x="1506855" y="7060763"/>
            <a:ext cx="10510957" cy="358735"/>
          </a:xfrm>
          <a:prstGeom prst="rect">
            <a:avLst/>
          </a:prstGeom>
          <a:noFill/>
          <a:ln/>
        </p:spPr>
        <p:txBody>
          <a:bodyPr wrap="none" lIns="0" tIns="0" rIns="0" bIns="0" rtlCol="0" anchor="t"/>
          <a:lstStyle/>
          <a:p>
            <a:pPr marL="0" indent="0" algn="l">
              <a:lnSpc>
                <a:spcPts val="2800"/>
              </a:lnSpc>
              <a:buNone/>
            </a:pPr>
            <a:r>
              <a:rPr lang="en-US" sz="2250" b="1" dirty="0">
                <a:solidFill>
                  <a:srgbClr val="000000"/>
                </a:solidFill>
                <a:latin typeface="Outfit Extra Bold" pitchFamily="34" charset="0"/>
                <a:ea typeface="Outfit Extra Bold" pitchFamily="34" charset="-122"/>
                <a:cs typeface="Outfit Extra Bold" pitchFamily="34" charset="-120"/>
              </a:rPr>
              <a:t>Ascolto deve essere una tecnica ma anche un atteggiamento e modalità di porsi</a:t>
            </a:r>
            <a:endParaRPr lang="en-US" sz="22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509117"/>
            <a:ext cx="9660255" cy="620078"/>
          </a:xfrm>
          <a:prstGeom prst="rect">
            <a:avLst/>
          </a:prstGeom>
          <a:noFill/>
          <a:ln/>
        </p:spPr>
        <p:txBody>
          <a:bodyPr wrap="none" lIns="0" tIns="0" rIns="0" bIns="0" rtlCol="0" anchor="t"/>
          <a:lstStyle/>
          <a:p>
            <a:pPr marL="0" indent="0" algn="l">
              <a:lnSpc>
                <a:spcPts val="4850"/>
              </a:lnSpc>
              <a:buNone/>
            </a:pPr>
            <a:r>
              <a:rPr lang="en-US" sz="3900" b="1" dirty="0">
                <a:solidFill>
                  <a:srgbClr val="5E4CE6"/>
                </a:solidFill>
                <a:latin typeface="Outfit Extra Bold" pitchFamily="34" charset="0"/>
                <a:ea typeface="Outfit Extra Bold" pitchFamily="34" charset="-122"/>
                <a:cs typeface="Outfit Extra Bold" pitchFamily="34" charset="-120"/>
              </a:rPr>
              <a:t>1.</a:t>
            </a:r>
            <a:r>
              <a:rPr lang="en-US" sz="3900" b="1" dirty="0">
                <a:solidFill>
                  <a:srgbClr val="231971"/>
                </a:solidFill>
                <a:latin typeface="Outfit Extra Bold" pitchFamily="34" charset="0"/>
                <a:ea typeface="Outfit Extra Bold" pitchFamily="34" charset="-122"/>
                <a:cs typeface="Outfit Extra Bold" pitchFamily="34" charset="-120"/>
              </a:rPr>
              <a:t> Analisi dello scenario: cosa ascoltare 1/2</a:t>
            </a:r>
            <a:endParaRPr lang="en-US" sz="3900" dirty="0"/>
          </a:p>
        </p:txBody>
      </p:sp>
      <p:sp>
        <p:nvSpPr>
          <p:cNvPr id="3" name="Shape 1"/>
          <p:cNvSpPr/>
          <p:nvPr/>
        </p:nvSpPr>
        <p:spPr>
          <a:xfrm>
            <a:off x="793790" y="2526030"/>
            <a:ext cx="13042821" cy="1265873"/>
          </a:xfrm>
          <a:prstGeom prst="roundRect">
            <a:avLst>
              <a:gd name="adj" fmla="val 6585"/>
            </a:avLst>
          </a:prstGeom>
          <a:solidFill>
            <a:srgbClr val="FAFAFA">
              <a:alpha val="95000"/>
            </a:srgbClr>
          </a:solidFill>
          <a:ln w="22860">
            <a:solidFill>
              <a:srgbClr val="BDB8DF"/>
            </a:solidFill>
            <a:prstDash val="solid"/>
          </a:ln>
        </p:spPr>
        <p:txBody>
          <a:bodyPr/>
          <a:lstStyle/>
          <a:p>
            <a:endParaRPr lang="it-IT"/>
          </a:p>
        </p:txBody>
      </p:sp>
      <p:sp>
        <p:nvSpPr>
          <p:cNvPr id="4" name="Shape 2"/>
          <p:cNvSpPr/>
          <p:nvPr/>
        </p:nvSpPr>
        <p:spPr>
          <a:xfrm>
            <a:off x="816650" y="2548890"/>
            <a:ext cx="793790" cy="1220153"/>
          </a:xfrm>
          <a:prstGeom prst="roundRect">
            <a:avLst>
              <a:gd name="adj" fmla="val 7046"/>
            </a:avLst>
          </a:prstGeom>
          <a:solidFill>
            <a:srgbClr val="E9E6FA"/>
          </a:solidFill>
          <a:ln/>
        </p:spPr>
        <p:txBody>
          <a:bodyPr/>
          <a:lstStyle/>
          <a:p>
            <a:endParaRPr lang="it-IT"/>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847" y="3010019"/>
            <a:ext cx="297656" cy="297656"/>
          </a:xfrm>
          <a:prstGeom prst="rect">
            <a:avLst/>
          </a:prstGeom>
        </p:spPr>
      </p:pic>
      <p:sp>
        <p:nvSpPr>
          <p:cNvPr id="6" name="Text 3"/>
          <p:cNvSpPr/>
          <p:nvPr/>
        </p:nvSpPr>
        <p:spPr>
          <a:xfrm>
            <a:off x="1808798" y="2747248"/>
            <a:ext cx="5059680"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A) il contesto generale di riferimento</a:t>
            </a:r>
            <a:endParaRPr lang="en-US" sz="2300" dirty="0"/>
          </a:p>
        </p:txBody>
      </p:sp>
      <p:sp>
        <p:nvSpPr>
          <p:cNvPr id="7" name="Text 4"/>
          <p:cNvSpPr/>
          <p:nvPr/>
        </p:nvSpPr>
        <p:spPr>
          <a:xfrm>
            <a:off x="1808798" y="3198614"/>
            <a:ext cx="7649408"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(il contesto geografico, territoriale, socio-economico…)</a:t>
            </a:r>
            <a:endParaRPr lang="en-US" sz="2300" dirty="0"/>
          </a:p>
        </p:txBody>
      </p:sp>
      <p:sp>
        <p:nvSpPr>
          <p:cNvPr id="8" name="Shape 5"/>
          <p:cNvSpPr/>
          <p:nvPr/>
        </p:nvSpPr>
        <p:spPr>
          <a:xfrm>
            <a:off x="793790" y="3990261"/>
            <a:ext cx="13042821" cy="1265873"/>
          </a:xfrm>
          <a:prstGeom prst="roundRect">
            <a:avLst>
              <a:gd name="adj" fmla="val 6585"/>
            </a:avLst>
          </a:prstGeom>
          <a:solidFill>
            <a:srgbClr val="FAFAFA">
              <a:alpha val="95000"/>
            </a:srgbClr>
          </a:solidFill>
          <a:ln w="22860">
            <a:solidFill>
              <a:srgbClr val="BDB8DF"/>
            </a:solidFill>
            <a:prstDash val="solid"/>
          </a:ln>
        </p:spPr>
        <p:txBody>
          <a:bodyPr/>
          <a:lstStyle/>
          <a:p>
            <a:endParaRPr lang="it-IT"/>
          </a:p>
        </p:txBody>
      </p:sp>
      <p:sp>
        <p:nvSpPr>
          <p:cNvPr id="9" name="Shape 6"/>
          <p:cNvSpPr/>
          <p:nvPr/>
        </p:nvSpPr>
        <p:spPr>
          <a:xfrm>
            <a:off x="816650" y="4013121"/>
            <a:ext cx="793790" cy="1220153"/>
          </a:xfrm>
          <a:prstGeom prst="roundRect">
            <a:avLst>
              <a:gd name="adj" fmla="val 7046"/>
            </a:avLst>
          </a:prstGeom>
          <a:solidFill>
            <a:srgbClr val="E9E6FA"/>
          </a:solidFill>
          <a:ln/>
        </p:spPr>
        <p:txBody>
          <a:bodyPr/>
          <a:lstStyle/>
          <a:p>
            <a:endParaRPr lang="it-IT"/>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0847" y="4474250"/>
            <a:ext cx="297656" cy="297656"/>
          </a:xfrm>
          <a:prstGeom prst="rect">
            <a:avLst/>
          </a:prstGeom>
        </p:spPr>
      </p:pic>
      <p:sp>
        <p:nvSpPr>
          <p:cNvPr id="11" name="Text 7"/>
          <p:cNvSpPr/>
          <p:nvPr/>
        </p:nvSpPr>
        <p:spPr>
          <a:xfrm>
            <a:off x="1808798" y="4211479"/>
            <a:ext cx="314467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B) il contesto di settore</a:t>
            </a:r>
            <a:endParaRPr lang="en-US" sz="2300" dirty="0"/>
          </a:p>
        </p:txBody>
      </p:sp>
      <p:sp>
        <p:nvSpPr>
          <p:cNvPr id="12" name="Text 8"/>
          <p:cNvSpPr/>
          <p:nvPr/>
        </p:nvSpPr>
        <p:spPr>
          <a:xfrm>
            <a:off x="1808798" y="4662845"/>
            <a:ext cx="11927324"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 associazioni che sul territorio si occupano della stessa causa, le sue regole, i target..)</a:t>
            </a:r>
            <a:endParaRPr lang="en-US" sz="2300" dirty="0"/>
          </a:p>
        </p:txBody>
      </p:sp>
      <p:sp>
        <p:nvSpPr>
          <p:cNvPr id="13" name="Shape 9"/>
          <p:cNvSpPr/>
          <p:nvPr/>
        </p:nvSpPr>
        <p:spPr>
          <a:xfrm>
            <a:off x="793790" y="5454491"/>
            <a:ext cx="13042821" cy="1265873"/>
          </a:xfrm>
          <a:prstGeom prst="roundRect">
            <a:avLst>
              <a:gd name="adj" fmla="val 6585"/>
            </a:avLst>
          </a:prstGeom>
          <a:solidFill>
            <a:srgbClr val="FAFAFA">
              <a:alpha val="95000"/>
            </a:srgbClr>
          </a:solidFill>
          <a:ln w="22860">
            <a:solidFill>
              <a:srgbClr val="BDB8DF"/>
            </a:solidFill>
            <a:prstDash val="solid"/>
          </a:ln>
        </p:spPr>
        <p:txBody>
          <a:bodyPr/>
          <a:lstStyle/>
          <a:p>
            <a:endParaRPr lang="it-IT"/>
          </a:p>
        </p:txBody>
      </p:sp>
      <p:sp>
        <p:nvSpPr>
          <p:cNvPr id="14" name="Shape 10"/>
          <p:cNvSpPr/>
          <p:nvPr/>
        </p:nvSpPr>
        <p:spPr>
          <a:xfrm>
            <a:off x="816650" y="5477351"/>
            <a:ext cx="793790" cy="1220153"/>
          </a:xfrm>
          <a:prstGeom prst="roundRect">
            <a:avLst>
              <a:gd name="adj" fmla="val 7046"/>
            </a:avLst>
          </a:prstGeom>
          <a:solidFill>
            <a:srgbClr val="E9E6FA"/>
          </a:solidFill>
          <a:ln/>
        </p:spPr>
        <p:txBody>
          <a:bodyPr/>
          <a:lstStyle/>
          <a:p>
            <a:endParaRPr lang="it-IT"/>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0847" y="5938480"/>
            <a:ext cx="297656" cy="297656"/>
          </a:xfrm>
          <a:prstGeom prst="rect">
            <a:avLst/>
          </a:prstGeom>
        </p:spPr>
      </p:pic>
      <p:sp>
        <p:nvSpPr>
          <p:cNvPr id="16" name="Text 11"/>
          <p:cNvSpPr/>
          <p:nvPr/>
        </p:nvSpPr>
        <p:spPr>
          <a:xfrm>
            <a:off x="1808798" y="5675709"/>
            <a:ext cx="3752612"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C) il contesto organizzativo</a:t>
            </a:r>
            <a:endParaRPr lang="en-US" sz="2300" dirty="0"/>
          </a:p>
        </p:txBody>
      </p:sp>
      <p:sp>
        <p:nvSpPr>
          <p:cNvPr id="17" name="Text 12"/>
          <p:cNvSpPr/>
          <p:nvPr/>
        </p:nvSpPr>
        <p:spPr>
          <a:xfrm>
            <a:off x="1808798" y="6127075"/>
            <a:ext cx="11437977"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 caratteristiche della propria organizzazione, punti di forza e punti di debolezza).</a:t>
            </a:r>
            <a:endParaRPr lang="en-US" sz="23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617226"/>
            <a:ext cx="9752528" cy="620078"/>
          </a:xfrm>
          <a:prstGeom prst="rect">
            <a:avLst/>
          </a:prstGeom>
          <a:noFill/>
          <a:ln/>
        </p:spPr>
        <p:txBody>
          <a:bodyPr wrap="none" lIns="0" tIns="0" rIns="0" bIns="0" rtlCol="0" anchor="t"/>
          <a:lstStyle/>
          <a:p>
            <a:pPr marL="0" indent="0" algn="l">
              <a:lnSpc>
                <a:spcPts val="4850"/>
              </a:lnSpc>
              <a:buNone/>
            </a:pPr>
            <a:r>
              <a:rPr lang="en-US" sz="3900" b="1" dirty="0">
                <a:solidFill>
                  <a:srgbClr val="5E4CE6"/>
                </a:solidFill>
                <a:latin typeface="Outfit Extra Bold" pitchFamily="34" charset="0"/>
                <a:ea typeface="Outfit Extra Bold" pitchFamily="34" charset="-122"/>
                <a:cs typeface="Outfit Extra Bold" pitchFamily="34" charset="-120"/>
              </a:rPr>
              <a:t>1.</a:t>
            </a:r>
            <a:r>
              <a:rPr lang="en-US" sz="3900" b="1" dirty="0">
                <a:solidFill>
                  <a:srgbClr val="231971"/>
                </a:solidFill>
                <a:latin typeface="Outfit Extra Bold" pitchFamily="34" charset="0"/>
                <a:ea typeface="Outfit Extra Bold" pitchFamily="34" charset="-122"/>
                <a:cs typeface="Outfit Extra Bold" pitchFamily="34" charset="-120"/>
              </a:rPr>
              <a:t> Analisi dello scenario: cosa ascoltare 2/2</a:t>
            </a:r>
            <a:endParaRPr lang="en-US" sz="3900" dirty="0"/>
          </a:p>
        </p:txBody>
      </p:sp>
      <p:sp>
        <p:nvSpPr>
          <p:cNvPr id="3" name="Text 1"/>
          <p:cNvSpPr/>
          <p:nvPr/>
        </p:nvSpPr>
        <p:spPr>
          <a:xfrm>
            <a:off x="793790" y="2316599"/>
            <a:ext cx="6204109"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C) il contesto organizzativo: focus</a:t>
            </a:r>
            <a:endParaRPr lang="en-US" sz="3100" dirty="0"/>
          </a:p>
        </p:txBody>
      </p:sp>
      <p:sp>
        <p:nvSpPr>
          <p:cNvPr id="4" name="Text 2"/>
          <p:cNvSpPr/>
          <p:nvPr/>
        </p:nvSpPr>
        <p:spPr>
          <a:xfrm>
            <a:off x="793790" y="2892028"/>
            <a:ext cx="3479244"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Attività di soul searching:</a:t>
            </a:r>
            <a:endParaRPr lang="en-US" sz="2300" dirty="0"/>
          </a:p>
        </p:txBody>
      </p:sp>
      <p:sp>
        <p:nvSpPr>
          <p:cNvPr id="5" name="Text 3"/>
          <p:cNvSpPr/>
          <p:nvPr/>
        </p:nvSpPr>
        <p:spPr>
          <a:xfrm>
            <a:off x="793790" y="3760113"/>
            <a:ext cx="6279356" cy="111621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i risultati acquisiti, l'analisi della comunicazione pregressa/percezione/immagine</a:t>
            </a:r>
            <a:endParaRPr lang="en-US" sz="2300" dirty="0"/>
          </a:p>
        </p:txBody>
      </p:sp>
      <p:sp>
        <p:nvSpPr>
          <p:cNvPr id="6" name="Text 4"/>
          <p:cNvSpPr/>
          <p:nvPr/>
        </p:nvSpPr>
        <p:spPr>
          <a:xfrm>
            <a:off x="793790" y="4955619"/>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la posizione sul mercato, le competenze e conoscenze distintive dell'organizzazione,</a:t>
            </a:r>
            <a:endParaRPr lang="en-US" sz="2300" dirty="0"/>
          </a:p>
        </p:txBody>
      </p:sp>
      <p:sp>
        <p:nvSpPr>
          <p:cNvPr id="7" name="Text 5"/>
          <p:cNvSpPr/>
          <p:nvPr/>
        </p:nvSpPr>
        <p:spPr>
          <a:xfrm>
            <a:off x="793790" y="5779056"/>
            <a:ext cx="4036695"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distintività dei servizi offerti,</a:t>
            </a:r>
            <a:endParaRPr lang="en-US" sz="2300" dirty="0"/>
          </a:p>
        </p:txBody>
      </p:sp>
      <p:sp>
        <p:nvSpPr>
          <p:cNvPr id="8" name="Text 6"/>
          <p:cNvSpPr/>
          <p:nvPr/>
        </p:nvSpPr>
        <p:spPr>
          <a:xfrm>
            <a:off x="7564874" y="3760113"/>
            <a:ext cx="6279356" cy="111621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modalità organizzative interne di tipo manageriali, logistiche, finanziarie e tecnologiche.</a:t>
            </a:r>
            <a:endParaRPr lang="en-US" sz="2300" dirty="0"/>
          </a:p>
        </p:txBody>
      </p:sp>
      <p:sp>
        <p:nvSpPr>
          <p:cNvPr id="9" name="Shape 7"/>
          <p:cNvSpPr/>
          <p:nvPr/>
        </p:nvSpPr>
        <p:spPr>
          <a:xfrm>
            <a:off x="7564874" y="5099566"/>
            <a:ext cx="6279356" cy="1289566"/>
          </a:xfrm>
          <a:prstGeom prst="roundRect">
            <a:avLst>
              <a:gd name="adj" fmla="val 6464"/>
            </a:avLst>
          </a:prstGeom>
          <a:solidFill>
            <a:srgbClr val="C3BCF6"/>
          </a:solidFill>
          <a:ln/>
        </p:spPr>
        <p:txBody>
          <a:bodyPr/>
          <a:lstStyle/>
          <a:p>
            <a:endParaRPr lang="it-IT"/>
          </a:p>
        </p:txBody>
      </p:sp>
      <p:pic>
        <p:nvPicPr>
          <p:cNvPr id="10" name="Image 0" descr="preencoded.png"/>
          <p:cNvPicPr>
            <a:picLocks noChangeAspect="1"/>
          </p:cNvPicPr>
          <p:nvPr/>
        </p:nvPicPr>
        <p:blipFill>
          <a:blip r:embed="rId3"/>
          <a:stretch>
            <a:fillRect/>
          </a:stretch>
        </p:blipFill>
        <p:spPr>
          <a:xfrm>
            <a:off x="7763232" y="5376505"/>
            <a:ext cx="372070" cy="297656"/>
          </a:xfrm>
          <a:prstGeom prst="rect">
            <a:avLst/>
          </a:prstGeom>
        </p:spPr>
      </p:pic>
      <p:sp>
        <p:nvSpPr>
          <p:cNvPr id="11" name="Text 8"/>
          <p:cNvSpPr/>
          <p:nvPr/>
        </p:nvSpPr>
        <p:spPr>
          <a:xfrm>
            <a:off x="8333661" y="5347454"/>
            <a:ext cx="5312212" cy="744141"/>
          </a:xfrm>
          <a:prstGeom prst="rect">
            <a:avLst/>
          </a:prstGeom>
          <a:noFill/>
          <a:ln/>
        </p:spPr>
        <p:txBody>
          <a:bodyPr wrap="square" lIns="0" tIns="0" rIns="0" bIns="0" rtlCol="0" anchor="t"/>
          <a:lstStyle/>
          <a:p>
            <a:pPr marL="0" indent="0" algn="l">
              <a:lnSpc>
                <a:spcPts val="2900"/>
              </a:lnSpc>
              <a:buNone/>
            </a:pPr>
            <a:r>
              <a:rPr lang="en-US" sz="2300" b="1" dirty="0">
                <a:solidFill>
                  <a:srgbClr val="000000"/>
                </a:solidFill>
                <a:latin typeface="Outfit Extra Bold" pitchFamily="34" charset="0"/>
                <a:ea typeface="Outfit Extra Bold" pitchFamily="34" charset="-122"/>
                <a:cs typeface="Outfit Extra Bold" pitchFamily="34" charset="-120"/>
              </a:rPr>
              <a:t>TOOL: SWOT - (Strengths; Weaknesses; Opportunities; Threats)</a:t>
            </a:r>
            <a:endParaRPr lang="en-US" sz="2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752243"/>
            <a:ext cx="12624792" cy="1240393"/>
          </a:xfrm>
          <a:prstGeom prst="rect">
            <a:avLst/>
          </a:prstGeom>
          <a:noFill/>
          <a:ln/>
        </p:spPr>
        <p:txBody>
          <a:bodyPr wrap="none" lIns="0" tIns="0" rIns="0" bIns="0" rtlCol="0" anchor="t"/>
          <a:lstStyle/>
          <a:p>
            <a:pPr marL="0" indent="0" algn="l">
              <a:lnSpc>
                <a:spcPts val="9750"/>
              </a:lnSpc>
              <a:buNone/>
            </a:pPr>
            <a:r>
              <a:rPr lang="en-US" sz="7800" b="1" dirty="0">
                <a:solidFill>
                  <a:srgbClr val="5E4CE6"/>
                </a:solidFill>
                <a:latin typeface="Outfit Extra Bold" pitchFamily="34" charset="0"/>
                <a:ea typeface="Outfit Extra Bold" pitchFamily="34" charset="-122"/>
                <a:cs typeface="Outfit Extra Bold" pitchFamily="34" charset="-120"/>
              </a:rPr>
              <a:t>Template standard</a:t>
            </a:r>
            <a:r>
              <a:rPr lang="en-US" sz="7800" b="1" dirty="0">
                <a:solidFill>
                  <a:srgbClr val="231971"/>
                </a:solidFill>
                <a:latin typeface="Outfit Extra Bold" pitchFamily="34" charset="0"/>
                <a:ea typeface="Outfit Extra Bold" pitchFamily="34" charset="-122"/>
                <a:cs typeface="Outfit Extra Bold" pitchFamily="34" charset="-120"/>
              </a:rPr>
              <a:t> - SWOT</a:t>
            </a:r>
            <a:endParaRPr lang="en-US" sz="7800" dirty="0"/>
          </a:p>
        </p:txBody>
      </p:sp>
      <p:sp>
        <p:nvSpPr>
          <p:cNvPr id="3" name="Shape 1"/>
          <p:cNvSpPr/>
          <p:nvPr/>
        </p:nvSpPr>
        <p:spPr>
          <a:xfrm>
            <a:off x="793790" y="3389471"/>
            <a:ext cx="13042821" cy="3087886"/>
          </a:xfrm>
          <a:prstGeom prst="roundRect">
            <a:avLst>
              <a:gd name="adj" fmla="val 2700"/>
            </a:avLst>
          </a:prstGeom>
          <a:noFill/>
          <a:ln w="7620">
            <a:solidFill>
              <a:srgbClr val="000000">
                <a:alpha val="8000"/>
              </a:srgbClr>
            </a:solidFill>
            <a:prstDash val="solid"/>
          </a:ln>
        </p:spPr>
        <p:txBody>
          <a:bodyPr/>
          <a:lstStyle/>
          <a:p>
            <a:endParaRPr lang="it-IT"/>
          </a:p>
        </p:txBody>
      </p:sp>
      <p:sp>
        <p:nvSpPr>
          <p:cNvPr id="4" name="Shape 2"/>
          <p:cNvSpPr/>
          <p:nvPr/>
        </p:nvSpPr>
        <p:spPr>
          <a:xfrm>
            <a:off x="801410" y="3397091"/>
            <a:ext cx="13027581" cy="625435"/>
          </a:xfrm>
          <a:prstGeom prst="rect">
            <a:avLst/>
          </a:prstGeom>
          <a:solidFill>
            <a:srgbClr val="FFFFFF">
              <a:alpha val="4000"/>
            </a:srgbClr>
          </a:solidFill>
          <a:ln/>
        </p:spPr>
        <p:txBody>
          <a:bodyPr/>
          <a:lstStyle/>
          <a:p>
            <a:endParaRPr lang="it-IT"/>
          </a:p>
        </p:txBody>
      </p:sp>
      <p:sp>
        <p:nvSpPr>
          <p:cNvPr id="5" name="Text 3"/>
          <p:cNvSpPr/>
          <p:nvPr/>
        </p:nvSpPr>
        <p:spPr>
          <a:xfrm>
            <a:off x="999768" y="352377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Analisi interna</a:t>
            </a:r>
            <a:endParaRPr lang="en-US" sz="2300" dirty="0"/>
          </a:p>
        </p:txBody>
      </p:sp>
      <p:sp>
        <p:nvSpPr>
          <p:cNvPr id="6" name="Text 4"/>
          <p:cNvSpPr/>
          <p:nvPr/>
        </p:nvSpPr>
        <p:spPr>
          <a:xfrm>
            <a:off x="7517368" y="3523774"/>
            <a:ext cx="6113264"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Shape 5"/>
          <p:cNvSpPr/>
          <p:nvPr/>
        </p:nvSpPr>
        <p:spPr>
          <a:xfrm>
            <a:off x="801410" y="4022527"/>
            <a:ext cx="13027581" cy="625435"/>
          </a:xfrm>
          <a:prstGeom prst="rect">
            <a:avLst/>
          </a:prstGeom>
          <a:solidFill>
            <a:srgbClr val="000000">
              <a:alpha val="4000"/>
            </a:srgbClr>
          </a:solidFill>
          <a:ln/>
        </p:spPr>
        <p:txBody>
          <a:bodyPr/>
          <a:lstStyle/>
          <a:p>
            <a:endParaRPr lang="it-IT"/>
          </a:p>
        </p:txBody>
      </p:sp>
      <p:sp>
        <p:nvSpPr>
          <p:cNvPr id="8" name="Text 6"/>
          <p:cNvSpPr/>
          <p:nvPr/>
        </p:nvSpPr>
        <p:spPr>
          <a:xfrm>
            <a:off x="999768" y="414920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5E4CE6"/>
                </a:solidFill>
                <a:latin typeface="Outfit Extra Bold" pitchFamily="34" charset="0"/>
                <a:ea typeface="Outfit Extra Bold" pitchFamily="34" charset="-122"/>
                <a:cs typeface="Outfit Extra Bold" pitchFamily="34" charset="-120"/>
              </a:rPr>
              <a:t>Forze</a:t>
            </a:r>
            <a:endParaRPr lang="en-US" sz="2300" dirty="0"/>
          </a:p>
        </p:txBody>
      </p:sp>
      <p:sp>
        <p:nvSpPr>
          <p:cNvPr id="9" name="Text 7"/>
          <p:cNvSpPr/>
          <p:nvPr/>
        </p:nvSpPr>
        <p:spPr>
          <a:xfrm>
            <a:off x="7517368" y="414920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5E4CE6"/>
                </a:solidFill>
                <a:latin typeface="Outfit Extra Bold" pitchFamily="34" charset="0"/>
                <a:ea typeface="Outfit Extra Bold" pitchFamily="34" charset="-122"/>
                <a:cs typeface="Outfit Extra Bold" pitchFamily="34" charset="-120"/>
              </a:rPr>
              <a:t>Debolezze</a:t>
            </a:r>
            <a:endParaRPr lang="en-US" sz="2300" dirty="0"/>
          </a:p>
        </p:txBody>
      </p:sp>
      <p:sp>
        <p:nvSpPr>
          <p:cNvPr id="10" name="Shape 8"/>
          <p:cNvSpPr/>
          <p:nvPr/>
        </p:nvSpPr>
        <p:spPr>
          <a:xfrm>
            <a:off x="801410" y="4647962"/>
            <a:ext cx="13027581" cy="625435"/>
          </a:xfrm>
          <a:prstGeom prst="rect">
            <a:avLst/>
          </a:prstGeom>
          <a:solidFill>
            <a:srgbClr val="FFFFFF">
              <a:alpha val="4000"/>
            </a:srgbClr>
          </a:solidFill>
          <a:ln/>
        </p:spPr>
        <p:txBody>
          <a:bodyPr/>
          <a:lstStyle/>
          <a:p>
            <a:endParaRPr lang="it-IT"/>
          </a:p>
        </p:txBody>
      </p:sp>
      <p:sp>
        <p:nvSpPr>
          <p:cNvPr id="11" name="Text 9"/>
          <p:cNvSpPr/>
          <p:nvPr/>
        </p:nvSpPr>
        <p:spPr>
          <a:xfrm>
            <a:off x="999768" y="477464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Analisi esterna</a:t>
            </a:r>
            <a:endParaRPr lang="en-US" sz="2300" dirty="0"/>
          </a:p>
        </p:txBody>
      </p:sp>
      <p:sp>
        <p:nvSpPr>
          <p:cNvPr id="12" name="Text 10"/>
          <p:cNvSpPr/>
          <p:nvPr/>
        </p:nvSpPr>
        <p:spPr>
          <a:xfrm>
            <a:off x="7517368" y="4774644"/>
            <a:ext cx="6113264"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13" name="Shape 11"/>
          <p:cNvSpPr/>
          <p:nvPr/>
        </p:nvSpPr>
        <p:spPr>
          <a:xfrm>
            <a:off x="801410" y="5273397"/>
            <a:ext cx="13027581" cy="625435"/>
          </a:xfrm>
          <a:prstGeom prst="rect">
            <a:avLst/>
          </a:prstGeom>
          <a:solidFill>
            <a:srgbClr val="000000">
              <a:alpha val="4000"/>
            </a:srgbClr>
          </a:solidFill>
          <a:ln/>
        </p:spPr>
        <p:txBody>
          <a:bodyPr/>
          <a:lstStyle/>
          <a:p>
            <a:endParaRPr lang="it-IT"/>
          </a:p>
        </p:txBody>
      </p:sp>
      <p:sp>
        <p:nvSpPr>
          <p:cNvPr id="14" name="Text 12"/>
          <p:cNvSpPr/>
          <p:nvPr/>
        </p:nvSpPr>
        <p:spPr>
          <a:xfrm>
            <a:off x="999768" y="540008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Opportunità</a:t>
            </a:r>
            <a:endParaRPr lang="en-US" sz="2300" dirty="0"/>
          </a:p>
        </p:txBody>
      </p:sp>
      <p:sp>
        <p:nvSpPr>
          <p:cNvPr id="15" name="Text 13"/>
          <p:cNvSpPr/>
          <p:nvPr/>
        </p:nvSpPr>
        <p:spPr>
          <a:xfrm>
            <a:off x="7517368" y="540008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Minacce</a:t>
            </a:r>
            <a:endParaRPr lang="en-US" sz="2300" dirty="0"/>
          </a:p>
        </p:txBody>
      </p:sp>
      <p:sp>
        <p:nvSpPr>
          <p:cNvPr id="16" name="Shape 14"/>
          <p:cNvSpPr/>
          <p:nvPr/>
        </p:nvSpPr>
        <p:spPr>
          <a:xfrm>
            <a:off x="801410" y="5898833"/>
            <a:ext cx="13027581" cy="570905"/>
          </a:xfrm>
          <a:prstGeom prst="rect">
            <a:avLst/>
          </a:prstGeom>
          <a:solidFill>
            <a:srgbClr val="FFFFFF">
              <a:alpha val="4000"/>
            </a:srgbClr>
          </a:solidFill>
          <a:ln/>
        </p:spPr>
        <p:txBody>
          <a:bodyPr/>
          <a:lstStyle/>
          <a:p>
            <a:endParaRPr lang="it-IT"/>
          </a:p>
        </p:txBody>
      </p:sp>
      <p:sp>
        <p:nvSpPr>
          <p:cNvPr id="17" name="Text 15"/>
          <p:cNvSpPr/>
          <p:nvPr/>
        </p:nvSpPr>
        <p:spPr>
          <a:xfrm>
            <a:off x="999768" y="602551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31971"/>
                </a:solidFill>
                <a:latin typeface="Outfit Extra Bold" pitchFamily="34" charset="0"/>
                <a:ea typeface="Outfit Extra Bold" pitchFamily="34" charset="-122"/>
                <a:cs typeface="Outfit Extra Bold" pitchFamily="34" charset="-120"/>
              </a:rPr>
              <a:t>ANALISI ESTERNA</a:t>
            </a:r>
            <a:endParaRPr lang="en-US" sz="1950" dirty="0"/>
          </a:p>
        </p:txBody>
      </p:sp>
      <p:sp>
        <p:nvSpPr>
          <p:cNvPr id="18" name="Text 16"/>
          <p:cNvSpPr/>
          <p:nvPr/>
        </p:nvSpPr>
        <p:spPr>
          <a:xfrm>
            <a:off x="7517368" y="6025515"/>
            <a:ext cx="6113264" cy="317540"/>
          </a:xfrm>
          <a:prstGeom prst="rect">
            <a:avLst/>
          </a:prstGeom>
          <a:noFill/>
          <a:ln/>
        </p:spPr>
        <p:txBody>
          <a:bodyPr wrap="none" lIns="0" tIns="0" rIns="0" bIns="0" rtlCol="0" anchor="t"/>
          <a:lstStyle/>
          <a:p>
            <a:pPr marL="0" indent="0" algn="l">
              <a:lnSpc>
                <a:spcPts val="2500"/>
              </a:lnSpc>
              <a:buNone/>
            </a:pP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61222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Premessa</a:t>
            </a:r>
            <a:endParaRPr lang="en-US" sz="2300" dirty="0"/>
          </a:p>
        </p:txBody>
      </p:sp>
      <p:sp>
        <p:nvSpPr>
          <p:cNvPr id="3" name="Text 1"/>
          <p:cNvSpPr/>
          <p:nvPr/>
        </p:nvSpPr>
        <p:spPr>
          <a:xfrm>
            <a:off x="793790" y="2063591"/>
            <a:ext cx="4588669"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La sfida della distintività</a:t>
            </a:r>
            <a:endParaRPr lang="en-US" sz="3100" dirty="0"/>
          </a:p>
        </p:txBody>
      </p:sp>
      <p:sp>
        <p:nvSpPr>
          <p:cNvPr id="4" name="Text 2"/>
          <p:cNvSpPr/>
          <p:nvPr/>
        </p:nvSpPr>
        <p:spPr>
          <a:xfrm>
            <a:off x="793790" y="2639020"/>
            <a:ext cx="13042821"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La concorrenza fra organizzazioni si manifesta spesso in processi di emulazione (problema perdita di specificità).</a:t>
            </a:r>
            <a:endParaRPr lang="en-US" sz="2300" dirty="0"/>
          </a:p>
        </p:txBody>
      </p:sp>
      <p:sp>
        <p:nvSpPr>
          <p:cNvPr id="5" name="Text 3"/>
          <p:cNvSpPr/>
          <p:nvPr/>
        </p:nvSpPr>
        <p:spPr>
          <a:xfrm>
            <a:off x="793790" y="3462457"/>
            <a:ext cx="13042821"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Occorre sempre più porre attenzione alle varie offerte concorrenziali per misurare al meglio la propria proposta distintiva (in una logica di branding)</a:t>
            </a:r>
            <a:endParaRPr lang="en-US" sz="2300" dirty="0"/>
          </a:p>
        </p:txBody>
      </p:sp>
      <p:sp>
        <p:nvSpPr>
          <p:cNvPr id="6" name="Text 4"/>
          <p:cNvSpPr/>
          <p:nvPr/>
        </p:nvSpPr>
        <p:spPr>
          <a:xfrm>
            <a:off x="793790" y="4285893"/>
            <a:ext cx="13042821"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Di fondamentale importanza diventa anche progettare una comunicazione utile per valorizzare uno specifico progetto (es. tema impatto sociale, bilancio sociale…)</a:t>
            </a:r>
            <a:endParaRPr lang="en-US" sz="2300" dirty="0"/>
          </a:p>
        </p:txBody>
      </p:sp>
      <p:sp>
        <p:nvSpPr>
          <p:cNvPr id="7" name="Shape 5"/>
          <p:cNvSpPr/>
          <p:nvPr/>
        </p:nvSpPr>
        <p:spPr>
          <a:xfrm>
            <a:off x="793790" y="5327690"/>
            <a:ext cx="13042821" cy="1289566"/>
          </a:xfrm>
          <a:prstGeom prst="roundRect">
            <a:avLst>
              <a:gd name="adj" fmla="val 6464"/>
            </a:avLst>
          </a:prstGeom>
          <a:solidFill>
            <a:srgbClr val="C3BCF6"/>
          </a:solidFill>
          <a:ln/>
        </p:spPr>
        <p:txBody>
          <a:bodyPr/>
          <a:lstStyle/>
          <a:p>
            <a:endParaRPr lang="it-IT"/>
          </a:p>
        </p:txBody>
      </p:sp>
      <p:pic>
        <p:nvPicPr>
          <p:cNvPr id="8" name="Image 0" descr="preencoded.png"/>
          <p:cNvPicPr>
            <a:picLocks noChangeAspect="1"/>
          </p:cNvPicPr>
          <p:nvPr/>
        </p:nvPicPr>
        <p:blipFill>
          <a:blip r:embed="rId3"/>
          <a:stretch>
            <a:fillRect/>
          </a:stretch>
        </p:blipFill>
        <p:spPr>
          <a:xfrm>
            <a:off x="992148" y="5604629"/>
            <a:ext cx="372070" cy="297656"/>
          </a:xfrm>
          <a:prstGeom prst="rect">
            <a:avLst/>
          </a:prstGeom>
        </p:spPr>
      </p:pic>
      <p:sp>
        <p:nvSpPr>
          <p:cNvPr id="9" name="Text 6"/>
          <p:cNvSpPr/>
          <p:nvPr/>
        </p:nvSpPr>
        <p:spPr>
          <a:xfrm>
            <a:off x="1562576" y="5575578"/>
            <a:ext cx="12075676" cy="744141"/>
          </a:xfrm>
          <a:prstGeom prst="rect">
            <a:avLst/>
          </a:prstGeom>
          <a:noFill/>
          <a:ln/>
        </p:spPr>
        <p:txBody>
          <a:bodyPr wrap="square" lIns="0" tIns="0" rIns="0" bIns="0" rtlCol="0" anchor="t"/>
          <a:lstStyle/>
          <a:p>
            <a:pPr marL="0" indent="0" algn="l">
              <a:lnSpc>
                <a:spcPts val="2900"/>
              </a:lnSpc>
              <a:buNone/>
            </a:pPr>
            <a:r>
              <a:rPr lang="en-US" sz="2300" b="1" dirty="0">
                <a:solidFill>
                  <a:srgbClr val="000000"/>
                </a:solidFill>
                <a:latin typeface="Outfit Extra Bold" pitchFamily="34" charset="0"/>
                <a:ea typeface="Outfit Extra Bold" pitchFamily="34" charset="-122"/>
                <a:cs typeface="Outfit Extra Bold" pitchFamily="34" charset="-120"/>
              </a:rPr>
              <a:t>Studiare un piano di comunicazione che sia efficace (adeguato alla organizzazione, al target, al contesto) e che dia risultati misurabili</a:t>
            </a:r>
            <a:endParaRPr lang="en-US" sz="2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5813" y="540901"/>
            <a:ext cx="3425785" cy="36826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Es. alcuni quesiti da porsi</a:t>
            </a:r>
            <a:endParaRPr lang="en-US" sz="2300" dirty="0"/>
          </a:p>
        </p:txBody>
      </p:sp>
      <p:sp>
        <p:nvSpPr>
          <p:cNvPr id="3" name="Shape 1"/>
          <p:cNvSpPr/>
          <p:nvPr/>
        </p:nvSpPr>
        <p:spPr>
          <a:xfrm>
            <a:off x="785813" y="1302068"/>
            <a:ext cx="6431161" cy="3463290"/>
          </a:xfrm>
          <a:prstGeom prst="roundRect">
            <a:avLst>
              <a:gd name="adj" fmla="val 2383"/>
            </a:avLst>
          </a:prstGeom>
          <a:solidFill>
            <a:srgbClr val="FAFAFA">
              <a:alpha val="95000"/>
            </a:srgbClr>
          </a:solidFill>
          <a:ln w="22860">
            <a:solidFill>
              <a:srgbClr val="BDB8DF"/>
            </a:solidFill>
            <a:prstDash val="solid"/>
          </a:ln>
        </p:spPr>
        <p:txBody>
          <a:bodyPr/>
          <a:lstStyle/>
          <a:p>
            <a:endParaRPr lang="it-IT"/>
          </a:p>
        </p:txBody>
      </p:sp>
      <p:sp>
        <p:nvSpPr>
          <p:cNvPr id="4" name="Text 2"/>
          <p:cNvSpPr/>
          <p:nvPr/>
        </p:nvSpPr>
        <p:spPr>
          <a:xfrm>
            <a:off x="1005126" y="1521381"/>
            <a:ext cx="2947035" cy="36826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Vantaggi competitivi</a:t>
            </a:r>
            <a:endParaRPr lang="en-US" sz="2300" dirty="0"/>
          </a:p>
        </p:txBody>
      </p:sp>
      <p:sp>
        <p:nvSpPr>
          <p:cNvPr id="5" name="Text 3"/>
          <p:cNvSpPr/>
          <p:nvPr/>
        </p:nvSpPr>
        <p:spPr>
          <a:xfrm>
            <a:off x="1005126" y="1968222"/>
            <a:ext cx="5992535" cy="2577822"/>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Quali sono i vostri vantaggi competitivi? (es. filosofia, ideali e mission, notorietà, azioni/iniziative, strategie di comunicazione, partnership, n. di volontari, presenza di team preparati, costante azione di studio e ricerca, utenza soddisfatta..)</a:t>
            </a:r>
            <a:endParaRPr lang="en-US" sz="2300" dirty="0"/>
          </a:p>
        </p:txBody>
      </p:sp>
      <p:sp>
        <p:nvSpPr>
          <p:cNvPr id="6" name="Shape 4"/>
          <p:cNvSpPr/>
          <p:nvPr/>
        </p:nvSpPr>
        <p:spPr>
          <a:xfrm>
            <a:off x="7413427" y="1302068"/>
            <a:ext cx="6431161" cy="3463290"/>
          </a:xfrm>
          <a:prstGeom prst="roundRect">
            <a:avLst>
              <a:gd name="adj" fmla="val 2383"/>
            </a:avLst>
          </a:prstGeom>
          <a:solidFill>
            <a:srgbClr val="FAFAFA">
              <a:alpha val="95000"/>
            </a:srgbClr>
          </a:solidFill>
          <a:ln w="22860">
            <a:solidFill>
              <a:srgbClr val="BDB8DF"/>
            </a:solidFill>
            <a:prstDash val="solid"/>
          </a:ln>
        </p:spPr>
        <p:txBody>
          <a:bodyPr/>
          <a:lstStyle/>
          <a:p>
            <a:endParaRPr lang="it-IT"/>
          </a:p>
        </p:txBody>
      </p:sp>
      <p:sp>
        <p:nvSpPr>
          <p:cNvPr id="7" name="Text 5"/>
          <p:cNvSpPr/>
          <p:nvPr/>
        </p:nvSpPr>
        <p:spPr>
          <a:xfrm>
            <a:off x="7632740" y="1521381"/>
            <a:ext cx="2947035" cy="36826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Debolezze</a:t>
            </a:r>
            <a:endParaRPr lang="en-US" sz="2300" dirty="0"/>
          </a:p>
        </p:txBody>
      </p:sp>
      <p:sp>
        <p:nvSpPr>
          <p:cNvPr id="8" name="Text 6"/>
          <p:cNvSpPr/>
          <p:nvPr/>
        </p:nvSpPr>
        <p:spPr>
          <a:xfrm>
            <a:off x="7632740" y="1968222"/>
            <a:ext cx="5992535" cy="2577822"/>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E quali le vostre debolezze? (es. problemi di risorse umane, risorse finanziarie, risorse manageriali e organizzative, tempi, capacità di cambiamento, contatti col territorio, scarsa attenzione allo studio del mercato, utenza di riferimento poco soddisfatta...)</a:t>
            </a:r>
            <a:endParaRPr lang="en-US" sz="2300" dirty="0"/>
          </a:p>
        </p:txBody>
      </p:sp>
      <p:sp>
        <p:nvSpPr>
          <p:cNvPr id="9" name="Shape 7"/>
          <p:cNvSpPr/>
          <p:nvPr/>
        </p:nvSpPr>
        <p:spPr>
          <a:xfrm>
            <a:off x="785813" y="4961811"/>
            <a:ext cx="6431161" cy="2726769"/>
          </a:xfrm>
          <a:prstGeom prst="roundRect">
            <a:avLst>
              <a:gd name="adj" fmla="val 3026"/>
            </a:avLst>
          </a:prstGeom>
          <a:solidFill>
            <a:srgbClr val="FAFAFA">
              <a:alpha val="95000"/>
            </a:srgbClr>
          </a:solidFill>
          <a:ln w="22860">
            <a:solidFill>
              <a:srgbClr val="BDB8DF"/>
            </a:solidFill>
            <a:prstDash val="solid"/>
          </a:ln>
        </p:spPr>
        <p:txBody>
          <a:bodyPr/>
          <a:lstStyle/>
          <a:p>
            <a:endParaRPr lang="it-IT"/>
          </a:p>
        </p:txBody>
      </p:sp>
      <p:sp>
        <p:nvSpPr>
          <p:cNvPr id="10" name="Text 8"/>
          <p:cNvSpPr/>
          <p:nvPr/>
        </p:nvSpPr>
        <p:spPr>
          <a:xfrm>
            <a:off x="1005126" y="5181124"/>
            <a:ext cx="2947035" cy="36826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Opportunità</a:t>
            </a:r>
            <a:endParaRPr lang="en-US" sz="2300" dirty="0"/>
          </a:p>
        </p:txBody>
      </p:sp>
      <p:sp>
        <p:nvSpPr>
          <p:cNvPr id="11" name="Text 9"/>
          <p:cNvSpPr/>
          <p:nvPr/>
        </p:nvSpPr>
        <p:spPr>
          <a:xfrm>
            <a:off x="1005126" y="5627965"/>
            <a:ext cx="5992535" cy="1841302"/>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Quali sono le opportunità del mercato sociale che indipendentemente dalla vs volontà giocano a vostro favore? (es. trend sociali, elementi del territorio, fattori legislativi...)</a:t>
            </a:r>
            <a:endParaRPr lang="en-US" sz="2300" dirty="0"/>
          </a:p>
        </p:txBody>
      </p:sp>
      <p:sp>
        <p:nvSpPr>
          <p:cNvPr id="12" name="Shape 10"/>
          <p:cNvSpPr/>
          <p:nvPr/>
        </p:nvSpPr>
        <p:spPr>
          <a:xfrm>
            <a:off x="7413427" y="4961811"/>
            <a:ext cx="6431161" cy="2726769"/>
          </a:xfrm>
          <a:prstGeom prst="roundRect">
            <a:avLst>
              <a:gd name="adj" fmla="val 3026"/>
            </a:avLst>
          </a:prstGeom>
          <a:solidFill>
            <a:srgbClr val="FAFAFA">
              <a:alpha val="95000"/>
            </a:srgbClr>
          </a:solidFill>
          <a:ln w="22860">
            <a:solidFill>
              <a:srgbClr val="BDB8DF"/>
            </a:solidFill>
            <a:prstDash val="solid"/>
          </a:ln>
        </p:spPr>
        <p:txBody>
          <a:bodyPr/>
          <a:lstStyle/>
          <a:p>
            <a:endParaRPr lang="it-IT"/>
          </a:p>
        </p:txBody>
      </p:sp>
      <p:sp>
        <p:nvSpPr>
          <p:cNvPr id="13" name="Text 11"/>
          <p:cNvSpPr/>
          <p:nvPr/>
        </p:nvSpPr>
        <p:spPr>
          <a:xfrm>
            <a:off x="7632740" y="5181124"/>
            <a:ext cx="2947035" cy="36826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Barriere esterne</a:t>
            </a:r>
            <a:endParaRPr lang="en-US" sz="2300" dirty="0"/>
          </a:p>
        </p:txBody>
      </p:sp>
      <p:sp>
        <p:nvSpPr>
          <p:cNvPr id="14" name="Text 12"/>
          <p:cNvSpPr/>
          <p:nvPr/>
        </p:nvSpPr>
        <p:spPr>
          <a:xfrm>
            <a:off x="7632740" y="5627965"/>
            <a:ext cx="5992535" cy="1841302"/>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Quali sono le barriere esterne che limitano le vostre azioni e con cui dovete «lottare»? (es. ONP competitor che si rivolgono al vostro stesso mercato sociale, barriere culturali, legislative, territoriali...)</a:t>
            </a:r>
            <a:endParaRPr lang="en-US" sz="23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70917"/>
            <a:ext cx="6481167"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Template standard – post esiti Swot</a:t>
            </a:r>
            <a:endParaRPr lang="en-US" sz="3100" dirty="0"/>
          </a:p>
        </p:txBody>
      </p:sp>
      <p:sp>
        <p:nvSpPr>
          <p:cNvPr id="3" name="Shape 1"/>
          <p:cNvSpPr/>
          <p:nvPr/>
        </p:nvSpPr>
        <p:spPr>
          <a:xfrm>
            <a:off x="793790" y="1563886"/>
            <a:ext cx="13042821" cy="4258628"/>
          </a:xfrm>
          <a:prstGeom prst="roundRect">
            <a:avLst>
              <a:gd name="adj" fmla="val 1957"/>
            </a:avLst>
          </a:prstGeom>
          <a:noFill/>
          <a:ln w="7620">
            <a:solidFill>
              <a:srgbClr val="000000">
                <a:alpha val="8000"/>
              </a:srgbClr>
            </a:solidFill>
            <a:prstDash val="solid"/>
          </a:ln>
        </p:spPr>
        <p:txBody>
          <a:bodyPr/>
          <a:lstStyle/>
          <a:p>
            <a:endParaRPr lang="it-IT"/>
          </a:p>
        </p:txBody>
      </p:sp>
      <p:sp>
        <p:nvSpPr>
          <p:cNvPr id="4" name="Shape 2"/>
          <p:cNvSpPr/>
          <p:nvPr/>
        </p:nvSpPr>
        <p:spPr>
          <a:xfrm>
            <a:off x="801410" y="1571506"/>
            <a:ext cx="13027581" cy="625435"/>
          </a:xfrm>
          <a:prstGeom prst="rect">
            <a:avLst/>
          </a:prstGeom>
          <a:solidFill>
            <a:srgbClr val="FFFFFF">
              <a:alpha val="4000"/>
            </a:srgbClr>
          </a:solidFill>
          <a:ln/>
        </p:spPr>
        <p:txBody>
          <a:bodyPr/>
          <a:lstStyle/>
          <a:p>
            <a:endParaRPr lang="it-IT"/>
          </a:p>
        </p:txBody>
      </p:sp>
      <p:sp>
        <p:nvSpPr>
          <p:cNvPr id="5" name="Text 3"/>
          <p:cNvSpPr/>
          <p:nvPr/>
        </p:nvSpPr>
        <p:spPr>
          <a:xfrm>
            <a:off x="999768" y="169818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Quesiti</a:t>
            </a:r>
            <a:endParaRPr lang="en-US" sz="2300" dirty="0"/>
          </a:p>
        </p:txBody>
      </p:sp>
      <p:sp>
        <p:nvSpPr>
          <p:cNvPr id="6" name="Text 4"/>
          <p:cNvSpPr/>
          <p:nvPr/>
        </p:nvSpPr>
        <p:spPr>
          <a:xfrm>
            <a:off x="7517368" y="1698188"/>
            <a:ext cx="3952161" cy="372070"/>
          </a:xfrm>
          <a:prstGeom prst="rect">
            <a:avLst/>
          </a:prstGeom>
          <a:noFill/>
          <a:ln/>
        </p:spPr>
        <p:txBody>
          <a:bodyPr wrap="non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Temi di partenza per il «pdci»</a:t>
            </a:r>
            <a:endParaRPr lang="en-US" sz="2300" dirty="0"/>
          </a:p>
        </p:txBody>
      </p:sp>
      <p:sp>
        <p:nvSpPr>
          <p:cNvPr id="7" name="Shape 5"/>
          <p:cNvSpPr/>
          <p:nvPr/>
        </p:nvSpPr>
        <p:spPr>
          <a:xfrm>
            <a:off x="801410" y="2196941"/>
            <a:ext cx="13027581" cy="997506"/>
          </a:xfrm>
          <a:prstGeom prst="rect">
            <a:avLst/>
          </a:prstGeom>
          <a:solidFill>
            <a:srgbClr val="000000">
              <a:alpha val="4000"/>
            </a:srgbClr>
          </a:solidFill>
          <a:ln/>
        </p:spPr>
        <p:txBody>
          <a:bodyPr/>
          <a:lstStyle/>
          <a:p>
            <a:endParaRPr lang="it-IT"/>
          </a:p>
        </p:txBody>
      </p:sp>
      <p:sp>
        <p:nvSpPr>
          <p:cNvPr id="8" name="Text 6"/>
          <p:cNvSpPr/>
          <p:nvPr/>
        </p:nvSpPr>
        <p:spPr>
          <a:xfrm>
            <a:off x="999768" y="2323624"/>
            <a:ext cx="6113264"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Come possiamo utilizzare e sfruttare ogni Forza?</a:t>
            </a:r>
            <a:endParaRPr lang="en-US" sz="2300" dirty="0"/>
          </a:p>
        </p:txBody>
      </p:sp>
      <p:sp>
        <p:nvSpPr>
          <p:cNvPr id="9" name="Text 7"/>
          <p:cNvSpPr/>
          <p:nvPr/>
        </p:nvSpPr>
        <p:spPr>
          <a:xfrm>
            <a:off x="7517368" y="232362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1-2-3</a:t>
            </a:r>
            <a:endParaRPr lang="en-US" sz="2300" dirty="0"/>
          </a:p>
        </p:txBody>
      </p:sp>
      <p:sp>
        <p:nvSpPr>
          <p:cNvPr id="10" name="Shape 8"/>
          <p:cNvSpPr/>
          <p:nvPr/>
        </p:nvSpPr>
        <p:spPr>
          <a:xfrm>
            <a:off x="801410" y="3194447"/>
            <a:ext cx="13027581" cy="625435"/>
          </a:xfrm>
          <a:prstGeom prst="rect">
            <a:avLst/>
          </a:prstGeom>
          <a:solidFill>
            <a:srgbClr val="FFFFFF">
              <a:alpha val="4000"/>
            </a:srgbClr>
          </a:solidFill>
          <a:ln/>
        </p:spPr>
        <p:txBody>
          <a:bodyPr/>
          <a:lstStyle/>
          <a:p>
            <a:endParaRPr lang="it-IT"/>
          </a:p>
        </p:txBody>
      </p:sp>
      <p:sp>
        <p:nvSpPr>
          <p:cNvPr id="11" name="Text 9"/>
          <p:cNvSpPr/>
          <p:nvPr/>
        </p:nvSpPr>
        <p:spPr>
          <a:xfrm>
            <a:off x="999768" y="3321129"/>
            <a:ext cx="6015395"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Come possiamo migliorare ogni Debolezza?</a:t>
            </a:r>
            <a:endParaRPr lang="en-US" sz="2300" dirty="0"/>
          </a:p>
        </p:txBody>
      </p:sp>
      <p:sp>
        <p:nvSpPr>
          <p:cNvPr id="12" name="Text 10"/>
          <p:cNvSpPr/>
          <p:nvPr/>
        </p:nvSpPr>
        <p:spPr>
          <a:xfrm>
            <a:off x="7517368" y="332112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1-2-3</a:t>
            </a:r>
            <a:endParaRPr lang="en-US" sz="2300" dirty="0"/>
          </a:p>
        </p:txBody>
      </p:sp>
      <p:sp>
        <p:nvSpPr>
          <p:cNvPr id="13" name="Shape 11"/>
          <p:cNvSpPr/>
          <p:nvPr/>
        </p:nvSpPr>
        <p:spPr>
          <a:xfrm>
            <a:off x="801410" y="3819882"/>
            <a:ext cx="13027581" cy="997506"/>
          </a:xfrm>
          <a:prstGeom prst="rect">
            <a:avLst/>
          </a:prstGeom>
          <a:solidFill>
            <a:srgbClr val="000000">
              <a:alpha val="4000"/>
            </a:srgbClr>
          </a:solidFill>
          <a:ln/>
        </p:spPr>
        <p:txBody>
          <a:bodyPr/>
          <a:lstStyle/>
          <a:p>
            <a:endParaRPr lang="it-IT"/>
          </a:p>
        </p:txBody>
      </p:sp>
      <p:sp>
        <p:nvSpPr>
          <p:cNvPr id="14" name="Text 12"/>
          <p:cNvSpPr/>
          <p:nvPr/>
        </p:nvSpPr>
        <p:spPr>
          <a:xfrm>
            <a:off x="999768" y="3946565"/>
            <a:ext cx="6113264"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Come si può sfruttare e beneficiare di ogni Opportunità?</a:t>
            </a:r>
            <a:endParaRPr lang="en-US" sz="2300" dirty="0"/>
          </a:p>
        </p:txBody>
      </p:sp>
      <p:sp>
        <p:nvSpPr>
          <p:cNvPr id="15" name="Text 13"/>
          <p:cNvSpPr/>
          <p:nvPr/>
        </p:nvSpPr>
        <p:spPr>
          <a:xfrm>
            <a:off x="7517368" y="394656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1-2-3</a:t>
            </a:r>
            <a:endParaRPr lang="en-US" sz="2300" dirty="0"/>
          </a:p>
        </p:txBody>
      </p:sp>
      <p:sp>
        <p:nvSpPr>
          <p:cNvPr id="16" name="Shape 14"/>
          <p:cNvSpPr/>
          <p:nvPr/>
        </p:nvSpPr>
        <p:spPr>
          <a:xfrm>
            <a:off x="801410" y="4817388"/>
            <a:ext cx="13027581" cy="997506"/>
          </a:xfrm>
          <a:prstGeom prst="rect">
            <a:avLst/>
          </a:prstGeom>
          <a:solidFill>
            <a:srgbClr val="FFFFFF">
              <a:alpha val="4000"/>
            </a:srgbClr>
          </a:solidFill>
          <a:ln/>
        </p:spPr>
        <p:txBody>
          <a:bodyPr/>
          <a:lstStyle/>
          <a:p>
            <a:endParaRPr lang="it-IT"/>
          </a:p>
        </p:txBody>
      </p:sp>
      <p:sp>
        <p:nvSpPr>
          <p:cNvPr id="17" name="Text 15"/>
          <p:cNvSpPr/>
          <p:nvPr/>
        </p:nvSpPr>
        <p:spPr>
          <a:xfrm>
            <a:off x="999768" y="4944070"/>
            <a:ext cx="6113264"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Come possiamo ridurre ciascuna delle Minacce?</a:t>
            </a:r>
            <a:endParaRPr lang="en-US" sz="2300" dirty="0"/>
          </a:p>
        </p:txBody>
      </p:sp>
      <p:sp>
        <p:nvSpPr>
          <p:cNvPr id="18" name="Text 16"/>
          <p:cNvSpPr/>
          <p:nvPr/>
        </p:nvSpPr>
        <p:spPr>
          <a:xfrm>
            <a:off x="7517368" y="494407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1-2-3</a:t>
            </a:r>
            <a:endParaRPr lang="en-US" sz="2300" dirty="0"/>
          </a:p>
        </p:txBody>
      </p:sp>
      <p:sp>
        <p:nvSpPr>
          <p:cNvPr id="19" name="Text 17"/>
          <p:cNvSpPr/>
          <p:nvPr/>
        </p:nvSpPr>
        <p:spPr>
          <a:xfrm>
            <a:off x="793790" y="6244114"/>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 Si può costruire una gerarchia di bisogni e di necessità d'intervento</a:t>
            </a:r>
            <a:endParaRPr lang="en-US" sz="2300" dirty="0"/>
          </a:p>
        </p:txBody>
      </p:sp>
      <p:sp>
        <p:nvSpPr>
          <p:cNvPr id="20" name="Text 18"/>
          <p:cNvSpPr/>
          <p:nvPr/>
        </p:nvSpPr>
        <p:spPr>
          <a:xfrm>
            <a:off x="7564874" y="6244114"/>
            <a:ext cx="6279356" cy="111621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 Rende congruenti e più efficaci le attività di comunicazione rispetto al contesto nel quale si inseriranno.</a:t>
            </a:r>
            <a:endParaRPr lang="en-US" sz="2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733550"/>
            <a:ext cx="7779306" cy="496133"/>
          </a:xfrm>
          <a:prstGeom prst="rect">
            <a:avLst/>
          </a:prstGeom>
          <a:noFill/>
          <a:ln/>
        </p:spPr>
        <p:txBody>
          <a:bodyPr wrap="none" lIns="0" tIns="0" rIns="0" bIns="0" rtlCol="0" anchor="t"/>
          <a:lstStyle/>
          <a:p>
            <a:pPr marL="0" indent="0" algn="l">
              <a:lnSpc>
                <a:spcPts val="3900"/>
              </a:lnSpc>
              <a:buNone/>
            </a:pPr>
            <a:r>
              <a:rPr lang="en-US" sz="3100" b="1" dirty="0">
                <a:solidFill>
                  <a:srgbClr val="5E4CE6"/>
                </a:solidFill>
                <a:latin typeface="Outfit Extra Bold" pitchFamily="34" charset="0"/>
                <a:ea typeface="Outfit Extra Bold" pitchFamily="34" charset="-122"/>
                <a:cs typeface="Outfit Extra Bold" pitchFamily="34" charset="-120"/>
              </a:rPr>
              <a:t>2.</a:t>
            </a:r>
            <a:r>
              <a:rPr lang="en-US" sz="3100" b="1" dirty="0">
                <a:solidFill>
                  <a:srgbClr val="231971"/>
                </a:solidFill>
                <a:latin typeface="Outfit Extra Bold" pitchFamily="34" charset="0"/>
                <a:ea typeface="Outfit Extra Bold" pitchFamily="34" charset="-122"/>
                <a:cs typeface="Outfit Extra Bold" pitchFamily="34" charset="-120"/>
              </a:rPr>
              <a:t> Obiettivi del Piano di Comunicazione 1/2</a:t>
            </a:r>
            <a:endParaRPr lang="en-US" sz="3100" dirty="0"/>
          </a:p>
        </p:txBody>
      </p:sp>
      <p:sp>
        <p:nvSpPr>
          <p:cNvPr id="3" name="Text 1"/>
          <p:cNvSpPr/>
          <p:nvPr/>
        </p:nvSpPr>
        <p:spPr>
          <a:xfrm>
            <a:off x="793790" y="2308979"/>
            <a:ext cx="12649557"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Le azioni del Pdc possono essere individuate solo dopo avere stabilito a quali scopi sono utili:</a:t>
            </a:r>
            <a:endParaRPr lang="en-US" sz="2300" dirty="0"/>
          </a:p>
        </p:txBody>
      </p:sp>
      <p:sp>
        <p:nvSpPr>
          <p:cNvPr id="4" name="Shape 2"/>
          <p:cNvSpPr/>
          <p:nvPr/>
        </p:nvSpPr>
        <p:spPr>
          <a:xfrm>
            <a:off x="793790" y="2978706"/>
            <a:ext cx="4215289" cy="3517344"/>
          </a:xfrm>
          <a:prstGeom prst="roundRect">
            <a:avLst>
              <a:gd name="adj" fmla="val 2370"/>
            </a:avLst>
          </a:prstGeom>
          <a:solidFill>
            <a:srgbClr val="E9E6FA"/>
          </a:solidFill>
          <a:ln w="7620">
            <a:solidFill>
              <a:srgbClr val="BDB8DF"/>
            </a:solidFill>
            <a:prstDash val="solid"/>
          </a:ln>
        </p:spPr>
        <p:txBody>
          <a:bodyPr/>
          <a:lstStyle/>
          <a:p>
            <a:endParaRPr lang="it-IT"/>
          </a:p>
        </p:txBody>
      </p:sp>
      <p:sp>
        <p:nvSpPr>
          <p:cNvPr id="5" name="Shape 3"/>
          <p:cNvSpPr/>
          <p:nvPr/>
        </p:nvSpPr>
        <p:spPr>
          <a:xfrm>
            <a:off x="999768" y="3184684"/>
            <a:ext cx="595313" cy="595313"/>
          </a:xfrm>
          <a:prstGeom prst="roundRect">
            <a:avLst>
              <a:gd name="adj" fmla="val 15358451"/>
            </a:avLst>
          </a:prstGeom>
          <a:solidFill>
            <a:srgbClr val="5E4CE6"/>
          </a:solidFill>
          <a:ln/>
        </p:spPr>
        <p:txBody>
          <a:bodyPr/>
          <a:lstStyle/>
          <a:p>
            <a:endParaRPr lang="it-IT"/>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3348276"/>
            <a:ext cx="267891" cy="267891"/>
          </a:xfrm>
          <a:prstGeom prst="rect">
            <a:avLst/>
          </a:prstGeom>
        </p:spPr>
      </p:pic>
      <p:sp>
        <p:nvSpPr>
          <p:cNvPr id="7" name="Text 4"/>
          <p:cNvSpPr/>
          <p:nvPr/>
        </p:nvSpPr>
        <p:spPr>
          <a:xfrm>
            <a:off x="999768" y="3978354"/>
            <a:ext cx="3801785"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a. Obiettivi di tipo </a:t>
            </a:r>
            <a:r>
              <a:rPr lang="en-US" sz="2300" b="1" dirty="0">
                <a:solidFill>
                  <a:srgbClr val="957D00"/>
                </a:solidFill>
                <a:latin typeface="Outfit Extra Bold" pitchFamily="34" charset="0"/>
                <a:ea typeface="Outfit Extra Bold" pitchFamily="34" charset="-122"/>
                <a:cs typeface="Outfit Extra Bold" pitchFamily="34" charset="-120"/>
              </a:rPr>
              <a:t>cognitivo</a:t>
            </a:r>
            <a:endParaRPr lang="en-US" sz="2300" dirty="0"/>
          </a:p>
        </p:txBody>
      </p:sp>
      <p:sp>
        <p:nvSpPr>
          <p:cNvPr id="8" name="Text 5"/>
          <p:cNvSpPr/>
          <p:nvPr/>
        </p:nvSpPr>
        <p:spPr>
          <a:xfrm>
            <a:off x="999768" y="4429720"/>
            <a:ext cx="3803333" cy="111621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(legate al sapere degli utenti; sensibilità verso un certo tema della ONP)</a:t>
            </a:r>
            <a:endParaRPr lang="en-US" sz="2300" dirty="0"/>
          </a:p>
        </p:txBody>
      </p:sp>
      <p:sp>
        <p:nvSpPr>
          <p:cNvPr id="9" name="Shape 6"/>
          <p:cNvSpPr/>
          <p:nvPr/>
        </p:nvSpPr>
        <p:spPr>
          <a:xfrm>
            <a:off x="5207437" y="2978706"/>
            <a:ext cx="4215408" cy="3517344"/>
          </a:xfrm>
          <a:prstGeom prst="roundRect">
            <a:avLst>
              <a:gd name="adj" fmla="val 2370"/>
            </a:avLst>
          </a:prstGeom>
          <a:solidFill>
            <a:srgbClr val="E9E6FA"/>
          </a:solidFill>
          <a:ln w="7620">
            <a:solidFill>
              <a:srgbClr val="BDB8DF"/>
            </a:solidFill>
            <a:prstDash val="solid"/>
          </a:ln>
        </p:spPr>
        <p:txBody>
          <a:bodyPr/>
          <a:lstStyle/>
          <a:p>
            <a:endParaRPr lang="it-IT"/>
          </a:p>
        </p:txBody>
      </p:sp>
      <p:sp>
        <p:nvSpPr>
          <p:cNvPr id="10" name="Shape 7"/>
          <p:cNvSpPr/>
          <p:nvPr/>
        </p:nvSpPr>
        <p:spPr>
          <a:xfrm>
            <a:off x="5413415" y="3184684"/>
            <a:ext cx="595313" cy="595313"/>
          </a:xfrm>
          <a:prstGeom prst="roundRect">
            <a:avLst>
              <a:gd name="adj" fmla="val 15358451"/>
            </a:avLst>
          </a:prstGeom>
          <a:solidFill>
            <a:srgbClr val="5E4CE6"/>
          </a:solidFill>
          <a:ln/>
        </p:spPr>
        <p:txBody>
          <a:bodyPr/>
          <a:lstStyle/>
          <a:p>
            <a:endParaRPr lang="it-IT"/>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3348276"/>
            <a:ext cx="267891" cy="267891"/>
          </a:xfrm>
          <a:prstGeom prst="rect">
            <a:avLst/>
          </a:prstGeom>
        </p:spPr>
      </p:pic>
      <p:sp>
        <p:nvSpPr>
          <p:cNvPr id="12" name="Text 8"/>
          <p:cNvSpPr/>
          <p:nvPr/>
        </p:nvSpPr>
        <p:spPr>
          <a:xfrm>
            <a:off x="5413415" y="3978354"/>
            <a:ext cx="3803452"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b. Obiettivi di tipo </a:t>
            </a:r>
            <a:r>
              <a:rPr lang="en-US" sz="2300" b="1" dirty="0">
                <a:solidFill>
                  <a:srgbClr val="957D00"/>
                </a:solidFill>
                <a:latin typeface="Outfit Extra Bold" pitchFamily="34" charset="0"/>
                <a:ea typeface="Outfit Extra Bold" pitchFamily="34" charset="-122"/>
                <a:cs typeface="Outfit Extra Bold" pitchFamily="34" charset="-120"/>
              </a:rPr>
              <a:t>comportamentale</a:t>
            </a:r>
            <a:endParaRPr lang="en-US" sz="2300" dirty="0"/>
          </a:p>
        </p:txBody>
      </p:sp>
      <p:sp>
        <p:nvSpPr>
          <p:cNvPr id="13" name="Text 9"/>
          <p:cNvSpPr/>
          <p:nvPr/>
        </p:nvSpPr>
        <p:spPr>
          <a:xfrm>
            <a:off x="5413415" y="4801791"/>
            <a:ext cx="3803452" cy="148828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(legate alle azioni degli utenti, comprese quelle di natura commerciale/ donazione)</a:t>
            </a:r>
            <a:endParaRPr lang="en-US" sz="2300" dirty="0"/>
          </a:p>
        </p:txBody>
      </p:sp>
      <p:sp>
        <p:nvSpPr>
          <p:cNvPr id="14" name="Shape 10"/>
          <p:cNvSpPr/>
          <p:nvPr/>
        </p:nvSpPr>
        <p:spPr>
          <a:xfrm>
            <a:off x="9621203" y="2978706"/>
            <a:ext cx="4215289" cy="3517344"/>
          </a:xfrm>
          <a:prstGeom prst="roundRect">
            <a:avLst>
              <a:gd name="adj" fmla="val 2370"/>
            </a:avLst>
          </a:prstGeom>
          <a:solidFill>
            <a:srgbClr val="E9E6FA"/>
          </a:solidFill>
          <a:ln w="7620">
            <a:solidFill>
              <a:srgbClr val="BDB8DF"/>
            </a:solidFill>
            <a:prstDash val="solid"/>
          </a:ln>
        </p:spPr>
        <p:txBody>
          <a:bodyPr/>
          <a:lstStyle/>
          <a:p>
            <a:endParaRPr lang="it-IT"/>
          </a:p>
        </p:txBody>
      </p:sp>
      <p:sp>
        <p:nvSpPr>
          <p:cNvPr id="15" name="Shape 11"/>
          <p:cNvSpPr/>
          <p:nvPr/>
        </p:nvSpPr>
        <p:spPr>
          <a:xfrm>
            <a:off x="9827181" y="3184684"/>
            <a:ext cx="595313" cy="595313"/>
          </a:xfrm>
          <a:prstGeom prst="roundRect">
            <a:avLst>
              <a:gd name="adj" fmla="val 15358451"/>
            </a:avLst>
          </a:prstGeom>
          <a:solidFill>
            <a:srgbClr val="5E4CE6"/>
          </a:solidFill>
          <a:ln/>
        </p:spPr>
        <p:txBody>
          <a:bodyPr/>
          <a:lstStyle/>
          <a:p>
            <a:endParaRPr lang="it-IT"/>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3348276"/>
            <a:ext cx="267891" cy="267891"/>
          </a:xfrm>
          <a:prstGeom prst="rect">
            <a:avLst/>
          </a:prstGeom>
        </p:spPr>
      </p:pic>
      <p:sp>
        <p:nvSpPr>
          <p:cNvPr id="17" name="Text 12"/>
          <p:cNvSpPr/>
          <p:nvPr/>
        </p:nvSpPr>
        <p:spPr>
          <a:xfrm>
            <a:off x="9827181" y="3978354"/>
            <a:ext cx="3731657"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c. Obiettivi di tipo </a:t>
            </a:r>
            <a:r>
              <a:rPr lang="en-US" sz="2300" b="1" dirty="0">
                <a:solidFill>
                  <a:srgbClr val="957D00"/>
                </a:solidFill>
                <a:latin typeface="Outfit Extra Bold" pitchFamily="34" charset="0"/>
                <a:ea typeface="Outfit Extra Bold" pitchFamily="34" charset="-122"/>
                <a:cs typeface="Outfit Extra Bold" pitchFamily="34" charset="-120"/>
              </a:rPr>
              <a:t>affettivo</a:t>
            </a:r>
            <a:endParaRPr lang="en-US" sz="2300" dirty="0"/>
          </a:p>
        </p:txBody>
      </p:sp>
      <p:sp>
        <p:nvSpPr>
          <p:cNvPr id="18" name="Text 13"/>
          <p:cNvSpPr/>
          <p:nvPr/>
        </p:nvSpPr>
        <p:spPr>
          <a:xfrm>
            <a:off x="9827181" y="4429720"/>
            <a:ext cx="3803333" cy="148828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(legate alla </a:t>
            </a:r>
            <a:r>
              <a:rPr lang="en-US" sz="2300" b="1" dirty="0">
                <a:solidFill>
                  <a:srgbClr val="957D00"/>
                </a:solidFill>
                <a:latin typeface="Outfit Extra Bold" pitchFamily="34" charset="0"/>
                <a:ea typeface="Outfit Extra Bold" pitchFamily="34" charset="-122"/>
                <a:cs typeface="Outfit Extra Bold" pitchFamily="34" charset="-120"/>
              </a:rPr>
              <a:t>relazione</a:t>
            </a:r>
            <a:r>
              <a:rPr lang="en-US" sz="2300" b="1" dirty="0">
                <a:solidFill>
                  <a:srgbClr val="2A2742"/>
                </a:solidFill>
                <a:latin typeface="Outfit Extra Bold" pitchFamily="34" charset="0"/>
                <a:ea typeface="Outfit Extra Bold" pitchFamily="34" charset="-122"/>
                <a:cs typeface="Outfit Extra Bold" pitchFamily="34" charset="-120"/>
              </a:rPr>
              <a:t> empatica con l'organizzazione e in particolare con la vs ONP)</a:t>
            </a:r>
            <a:endParaRPr lang="en-US" sz="23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73104"/>
            <a:ext cx="7853124" cy="496133"/>
          </a:xfrm>
          <a:prstGeom prst="rect">
            <a:avLst/>
          </a:prstGeom>
          <a:noFill/>
          <a:ln/>
        </p:spPr>
        <p:txBody>
          <a:bodyPr wrap="none" lIns="0" tIns="0" rIns="0" bIns="0" rtlCol="0" anchor="t"/>
          <a:lstStyle/>
          <a:p>
            <a:pPr marL="0" indent="0" algn="l">
              <a:lnSpc>
                <a:spcPts val="3900"/>
              </a:lnSpc>
              <a:buNone/>
            </a:pPr>
            <a:r>
              <a:rPr lang="en-US" sz="3100" b="1" dirty="0">
                <a:solidFill>
                  <a:srgbClr val="5E4CE6"/>
                </a:solidFill>
                <a:latin typeface="Outfit Extra Bold" pitchFamily="34" charset="0"/>
                <a:ea typeface="Outfit Extra Bold" pitchFamily="34" charset="-122"/>
                <a:cs typeface="Outfit Extra Bold" pitchFamily="34" charset="-120"/>
              </a:rPr>
              <a:t>2.</a:t>
            </a:r>
            <a:r>
              <a:rPr lang="en-US" sz="3100" b="1" dirty="0">
                <a:solidFill>
                  <a:srgbClr val="231971"/>
                </a:solidFill>
                <a:latin typeface="Outfit Extra Bold" pitchFamily="34" charset="0"/>
                <a:ea typeface="Outfit Extra Bold" pitchFamily="34" charset="-122"/>
                <a:cs typeface="Outfit Extra Bold" pitchFamily="34" charset="-120"/>
              </a:rPr>
              <a:t> Obiettivi del Piano di Comunicazione 2/2</a:t>
            </a:r>
            <a:endParaRPr lang="en-US" sz="3100" dirty="0"/>
          </a:p>
        </p:txBody>
      </p:sp>
      <p:sp>
        <p:nvSpPr>
          <p:cNvPr id="3" name="Text 1"/>
          <p:cNvSpPr/>
          <p:nvPr/>
        </p:nvSpPr>
        <p:spPr>
          <a:xfrm>
            <a:off x="793790" y="2548533"/>
            <a:ext cx="9340929" cy="372070"/>
          </a:xfrm>
          <a:prstGeom prst="rect">
            <a:avLst/>
          </a:prstGeom>
          <a:noFill/>
          <a:ln/>
        </p:spPr>
        <p:txBody>
          <a:bodyPr wrap="non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L'assenza di obiettivi chiari, definiti e misurabili aumenta il rischio di</a:t>
            </a:r>
            <a:endParaRPr lang="en-US" sz="2300" dirty="0"/>
          </a:p>
        </p:txBody>
      </p:sp>
      <p:sp>
        <p:nvSpPr>
          <p:cNvPr id="4" name="Shape 2"/>
          <p:cNvSpPr/>
          <p:nvPr/>
        </p:nvSpPr>
        <p:spPr>
          <a:xfrm>
            <a:off x="793790" y="3218259"/>
            <a:ext cx="446484" cy="446484"/>
          </a:xfrm>
          <a:prstGeom prst="roundRect">
            <a:avLst>
              <a:gd name="adj" fmla="val 18670"/>
            </a:avLst>
          </a:prstGeom>
          <a:solidFill>
            <a:srgbClr val="E9E6FA"/>
          </a:solidFill>
          <a:ln w="7620">
            <a:solidFill>
              <a:srgbClr val="BDB8DF"/>
            </a:solidFill>
            <a:prstDash val="solid"/>
          </a:ln>
        </p:spPr>
        <p:txBody>
          <a:bodyPr/>
          <a:lstStyle/>
          <a:p>
            <a:endParaRPr lang="it-IT"/>
          </a:p>
        </p:txBody>
      </p:sp>
      <p:sp>
        <p:nvSpPr>
          <p:cNvPr id="5" name="Text 3"/>
          <p:cNvSpPr/>
          <p:nvPr/>
        </p:nvSpPr>
        <p:spPr>
          <a:xfrm>
            <a:off x="1438632" y="3255407"/>
            <a:ext cx="3537347"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produrre effetti comunicativi distorti,</a:t>
            </a:r>
            <a:endParaRPr lang="en-US" sz="2300" dirty="0"/>
          </a:p>
        </p:txBody>
      </p:sp>
      <p:sp>
        <p:nvSpPr>
          <p:cNvPr id="6" name="Shape 4"/>
          <p:cNvSpPr/>
          <p:nvPr/>
        </p:nvSpPr>
        <p:spPr>
          <a:xfrm>
            <a:off x="5223986" y="3218259"/>
            <a:ext cx="446484" cy="446484"/>
          </a:xfrm>
          <a:prstGeom prst="roundRect">
            <a:avLst>
              <a:gd name="adj" fmla="val 18670"/>
            </a:avLst>
          </a:prstGeom>
          <a:solidFill>
            <a:srgbClr val="E9E6FA"/>
          </a:solidFill>
          <a:ln w="7620">
            <a:solidFill>
              <a:srgbClr val="BDB8DF"/>
            </a:solidFill>
            <a:prstDash val="solid"/>
          </a:ln>
        </p:spPr>
        <p:txBody>
          <a:bodyPr/>
          <a:lstStyle/>
          <a:p>
            <a:endParaRPr lang="it-IT"/>
          </a:p>
        </p:txBody>
      </p:sp>
      <p:sp>
        <p:nvSpPr>
          <p:cNvPr id="7" name="Text 5"/>
          <p:cNvSpPr/>
          <p:nvPr/>
        </p:nvSpPr>
        <p:spPr>
          <a:xfrm>
            <a:off x="5868829" y="325540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sprecare risorse,</a:t>
            </a:r>
            <a:endParaRPr lang="en-US" sz="2300" dirty="0"/>
          </a:p>
        </p:txBody>
      </p:sp>
      <p:sp>
        <p:nvSpPr>
          <p:cNvPr id="8" name="Shape 6"/>
          <p:cNvSpPr/>
          <p:nvPr/>
        </p:nvSpPr>
        <p:spPr>
          <a:xfrm>
            <a:off x="9654302" y="3218259"/>
            <a:ext cx="446484" cy="446484"/>
          </a:xfrm>
          <a:prstGeom prst="roundRect">
            <a:avLst>
              <a:gd name="adj" fmla="val 18670"/>
            </a:avLst>
          </a:prstGeom>
          <a:solidFill>
            <a:srgbClr val="E9E6FA"/>
          </a:solidFill>
          <a:ln w="7620">
            <a:solidFill>
              <a:srgbClr val="BDB8DF"/>
            </a:solidFill>
            <a:prstDash val="solid"/>
          </a:ln>
        </p:spPr>
        <p:txBody>
          <a:bodyPr/>
          <a:lstStyle/>
          <a:p>
            <a:endParaRPr lang="it-IT"/>
          </a:p>
        </p:txBody>
      </p:sp>
      <p:sp>
        <p:nvSpPr>
          <p:cNvPr id="9" name="Text 7"/>
          <p:cNvSpPr/>
          <p:nvPr/>
        </p:nvSpPr>
        <p:spPr>
          <a:xfrm>
            <a:off x="10299144" y="3255407"/>
            <a:ext cx="3537466" cy="1860352"/>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generare incoerenze e casualità comunicative caratterizzate più dal dover fare che dal sapere perché farlo.</a:t>
            </a:r>
            <a:endParaRPr lang="en-US" sz="2300" dirty="0"/>
          </a:p>
        </p:txBody>
      </p:sp>
      <p:sp>
        <p:nvSpPr>
          <p:cNvPr id="10" name="Shape 8"/>
          <p:cNvSpPr/>
          <p:nvPr/>
        </p:nvSpPr>
        <p:spPr>
          <a:xfrm>
            <a:off x="793790" y="5339001"/>
            <a:ext cx="13042821" cy="917496"/>
          </a:xfrm>
          <a:prstGeom prst="roundRect">
            <a:avLst>
              <a:gd name="adj" fmla="val 9086"/>
            </a:avLst>
          </a:prstGeom>
          <a:solidFill>
            <a:srgbClr val="C3BCF6"/>
          </a:solidFill>
          <a:ln/>
        </p:spPr>
        <p:txBody>
          <a:bodyPr/>
          <a:lstStyle/>
          <a:p>
            <a:endParaRPr lang="it-IT"/>
          </a:p>
        </p:txBody>
      </p:sp>
      <p:pic>
        <p:nvPicPr>
          <p:cNvPr id="11" name="Image 0" descr="preencoded.png"/>
          <p:cNvPicPr>
            <a:picLocks noChangeAspect="1"/>
          </p:cNvPicPr>
          <p:nvPr/>
        </p:nvPicPr>
        <p:blipFill>
          <a:blip r:embed="rId3"/>
          <a:stretch>
            <a:fillRect/>
          </a:stretch>
        </p:blipFill>
        <p:spPr>
          <a:xfrm>
            <a:off x="992148" y="5615940"/>
            <a:ext cx="372070" cy="297656"/>
          </a:xfrm>
          <a:prstGeom prst="rect">
            <a:avLst/>
          </a:prstGeom>
        </p:spPr>
      </p:pic>
      <p:sp>
        <p:nvSpPr>
          <p:cNvPr id="12" name="Text 9"/>
          <p:cNvSpPr/>
          <p:nvPr/>
        </p:nvSpPr>
        <p:spPr>
          <a:xfrm>
            <a:off x="1562576" y="5586889"/>
            <a:ext cx="3629978"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Outfit Extra Bold" pitchFamily="34" charset="0"/>
                <a:ea typeface="Outfit Extra Bold" pitchFamily="34" charset="-122"/>
                <a:cs typeface="Outfit Extra Bold" pitchFamily="34" charset="-120"/>
              </a:rPr>
              <a:t>Keyword: obiettivi SMART</a:t>
            </a:r>
            <a:endParaRPr lang="en-US" sz="23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726287"/>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5E4CE6"/>
                </a:solidFill>
                <a:latin typeface="Outfit Extra Bold" pitchFamily="34" charset="0"/>
                <a:ea typeface="Outfit Extra Bold" pitchFamily="34" charset="-122"/>
                <a:cs typeface="Outfit Extra Bold" pitchFamily="34" charset="-120"/>
              </a:rPr>
              <a:t>3.</a:t>
            </a:r>
            <a:r>
              <a:rPr lang="en-US" sz="3900" b="1" dirty="0">
                <a:solidFill>
                  <a:srgbClr val="231971"/>
                </a:solidFill>
                <a:latin typeface="Outfit Extra Bold" pitchFamily="34" charset="0"/>
                <a:ea typeface="Outfit Extra Bold" pitchFamily="34" charset="-122"/>
                <a:cs typeface="Outfit Extra Bold" pitchFamily="34" charset="-120"/>
              </a:rPr>
              <a:t> Pubblici di riferimento: dalla segmentazione classica… 1/2</a:t>
            </a:r>
            <a:endParaRPr lang="en-US" sz="3900" dirty="0"/>
          </a:p>
        </p:txBody>
      </p:sp>
      <p:pic>
        <p:nvPicPr>
          <p:cNvPr id="3" name="Image 0" descr="preencoded.png"/>
          <p:cNvPicPr>
            <a:picLocks noChangeAspect="1"/>
          </p:cNvPicPr>
          <p:nvPr/>
        </p:nvPicPr>
        <p:blipFill>
          <a:blip r:embed="rId3"/>
          <a:stretch>
            <a:fillRect/>
          </a:stretch>
        </p:blipFill>
        <p:spPr>
          <a:xfrm>
            <a:off x="793790" y="3487341"/>
            <a:ext cx="4926568" cy="2677478"/>
          </a:xfrm>
          <a:prstGeom prst="rect">
            <a:avLst/>
          </a:prstGeom>
        </p:spPr>
      </p:pic>
      <p:sp>
        <p:nvSpPr>
          <p:cNvPr id="4" name="Text 1"/>
          <p:cNvSpPr/>
          <p:nvPr/>
        </p:nvSpPr>
        <p:spPr>
          <a:xfrm>
            <a:off x="6212086" y="3462457"/>
            <a:ext cx="6801564"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variabili geografiche</a:t>
            </a:r>
            <a:r>
              <a:rPr lang="en-US" sz="2300" b="1" dirty="0">
                <a:solidFill>
                  <a:srgbClr val="231971"/>
                </a:solidFill>
                <a:latin typeface="Outfit Extra Bold" pitchFamily="34" charset="0"/>
                <a:ea typeface="Outfit Extra Bold" pitchFamily="34" charset="-122"/>
                <a:cs typeface="Outfit Extra Bold" pitchFamily="34" charset="-120"/>
              </a:rPr>
              <a:t>: nazioni, aree geografiche...</a:t>
            </a:r>
            <a:endParaRPr lang="en-US" sz="2300" dirty="0"/>
          </a:p>
        </p:txBody>
      </p:sp>
      <p:sp>
        <p:nvSpPr>
          <p:cNvPr id="5" name="Text 2"/>
          <p:cNvSpPr/>
          <p:nvPr/>
        </p:nvSpPr>
        <p:spPr>
          <a:xfrm>
            <a:off x="6212086" y="3913823"/>
            <a:ext cx="7632025" cy="74414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variabili demografiche</a:t>
            </a:r>
            <a:r>
              <a:rPr lang="en-US" sz="2300" b="1" dirty="0">
                <a:solidFill>
                  <a:srgbClr val="231971"/>
                </a:solidFill>
                <a:latin typeface="Outfit Extra Bold" pitchFamily="34" charset="0"/>
                <a:ea typeface="Outfit Extra Bold" pitchFamily="34" charset="-122"/>
                <a:cs typeface="Outfit Extra Bold" pitchFamily="34" charset="-120"/>
              </a:rPr>
              <a:t>: età, sesso, reddito, professione..</a:t>
            </a:r>
            <a:endParaRPr lang="en-US" sz="2300" dirty="0"/>
          </a:p>
        </p:txBody>
      </p:sp>
      <p:sp>
        <p:nvSpPr>
          <p:cNvPr id="6" name="Text 3"/>
          <p:cNvSpPr/>
          <p:nvPr/>
        </p:nvSpPr>
        <p:spPr>
          <a:xfrm>
            <a:off x="6212086" y="4737259"/>
            <a:ext cx="7632025" cy="74414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variabili socio-psicografiche</a:t>
            </a:r>
            <a:r>
              <a:rPr lang="en-US" sz="2300" b="1" dirty="0">
                <a:solidFill>
                  <a:srgbClr val="231971"/>
                </a:solidFill>
                <a:latin typeface="Outfit Extra Bold" pitchFamily="34" charset="0"/>
                <a:ea typeface="Outfit Extra Bold" pitchFamily="34" charset="-122"/>
                <a:cs typeface="Outfit Extra Bold" pitchFamily="34" charset="-120"/>
              </a:rPr>
              <a:t>: classe sociale, stile di vita, personalità</a:t>
            </a:r>
            <a:endParaRPr lang="en-US" sz="2300" dirty="0"/>
          </a:p>
        </p:txBody>
      </p:sp>
      <p:sp>
        <p:nvSpPr>
          <p:cNvPr id="7" name="Text 4"/>
          <p:cNvSpPr/>
          <p:nvPr/>
        </p:nvSpPr>
        <p:spPr>
          <a:xfrm>
            <a:off x="6212086" y="5560695"/>
            <a:ext cx="7632025" cy="744141"/>
          </a:xfrm>
          <a:prstGeom prst="rect">
            <a:avLst/>
          </a:prstGeom>
          <a:noFill/>
          <a:ln/>
        </p:spPr>
        <p:txBody>
          <a:bodyPr wrap="squar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variabili comportamentali</a:t>
            </a:r>
            <a:r>
              <a:rPr lang="en-US" sz="2300" b="1" dirty="0">
                <a:solidFill>
                  <a:srgbClr val="231971"/>
                </a:solidFill>
                <a:latin typeface="Outfit Extra Bold" pitchFamily="34" charset="0"/>
                <a:ea typeface="Outfit Extra Bold" pitchFamily="34" charset="-122"/>
                <a:cs typeface="Outfit Extra Bold" pitchFamily="34" charset="-120"/>
              </a:rPr>
              <a:t>: uso occasionale/utente fedele di un certo servizio, donazioni…</a:t>
            </a:r>
            <a:endParaRPr lang="en-US" sz="23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54919"/>
            <a:ext cx="11711345" cy="620078"/>
          </a:xfrm>
          <a:prstGeom prst="rect">
            <a:avLst/>
          </a:prstGeom>
          <a:noFill/>
          <a:ln/>
        </p:spPr>
        <p:txBody>
          <a:bodyPr wrap="none" lIns="0" tIns="0" rIns="0" bIns="0" rtlCol="0" anchor="t"/>
          <a:lstStyle/>
          <a:p>
            <a:pPr marL="0" indent="0" algn="l">
              <a:lnSpc>
                <a:spcPts val="4850"/>
              </a:lnSpc>
              <a:buNone/>
            </a:pPr>
            <a:r>
              <a:rPr lang="en-US" sz="3900" b="1" dirty="0">
                <a:solidFill>
                  <a:srgbClr val="5E4CE6"/>
                </a:solidFill>
                <a:latin typeface="Outfit Extra Bold" pitchFamily="34" charset="0"/>
                <a:ea typeface="Outfit Extra Bold" pitchFamily="34" charset="-122"/>
                <a:cs typeface="Outfit Extra Bold" pitchFamily="34" charset="-120"/>
              </a:rPr>
              <a:t>3.</a:t>
            </a:r>
            <a:r>
              <a:rPr lang="en-US" sz="3900" b="1" dirty="0">
                <a:solidFill>
                  <a:srgbClr val="231971"/>
                </a:solidFill>
                <a:latin typeface="Outfit Extra Bold" pitchFamily="34" charset="0"/>
                <a:ea typeface="Outfit Extra Bold" pitchFamily="34" charset="-122"/>
                <a:cs typeface="Outfit Extra Bold" pitchFamily="34" charset="-120"/>
              </a:rPr>
              <a:t> Pubblici di riferimento: …alle Buyer Personas 2/2</a:t>
            </a:r>
            <a:endParaRPr lang="en-US" sz="3900" dirty="0"/>
          </a:p>
        </p:txBody>
      </p:sp>
      <p:sp>
        <p:nvSpPr>
          <p:cNvPr id="3" name="Text 1"/>
          <p:cNvSpPr/>
          <p:nvPr/>
        </p:nvSpPr>
        <p:spPr>
          <a:xfrm>
            <a:off x="793790" y="2172653"/>
            <a:ext cx="13042821" cy="1711642"/>
          </a:xfrm>
          <a:prstGeom prst="rect">
            <a:avLst/>
          </a:prstGeom>
          <a:noFill/>
          <a:ln/>
        </p:spPr>
        <p:txBody>
          <a:bodyPr wrap="square" lIns="0" tIns="0" rIns="0" bIns="0" rtlCol="0" anchor="t"/>
          <a:lstStyle/>
          <a:p>
            <a:pPr marL="0" indent="0" algn="l">
              <a:lnSpc>
                <a:spcPts val="6700"/>
              </a:lnSpc>
              <a:buNone/>
            </a:pPr>
            <a:r>
              <a:rPr lang="en-US" sz="5350" b="1" dirty="0">
                <a:solidFill>
                  <a:srgbClr val="FFA44F"/>
                </a:solidFill>
                <a:latin typeface="Outfit Extra Bold" pitchFamily="34" charset="0"/>
                <a:ea typeface="Outfit Extra Bold" pitchFamily="34" charset="-122"/>
                <a:cs typeface="Outfit Extra Bold" pitchFamily="34" charset="-120"/>
              </a:rPr>
              <a:t>"the right content, to the right person, at the right time"</a:t>
            </a:r>
            <a:endParaRPr lang="en-US" sz="5350" dirty="0"/>
          </a:p>
        </p:txBody>
      </p:sp>
      <p:sp>
        <p:nvSpPr>
          <p:cNvPr id="4" name="Text 2"/>
          <p:cNvSpPr/>
          <p:nvPr/>
        </p:nvSpPr>
        <p:spPr>
          <a:xfrm>
            <a:off x="793790" y="4181951"/>
            <a:ext cx="3984903"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Ritratti di alcuni "utenti tipo"</a:t>
            </a:r>
            <a:endParaRPr lang="en-US" sz="2300" dirty="0"/>
          </a:p>
        </p:txBody>
      </p:sp>
      <p:sp>
        <p:nvSpPr>
          <p:cNvPr id="5" name="Text 3"/>
          <p:cNvSpPr/>
          <p:nvPr/>
        </p:nvSpPr>
        <p:spPr>
          <a:xfrm>
            <a:off x="793790" y="505003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1F7135"/>
                </a:solidFill>
                <a:latin typeface="Outfit Extra Bold" pitchFamily="34" charset="0"/>
                <a:ea typeface="Outfit Extra Bold" pitchFamily="34" charset="-122"/>
                <a:cs typeface="Outfit Extra Bold" pitchFamily="34" charset="-120"/>
              </a:rPr>
              <a:t>chi sono,</a:t>
            </a:r>
            <a:endParaRPr lang="en-US" sz="2300" dirty="0"/>
          </a:p>
        </p:txBody>
      </p:sp>
      <p:sp>
        <p:nvSpPr>
          <p:cNvPr id="6" name="Text 4"/>
          <p:cNvSpPr/>
          <p:nvPr/>
        </p:nvSpPr>
        <p:spPr>
          <a:xfrm>
            <a:off x="793790" y="5501402"/>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1F7135"/>
                </a:solidFill>
                <a:latin typeface="Outfit Extra Bold" pitchFamily="34" charset="0"/>
                <a:ea typeface="Outfit Extra Bold" pitchFamily="34" charset="-122"/>
                <a:cs typeface="Outfit Extra Bold" pitchFamily="34" charset="-120"/>
              </a:rPr>
              <a:t>cosa fanno,</a:t>
            </a:r>
            <a:endParaRPr lang="en-US" sz="2300" dirty="0"/>
          </a:p>
        </p:txBody>
      </p:sp>
      <p:sp>
        <p:nvSpPr>
          <p:cNvPr id="7" name="Text 5"/>
          <p:cNvSpPr/>
          <p:nvPr/>
        </p:nvSpPr>
        <p:spPr>
          <a:xfrm>
            <a:off x="793790" y="5952768"/>
            <a:ext cx="3696057" cy="372070"/>
          </a:xfrm>
          <a:prstGeom prst="rect">
            <a:avLst/>
          </a:prstGeom>
          <a:noFill/>
          <a:ln/>
        </p:spPr>
        <p:txBody>
          <a:bodyPr wrap="none" lIns="0" tIns="0" rIns="0" bIns="0" rtlCol="0" anchor="t"/>
          <a:lstStyle/>
          <a:p>
            <a:pPr marL="0" indent="0" algn="l">
              <a:lnSpc>
                <a:spcPts val="2900"/>
              </a:lnSpc>
              <a:buNone/>
            </a:pPr>
            <a:r>
              <a:rPr lang="en-US" sz="2300" b="1" dirty="0">
                <a:solidFill>
                  <a:srgbClr val="1F7135"/>
                </a:solidFill>
                <a:latin typeface="Outfit Extra Bold" pitchFamily="34" charset="0"/>
                <a:ea typeface="Outfit Extra Bold" pitchFamily="34" charset="-122"/>
                <a:cs typeface="Outfit Extra Bold" pitchFamily="34" charset="-120"/>
              </a:rPr>
              <a:t>quali sono le loro abitudini,</a:t>
            </a:r>
            <a:endParaRPr lang="en-US" sz="2300" dirty="0"/>
          </a:p>
        </p:txBody>
      </p:sp>
      <p:sp>
        <p:nvSpPr>
          <p:cNvPr id="8" name="Text 6"/>
          <p:cNvSpPr/>
          <p:nvPr/>
        </p:nvSpPr>
        <p:spPr>
          <a:xfrm>
            <a:off x="793790" y="6404134"/>
            <a:ext cx="5275421" cy="372070"/>
          </a:xfrm>
          <a:prstGeom prst="rect">
            <a:avLst/>
          </a:prstGeom>
          <a:noFill/>
          <a:ln/>
        </p:spPr>
        <p:txBody>
          <a:bodyPr wrap="none" lIns="0" tIns="0" rIns="0" bIns="0" rtlCol="0" anchor="t"/>
          <a:lstStyle/>
          <a:p>
            <a:pPr marL="0" indent="0" algn="l">
              <a:lnSpc>
                <a:spcPts val="2900"/>
              </a:lnSpc>
              <a:buNone/>
            </a:pPr>
            <a:r>
              <a:rPr lang="en-US" sz="2300" b="1" dirty="0">
                <a:solidFill>
                  <a:srgbClr val="1F7135"/>
                </a:solidFill>
                <a:latin typeface="Outfit Extra Bold" pitchFamily="34" charset="0"/>
                <a:ea typeface="Outfit Extra Bold" pitchFamily="34" charset="-122"/>
                <a:cs typeface="Outfit Extra Bold" pitchFamily="34" charset="-120"/>
              </a:rPr>
              <a:t>cosa gli piace della tua organizzazione</a:t>
            </a:r>
            <a:endParaRPr lang="en-US" sz="2300" dirty="0"/>
          </a:p>
        </p:txBody>
      </p:sp>
      <p:sp>
        <p:nvSpPr>
          <p:cNvPr id="9" name="Text 7"/>
          <p:cNvSpPr/>
          <p:nvPr/>
        </p:nvSpPr>
        <p:spPr>
          <a:xfrm>
            <a:off x="7564874" y="5050036"/>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1F7135"/>
                </a:solidFill>
                <a:latin typeface="Outfit Extra Bold" pitchFamily="34" charset="0"/>
                <a:ea typeface="Outfit Extra Bold" pitchFamily="34" charset="-122"/>
                <a:cs typeface="Outfit Extra Bold" pitchFamily="34" charset="-120"/>
              </a:rPr>
              <a:t>che mezzi di comunicazione usano e quali per interfacciarsi con la tua organizzazione</a:t>
            </a:r>
            <a:endParaRPr lang="en-US" sz="2300" dirty="0"/>
          </a:p>
        </p:txBody>
      </p:sp>
      <p:sp>
        <p:nvSpPr>
          <p:cNvPr id="10" name="Text 8"/>
          <p:cNvSpPr/>
          <p:nvPr/>
        </p:nvSpPr>
        <p:spPr>
          <a:xfrm>
            <a:off x="7564874" y="5873472"/>
            <a:ext cx="5308997" cy="372070"/>
          </a:xfrm>
          <a:prstGeom prst="rect">
            <a:avLst/>
          </a:prstGeom>
          <a:noFill/>
          <a:ln/>
        </p:spPr>
        <p:txBody>
          <a:bodyPr wrap="none" lIns="0" tIns="0" rIns="0" bIns="0" rtlCol="0" anchor="t"/>
          <a:lstStyle/>
          <a:p>
            <a:pPr marL="0" indent="0" algn="l">
              <a:lnSpc>
                <a:spcPts val="2900"/>
              </a:lnSpc>
              <a:buNone/>
            </a:pPr>
            <a:r>
              <a:rPr lang="en-US" sz="2300" b="1" dirty="0">
                <a:solidFill>
                  <a:srgbClr val="1F7135"/>
                </a:solidFill>
                <a:latin typeface="Outfit Extra Bold" pitchFamily="34" charset="0"/>
                <a:ea typeface="Outfit Extra Bold" pitchFamily="34" charset="-122"/>
                <a:cs typeface="Outfit Extra Bold" pitchFamily="34" charset="-120"/>
              </a:rPr>
              <a:t>Quante tipologie di «Buyer personas»?</a:t>
            </a:r>
            <a:endParaRPr lang="en-US" sz="23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3300" y="587812"/>
            <a:ext cx="4732734" cy="320278"/>
          </a:xfrm>
          <a:prstGeom prst="rect">
            <a:avLst/>
          </a:prstGeom>
          <a:noFill/>
          <a:ln/>
        </p:spPr>
        <p:txBody>
          <a:bodyPr wrap="none" lIns="0" tIns="0" rIns="0" bIns="0" rtlCol="0" anchor="t"/>
          <a:lstStyle/>
          <a:p>
            <a:pPr marL="0" indent="0" algn="l">
              <a:lnSpc>
                <a:spcPts val="2500"/>
              </a:lnSpc>
              <a:buNone/>
            </a:pPr>
            <a:r>
              <a:rPr lang="en-US" sz="2800" b="1" dirty="0">
                <a:solidFill>
                  <a:srgbClr val="231971"/>
                </a:solidFill>
                <a:latin typeface="Outfit Extra Bold" pitchFamily="34" charset="0"/>
                <a:ea typeface="Outfit Extra Bold" pitchFamily="34" charset="-122"/>
                <a:cs typeface="Outfit Extra Bold" pitchFamily="34" charset="-120"/>
              </a:rPr>
              <a:t>Buyer Personas</a:t>
            </a:r>
            <a:endParaRPr lang="en-US" sz="2800" dirty="0"/>
          </a:p>
        </p:txBody>
      </p:sp>
      <p:sp>
        <p:nvSpPr>
          <p:cNvPr id="3" name="Text 1"/>
          <p:cNvSpPr/>
          <p:nvPr/>
        </p:nvSpPr>
        <p:spPr>
          <a:xfrm>
            <a:off x="683300" y="1335048"/>
            <a:ext cx="2562701" cy="320278"/>
          </a:xfrm>
          <a:prstGeom prst="rect">
            <a:avLst/>
          </a:prstGeom>
          <a:noFill/>
          <a:ln/>
        </p:spPr>
        <p:txBody>
          <a:bodyPr wrap="non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Maureen</a:t>
            </a:r>
            <a:endParaRPr lang="en-US" sz="2000" dirty="0"/>
          </a:p>
        </p:txBody>
      </p:sp>
      <p:pic>
        <p:nvPicPr>
          <p:cNvPr id="4" name="Image 0" descr="preencoded.png"/>
          <p:cNvPicPr>
            <a:picLocks noChangeAspect="1"/>
          </p:cNvPicPr>
          <p:nvPr/>
        </p:nvPicPr>
        <p:blipFill>
          <a:blip r:embed="rId3"/>
          <a:stretch>
            <a:fillRect/>
          </a:stretch>
        </p:blipFill>
        <p:spPr>
          <a:xfrm>
            <a:off x="683300" y="1847493"/>
            <a:ext cx="3080623" cy="1728073"/>
          </a:xfrm>
          <a:prstGeom prst="rect">
            <a:avLst/>
          </a:prstGeom>
        </p:spPr>
      </p:pic>
      <p:sp>
        <p:nvSpPr>
          <p:cNvPr id="5" name="Text 2"/>
          <p:cNvSpPr/>
          <p:nvPr/>
        </p:nvSpPr>
        <p:spPr>
          <a:xfrm>
            <a:off x="4795004" y="1335048"/>
            <a:ext cx="2135505" cy="266938"/>
          </a:xfrm>
          <a:prstGeom prst="rect">
            <a:avLst/>
          </a:prstGeom>
          <a:noFill/>
          <a:ln/>
        </p:spPr>
        <p:txBody>
          <a:bodyPr wrap="none" lIns="0" tIns="0" rIns="0" bIns="0" rtlCol="0" anchor="t"/>
          <a:lstStyle/>
          <a:p>
            <a:pPr marL="0" indent="0" algn="l">
              <a:lnSpc>
                <a:spcPts val="2100"/>
              </a:lnSpc>
              <a:buNone/>
            </a:pPr>
            <a:r>
              <a:rPr lang="en-US" sz="1650" b="1" dirty="0">
                <a:solidFill>
                  <a:srgbClr val="957D00"/>
                </a:solidFill>
                <a:latin typeface="Outfit Extra Bold" pitchFamily="34" charset="0"/>
                <a:ea typeface="Outfit Extra Bold" pitchFamily="34" charset="-122"/>
                <a:cs typeface="Outfit Extra Bold" pitchFamily="34" charset="-120"/>
              </a:rPr>
              <a:t>OVERALL BIO</a:t>
            </a:r>
            <a:endParaRPr lang="en-US" sz="1650" dirty="0"/>
          </a:p>
        </p:txBody>
      </p:sp>
      <p:sp>
        <p:nvSpPr>
          <p:cNvPr id="6" name="Text 3"/>
          <p:cNvSpPr/>
          <p:nvPr/>
        </p:nvSpPr>
        <p:spPr>
          <a:xfrm>
            <a:off x="4795004" y="1670209"/>
            <a:ext cx="5055394" cy="960834"/>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Maureen is very connected to our nonprofit through personal experience and is a proud supporter of our work.</a:t>
            </a:r>
            <a:endParaRPr lang="en-US" sz="2000" dirty="0"/>
          </a:p>
        </p:txBody>
      </p:sp>
      <p:sp>
        <p:nvSpPr>
          <p:cNvPr id="7" name="Text 4"/>
          <p:cNvSpPr/>
          <p:nvPr/>
        </p:nvSpPr>
        <p:spPr>
          <a:xfrm>
            <a:off x="4795004" y="2699266"/>
            <a:ext cx="5055394" cy="1601391"/>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Now that her children are independent and she's planning for retirement, she enjoys spending time with her husband and devoting their time to their favorite causes together.</a:t>
            </a:r>
            <a:endParaRPr lang="en-US" sz="2000" dirty="0"/>
          </a:p>
        </p:txBody>
      </p:sp>
      <p:sp>
        <p:nvSpPr>
          <p:cNvPr id="8" name="Text 5"/>
          <p:cNvSpPr/>
          <p:nvPr/>
        </p:nvSpPr>
        <p:spPr>
          <a:xfrm>
            <a:off x="4795004" y="4368879"/>
            <a:ext cx="2135505" cy="266938"/>
          </a:xfrm>
          <a:prstGeom prst="rect">
            <a:avLst/>
          </a:prstGeom>
          <a:noFill/>
          <a:ln/>
        </p:spPr>
        <p:txBody>
          <a:bodyPr wrap="none" lIns="0" tIns="0" rIns="0" bIns="0" rtlCol="0" anchor="t"/>
          <a:lstStyle/>
          <a:p>
            <a:pPr marL="0" indent="0" algn="l">
              <a:lnSpc>
                <a:spcPts val="2100"/>
              </a:lnSpc>
              <a:buNone/>
            </a:pPr>
            <a:r>
              <a:rPr lang="en-US" sz="1650" b="1" dirty="0">
                <a:solidFill>
                  <a:srgbClr val="957D00"/>
                </a:solidFill>
                <a:latin typeface="Outfit Extra Bold" pitchFamily="34" charset="0"/>
                <a:ea typeface="Outfit Extra Bold" pitchFamily="34" charset="-122"/>
                <a:cs typeface="Outfit Extra Bold" pitchFamily="34" charset="-120"/>
              </a:rPr>
              <a:t>GOALS</a:t>
            </a:r>
            <a:endParaRPr lang="en-US" sz="1650" dirty="0"/>
          </a:p>
        </p:txBody>
      </p:sp>
      <p:sp>
        <p:nvSpPr>
          <p:cNvPr id="9" name="Text 6"/>
          <p:cNvSpPr/>
          <p:nvPr/>
        </p:nvSpPr>
        <p:spPr>
          <a:xfrm>
            <a:off x="4795004" y="4704040"/>
            <a:ext cx="5055394" cy="640556"/>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Wants to give as much as she can to causes she cares about</a:t>
            </a:r>
            <a:endParaRPr lang="en-US" sz="2000" dirty="0"/>
          </a:p>
        </p:txBody>
      </p:sp>
      <p:sp>
        <p:nvSpPr>
          <p:cNvPr id="10" name="Text 7"/>
          <p:cNvSpPr/>
          <p:nvPr/>
        </p:nvSpPr>
        <p:spPr>
          <a:xfrm>
            <a:off x="4795004" y="5412819"/>
            <a:ext cx="5055394" cy="640556"/>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Tries to spend as much time with her grandchildren as possible</a:t>
            </a:r>
            <a:endParaRPr lang="en-US" sz="2000" dirty="0"/>
          </a:p>
        </p:txBody>
      </p:sp>
      <p:sp>
        <p:nvSpPr>
          <p:cNvPr id="11" name="Text 8"/>
          <p:cNvSpPr/>
          <p:nvPr/>
        </p:nvSpPr>
        <p:spPr>
          <a:xfrm>
            <a:off x="4795004" y="6121598"/>
            <a:ext cx="5055394" cy="640556"/>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Eager to find a purpose in her retirement years</a:t>
            </a:r>
            <a:endParaRPr lang="en-US" sz="2000" dirty="0"/>
          </a:p>
        </p:txBody>
      </p:sp>
      <p:sp>
        <p:nvSpPr>
          <p:cNvPr id="12" name="Text 9"/>
          <p:cNvSpPr/>
          <p:nvPr/>
        </p:nvSpPr>
        <p:spPr>
          <a:xfrm>
            <a:off x="4795004" y="6830378"/>
            <a:ext cx="5055394" cy="640556"/>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Has aging parents and is concerned about making sure they are taken care of</a:t>
            </a:r>
            <a:endParaRPr lang="en-US" sz="2000" dirty="0"/>
          </a:p>
        </p:txBody>
      </p:sp>
      <p:pic>
        <p:nvPicPr>
          <p:cNvPr id="13" name="Image 1" descr="preencoded.png"/>
          <p:cNvPicPr>
            <a:picLocks noChangeAspect="1"/>
          </p:cNvPicPr>
          <p:nvPr/>
        </p:nvPicPr>
        <p:blipFill>
          <a:blip r:embed="rId4"/>
          <a:stretch>
            <a:fillRect/>
          </a:stretch>
        </p:blipFill>
        <p:spPr>
          <a:xfrm>
            <a:off x="10274737" y="1356479"/>
            <a:ext cx="2194560" cy="632460"/>
          </a:xfrm>
          <a:prstGeom prst="rect">
            <a:avLst/>
          </a:prstGeom>
        </p:spPr>
      </p:pic>
      <p:sp>
        <p:nvSpPr>
          <p:cNvPr id="14" name="Text 10"/>
          <p:cNvSpPr/>
          <p:nvPr/>
        </p:nvSpPr>
        <p:spPr>
          <a:xfrm>
            <a:off x="10274737" y="2181106"/>
            <a:ext cx="2135505" cy="266938"/>
          </a:xfrm>
          <a:prstGeom prst="rect">
            <a:avLst/>
          </a:prstGeom>
          <a:noFill/>
          <a:ln/>
        </p:spPr>
        <p:txBody>
          <a:bodyPr wrap="none" lIns="0" tIns="0" rIns="0" bIns="0" rtlCol="0" anchor="t"/>
          <a:lstStyle/>
          <a:p>
            <a:pPr marL="0" indent="0" algn="l">
              <a:lnSpc>
                <a:spcPts val="2100"/>
              </a:lnSpc>
              <a:buNone/>
            </a:pPr>
            <a:r>
              <a:rPr lang="en-US" sz="1650" b="1" dirty="0">
                <a:solidFill>
                  <a:srgbClr val="995515"/>
                </a:solidFill>
                <a:latin typeface="Outfit Extra Bold" pitchFamily="34" charset="0"/>
                <a:ea typeface="Outfit Extra Bold" pitchFamily="34" charset="-122"/>
                <a:cs typeface="Outfit Extra Bold" pitchFamily="34" charset="-120"/>
              </a:rPr>
              <a:t>IDENTIFIERS</a:t>
            </a:r>
            <a:endParaRPr lang="en-US" sz="1650" dirty="0"/>
          </a:p>
        </p:txBody>
      </p:sp>
      <p:sp>
        <p:nvSpPr>
          <p:cNvPr id="15" name="Text 11"/>
          <p:cNvSpPr/>
          <p:nvPr/>
        </p:nvSpPr>
        <p:spPr>
          <a:xfrm>
            <a:off x="10274737" y="2516267"/>
            <a:ext cx="2135505" cy="266938"/>
          </a:xfrm>
          <a:prstGeom prst="rect">
            <a:avLst/>
          </a:prstGeom>
          <a:noFill/>
          <a:ln/>
        </p:spPr>
        <p:txBody>
          <a:bodyPr wrap="none" lIns="0" tIns="0" rIns="0" bIns="0" rtlCol="0" anchor="t"/>
          <a:lstStyle/>
          <a:p>
            <a:pPr marL="0" indent="0" algn="l">
              <a:lnSpc>
                <a:spcPts val="2100"/>
              </a:lnSpc>
              <a:buNone/>
            </a:pPr>
            <a:r>
              <a:rPr lang="en-US" sz="1650" b="1" dirty="0">
                <a:solidFill>
                  <a:srgbClr val="231971"/>
                </a:solidFill>
                <a:latin typeface="Outfit Extra Bold" pitchFamily="34" charset="0"/>
                <a:ea typeface="Outfit Extra Bold" pitchFamily="34" charset="-122"/>
                <a:cs typeface="Outfit Extra Bold" pitchFamily="34" charset="-120"/>
              </a:rPr>
              <a:t>· Donates monthly</a:t>
            </a:r>
            <a:endParaRPr lang="en-US" sz="1650" dirty="0"/>
          </a:p>
        </p:txBody>
      </p:sp>
      <p:sp>
        <p:nvSpPr>
          <p:cNvPr id="16" name="Text 12"/>
          <p:cNvSpPr/>
          <p:nvPr/>
        </p:nvSpPr>
        <p:spPr>
          <a:xfrm>
            <a:off x="10274737" y="2851428"/>
            <a:ext cx="3485436" cy="320278"/>
          </a:xfrm>
          <a:prstGeom prst="rect">
            <a:avLst/>
          </a:prstGeom>
          <a:noFill/>
          <a:ln/>
        </p:spPr>
        <p:txBody>
          <a:bodyPr wrap="non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 Volunteers on a weekly basis</a:t>
            </a:r>
            <a:endParaRPr lang="en-US" sz="2000" dirty="0"/>
          </a:p>
        </p:txBody>
      </p:sp>
      <p:sp>
        <p:nvSpPr>
          <p:cNvPr id="17" name="Text 13"/>
          <p:cNvSpPr/>
          <p:nvPr/>
        </p:nvSpPr>
        <p:spPr>
          <a:xfrm>
            <a:off x="10274737" y="3239929"/>
            <a:ext cx="3621286" cy="320278"/>
          </a:xfrm>
          <a:prstGeom prst="rect">
            <a:avLst/>
          </a:prstGeom>
          <a:noFill/>
          <a:ln/>
        </p:spPr>
        <p:txBody>
          <a:bodyPr wrap="non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 Doesn't engage with us online</a:t>
            </a:r>
            <a:endParaRPr lang="en-US" sz="2000" dirty="0"/>
          </a:p>
        </p:txBody>
      </p:sp>
      <p:sp>
        <p:nvSpPr>
          <p:cNvPr id="18" name="Text 14"/>
          <p:cNvSpPr/>
          <p:nvPr/>
        </p:nvSpPr>
        <p:spPr>
          <a:xfrm>
            <a:off x="10274737" y="3628430"/>
            <a:ext cx="3687366" cy="640556"/>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 Board member of a local charity</a:t>
            </a:r>
            <a:endParaRPr lang="en-US" sz="2000" dirty="0"/>
          </a:p>
        </p:txBody>
      </p:sp>
      <p:sp>
        <p:nvSpPr>
          <p:cNvPr id="19" name="Text 15"/>
          <p:cNvSpPr/>
          <p:nvPr/>
        </p:nvSpPr>
        <p:spPr>
          <a:xfrm>
            <a:off x="10274737" y="4337209"/>
            <a:ext cx="2562701" cy="320278"/>
          </a:xfrm>
          <a:prstGeom prst="rect">
            <a:avLst/>
          </a:prstGeom>
          <a:noFill/>
          <a:ln/>
        </p:spPr>
        <p:txBody>
          <a:bodyPr wrap="non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Fiscally conservative</a:t>
            </a:r>
            <a:endParaRPr lang="en-US" sz="2000" dirty="0"/>
          </a:p>
        </p:txBody>
      </p:sp>
      <p:sp>
        <p:nvSpPr>
          <p:cNvPr id="20" name="Text 16"/>
          <p:cNvSpPr/>
          <p:nvPr/>
        </p:nvSpPr>
        <p:spPr>
          <a:xfrm>
            <a:off x="10274737" y="4725710"/>
            <a:ext cx="2135505" cy="266938"/>
          </a:xfrm>
          <a:prstGeom prst="rect">
            <a:avLst/>
          </a:prstGeom>
          <a:noFill/>
          <a:ln/>
        </p:spPr>
        <p:txBody>
          <a:bodyPr wrap="none" lIns="0" tIns="0" rIns="0" bIns="0" rtlCol="0" anchor="t"/>
          <a:lstStyle/>
          <a:p>
            <a:pPr marL="0" indent="0" algn="l">
              <a:lnSpc>
                <a:spcPts val="2100"/>
              </a:lnSpc>
              <a:buNone/>
            </a:pPr>
            <a:r>
              <a:rPr lang="en-US" sz="1650" b="1" dirty="0">
                <a:solidFill>
                  <a:srgbClr val="957D00"/>
                </a:solidFill>
                <a:latin typeface="Outfit Extra Bold" pitchFamily="34" charset="0"/>
                <a:ea typeface="Outfit Extra Bold" pitchFamily="34" charset="-122"/>
                <a:cs typeface="Outfit Extra Bold" pitchFamily="34" charset="-120"/>
              </a:rPr>
              <a:t>CHALLENGES</a:t>
            </a:r>
            <a:endParaRPr lang="en-US" sz="1650" dirty="0"/>
          </a:p>
        </p:txBody>
      </p:sp>
      <p:sp>
        <p:nvSpPr>
          <p:cNvPr id="21" name="Text 17"/>
          <p:cNvSpPr/>
          <p:nvPr/>
        </p:nvSpPr>
        <p:spPr>
          <a:xfrm>
            <a:off x="10274737" y="5060871"/>
            <a:ext cx="3687366" cy="640556"/>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Finds digital communication to be unappealing</a:t>
            </a:r>
            <a:endParaRPr lang="en-US" sz="2000" dirty="0"/>
          </a:p>
        </p:txBody>
      </p:sp>
      <p:sp>
        <p:nvSpPr>
          <p:cNvPr id="22" name="Text 18"/>
          <p:cNvSpPr/>
          <p:nvPr/>
        </p:nvSpPr>
        <p:spPr>
          <a:xfrm>
            <a:off x="10274737" y="5769650"/>
            <a:ext cx="3687366" cy="640556"/>
          </a:xfrm>
          <a:prstGeom prst="rect">
            <a:avLst/>
          </a:prstGeom>
          <a:noFill/>
          <a:ln/>
        </p:spPr>
        <p:txBody>
          <a:bodyPr wrap="squar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Has a mildly debilitating physical ailment</a:t>
            </a:r>
            <a:endParaRPr lang="en-US" sz="2000" dirty="0"/>
          </a:p>
        </p:txBody>
      </p:sp>
      <p:sp>
        <p:nvSpPr>
          <p:cNvPr id="23" name="Text 19"/>
          <p:cNvSpPr/>
          <p:nvPr/>
        </p:nvSpPr>
        <p:spPr>
          <a:xfrm>
            <a:off x="10274737" y="6478429"/>
            <a:ext cx="3147536" cy="320278"/>
          </a:xfrm>
          <a:prstGeom prst="rect">
            <a:avLst/>
          </a:prstGeom>
          <a:noFill/>
          <a:ln/>
        </p:spPr>
        <p:txBody>
          <a:bodyPr wrap="non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Doesn't like to ask for help</a:t>
            </a:r>
            <a:endParaRPr lang="en-US" sz="2000" dirty="0"/>
          </a:p>
        </p:txBody>
      </p:sp>
      <p:sp>
        <p:nvSpPr>
          <p:cNvPr id="24" name="Text 20"/>
          <p:cNvSpPr/>
          <p:nvPr/>
        </p:nvSpPr>
        <p:spPr>
          <a:xfrm>
            <a:off x="10274737" y="6866930"/>
            <a:ext cx="2562701" cy="320278"/>
          </a:xfrm>
          <a:prstGeom prst="rect">
            <a:avLst/>
          </a:prstGeom>
          <a:noFill/>
          <a:ln/>
        </p:spPr>
        <p:txBody>
          <a:bodyPr wrap="none" lIns="0" tIns="0" rIns="0" bIns="0" rtlCol="0" anchor="t"/>
          <a:lstStyle/>
          <a:p>
            <a:pPr marL="0" indent="0" algn="l">
              <a:lnSpc>
                <a:spcPts val="2500"/>
              </a:lnSpc>
              <a:buNone/>
            </a:pPr>
            <a:r>
              <a:rPr lang="en-US" sz="2000" b="1" dirty="0">
                <a:solidFill>
                  <a:srgbClr val="231971"/>
                </a:solidFill>
                <a:latin typeface="Outfit Extra Bold" pitchFamily="34" charset="0"/>
                <a:ea typeface="Outfit Extra Bold" pitchFamily="34" charset="-122"/>
                <a:cs typeface="Outfit Extra Bold" pitchFamily="34" charset="-120"/>
              </a:rPr>
              <a:t>Doesn't like change</a:t>
            </a:r>
            <a:endParaRPr 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9717" y="405408"/>
            <a:ext cx="5445323" cy="368618"/>
          </a:xfrm>
          <a:prstGeom prst="rect">
            <a:avLst/>
          </a:prstGeom>
          <a:noFill/>
          <a:ln/>
        </p:spPr>
        <p:txBody>
          <a:bodyPr wrap="none" lIns="0" tIns="0" rIns="0" bIns="0" rtlCol="0" anchor="t"/>
          <a:lstStyle/>
          <a:p>
            <a:pPr marL="0" indent="0" algn="l">
              <a:lnSpc>
                <a:spcPts val="2900"/>
              </a:lnSpc>
              <a:buNone/>
            </a:pPr>
            <a:r>
              <a:rPr lang="en-US" sz="2800" b="1" dirty="0">
                <a:solidFill>
                  <a:srgbClr val="231971"/>
                </a:solidFill>
                <a:latin typeface="Outfit Extra Bold" pitchFamily="34" charset="0"/>
                <a:ea typeface="Outfit Extra Bold" pitchFamily="34" charset="-122"/>
                <a:cs typeface="Outfit Extra Bold" pitchFamily="34" charset="-120"/>
              </a:rPr>
              <a:t>Buyer Personas</a:t>
            </a:r>
            <a:endParaRPr lang="en-US" sz="2800" dirty="0"/>
          </a:p>
        </p:txBody>
      </p:sp>
      <p:sp>
        <p:nvSpPr>
          <p:cNvPr id="3" name="Text 1"/>
          <p:cNvSpPr/>
          <p:nvPr/>
        </p:nvSpPr>
        <p:spPr>
          <a:xfrm>
            <a:off x="810816" y="1289923"/>
            <a:ext cx="5793938" cy="276463"/>
          </a:xfrm>
          <a:prstGeom prst="rect">
            <a:avLst/>
          </a:prstGeom>
          <a:noFill/>
          <a:ln/>
        </p:spPr>
        <p:txBody>
          <a:bodyPr wrap="none" lIns="0" tIns="0" rIns="0" bIns="0" rtlCol="0" anchor="t"/>
          <a:lstStyle/>
          <a:p>
            <a:pPr marL="0" indent="0" algn="l">
              <a:lnSpc>
                <a:spcPts val="2150"/>
              </a:lnSpc>
              <a:buNone/>
            </a:pPr>
            <a:r>
              <a:rPr lang="en-US" sz="1700" b="1" dirty="0">
                <a:solidFill>
                  <a:srgbClr val="957D00"/>
                </a:solidFill>
                <a:latin typeface="Outfit Extra Bold" pitchFamily="34" charset="0"/>
                <a:ea typeface="Outfit Extra Bold" pitchFamily="34" charset="-122"/>
                <a:cs typeface="Outfit Extra Bold" pitchFamily="34" charset="-120"/>
              </a:rPr>
              <a:t>"If their story really strikes me, I'll donate to that cause."</a:t>
            </a:r>
            <a:endParaRPr lang="en-US" sz="1700" dirty="0"/>
          </a:p>
        </p:txBody>
      </p:sp>
      <p:sp>
        <p:nvSpPr>
          <p:cNvPr id="4" name="Shape 2"/>
          <p:cNvSpPr/>
          <p:nvPr/>
        </p:nvSpPr>
        <p:spPr>
          <a:xfrm>
            <a:off x="589717" y="1068824"/>
            <a:ext cx="15240" cy="718661"/>
          </a:xfrm>
          <a:prstGeom prst="rect">
            <a:avLst/>
          </a:prstGeom>
          <a:solidFill>
            <a:srgbClr val="5E4CE6"/>
          </a:solidFill>
          <a:ln/>
        </p:spPr>
        <p:txBody>
          <a:bodyPr/>
          <a:lstStyle/>
          <a:p>
            <a:endParaRPr lang="it-IT"/>
          </a:p>
        </p:txBody>
      </p:sp>
      <p:sp>
        <p:nvSpPr>
          <p:cNvPr id="5" name="Text 3"/>
          <p:cNvSpPr/>
          <p:nvPr/>
        </p:nvSpPr>
        <p:spPr>
          <a:xfrm>
            <a:off x="589717" y="2085975"/>
            <a:ext cx="4474012" cy="235744"/>
          </a:xfrm>
          <a:prstGeom prst="rect">
            <a:avLst/>
          </a:prstGeom>
          <a:noFill/>
          <a:ln/>
        </p:spPr>
        <p:txBody>
          <a:bodyPr wrap="none" lIns="0" tIns="0" rIns="0" bIns="0" rtlCol="0" anchor="t"/>
          <a:lstStyle/>
          <a:p>
            <a:pPr marL="0" indent="0" algn="l">
              <a:lnSpc>
                <a:spcPts val="1850"/>
              </a:lnSpc>
              <a:buNone/>
            </a:pPr>
            <a:endParaRPr lang="en-US" sz="1150" dirty="0"/>
          </a:p>
        </p:txBody>
      </p:sp>
      <p:pic>
        <p:nvPicPr>
          <p:cNvPr id="6" name="Image 0" descr="preencoded.png"/>
          <p:cNvPicPr>
            <a:picLocks noChangeAspect="1"/>
          </p:cNvPicPr>
          <p:nvPr/>
        </p:nvPicPr>
        <p:blipFill>
          <a:blip r:embed="rId3"/>
          <a:stretch>
            <a:fillRect/>
          </a:stretch>
        </p:blipFill>
        <p:spPr>
          <a:xfrm>
            <a:off x="589717" y="2487573"/>
            <a:ext cx="4474012" cy="2509718"/>
          </a:xfrm>
          <a:prstGeom prst="rect">
            <a:avLst/>
          </a:prstGeom>
        </p:spPr>
      </p:pic>
      <p:sp>
        <p:nvSpPr>
          <p:cNvPr id="7" name="Text 4"/>
          <p:cNvSpPr/>
          <p:nvPr/>
        </p:nvSpPr>
        <p:spPr>
          <a:xfrm>
            <a:off x="589717" y="5163145"/>
            <a:ext cx="4474012" cy="235744"/>
          </a:xfrm>
          <a:prstGeom prst="rect">
            <a:avLst/>
          </a:prstGeom>
          <a:noFill/>
          <a:ln/>
        </p:spPr>
        <p:txBody>
          <a:bodyPr wrap="none" lIns="0" tIns="0" rIns="0" bIns="0" rtlCol="0" anchor="t"/>
          <a:lstStyle/>
          <a:p>
            <a:pPr marL="0" indent="0" algn="l">
              <a:lnSpc>
                <a:spcPts val="1850"/>
              </a:lnSpc>
              <a:buNone/>
            </a:pPr>
            <a:endParaRPr lang="en-US" sz="1150" dirty="0"/>
          </a:p>
        </p:txBody>
      </p:sp>
      <p:sp>
        <p:nvSpPr>
          <p:cNvPr id="8" name="Text 5"/>
          <p:cNvSpPr/>
          <p:nvPr/>
        </p:nvSpPr>
        <p:spPr>
          <a:xfrm>
            <a:off x="589717" y="5546288"/>
            <a:ext cx="4474012" cy="635913"/>
          </a:xfrm>
          <a:prstGeom prst="rect">
            <a:avLst/>
          </a:prstGeom>
          <a:noFill/>
          <a:ln/>
        </p:spPr>
        <p:txBody>
          <a:bodyPr wrap="none" lIns="0" tIns="0" rIns="0" bIns="0" rtlCol="0" anchor="t"/>
          <a:lstStyle/>
          <a:p>
            <a:pPr marL="0" indent="0" algn="l">
              <a:lnSpc>
                <a:spcPts val="5000"/>
              </a:lnSpc>
              <a:buNone/>
            </a:pPr>
            <a:r>
              <a:rPr lang="en-US" sz="4000" b="1" dirty="0">
                <a:solidFill>
                  <a:srgbClr val="231971"/>
                </a:solidFill>
                <a:latin typeface="Outfit Extra Bold" pitchFamily="34" charset="0"/>
                <a:ea typeface="Outfit Extra Bold" pitchFamily="34" charset="-122"/>
                <a:cs typeface="Outfit Extra Bold" pitchFamily="34" charset="-120"/>
              </a:rPr>
              <a:t>MICHAEL</a:t>
            </a:r>
            <a:endParaRPr lang="en-US" sz="4000" dirty="0"/>
          </a:p>
        </p:txBody>
      </p:sp>
      <p:sp>
        <p:nvSpPr>
          <p:cNvPr id="9" name="Text 6"/>
          <p:cNvSpPr/>
          <p:nvPr/>
        </p:nvSpPr>
        <p:spPr>
          <a:xfrm>
            <a:off x="589717" y="6329601"/>
            <a:ext cx="1843088" cy="230386"/>
          </a:xfrm>
          <a:prstGeom prst="rect">
            <a:avLst/>
          </a:prstGeom>
          <a:noFill/>
          <a:ln/>
        </p:spPr>
        <p:txBody>
          <a:bodyPr wrap="none" lIns="0" tIns="0" rIns="0" bIns="0" rtlCol="0" anchor="t"/>
          <a:lstStyle/>
          <a:p>
            <a:pPr marL="0" indent="0" algn="l">
              <a:lnSpc>
                <a:spcPts val="1800"/>
              </a:lnSpc>
              <a:buNone/>
            </a:pPr>
            <a:r>
              <a:rPr lang="en-US" sz="1450" b="1" dirty="0">
                <a:solidFill>
                  <a:srgbClr val="231971"/>
                </a:solidFill>
                <a:latin typeface="Outfit Extra Bold" pitchFamily="34" charset="0"/>
                <a:ea typeface="Outfit Extra Bold" pitchFamily="34" charset="-122"/>
                <a:cs typeface="Outfit Extra Bold" pitchFamily="34" charset="-120"/>
              </a:rPr>
              <a:t>Bio</a:t>
            </a:r>
            <a:endParaRPr lang="en-US" sz="1450" dirty="0"/>
          </a:p>
        </p:txBody>
      </p:sp>
      <p:sp>
        <p:nvSpPr>
          <p:cNvPr id="10" name="Text 7"/>
          <p:cNvSpPr/>
          <p:nvPr/>
        </p:nvSpPr>
        <p:spPr>
          <a:xfrm>
            <a:off x="589717" y="6618923"/>
            <a:ext cx="4474012" cy="1105853"/>
          </a:xfrm>
          <a:prstGeom prst="rect">
            <a:avLst/>
          </a:prstGeom>
          <a:noFill/>
          <a:ln/>
        </p:spPr>
        <p:txBody>
          <a:bodyPr wrap="squar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Michael is a 30 year old freelance actor and also works at a coffee shop. He meets a lot of people in his professions, and considers himself an activist.</a:t>
            </a:r>
            <a:endParaRPr lang="en-US" sz="1700" dirty="0"/>
          </a:p>
        </p:txBody>
      </p:sp>
      <p:sp>
        <p:nvSpPr>
          <p:cNvPr id="11" name="Text 8"/>
          <p:cNvSpPr/>
          <p:nvPr/>
        </p:nvSpPr>
        <p:spPr>
          <a:xfrm>
            <a:off x="5430917" y="2100739"/>
            <a:ext cx="2211705" cy="276463"/>
          </a:xfrm>
          <a:prstGeom prst="rect">
            <a:avLst/>
          </a:prstGeom>
          <a:noFill/>
          <a:ln/>
        </p:spPr>
        <p:txBody>
          <a:bodyPr wrap="none" lIns="0" tIns="0" rIns="0" bIns="0" rtlCol="0" anchor="t"/>
          <a:lstStyle/>
          <a:p>
            <a:pPr marL="0" indent="0" algn="l">
              <a:lnSpc>
                <a:spcPts val="2150"/>
              </a:lnSpc>
              <a:buNone/>
            </a:pPr>
            <a:r>
              <a:rPr lang="en-US" sz="1700" b="1" dirty="0">
                <a:solidFill>
                  <a:srgbClr val="957D00"/>
                </a:solidFill>
                <a:latin typeface="Outfit Extra Bold" pitchFamily="34" charset="0"/>
                <a:ea typeface="Outfit Extra Bold" pitchFamily="34" charset="-122"/>
                <a:cs typeface="Outfit Extra Bold" pitchFamily="34" charset="-120"/>
              </a:rPr>
              <a:t>Behaviors and Habits</a:t>
            </a:r>
            <a:endParaRPr lang="en-US" sz="1700" dirty="0"/>
          </a:p>
        </p:txBody>
      </p:sp>
      <p:sp>
        <p:nvSpPr>
          <p:cNvPr id="12" name="Text 9"/>
          <p:cNvSpPr/>
          <p:nvPr/>
        </p:nvSpPr>
        <p:spPr>
          <a:xfrm>
            <a:off x="5430917" y="2436138"/>
            <a:ext cx="8617268" cy="1382316"/>
          </a:xfrm>
          <a:prstGeom prst="rect">
            <a:avLst/>
          </a:prstGeom>
          <a:noFill/>
          <a:ln/>
        </p:spPr>
        <p:txBody>
          <a:bodyPr wrap="squar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Michael likes connecting with people and hearing their stories. He attends marches and protests in his free time, donating his time and money to multiple causes a month. He can feel overwhelmed by the amount of causes he hears about, and tries to focus on the ones that matter most to him. He uses Venmo to split bills and posts publicly, liberally using the emoji features.</a:t>
            </a:r>
            <a:endParaRPr lang="en-US" sz="1700" dirty="0"/>
          </a:p>
        </p:txBody>
      </p:sp>
      <p:sp>
        <p:nvSpPr>
          <p:cNvPr id="13" name="Text 10"/>
          <p:cNvSpPr/>
          <p:nvPr/>
        </p:nvSpPr>
        <p:spPr>
          <a:xfrm>
            <a:off x="5430917" y="3877389"/>
            <a:ext cx="2211705" cy="276463"/>
          </a:xfrm>
          <a:prstGeom prst="rect">
            <a:avLst/>
          </a:prstGeom>
          <a:noFill/>
          <a:ln/>
        </p:spPr>
        <p:txBody>
          <a:bodyPr wrap="none" lIns="0" tIns="0" rIns="0" bIns="0" rtlCol="0" anchor="t"/>
          <a:lstStyle/>
          <a:p>
            <a:pPr marL="0" indent="0" algn="l">
              <a:lnSpc>
                <a:spcPts val="2150"/>
              </a:lnSpc>
              <a:buNone/>
            </a:pPr>
            <a:r>
              <a:rPr lang="en-US" sz="1700" b="1" dirty="0">
                <a:solidFill>
                  <a:srgbClr val="957D00"/>
                </a:solidFill>
                <a:latin typeface="Outfit Extra Bold" pitchFamily="34" charset="0"/>
                <a:ea typeface="Outfit Extra Bold" pitchFamily="34" charset="-122"/>
                <a:cs typeface="Outfit Extra Bold" pitchFamily="34" charset="-120"/>
              </a:rPr>
              <a:t>Goals</a:t>
            </a:r>
            <a:endParaRPr lang="en-US" sz="1700" dirty="0"/>
          </a:p>
        </p:txBody>
      </p:sp>
      <p:sp>
        <p:nvSpPr>
          <p:cNvPr id="14" name="Text 11"/>
          <p:cNvSpPr/>
          <p:nvPr/>
        </p:nvSpPr>
        <p:spPr>
          <a:xfrm>
            <a:off x="5430917" y="4212788"/>
            <a:ext cx="5361742" cy="276463"/>
          </a:xfrm>
          <a:prstGeom prst="rect">
            <a:avLst/>
          </a:prstGeom>
          <a:noFill/>
          <a:ln/>
        </p:spPr>
        <p:txBody>
          <a:bodyPr wrap="non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 Enjoys seeing and learning about his friends' causes</a:t>
            </a:r>
            <a:endParaRPr lang="en-US" sz="1700" dirty="0"/>
          </a:p>
        </p:txBody>
      </p:sp>
      <p:sp>
        <p:nvSpPr>
          <p:cNvPr id="15" name="Text 12"/>
          <p:cNvSpPr/>
          <p:nvPr/>
        </p:nvSpPr>
        <p:spPr>
          <a:xfrm>
            <a:off x="5430917" y="4548187"/>
            <a:ext cx="8352234" cy="276463"/>
          </a:xfrm>
          <a:prstGeom prst="rect">
            <a:avLst/>
          </a:prstGeom>
          <a:noFill/>
          <a:ln/>
        </p:spPr>
        <p:txBody>
          <a:bodyPr wrap="non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Likes to mokes donations easily and quickly easily make donations, with few steps</a:t>
            </a:r>
            <a:endParaRPr lang="en-US" sz="1700" dirty="0"/>
          </a:p>
        </p:txBody>
      </p:sp>
      <p:sp>
        <p:nvSpPr>
          <p:cNvPr id="16" name="Text 13"/>
          <p:cNvSpPr/>
          <p:nvPr/>
        </p:nvSpPr>
        <p:spPr>
          <a:xfrm>
            <a:off x="5430917" y="4883587"/>
            <a:ext cx="4265295" cy="276463"/>
          </a:xfrm>
          <a:prstGeom prst="rect">
            <a:avLst/>
          </a:prstGeom>
          <a:noFill/>
          <a:ln/>
        </p:spPr>
        <p:txBody>
          <a:bodyPr wrap="non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Shares and reposts causes he hears about</a:t>
            </a:r>
            <a:endParaRPr lang="en-US" sz="1700" dirty="0"/>
          </a:p>
        </p:txBody>
      </p:sp>
      <p:sp>
        <p:nvSpPr>
          <p:cNvPr id="17" name="Text 14"/>
          <p:cNvSpPr/>
          <p:nvPr/>
        </p:nvSpPr>
        <p:spPr>
          <a:xfrm>
            <a:off x="5430917" y="5218986"/>
            <a:ext cx="2211705" cy="276463"/>
          </a:xfrm>
          <a:prstGeom prst="rect">
            <a:avLst/>
          </a:prstGeom>
          <a:noFill/>
          <a:ln/>
        </p:spPr>
        <p:txBody>
          <a:bodyPr wrap="none" lIns="0" tIns="0" rIns="0" bIns="0" rtlCol="0" anchor="t"/>
          <a:lstStyle/>
          <a:p>
            <a:pPr marL="0" indent="0" algn="l">
              <a:lnSpc>
                <a:spcPts val="2150"/>
              </a:lnSpc>
              <a:buNone/>
            </a:pPr>
            <a:r>
              <a:rPr lang="en-US" sz="1700" b="1" dirty="0">
                <a:solidFill>
                  <a:srgbClr val="957D00"/>
                </a:solidFill>
                <a:latin typeface="Outfit Extra Bold" pitchFamily="34" charset="0"/>
                <a:ea typeface="Outfit Extra Bold" pitchFamily="34" charset="-122"/>
                <a:cs typeface="Outfit Extra Bold" pitchFamily="34" charset="-120"/>
              </a:rPr>
              <a:t>Needs</a:t>
            </a:r>
            <a:endParaRPr lang="en-US" sz="1700" dirty="0"/>
          </a:p>
        </p:txBody>
      </p:sp>
      <p:sp>
        <p:nvSpPr>
          <p:cNvPr id="18" name="Text 15"/>
          <p:cNvSpPr/>
          <p:nvPr/>
        </p:nvSpPr>
        <p:spPr>
          <a:xfrm>
            <a:off x="5430917" y="5554385"/>
            <a:ext cx="3660100" cy="276463"/>
          </a:xfrm>
          <a:prstGeom prst="rect">
            <a:avLst/>
          </a:prstGeom>
          <a:noFill/>
          <a:ln/>
        </p:spPr>
        <p:txBody>
          <a:bodyPr wrap="non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 Filter the amount of causes he sees</a:t>
            </a:r>
            <a:endParaRPr lang="en-US" sz="1700" dirty="0"/>
          </a:p>
        </p:txBody>
      </p:sp>
      <p:sp>
        <p:nvSpPr>
          <p:cNvPr id="19" name="Text 16"/>
          <p:cNvSpPr/>
          <p:nvPr/>
        </p:nvSpPr>
        <p:spPr>
          <a:xfrm>
            <a:off x="5430917" y="5889784"/>
            <a:ext cx="3631644" cy="276463"/>
          </a:xfrm>
          <a:prstGeom prst="rect">
            <a:avLst/>
          </a:prstGeom>
          <a:noFill/>
          <a:ln/>
        </p:spPr>
        <p:txBody>
          <a:bodyPr wrap="non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Submit a cause and share it publicly</a:t>
            </a:r>
            <a:endParaRPr lang="en-US" sz="1700" dirty="0"/>
          </a:p>
        </p:txBody>
      </p:sp>
      <p:sp>
        <p:nvSpPr>
          <p:cNvPr id="20" name="Text 17"/>
          <p:cNvSpPr/>
          <p:nvPr/>
        </p:nvSpPr>
        <p:spPr>
          <a:xfrm>
            <a:off x="5430917" y="6225183"/>
            <a:ext cx="5268992" cy="276463"/>
          </a:xfrm>
          <a:prstGeom prst="rect">
            <a:avLst/>
          </a:prstGeom>
          <a:noFill/>
          <a:ln/>
        </p:spPr>
        <p:txBody>
          <a:bodyPr wrap="none" lIns="0" tIns="0" rIns="0" bIns="0" rtlCol="0" anchor="t"/>
          <a:lstStyle/>
          <a:p>
            <a:pPr marL="0" indent="0" algn="l">
              <a:lnSpc>
                <a:spcPts val="2150"/>
              </a:lnSpc>
              <a:buNone/>
            </a:pPr>
            <a:r>
              <a:rPr lang="en-US" sz="1700" b="1" dirty="0">
                <a:solidFill>
                  <a:srgbClr val="231971"/>
                </a:solidFill>
                <a:latin typeface="Outfit Extra Bold" pitchFamily="34" charset="0"/>
                <a:ea typeface="Outfit Extra Bold" pitchFamily="34" charset="-122"/>
                <a:cs typeface="Outfit Extra Bold" pitchFamily="34" charset="-120"/>
              </a:rPr>
              <a:t>Learn more context about the stories behind causes</a:t>
            </a:r>
            <a:endParaRPr lang="en-US" sz="17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0812" y="537805"/>
            <a:ext cx="5594509" cy="609957"/>
          </a:xfrm>
          <a:prstGeom prst="rect">
            <a:avLst/>
          </a:prstGeom>
          <a:noFill/>
          <a:ln/>
        </p:spPr>
        <p:txBody>
          <a:bodyPr wrap="none" lIns="0" tIns="0" rIns="0" bIns="0" rtlCol="0" anchor="t"/>
          <a:lstStyle/>
          <a:p>
            <a:pPr marL="0" indent="0" algn="l">
              <a:lnSpc>
                <a:spcPts val="4800"/>
              </a:lnSpc>
              <a:buNone/>
            </a:pPr>
            <a:r>
              <a:rPr lang="en-US" sz="3800" b="1" dirty="0">
                <a:solidFill>
                  <a:srgbClr val="5E4CE6"/>
                </a:solidFill>
                <a:latin typeface="Outfit Extra Bold" pitchFamily="34" charset="0"/>
                <a:ea typeface="Outfit Extra Bold" pitchFamily="34" charset="-122"/>
                <a:cs typeface="Outfit Extra Bold" pitchFamily="34" charset="-120"/>
              </a:rPr>
              <a:t>4.</a:t>
            </a:r>
            <a:r>
              <a:rPr lang="en-US" sz="3800" b="1" dirty="0">
                <a:solidFill>
                  <a:srgbClr val="231971"/>
                </a:solidFill>
                <a:latin typeface="Outfit Extra Bold" pitchFamily="34" charset="0"/>
                <a:ea typeface="Outfit Extra Bold" pitchFamily="34" charset="-122"/>
                <a:cs typeface="Outfit Extra Bold" pitchFamily="34" charset="-120"/>
              </a:rPr>
              <a:t> Strategie: 4 vettori 1/3</a:t>
            </a:r>
            <a:endParaRPr lang="en-US" sz="3800" dirty="0"/>
          </a:p>
        </p:txBody>
      </p:sp>
      <p:sp>
        <p:nvSpPr>
          <p:cNvPr id="3" name="Text 1"/>
          <p:cNvSpPr/>
          <p:nvPr/>
        </p:nvSpPr>
        <p:spPr>
          <a:xfrm>
            <a:off x="780812" y="1225748"/>
            <a:ext cx="9373791" cy="365879"/>
          </a:xfrm>
          <a:prstGeom prst="rect">
            <a:avLst/>
          </a:prstGeom>
          <a:noFill/>
          <a:ln/>
        </p:spPr>
        <p:txBody>
          <a:bodyPr wrap="none" lIns="0" tIns="0" rIns="0" bIns="0" rtlCol="0" anchor="t"/>
          <a:lstStyle/>
          <a:p>
            <a:pPr marL="0" indent="0" algn="l">
              <a:lnSpc>
                <a:spcPts val="2850"/>
              </a:lnSpc>
              <a:buNone/>
            </a:pPr>
            <a:r>
              <a:rPr lang="en-US" sz="2300" b="1" dirty="0">
                <a:solidFill>
                  <a:srgbClr val="231971"/>
                </a:solidFill>
                <a:latin typeface="Outfit Extra Bold" pitchFamily="34" charset="0"/>
                <a:ea typeface="Outfit Extra Bold" pitchFamily="34" charset="-122"/>
                <a:cs typeface="Outfit Extra Bold" pitchFamily="34" charset="-120"/>
              </a:rPr>
              <a:t>Si tratta di tradurre l'obiettivo in azioni e strumenti di comunicazione:</a:t>
            </a:r>
            <a:endParaRPr lang="en-US" sz="2300" dirty="0"/>
          </a:p>
        </p:txBody>
      </p:sp>
      <p:sp>
        <p:nvSpPr>
          <p:cNvPr id="4" name="Shape 2"/>
          <p:cNvSpPr/>
          <p:nvPr/>
        </p:nvSpPr>
        <p:spPr>
          <a:xfrm>
            <a:off x="780812" y="1884402"/>
            <a:ext cx="6436757" cy="1899523"/>
          </a:xfrm>
          <a:prstGeom prst="roundRect">
            <a:avLst>
              <a:gd name="adj" fmla="val 5777"/>
            </a:avLst>
          </a:prstGeom>
          <a:solidFill>
            <a:srgbClr val="FAFAFA">
              <a:alpha val="95000"/>
            </a:srgbClr>
          </a:solidFill>
          <a:ln w="22860">
            <a:solidFill>
              <a:srgbClr val="BDB8DF"/>
            </a:solidFill>
            <a:prstDash val="solid"/>
          </a:ln>
        </p:spPr>
        <p:txBody>
          <a:bodyPr/>
          <a:lstStyle/>
          <a:p>
            <a:endParaRPr lang="it-IT"/>
          </a:p>
        </p:txBody>
      </p:sp>
      <p:sp>
        <p:nvSpPr>
          <p:cNvPr id="5" name="Shape 3"/>
          <p:cNvSpPr/>
          <p:nvPr/>
        </p:nvSpPr>
        <p:spPr>
          <a:xfrm>
            <a:off x="757952" y="1884402"/>
            <a:ext cx="91440" cy="1899523"/>
          </a:xfrm>
          <a:prstGeom prst="roundRect">
            <a:avLst>
              <a:gd name="adj" fmla="val 89668"/>
            </a:avLst>
          </a:prstGeom>
          <a:solidFill>
            <a:srgbClr val="5E4CE6"/>
          </a:solidFill>
          <a:ln/>
        </p:spPr>
        <p:txBody>
          <a:bodyPr/>
          <a:lstStyle/>
          <a:p>
            <a:endParaRPr lang="it-IT"/>
          </a:p>
        </p:txBody>
      </p:sp>
      <p:sp>
        <p:nvSpPr>
          <p:cNvPr id="6" name="Text 4"/>
          <p:cNvSpPr/>
          <p:nvPr/>
        </p:nvSpPr>
        <p:spPr>
          <a:xfrm>
            <a:off x="1067395" y="2102406"/>
            <a:ext cx="5932170" cy="731758"/>
          </a:xfrm>
          <a:prstGeom prst="rect">
            <a:avLst/>
          </a:prstGeom>
          <a:noFill/>
          <a:ln/>
        </p:spPr>
        <p:txBody>
          <a:bodyPr wrap="square" lIns="0" tIns="0" rIns="0" bIns="0" rtlCol="0" anchor="t"/>
          <a:lstStyle/>
          <a:p>
            <a:pPr marL="0" indent="0" algn="l">
              <a:lnSpc>
                <a:spcPts val="2850"/>
              </a:lnSpc>
              <a:buNone/>
            </a:pPr>
            <a:r>
              <a:rPr lang="en-US" sz="2300" b="1" dirty="0">
                <a:solidFill>
                  <a:srgbClr val="2A2742"/>
                </a:solidFill>
                <a:latin typeface="Outfit Extra Bold" pitchFamily="34" charset="0"/>
                <a:ea typeface="Outfit Extra Bold" pitchFamily="34" charset="-122"/>
                <a:cs typeface="Outfit Extra Bold" pitchFamily="34" charset="-120"/>
              </a:rPr>
              <a:t>Ricordare sempre i tratti della propria corporate identity (coerenza)</a:t>
            </a:r>
            <a:endParaRPr lang="en-US" sz="2300" dirty="0"/>
          </a:p>
        </p:txBody>
      </p:sp>
      <p:sp>
        <p:nvSpPr>
          <p:cNvPr id="7" name="Shape 5"/>
          <p:cNvSpPr/>
          <p:nvPr/>
        </p:nvSpPr>
        <p:spPr>
          <a:xfrm>
            <a:off x="7412712" y="1884402"/>
            <a:ext cx="6436876" cy="1899523"/>
          </a:xfrm>
          <a:prstGeom prst="roundRect">
            <a:avLst>
              <a:gd name="adj" fmla="val 5777"/>
            </a:avLst>
          </a:prstGeom>
          <a:solidFill>
            <a:srgbClr val="FAFAFA">
              <a:alpha val="95000"/>
            </a:srgbClr>
          </a:solidFill>
          <a:ln w="22860">
            <a:solidFill>
              <a:srgbClr val="BDB8DF"/>
            </a:solidFill>
            <a:prstDash val="solid"/>
          </a:ln>
        </p:spPr>
        <p:txBody>
          <a:bodyPr/>
          <a:lstStyle/>
          <a:p>
            <a:endParaRPr lang="it-IT"/>
          </a:p>
        </p:txBody>
      </p:sp>
      <p:sp>
        <p:nvSpPr>
          <p:cNvPr id="8" name="Shape 6"/>
          <p:cNvSpPr/>
          <p:nvPr/>
        </p:nvSpPr>
        <p:spPr>
          <a:xfrm>
            <a:off x="7389852" y="1884402"/>
            <a:ext cx="91440" cy="1899523"/>
          </a:xfrm>
          <a:prstGeom prst="roundRect">
            <a:avLst>
              <a:gd name="adj" fmla="val 89668"/>
            </a:avLst>
          </a:prstGeom>
          <a:solidFill>
            <a:srgbClr val="5E4CE6"/>
          </a:solidFill>
          <a:ln/>
        </p:spPr>
        <p:txBody>
          <a:bodyPr/>
          <a:lstStyle/>
          <a:p>
            <a:endParaRPr lang="it-IT"/>
          </a:p>
        </p:txBody>
      </p:sp>
      <p:sp>
        <p:nvSpPr>
          <p:cNvPr id="9" name="Text 7"/>
          <p:cNvSpPr/>
          <p:nvPr/>
        </p:nvSpPr>
        <p:spPr>
          <a:xfrm>
            <a:off x="7699296" y="2102406"/>
            <a:ext cx="5932289" cy="1463516"/>
          </a:xfrm>
          <a:prstGeom prst="rect">
            <a:avLst/>
          </a:prstGeom>
          <a:noFill/>
          <a:ln/>
        </p:spPr>
        <p:txBody>
          <a:bodyPr wrap="square" lIns="0" tIns="0" rIns="0" bIns="0" rtlCol="0" anchor="t"/>
          <a:lstStyle/>
          <a:p>
            <a:pPr marL="0" indent="0" algn="l">
              <a:lnSpc>
                <a:spcPts val="2850"/>
              </a:lnSpc>
              <a:buNone/>
            </a:pPr>
            <a:r>
              <a:rPr lang="en-US" sz="2300" b="1" dirty="0">
                <a:solidFill>
                  <a:srgbClr val="2A2742"/>
                </a:solidFill>
                <a:latin typeface="Outfit Extra Bold" pitchFamily="34" charset="0"/>
                <a:ea typeface="Outfit Extra Bold" pitchFamily="34" charset="-122"/>
                <a:cs typeface="Outfit Extra Bold" pitchFamily="34" charset="-120"/>
              </a:rPr>
              <a:t>Ricordare sempre vincoli e criteri di fattibilità (es. risorse economiche a disposizione, pubblici di riferimento individuati all'interno del piano…)</a:t>
            </a:r>
            <a:endParaRPr lang="en-US" sz="2300" dirty="0"/>
          </a:p>
        </p:txBody>
      </p:sp>
      <p:sp>
        <p:nvSpPr>
          <p:cNvPr id="10" name="Shape 8"/>
          <p:cNvSpPr/>
          <p:nvPr/>
        </p:nvSpPr>
        <p:spPr>
          <a:xfrm>
            <a:off x="780812" y="4003477"/>
            <a:ext cx="6436757" cy="585549"/>
          </a:xfrm>
          <a:prstGeom prst="roundRect">
            <a:avLst>
              <a:gd name="adj" fmla="val 480092"/>
            </a:avLst>
          </a:prstGeom>
          <a:solidFill>
            <a:srgbClr val="E9E6FA"/>
          </a:solidFill>
          <a:ln w="7620">
            <a:solidFill>
              <a:srgbClr val="BDB8DF"/>
            </a:solidFill>
            <a:prstDash val="solid"/>
          </a:ln>
        </p:spPr>
        <p:txBody>
          <a:bodyPr/>
          <a:lstStyle/>
          <a:p>
            <a:endParaRPr lang="it-IT"/>
          </a:p>
        </p:txBody>
      </p:sp>
      <p:sp>
        <p:nvSpPr>
          <p:cNvPr id="11" name="Text 9"/>
          <p:cNvSpPr/>
          <p:nvPr/>
        </p:nvSpPr>
        <p:spPr>
          <a:xfrm>
            <a:off x="3852743" y="4113252"/>
            <a:ext cx="292775" cy="365998"/>
          </a:xfrm>
          <a:prstGeom prst="rect">
            <a:avLst/>
          </a:prstGeom>
          <a:noFill/>
          <a:ln/>
        </p:spPr>
        <p:txBody>
          <a:bodyPr wrap="none" lIns="0" tIns="0" rIns="0" bIns="0" rtlCol="0" anchor="t"/>
          <a:lstStyle/>
          <a:p>
            <a:pPr marL="0" indent="0" algn="l">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1</a:t>
            </a:r>
            <a:endParaRPr lang="en-US" sz="2300" dirty="0"/>
          </a:p>
        </p:txBody>
      </p:sp>
      <p:sp>
        <p:nvSpPr>
          <p:cNvPr id="12" name="Text 10"/>
          <p:cNvSpPr/>
          <p:nvPr/>
        </p:nvSpPr>
        <p:spPr>
          <a:xfrm>
            <a:off x="975955" y="4784169"/>
            <a:ext cx="3974544" cy="365879"/>
          </a:xfrm>
          <a:prstGeom prst="rect">
            <a:avLst/>
          </a:prstGeom>
          <a:noFill/>
          <a:ln/>
        </p:spPr>
        <p:txBody>
          <a:bodyPr wrap="none" lIns="0" tIns="0" rIns="0" bIns="0" rtlCol="0" anchor="t"/>
          <a:lstStyle/>
          <a:p>
            <a:pPr marL="0" indent="0" algn="l">
              <a:lnSpc>
                <a:spcPts val="2850"/>
              </a:lnSpc>
              <a:buNone/>
            </a:pPr>
            <a:r>
              <a:rPr lang="en-US" sz="2300" b="1" dirty="0">
                <a:solidFill>
                  <a:srgbClr val="1F7135"/>
                </a:solidFill>
                <a:latin typeface="Outfit Extra Bold" pitchFamily="34" charset="0"/>
                <a:ea typeface="Outfit Extra Bold" pitchFamily="34" charset="-122"/>
                <a:cs typeface="Outfit Extra Bold" pitchFamily="34" charset="-120"/>
              </a:rPr>
              <a:t>Strategia rispetto al pubblico</a:t>
            </a:r>
            <a:endParaRPr lang="en-US" sz="2300" dirty="0"/>
          </a:p>
        </p:txBody>
      </p:sp>
      <p:sp>
        <p:nvSpPr>
          <p:cNvPr id="13" name="Shape 11"/>
          <p:cNvSpPr/>
          <p:nvPr/>
        </p:nvSpPr>
        <p:spPr>
          <a:xfrm>
            <a:off x="7412712" y="4003477"/>
            <a:ext cx="6436876" cy="585549"/>
          </a:xfrm>
          <a:prstGeom prst="roundRect">
            <a:avLst>
              <a:gd name="adj" fmla="val 480092"/>
            </a:avLst>
          </a:prstGeom>
          <a:solidFill>
            <a:srgbClr val="E9E6FA"/>
          </a:solidFill>
          <a:ln w="7620">
            <a:solidFill>
              <a:srgbClr val="BDB8DF"/>
            </a:solidFill>
            <a:prstDash val="solid"/>
          </a:ln>
        </p:spPr>
        <p:txBody>
          <a:bodyPr/>
          <a:lstStyle/>
          <a:p>
            <a:endParaRPr lang="it-IT"/>
          </a:p>
        </p:txBody>
      </p:sp>
      <p:sp>
        <p:nvSpPr>
          <p:cNvPr id="14" name="Text 12"/>
          <p:cNvSpPr/>
          <p:nvPr/>
        </p:nvSpPr>
        <p:spPr>
          <a:xfrm>
            <a:off x="10484763" y="4113252"/>
            <a:ext cx="292775" cy="365998"/>
          </a:xfrm>
          <a:prstGeom prst="rect">
            <a:avLst/>
          </a:prstGeom>
          <a:noFill/>
          <a:ln/>
        </p:spPr>
        <p:txBody>
          <a:bodyPr wrap="none" lIns="0" tIns="0" rIns="0" bIns="0" rtlCol="0" anchor="t"/>
          <a:lstStyle/>
          <a:p>
            <a:pPr marL="0" indent="0" algn="l">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2</a:t>
            </a:r>
            <a:endParaRPr lang="en-US" sz="2300" dirty="0"/>
          </a:p>
        </p:txBody>
      </p:sp>
      <p:sp>
        <p:nvSpPr>
          <p:cNvPr id="15" name="Text 13"/>
          <p:cNvSpPr/>
          <p:nvPr/>
        </p:nvSpPr>
        <p:spPr>
          <a:xfrm>
            <a:off x="7607856" y="4784169"/>
            <a:ext cx="6046589" cy="731758"/>
          </a:xfrm>
          <a:prstGeom prst="rect">
            <a:avLst/>
          </a:prstGeom>
          <a:noFill/>
          <a:ln/>
        </p:spPr>
        <p:txBody>
          <a:bodyPr wrap="square" lIns="0" tIns="0" rIns="0" bIns="0" rtlCol="0" anchor="t"/>
          <a:lstStyle/>
          <a:p>
            <a:pPr marL="0" indent="0" algn="l">
              <a:lnSpc>
                <a:spcPts val="2850"/>
              </a:lnSpc>
              <a:buNone/>
            </a:pPr>
            <a:r>
              <a:rPr lang="en-US" sz="2300" b="1" dirty="0">
                <a:solidFill>
                  <a:srgbClr val="1F7135"/>
                </a:solidFill>
                <a:latin typeface="Outfit Extra Bold" pitchFamily="34" charset="0"/>
                <a:ea typeface="Outfit Extra Bold" pitchFamily="34" charset="-122"/>
                <a:cs typeface="Outfit Extra Bold" pitchFamily="34" charset="-120"/>
              </a:rPr>
              <a:t>Strategia rispetto alla relazione emittente/pubblico</a:t>
            </a:r>
            <a:endParaRPr lang="en-US" sz="2300" dirty="0"/>
          </a:p>
        </p:txBody>
      </p:sp>
      <p:sp>
        <p:nvSpPr>
          <p:cNvPr id="16" name="Shape 14"/>
          <p:cNvSpPr/>
          <p:nvPr/>
        </p:nvSpPr>
        <p:spPr>
          <a:xfrm>
            <a:off x="780812" y="5906214"/>
            <a:ext cx="6436757" cy="585549"/>
          </a:xfrm>
          <a:prstGeom prst="roundRect">
            <a:avLst>
              <a:gd name="adj" fmla="val 480092"/>
            </a:avLst>
          </a:prstGeom>
          <a:solidFill>
            <a:srgbClr val="E9E6FA"/>
          </a:solidFill>
          <a:ln w="7620">
            <a:solidFill>
              <a:srgbClr val="BDB8DF"/>
            </a:solidFill>
            <a:prstDash val="solid"/>
          </a:ln>
        </p:spPr>
        <p:txBody>
          <a:bodyPr/>
          <a:lstStyle/>
          <a:p>
            <a:endParaRPr lang="it-IT"/>
          </a:p>
        </p:txBody>
      </p:sp>
      <p:sp>
        <p:nvSpPr>
          <p:cNvPr id="17" name="Text 15"/>
          <p:cNvSpPr/>
          <p:nvPr/>
        </p:nvSpPr>
        <p:spPr>
          <a:xfrm>
            <a:off x="3852743" y="6015990"/>
            <a:ext cx="292775" cy="365998"/>
          </a:xfrm>
          <a:prstGeom prst="rect">
            <a:avLst/>
          </a:prstGeom>
          <a:noFill/>
          <a:ln/>
        </p:spPr>
        <p:txBody>
          <a:bodyPr wrap="none" lIns="0" tIns="0" rIns="0" bIns="0" rtlCol="0" anchor="t"/>
          <a:lstStyle/>
          <a:p>
            <a:pPr marL="0" indent="0" algn="l">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3</a:t>
            </a:r>
            <a:endParaRPr lang="en-US" sz="2300" dirty="0"/>
          </a:p>
        </p:txBody>
      </p:sp>
      <p:sp>
        <p:nvSpPr>
          <p:cNvPr id="18" name="Text 16"/>
          <p:cNvSpPr/>
          <p:nvPr/>
        </p:nvSpPr>
        <p:spPr>
          <a:xfrm>
            <a:off x="975955" y="6686907"/>
            <a:ext cx="5849303" cy="365879"/>
          </a:xfrm>
          <a:prstGeom prst="rect">
            <a:avLst/>
          </a:prstGeom>
          <a:noFill/>
          <a:ln/>
        </p:spPr>
        <p:txBody>
          <a:bodyPr wrap="none" lIns="0" tIns="0" rIns="0" bIns="0" rtlCol="0" anchor="t"/>
          <a:lstStyle/>
          <a:p>
            <a:pPr marL="0" indent="0" algn="l">
              <a:lnSpc>
                <a:spcPts val="2850"/>
              </a:lnSpc>
              <a:buNone/>
            </a:pPr>
            <a:r>
              <a:rPr lang="en-US" sz="2300" b="1" dirty="0">
                <a:solidFill>
                  <a:srgbClr val="1F7135"/>
                </a:solidFill>
                <a:latin typeface="Outfit Extra Bold" pitchFamily="34" charset="0"/>
                <a:ea typeface="Outfit Extra Bold" pitchFamily="34" charset="-122"/>
                <a:cs typeface="Outfit Extra Bold" pitchFamily="34" charset="-120"/>
              </a:rPr>
              <a:t>Strategia rispetto alla modalità di contatto</a:t>
            </a:r>
            <a:endParaRPr lang="en-US" sz="2300" dirty="0"/>
          </a:p>
        </p:txBody>
      </p:sp>
      <p:sp>
        <p:nvSpPr>
          <p:cNvPr id="19" name="Text 17"/>
          <p:cNvSpPr/>
          <p:nvPr/>
        </p:nvSpPr>
        <p:spPr>
          <a:xfrm>
            <a:off x="975955" y="7130772"/>
            <a:ext cx="4307919" cy="365879"/>
          </a:xfrm>
          <a:prstGeom prst="rect">
            <a:avLst/>
          </a:prstGeom>
          <a:noFill/>
          <a:ln/>
        </p:spPr>
        <p:txBody>
          <a:bodyPr wrap="none" lIns="0" tIns="0" rIns="0" bIns="0" rtlCol="0" anchor="t"/>
          <a:lstStyle/>
          <a:p>
            <a:pPr marL="0" indent="0" algn="l">
              <a:lnSpc>
                <a:spcPts val="2850"/>
              </a:lnSpc>
              <a:buNone/>
            </a:pPr>
            <a:r>
              <a:rPr lang="en-US" sz="2300" b="1" dirty="0">
                <a:solidFill>
                  <a:srgbClr val="1F7135"/>
                </a:solidFill>
                <a:latin typeface="Outfit Extra Bold" pitchFamily="34" charset="0"/>
                <a:ea typeface="Outfit Extra Bold" pitchFamily="34" charset="-122"/>
                <a:cs typeface="Outfit Extra Bold" pitchFamily="34" charset="-120"/>
              </a:rPr>
              <a:t>(conseguente al pubblico scelto)</a:t>
            </a:r>
            <a:endParaRPr lang="en-US" sz="2300" dirty="0"/>
          </a:p>
        </p:txBody>
      </p:sp>
      <p:sp>
        <p:nvSpPr>
          <p:cNvPr id="20" name="Shape 18"/>
          <p:cNvSpPr/>
          <p:nvPr/>
        </p:nvSpPr>
        <p:spPr>
          <a:xfrm>
            <a:off x="7412712" y="5906214"/>
            <a:ext cx="6436876" cy="585549"/>
          </a:xfrm>
          <a:prstGeom prst="roundRect">
            <a:avLst>
              <a:gd name="adj" fmla="val 480092"/>
            </a:avLst>
          </a:prstGeom>
          <a:solidFill>
            <a:srgbClr val="E9E6FA"/>
          </a:solidFill>
          <a:ln w="7620">
            <a:solidFill>
              <a:srgbClr val="BDB8DF"/>
            </a:solidFill>
            <a:prstDash val="solid"/>
          </a:ln>
        </p:spPr>
        <p:txBody>
          <a:bodyPr/>
          <a:lstStyle/>
          <a:p>
            <a:endParaRPr lang="it-IT"/>
          </a:p>
        </p:txBody>
      </p:sp>
      <p:sp>
        <p:nvSpPr>
          <p:cNvPr id="21" name="Text 19"/>
          <p:cNvSpPr/>
          <p:nvPr/>
        </p:nvSpPr>
        <p:spPr>
          <a:xfrm>
            <a:off x="10484763" y="6015990"/>
            <a:ext cx="292775" cy="365998"/>
          </a:xfrm>
          <a:prstGeom prst="rect">
            <a:avLst/>
          </a:prstGeom>
          <a:noFill/>
          <a:ln/>
        </p:spPr>
        <p:txBody>
          <a:bodyPr wrap="none" lIns="0" tIns="0" rIns="0" bIns="0" rtlCol="0" anchor="t"/>
          <a:lstStyle/>
          <a:p>
            <a:pPr marL="0" indent="0" algn="l">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4</a:t>
            </a:r>
            <a:endParaRPr lang="en-US" sz="2300" dirty="0"/>
          </a:p>
        </p:txBody>
      </p:sp>
      <p:sp>
        <p:nvSpPr>
          <p:cNvPr id="22" name="Text 20"/>
          <p:cNvSpPr/>
          <p:nvPr/>
        </p:nvSpPr>
        <p:spPr>
          <a:xfrm>
            <a:off x="7607856" y="6686907"/>
            <a:ext cx="5526524" cy="365879"/>
          </a:xfrm>
          <a:prstGeom prst="rect">
            <a:avLst/>
          </a:prstGeom>
          <a:noFill/>
          <a:ln/>
        </p:spPr>
        <p:txBody>
          <a:bodyPr wrap="none" lIns="0" tIns="0" rIns="0" bIns="0" rtlCol="0" anchor="t"/>
          <a:lstStyle/>
          <a:p>
            <a:pPr marL="0" indent="0" algn="l">
              <a:lnSpc>
                <a:spcPts val="2850"/>
              </a:lnSpc>
              <a:buNone/>
            </a:pPr>
            <a:r>
              <a:rPr lang="en-US" sz="2300" b="1" dirty="0">
                <a:solidFill>
                  <a:srgbClr val="1F7135"/>
                </a:solidFill>
                <a:latin typeface="Outfit Extra Bold" pitchFamily="34" charset="0"/>
                <a:ea typeface="Outfit Extra Bold" pitchFamily="34" charset="-122"/>
                <a:cs typeface="Outfit Extra Bold" pitchFamily="34" charset="-120"/>
              </a:rPr>
              <a:t>Strategia rispetto allo stile comunicativo</a:t>
            </a:r>
            <a:endParaRPr lang="en-US" sz="23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788319"/>
            <a:ext cx="5781080" cy="620078"/>
          </a:xfrm>
          <a:prstGeom prst="rect">
            <a:avLst/>
          </a:prstGeom>
          <a:noFill/>
          <a:ln/>
        </p:spPr>
        <p:txBody>
          <a:bodyPr wrap="none" lIns="0" tIns="0" rIns="0" bIns="0" rtlCol="0" anchor="t"/>
          <a:lstStyle/>
          <a:p>
            <a:pPr marL="0" indent="0" algn="l">
              <a:lnSpc>
                <a:spcPts val="4850"/>
              </a:lnSpc>
              <a:buNone/>
            </a:pPr>
            <a:r>
              <a:rPr lang="en-US" sz="3900" b="1" dirty="0">
                <a:solidFill>
                  <a:srgbClr val="5E4CE6"/>
                </a:solidFill>
                <a:latin typeface="Outfit Extra Bold" pitchFamily="34" charset="0"/>
                <a:ea typeface="Outfit Extra Bold" pitchFamily="34" charset="-122"/>
                <a:cs typeface="Outfit Extra Bold" pitchFamily="34" charset="-120"/>
              </a:rPr>
              <a:t>4.</a:t>
            </a:r>
            <a:r>
              <a:rPr lang="en-US" sz="3900" b="1" dirty="0">
                <a:solidFill>
                  <a:srgbClr val="231971"/>
                </a:solidFill>
                <a:latin typeface="Outfit Extra Bold" pitchFamily="34" charset="0"/>
                <a:ea typeface="Outfit Extra Bold" pitchFamily="34" charset="-122"/>
                <a:cs typeface="Outfit Extra Bold" pitchFamily="34" charset="-120"/>
              </a:rPr>
              <a:t> Strategie: 4 vettori 2/3</a:t>
            </a:r>
            <a:endParaRPr lang="en-US" sz="3900" dirty="0"/>
          </a:p>
        </p:txBody>
      </p:sp>
      <p:sp>
        <p:nvSpPr>
          <p:cNvPr id="3" name="Text 1"/>
          <p:cNvSpPr/>
          <p:nvPr/>
        </p:nvSpPr>
        <p:spPr>
          <a:xfrm>
            <a:off x="793790" y="2904411"/>
            <a:ext cx="5633918"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1. Strategia rispetto al pubblico</a:t>
            </a:r>
            <a:endParaRPr lang="en-US" sz="3100" dirty="0"/>
          </a:p>
        </p:txBody>
      </p:sp>
      <p:sp>
        <p:nvSpPr>
          <p:cNvPr id="4" name="Text 2"/>
          <p:cNvSpPr/>
          <p:nvPr/>
        </p:nvSpPr>
        <p:spPr>
          <a:xfrm>
            <a:off x="793790" y="3479840"/>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indifferenziata/one to many</a:t>
            </a:r>
            <a:r>
              <a:rPr lang="en-US" sz="2300" b="1" dirty="0">
                <a:solidFill>
                  <a:srgbClr val="231971"/>
                </a:solidFill>
                <a:latin typeface="Outfit Extra Bold" pitchFamily="34" charset="0"/>
                <a:ea typeface="Outfit Extra Bold" pitchFamily="34" charset="-122"/>
                <a:cs typeface="Outfit Extra Bold" pitchFamily="34" charset="-120"/>
              </a:rPr>
              <a:t> (meno costosa, meno efficace)</a:t>
            </a:r>
            <a:endParaRPr lang="en-US" sz="2300" dirty="0"/>
          </a:p>
        </p:txBody>
      </p:sp>
      <p:sp>
        <p:nvSpPr>
          <p:cNvPr id="5" name="Text 3"/>
          <p:cNvSpPr/>
          <p:nvPr/>
        </p:nvSpPr>
        <p:spPr>
          <a:xfrm>
            <a:off x="793790" y="4303276"/>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differenziata/personalizzazione</a:t>
            </a:r>
            <a:r>
              <a:rPr lang="en-US" sz="2300" b="1" dirty="0">
                <a:solidFill>
                  <a:srgbClr val="231971"/>
                </a:solidFill>
                <a:latin typeface="Outfit Extra Bold" pitchFamily="34" charset="0"/>
                <a:ea typeface="Outfit Extra Bold" pitchFamily="34" charset="-122"/>
                <a:cs typeface="Outfit Extra Bold" pitchFamily="34" charset="-120"/>
              </a:rPr>
              <a:t> (più costosa, più efficace)</a:t>
            </a:r>
            <a:endParaRPr lang="en-US" sz="2300" dirty="0"/>
          </a:p>
        </p:txBody>
      </p:sp>
      <p:sp>
        <p:nvSpPr>
          <p:cNvPr id="6" name="Text 4"/>
          <p:cNvSpPr/>
          <p:nvPr/>
        </p:nvSpPr>
        <p:spPr>
          <a:xfrm>
            <a:off x="793790" y="5126712"/>
            <a:ext cx="6279356" cy="111621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concentrata/nicchia</a:t>
            </a:r>
            <a:r>
              <a:rPr lang="en-US" sz="2300" b="1" dirty="0">
                <a:solidFill>
                  <a:srgbClr val="231971"/>
                </a:solidFill>
                <a:latin typeface="Outfit Extra Bold" pitchFamily="34" charset="0"/>
                <a:ea typeface="Outfit Extra Bold" pitchFamily="34" charset="-122"/>
                <a:cs typeface="Outfit Extra Bold" pitchFamily="34" charset="-120"/>
              </a:rPr>
              <a:t> (efficace sulla nicchia di persone emerse dalla segmentazione/Buyer Personas)</a:t>
            </a:r>
            <a:endParaRPr lang="en-US" sz="2300" dirty="0"/>
          </a:p>
        </p:txBody>
      </p:sp>
      <p:sp>
        <p:nvSpPr>
          <p:cNvPr id="7" name="Text 5"/>
          <p:cNvSpPr/>
          <p:nvPr/>
        </p:nvSpPr>
        <p:spPr>
          <a:xfrm>
            <a:off x="7564874" y="2904411"/>
            <a:ext cx="6279356" cy="992267"/>
          </a:xfrm>
          <a:prstGeom prst="rect">
            <a:avLst/>
          </a:prstGeom>
          <a:noFill/>
          <a:ln/>
        </p:spPr>
        <p:txBody>
          <a:bodyPr wrap="squar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2. Strategia rispetto alla relazione emittente/pubblico</a:t>
            </a:r>
            <a:endParaRPr lang="en-US" sz="3100" dirty="0"/>
          </a:p>
        </p:txBody>
      </p:sp>
      <p:sp>
        <p:nvSpPr>
          <p:cNvPr id="8" name="Text 6"/>
          <p:cNvSpPr/>
          <p:nvPr/>
        </p:nvSpPr>
        <p:spPr>
          <a:xfrm>
            <a:off x="7564874" y="3975973"/>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approccio informativo</a:t>
            </a:r>
            <a:r>
              <a:rPr lang="en-US" sz="2300" b="1" dirty="0">
                <a:solidFill>
                  <a:srgbClr val="231971"/>
                </a:solidFill>
                <a:latin typeface="Outfit Extra Bold" pitchFamily="34" charset="0"/>
                <a:ea typeface="Outfit Extra Bold" pitchFamily="34" charset="-122"/>
                <a:cs typeface="Outfit Extra Bold" pitchFamily="34" charset="-120"/>
              </a:rPr>
              <a:t> (fattore monodirezionalità)</a:t>
            </a:r>
            <a:endParaRPr lang="en-US" sz="2300" dirty="0"/>
          </a:p>
        </p:txBody>
      </p:sp>
      <p:sp>
        <p:nvSpPr>
          <p:cNvPr id="9" name="Text 7"/>
          <p:cNvSpPr/>
          <p:nvPr/>
        </p:nvSpPr>
        <p:spPr>
          <a:xfrm>
            <a:off x="7564874" y="4799409"/>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approccio comunicativo</a:t>
            </a:r>
            <a:r>
              <a:rPr lang="en-US" sz="2300" b="1" dirty="0">
                <a:solidFill>
                  <a:srgbClr val="231971"/>
                </a:solidFill>
                <a:latin typeface="Outfit Extra Bold" pitchFamily="34" charset="0"/>
                <a:ea typeface="Outfit Extra Bold" pitchFamily="34" charset="-122"/>
                <a:cs typeface="Outfit Extra Bold" pitchFamily="34" charset="-120"/>
              </a:rPr>
              <a:t> (fattore bidirezionalità)</a:t>
            </a:r>
            <a:endParaRPr lang="en-US" sz="2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609487"/>
            <a:ext cx="7714178"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Il Piano di Comunicazione: </a:t>
            </a:r>
            <a:r>
              <a:rPr lang="en-US" sz="3100" b="1" dirty="0">
                <a:solidFill>
                  <a:srgbClr val="5E4CE6"/>
                </a:solidFill>
                <a:latin typeface="Outfit Extra Bold" pitchFamily="34" charset="0"/>
                <a:ea typeface="Outfit Extra Bold" pitchFamily="34" charset="-122"/>
                <a:cs typeface="Outfit Extra Bold" pitchFamily="34" charset="-120"/>
              </a:rPr>
              <a:t>da strumento…</a:t>
            </a:r>
            <a:endParaRPr lang="en-US" sz="3100" dirty="0"/>
          </a:p>
        </p:txBody>
      </p:sp>
      <p:sp>
        <p:nvSpPr>
          <p:cNvPr id="3" name="Text 1"/>
          <p:cNvSpPr/>
          <p:nvPr/>
        </p:nvSpPr>
        <p:spPr>
          <a:xfrm>
            <a:off x="793790" y="218491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È uno strumento che:</a:t>
            </a:r>
            <a:endParaRPr lang="en-US" sz="2300" dirty="0"/>
          </a:p>
        </p:txBody>
      </p:sp>
      <p:sp>
        <p:nvSpPr>
          <p:cNvPr id="4" name="Shape 2"/>
          <p:cNvSpPr/>
          <p:nvPr/>
        </p:nvSpPr>
        <p:spPr>
          <a:xfrm>
            <a:off x="793790" y="2854643"/>
            <a:ext cx="4215289" cy="3095744"/>
          </a:xfrm>
          <a:prstGeom prst="roundRect">
            <a:avLst>
              <a:gd name="adj" fmla="val 2693"/>
            </a:avLst>
          </a:prstGeom>
          <a:solidFill>
            <a:srgbClr val="E9E6FA"/>
          </a:solidFill>
          <a:ln w="7620">
            <a:solidFill>
              <a:srgbClr val="BDB8DF"/>
            </a:solidFill>
            <a:prstDash val="solid"/>
          </a:ln>
        </p:spPr>
        <p:txBody>
          <a:bodyPr/>
          <a:lstStyle/>
          <a:p>
            <a:endParaRPr lang="it-IT"/>
          </a:p>
        </p:txBody>
      </p:sp>
      <p:sp>
        <p:nvSpPr>
          <p:cNvPr id="5" name="Text 3"/>
          <p:cNvSpPr/>
          <p:nvPr/>
        </p:nvSpPr>
        <p:spPr>
          <a:xfrm>
            <a:off x="999768" y="306062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Individuare</a:t>
            </a:r>
            <a:endParaRPr lang="en-US" sz="2300" dirty="0"/>
          </a:p>
        </p:txBody>
      </p:sp>
      <p:sp>
        <p:nvSpPr>
          <p:cNvPr id="6" name="Text 4"/>
          <p:cNvSpPr/>
          <p:nvPr/>
        </p:nvSpPr>
        <p:spPr>
          <a:xfrm>
            <a:off x="999768" y="3511987"/>
            <a:ext cx="3803333" cy="2232422"/>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ha lo scopo di individuare le azioni da compiere per realizzare le scelte di scambio informativo, che sostengono l'organizzazione.</a:t>
            </a:r>
            <a:endParaRPr lang="en-US" sz="2300" dirty="0"/>
          </a:p>
        </p:txBody>
      </p:sp>
      <p:sp>
        <p:nvSpPr>
          <p:cNvPr id="7" name="Shape 5"/>
          <p:cNvSpPr/>
          <p:nvPr/>
        </p:nvSpPr>
        <p:spPr>
          <a:xfrm>
            <a:off x="5207437" y="2854643"/>
            <a:ext cx="4215408" cy="3095744"/>
          </a:xfrm>
          <a:prstGeom prst="roundRect">
            <a:avLst>
              <a:gd name="adj" fmla="val 2693"/>
            </a:avLst>
          </a:prstGeom>
          <a:solidFill>
            <a:srgbClr val="E9E6FA"/>
          </a:solidFill>
          <a:ln w="7620">
            <a:solidFill>
              <a:srgbClr val="BDB8DF"/>
            </a:solidFill>
            <a:prstDash val="solid"/>
          </a:ln>
        </p:spPr>
        <p:txBody>
          <a:bodyPr/>
          <a:lstStyle/>
          <a:p>
            <a:endParaRPr lang="it-IT"/>
          </a:p>
        </p:txBody>
      </p:sp>
      <p:sp>
        <p:nvSpPr>
          <p:cNvPr id="8" name="Text 6"/>
          <p:cNvSpPr/>
          <p:nvPr/>
        </p:nvSpPr>
        <p:spPr>
          <a:xfrm>
            <a:off x="5413415" y="306062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Programmare</a:t>
            </a:r>
            <a:endParaRPr lang="en-US" sz="2300" dirty="0"/>
          </a:p>
        </p:txBody>
      </p:sp>
      <p:sp>
        <p:nvSpPr>
          <p:cNvPr id="9" name="Text 7"/>
          <p:cNvSpPr/>
          <p:nvPr/>
        </p:nvSpPr>
        <p:spPr>
          <a:xfrm>
            <a:off x="5413415" y="3511987"/>
            <a:ext cx="3803452" cy="148828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serve a programmare le azioni di comunicazione di una organizzazione in un certo arco temporale.</a:t>
            </a:r>
            <a:endParaRPr lang="en-US" sz="2300" dirty="0"/>
          </a:p>
        </p:txBody>
      </p:sp>
      <p:sp>
        <p:nvSpPr>
          <p:cNvPr id="10" name="Shape 8"/>
          <p:cNvSpPr/>
          <p:nvPr/>
        </p:nvSpPr>
        <p:spPr>
          <a:xfrm>
            <a:off x="9621203" y="2854643"/>
            <a:ext cx="4215289" cy="3095744"/>
          </a:xfrm>
          <a:prstGeom prst="roundRect">
            <a:avLst>
              <a:gd name="adj" fmla="val 2693"/>
            </a:avLst>
          </a:prstGeom>
          <a:solidFill>
            <a:srgbClr val="E9E6FA"/>
          </a:solidFill>
          <a:ln w="7620">
            <a:solidFill>
              <a:srgbClr val="BDB8DF"/>
            </a:solidFill>
            <a:prstDash val="solid"/>
          </a:ln>
        </p:spPr>
        <p:txBody>
          <a:bodyPr/>
          <a:lstStyle/>
          <a:p>
            <a:endParaRPr lang="it-IT"/>
          </a:p>
        </p:txBody>
      </p:sp>
      <p:sp>
        <p:nvSpPr>
          <p:cNvPr id="11" name="Text 9"/>
          <p:cNvSpPr/>
          <p:nvPr/>
        </p:nvSpPr>
        <p:spPr>
          <a:xfrm>
            <a:off x="9827181" y="306062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Gestire</a:t>
            </a:r>
            <a:endParaRPr lang="en-US" sz="2300" dirty="0"/>
          </a:p>
        </p:txBody>
      </p:sp>
      <p:sp>
        <p:nvSpPr>
          <p:cNvPr id="12" name="Text 10"/>
          <p:cNvSpPr/>
          <p:nvPr/>
        </p:nvSpPr>
        <p:spPr>
          <a:xfrm>
            <a:off x="9827181" y="3511987"/>
            <a:ext cx="3803333" cy="148828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aiuta a gestire le azioni di comunicazione per il raggiungimento di specifici obiettivi.</a:t>
            </a:r>
            <a:endParaRPr lang="en-US" sz="2300" dirty="0"/>
          </a:p>
        </p:txBody>
      </p:sp>
      <p:sp>
        <p:nvSpPr>
          <p:cNvPr id="13" name="Text 11"/>
          <p:cNvSpPr/>
          <p:nvPr/>
        </p:nvSpPr>
        <p:spPr>
          <a:xfrm>
            <a:off x="793790" y="6248043"/>
            <a:ext cx="7178993"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Keywords: Azioni, arco temporale, obiettivi specifici</a:t>
            </a:r>
            <a:endParaRPr lang="en-US" sz="23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018824"/>
            <a:ext cx="5777627" cy="620078"/>
          </a:xfrm>
          <a:prstGeom prst="rect">
            <a:avLst/>
          </a:prstGeom>
          <a:noFill/>
          <a:ln/>
        </p:spPr>
        <p:txBody>
          <a:bodyPr wrap="none" lIns="0" tIns="0" rIns="0" bIns="0" rtlCol="0" anchor="t"/>
          <a:lstStyle/>
          <a:p>
            <a:pPr marL="0" indent="0" algn="l">
              <a:lnSpc>
                <a:spcPts val="4850"/>
              </a:lnSpc>
              <a:buNone/>
            </a:pPr>
            <a:r>
              <a:rPr lang="en-US" sz="3900" b="1" dirty="0">
                <a:solidFill>
                  <a:srgbClr val="5E4CE6"/>
                </a:solidFill>
                <a:latin typeface="Outfit Extra Bold" pitchFamily="34" charset="0"/>
                <a:ea typeface="Outfit Extra Bold" pitchFamily="34" charset="-122"/>
                <a:cs typeface="Outfit Extra Bold" pitchFamily="34" charset="-120"/>
              </a:rPr>
              <a:t>4.</a:t>
            </a:r>
            <a:r>
              <a:rPr lang="en-US" sz="3900" b="1" dirty="0">
                <a:solidFill>
                  <a:srgbClr val="231971"/>
                </a:solidFill>
                <a:latin typeface="Outfit Extra Bold" pitchFamily="34" charset="0"/>
                <a:ea typeface="Outfit Extra Bold" pitchFamily="34" charset="-122"/>
                <a:cs typeface="Outfit Extra Bold" pitchFamily="34" charset="-120"/>
              </a:rPr>
              <a:t> Strategie: 4 vettori 3/3</a:t>
            </a:r>
            <a:endParaRPr lang="en-US" sz="3900" dirty="0"/>
          </a:p>
        </p:txBody>
      </p:sp>
      <p:sp>
        <p:nvSpPr>
          <p:cNvPr id="3" name="Shape 1"/>
          <p:cNvSpPr/>
          <p:nvPr/>
        </p:nvSpPr>
        <p:spPr>
          <a:xfrm>
            <a:off x="793790" y="3035737"/>
            <a:ext cx="6422231" cy="3175040"/>
          </a:xfrm>
          <a:prstGeom prst="roundRect">
            <a:avLst>
              <a:gd name="adj" fmla="val 2625"/>
            </a:avLst>
          </a:prstGeom>
          <a:solidFill>
            <a:srgbClr val="E9E6FA"/>
          </a:solidFill>
          <a:ln w="7620">
            <a:solidFill>
              <a:srgbClr val="BDB8DF"/>
            </a:solidFill>
            <a:prstDash val="solid"/>
          </a:ln>
        </p:spPr>
        <p:txBody>
          <a:bodyPr/>
          <a:lstStyle/>
          <a:p>
            <a:endParaRPr lang="it-IT"/>
          </a:p>
        </p:txBody>
      </p:sp>
      <p:sp>
        <p:nvSpPr>
          <p:cNvPr id="4" name="Text 2"/>
          <p:cNvSpPr/>
          <p:nvPr/>
        </p:nvSpPr>
        <p:spPr>
          <a:xfrm>
            <a:off x="999768" y="3241715"/>
            <a:ext cx="6010275"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3. Strategia rispetto alla modalità di contatto (conseguente al pubblico scelto)</a:t>
            </a:r>
            <a:endParaRPr lang="en-US" sz="2300" dirty="0"/>
          </a:p>
        </p:txBody>
      </p:sp>
      <p:sp>
        <p:nvSpPr>
          <p:cNvPr id="5" name="Text 3"/>
          <p:cNvSpPr/>
          <p:nvPr/>
        </p:nvSpPr>
        <p:spPr>
          <a:xfrm>
            <a:off x="999768" y="4065151"/>
            <a:ext cx="6010275" cy="111621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contatto diretto/indiretto</a:t>
            </a:r>
            <a:r>
              <a:rPr lang="en-US" sz="2300" b="1" dirty="0">
                <a:solidFill>
                  <a:srgbClr val="2A2742"/>
                </a:solidFill>
                <a:latin typeface="Outfit Extra Bold" pitchFamily="34" charset="0"/>
                <a:ea typeface="Outfit Extra Bold" pitchFamily="34" charset="-122"/>
                <a:cs typeface="Outfit Extra Bold" pitchFamily="34" charset="-120"/>
              </a:rPr>
              <a:t> (comunicazione one to one vs comunicazione mediata da strumenti di comunicazione offline/online).</a:t>
            </a:r>
            <a:endParaRPr lang="en-US" sz="2300" dirty="0"/>
          </a:p>
        </p:txBody>
      </p:sp>
      <p:sp>
        <p:nvSpPr>
          <p:cNvPr id="6" name="Text 4"/>
          <p:cNvSpPr/>
          <p:nvPr/>
        </p:nvSpPr>
        <p:spPr>
          <a:xfrm>
            <a:off x="999768" y="5260658"/>
            <a:ext cx="6010275" cy="74414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vasta scala/piccola scala</a:t>
            </a:r>
            <a:r>
              <a:rPr lang="en-US" sz="2300" b="1" dirty="0">
                <a:solidFill>
                  <a:srgbClr val="2A2742"/>
                </a:solidFill>
                <a:latin typeface="Outfit Extra Bold" pitchFamily="34" charset="0"/>
                <a:ea typeface="Outfit Extra Bold" pitchFamily="34" charset="-122"/>
                <a:cs typeface="Outfit Extra Bold" pitchFamily="34" charset="-120"/>
              </a:rPr>
              <a:t> (Es. convegno/webinar vs seminario interno)</a:t>
            </a:r>
            <a:endParaRPr lang="en-US" sz="2300" dirty="0"/>
          </a:p>
        </p:txBody>
      </p:sp>
      <p:sp>
        <p:nvSpPr>
          <p:cNvPr id="7" name="Shape 5"/>
          <p:cNvSpPr/>
          <p:nvPr/>
        </p:nvSpPr>
        <p:spPr>
          <a:xfrm>
            <a:off x="7414379" y="3035737"/>
            <a:ext cx="6422231" cy="3175040"/>
          </a:xfrm>
          <a:prstGeom prst="roundRect">
            <a:avLst>
              <a:gd name="adj" fmla="val 2625"/>
            </a:avLst>
          </a:prstGeom>
          <a:solidFill>
            <a:srgbClr val="E9E6FA"/>
          </a:solidFill>
          <a:ln w="7620">
            <a:solidFill>
              <a:srgbClr val="BDB8DF"/>
            </a:solidFill>
            <a:prstDash val="solid"/>
          </a:ln>
        </p:spPr>
        <p:txBody>
          <a:bodyPr/>
          <a:lstStyle/>
          <a:p>
            <a:endParaRPr lang="it-IT"/>
          </a:p>
        </p:txBody>
      </p:sp>
      <p:sp>
        <p:nvSpPr>
          <p:cNvPr id="8" name="Text 6"/>
          <p:cNvSpPr/>
          <p:nvPr/>
        </p:nvSpPr>
        <p:spPr>
          <a:xfrm>
            <a:off x="7620357" y="3241715"/>
            <a:ext cx="5829657"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4. Strategia rispetto allo stile comunicativo</a:t>
            </a:r>
            <a:endParaRPr lang="en-US" sz="2300" dirty="0"/>
          </a:p>
        </p:txBody>
      </p:sp>
      <p:sp>
        <p:nvSpPr>
          <p:cNvPr id="9" name="Text 7"/>
          <p:cNvSpPr/>
          <p:nvPr/>
        </p:nvSpPr>
        <p:spPr>
          <a:xfrm>
            <a:off x="7620357" y="3693081"/>
            <a:ext cx="6010275" cy="1488281"/>
          </a:xfrm>
          <a:prstGeom prst="rect">
            <a:avLst/>
          </a:prstGeom>
          <a:noFill/>
          <a:ln/>
        </p:spPr>
        <p:txBody>
          <a:bodyPr wrap="square" lIns="0" tIns="0" rIns="0" bIns="0" rtlCol="0" anchor="t"/>
          <a:lstStyle/>
          <a:p>
            <a:pPr marL="0" indent="0" algn="l">
              <a:lnSpc>
                <a:spcPts val="2900"/>
              </a:lnSpc>
              <a:buNone/>
            </a:pPr>
            <a:r>
              <a:rPr lang="en-US" sz="2300" b="1" dirty="0">
                <a:solidFill>
                  <a:srgbClr val="995515"/>
                </a:solidFill>
                <a:latin typeface="Outfit Extra Bold" pitchFamily="34" charset="0"/>
                <a:ea typeface="Outfit Extra Bold" pitchFamily="34" charset="-122"/>
                <a:cs typeface="Outfit Extra Bold" pitchFamily="34" charset="-120"/>
              </a:rPr>
              <a:t>(educativo, informativo, intrattenimento, mix… Linguaggio visivo e verbale….. Valore della coerenza/identità dell'organizzazione)</a:t>
            </a:r>
            <a:endParaRPr lang="en-US" sz="23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5569" y="513040"/>
            <a:ext cx="3727847" cy="465892"/>
          </a:xfrm>
          <a:prstGeom prst="rect">
            <a:avLst/>
          </a:prstGeom>
          <a:noFill/>
          <a:ln/>
        </p:spPr>
        <p:txBody>
          <a:bodyPr wrap="none" lIns="0" tIns="0" rIns="0" bIns="0" rtlCol="0" anchor="t"/>
          <a:lstStyle/>
          <a:p>
            <a:pPr marL="0" indent="0" algn="l">
              <a:lnSpc>
                <a:spcPts val="3650"/>
              </a:lnSpc>
              <a:buNone/>
            </a:pPr>
            <a:r>
              <a:rPr lang="en-US" sz="2900" b="1" dirty="0">
                <a:solidFill>
                  <a:srgbClr val="5E4CE6"/>
                </a:solidFill>
                <a:latin typeface="Outfit Extra Bold" pitchFamily="34" charset="0"/>
                <a:ea typeface="Outfit Extra Bold" pitchFamily="34" charset="-122"/>
                <a:cs typeface="Outfit Extra Bold" pitchFamily="34" charset="-120"/>
              </a:rPr>
              <a:t>5.</a:t>
            </a:r>
            <a:r>
              <a:rPr lang="en-US" sz="2900" b="1" dirty="0">
                <a:solidFill>
                  <a:srgbClr val="231971"/>
                </a:solidFill>
                <a:latin typeface="Outfit Extra Bold" pitchFamily="34" charset="0"/>
                <a:ea typeface="Outfit Extra Bold" pitchFamily="34" charset="-122"/>
                <a:cs typeface="Outfit Extra Bold" pitchFamily="34" charset="-120"/>
              </a:rPr>
              <a:t> Contenuti</a:t>
            </a:r>
            <a:endParaRPr lang="en-US" sz="2900" dirty="0"/>
          </a:p>
        </p:txBody>
      </p:sp>
      <p:sp>
        <p:nvSpPr>
          <p:cNvPr id="3" name="Shape 1"/>
          <p:cNvSpPr/>
          <p:nvPr/>
        </p:nvSpPr>
        <p:spPr>
          <a:xfrm>
            <a:off x="931902" y="1631275"/>
            <a:ext cx="186333" cy="838676"/>
          </a:xfrm>
          <a:prstGeom prst="roundRect">
            <a:avLst>
              <a:gd name="adj" fmla="val 42014"/>
            </a:avLst>
          </a:prstGeom>
          <a:solidFill>
            <a:srgbClr val="E9E6FA"/>
          </a:solidFill>
          <a:ln w="7620">
            <a:solidFill>
              <a:srgbClr val="BDB8DF"/>
            </a:solidFill>
            <a:prstDash val="solid"/>
          </a:ln>
        </p:spPr>
        <p:txBody>
          <a:bodyPr/>
          <a:lstStyle/>
          <a:p>
            <a:endParaRPr lang="it-IT"/>
          </a:p>
        </p:txBody>
      </p:sp>
      <p:sp>
        <p:nvSpPr>
          <p:cNvPr id="4" name="Shape 2"/>
          <p:cNvSpPr/>
          <p:nvPr/>
        </p:nvSpPr>
        <p:spPr>
          <a:xfrm>
            <a:off x="745569" y="1479828"/>
            <a:ext cx="559118" cy="559118"/>
          </a:xfrm>
          <a:prstGeom prst="roundRect">
            <a:avLst>
              <a:gd name="adj" fmla="val 81772"/>
            </a:avLst>
          </a:prstGeom>
          <a:solidFill>
            <a:srgbClr val="E9E6FA"/>
          </a:solidFill>
          <a:ln w="7620">
            <a:solidFill>
              <a:srgbClr val="BDB8DF"/>
            </a:solidFill>
            <a:prstDash val="solid"/>
          </a:ln>
        </p:spPr>
        <p:txBody>
          <a:bodyPr/>
          <a:lstStyle/>
          <a:p>
            <a:endParaRPr lang="it-IT"/>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349" y="1619607"/>
            <a:ext cx="279559" cy="279559"/>
          </a:xfrm>
          <a:prstGeom prst="rect">
            <a:avLst/>
          </a:prstGeom>
        </p:spPr>
      </p:pic>
      <p:sp>
        <p:nvSpPr>
          <p:cNvPr id="6" name="Text 3"/>
          <p:cNvSpPr/>
          <p:nvPr/>
        </p:nvSpPr>
        <p:spPr>
          <a:xfrm>
            <a:off x="1491020" y="1538049"/>
            <a:ext cx="4630936" cy="349448"/>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Contenuti chiari, espliciti e veritieri.</a:t>
            </a:r>
            <a:endParaRPr lang="en-US" sz="2200" dirty="0"/>
          </a:p>
        </p:txBody>
      </p:sp>
      <p:sp>
        <p:nvSpPr>
          <p:cNvPr id="7" name="Shape 4"/>
          <p:cNvSpPr/>
          <p:nvPr/>
        </p:nvSpPr>
        <p:spPr>
          <a:xfrm>
            <a:off x="1211461" y="2935962"/>
            <a:ext cx="186333" cy="838676"/>
          </a:xfrm>
          <a:prstGeom prst="roundRect">
            <a:avLst>
              <a:gd name="adj" fmla="val 42014"/>
            </a:avLst>
          </a:prstGeom>
          <a:solidFill>
            <a:srgbClr val="E9E6FA"/>
          </a:solidFill>
          <a:ln w="7620">
            <a:solidFill>
              <a:srgbClr val="BDB8DF"/>
            </a:solidFill>
            <a:prstDash val="solid"/>
          </a:ln>
        </p:spPr>
        <p:txBody>
          <a:bodyPr/>
          <a:lstStyle/>
          <a:p>
            <a:endParaRPr lang="it-IT"/>
          </a:p>
        </p:txBody>
      </p:sp>
      <p:sp>
        <p:nvSpPr>
          <p:cNvPr id="8" name="Shape 5"/>
          <p:cNvSpPr/>
          <p:nvPr/>
        </p:nvSpPr>
        <p:spPr>
          <a:xfrm>
            <a:off x="1025128" y="2784515"/>
            <a:ext cx="559118" cy="559118"/>
          </a:xfrm>
          <a:prstGeom prst="roundRect">
            <a:avLst>
              <a:gd name="adj" fmla="val 81772"/>
            </a:avLst>
          </a:prstGeom>
          <a:solidFill>
            <a:srgbClr val="E9E6FA"/>
          </a:solidFill>
          <a:ln w="7620">
            <a:solidFill>
              <a:srgbClr val="BDB8DF"/>
            </a:solidFill>
            <a:prstDash val="solid"/>
          </a:ln>
        </p:spPr>
        <p:txBody>
          <a:bodyPr/>
          <a:lstStyle/>
          <a:p>
            <a:endParaRPr lang="it-IT"/>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4908" y="2924294"/>
            <a:ext cx="279559" cy="279559"/>
          </a:xfrm>
          <a:prstGeom prst="rect">
            <a:avLst/>
          </a:prstGeom>
        </p:spPr>
      </p:pic>
      <p:sp>
        <p:nvSpPr>
          <p:cNvPr id="10" name="Text 6"/>
          <p:cNvSpPr/>
          <p:nvPr/>
        </p:nvSpPr>
        <p:spPr>
          <a:xfrm>
            <a:off x="1770578" y="2842736"/>
            <a:ext cx="4080272" cy="349448"/>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Comprensibilità del messaggio.</a:t>
            </a:r>
            <a:endParaRPr lang="en-US" sz="2200" dirty="0"/>
          </a:p>
        </p:txBody>
      </p:sp>
      <p:sp>
        <p:nvSpPr>
          <p:cNvPr id="11" name="Shape 7"/>
          <p:cNvSpPr/>
          <p:nvPr/>
        </p:nvSpPr>
        <p:spPr>
          <a:xfrm>
            <a:off x="1491020" y="4240649"/>
            <a:ext cx="186333" cy="866418"/>
          </a:xfrm>
          <a:prstGeom prst="roundRect">
            <a:avLst>
              <a:gd name="adj" fmla="val 42014"/>
            </a:avLst>
          </a:prstGeom>
          <a:solidFill>
            <a:srgbClr val="E9E6FA"/>
          </a:solidFill>
          <a:ln w="7620">
            <a:solidFill>
              <a:srgbClr val="BDB8DF"/>
            </a:solidFill>
            <a:prstDash val="solid"/>
          </a:ln>
        </p:spPr>
        <p:txBody>
          <a:bodyPr/>
          <a:lstStyle/>
          <a:p>
            <a:endParaRPr lang="it-IT"/>
          </a:p>
        </p:txBody>
      </p:sp>
      <p:sp>
        <p:nvSpPr>
          <p:cNvPr id="12" name="Shape 8"/>
          <p:cNvSpPr/>
          <p:nvPr/>
        </p:nvSpPr>
        <p:spPr>
          <a:xfrm>
            <a:off x="1304687" y="4089202"/>
            <a:ext cx="559118" cy="559118"/>
          </a:xfrm>
          <a:prstGeom prst="roundRect">
            <a:avLst>
              <a:gd name="adj" fmla="val 81772"/>
            </a:avLst>
          </a:prstGeom>
          <a:solidFill>
            <a:srgbClr val="E9E6FA"/>
          </a:solidFill>
          <a:ln w="7620">
            <a:solidFill>
              <a:srgbClr val="BDB8DF"/>
            </a:solidFill>
            <a:prstDash val="solid"/>
          </a:ln>
        </p:spPr>
        <p:txBody>
          <a:bodyPr/>
          <a:lstStyle/>
          <a:p>
            <a:endParaRPr lang="it-IT"/>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4466" y="4228981"/>
            <a:ext cx="279559" cy="279559"/>
          </a:xfrm>
          <a:prstGeom prst="rect">
            <a:avLst/>
          </a:prstGeom>
        </p:spPr>
      </p:pic>
      <p:sp>
        <p:nvSpPr>
          <p:cNvPr id="14" name="Text 9"/>
          <p:cNvSpPr/>
          <p:nvPr/>
        </p:nvSpPr>
        <p:spPr>
          <a:xfrm>
            <a:off x="2050137" y="4147423"/>
            <a:ext cx="5127784" cy="349448"/>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Informazione ma anche coinvolgimento</a:t>
            </a:r>
            <a:endParaRPr lang="en-US" sz="2200" dirty="0"/>
          </a:p>
        </p:txBody>
      </p:sp>
      <p:sp>
        <p:nvSpPr>
          <p:cNvPr id="15" name="Text 10"/>
          <p:cNvSpPr/>
          <p:nvPr/>
        </p:nvSpPr>
        <p:spPr>
          <a:xfrm>
            <a:off x="2050137" y="4571405"/>
            <a:ext cx="6762036" cy="349448"/>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(es. creatività nella comunicazione nel settore ONP).</a:t>
            </a:r>
            <a:endParaRPr lang="en-US" sz="2200" dirty="0"/>
          </a:p>
        </p:txBody>
      </p:sp>
      <p:sp>
        <p:nvSpPr>
          <p:cNvPr id="16" name="Shape 11"/>
          <p:cNvSpPr/>
          <p:nvPr/>
        </p:nvSpPr>
        <p:spPr>
          <a:xfrm>
            <a:off x="1770578" y="5573078"/>
            <a:ext cx="186333" cy="838676"/>
          </a:xfrm>
          <a:prstGeom prst="roundRect">
            <a:avLst>
              <a:gd name="adj" fmla="val 42014"/>
            </a:avLst>
          </a:prstGeom>
          <a:solidFill>
            <a:srgbClr val="E9E6FA"/>
          </a:solidFill>
          <a:ln w="7620">
            <a:solidFill>
              <a:srgbClr val="BDB8DF"/>
            </a:solidFill>
            <a:prstDash val="solid"/>
          </a:ln>
        </p:spPr>
        <p:txBody>
          <a:bodyPr/>
          <a:lstStyle/>
          <a:p>
            <a:endParaRPr lang="it-IT"/>
          </a:p>
        </p:txBody>
      </p:sp>
      <p:sp>
        <p:nvSpPr>
          <p:cNvPr id="17" name="Shape 12"/>
          <p:cNvSpPr/>
          <p:nvPr/>
        </p:nvSpPr>
        <p:spPr>
          <a:xfrm>
            <a:off x="1584246" y="5421630"/>
            <a:ext cx="559118" cy="559118"/>
          </a:xfrm>
          <a:prstGeom prst="roundRect">
            <a:avLst>
              <a:gd name="adj" fmla="val 81772"/>
            </a:avLst>
          </a:prstGeom>
          <a:solidFill>
            <a:srgbClr val="E9E6FA"/>
          </a:solidFill>
          <a:ln w="7620">
            <a:solidFill>
              <a:srgbClr val="BDB8DF"/>
            </a:solidFill>
            <a:prstDash val="solid"/>
          </a:ln>
        </p:spPr>
        <p:txBody>
          <a:bodyPr/>
          <a:lstStyle/>
          <a:p>
            <a:endParaRPr lang="it-IT"/>
          </a:p>
        </p:txBody>
      </p:sp>
      <p:pic>
        <p:nvPicPr>
          <p:cNvPr id="18"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4025" y="5561409"/>
            <a:ext cx="279559" cy="279559"/>
          </a:xfrm>
          <a:prstGeom prst="rect">
            <a:avLst/>
          </a:prstGeom>
        </p:spPr>
      </p:pic>
      <p:sp>
        <p:nvSpPr>
          <p:cNvPr id="19" name="Text 13"/>
          <p:cNvSpPr/>
          <p:nvPr/>
        </p:nvSpPr>
        <p:spPr>
          <a:xfrm>
            <a:off x="2329696" y="5479852"/>
            <a:ext cx="4807387" cy="349448"/>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Consistency (privo di contraddizione)</a:t>
            </a:r>
            <a:endParaRPr lang="en-US" sz="2200" dirty="0"/>
          </a:p>
        </p:txBody>
      </p:sp>
      <p:sp>
        <p:nvSpPr>
          <p:cNvPr id="20" name="Shape 14"/>
          <p:cNvSpPr/>
          <p:nvPr/>
        </p:nvSpPr>
        <p:spPr>
          <a:xfrm>
            <a:off x="1491020" y="6877764"/>
            <a:ext cx="186333" cy="838676"/>
          </a:xfrm>
          <a:prstGeom prst="roundRect">
            <a:avLst>
              <a:gd name="adj" fmla="val 42014"/>
            </a:avLst>
          </a:prstGeom>
          <a:solidFill>
            <a:srgbClr val="E9E6FA"/>
          </a:solidFill>
          <a:ln w="7620">
            <a:solidFill>
              <a:srgbClr val="BDB8DF"/>
            </a:solidFill>
            <a:prstDash val="solid"/>
          </a:ln>
        </p:spPr>
        <p:txBody>
          <a:bodyPr/>
          <a:lstStyle/>
          <a:p>
            <a:endParaRPr lang="it-IT"/>
          </a:p>
        </p:txBody>
      </p:sp>
      <p:sp>
        <p:nvSpPr>
          <p:cNvPr id="21" name="Shape 15"/>
          <p:cNvSpPr/>
          <p:nvPr/>
        </p:nvSpPr>
        <p:spPr>
          <a:xfrm>
            <a:off x="1304687" y="6726317"/>
            <a:ext cx="559118" cy="559118"/>
          </a:xfrm>
          <a:prstGeom prst="roundRect">
            <a:avLst>
              <a:gd name="adj" fmla="val 81772"/>
            </a:avLst>
          </a:prstGeom>
          <a:solidFill>
            <a:srgbClr val="E9E6FA"/>
          </a:solidFill>
          <a:ln w="7620">
            <a:solidFill>
              <a:srgbClr val="BDB8DF"/>
            </a:solidFill>
            <a:prstDash val="solid"/>
          </a:ln>
        </p:spPr>
        <p:txBody>
          <a:bodyPr/>
          <a:lstStyle/>
          <a:p>
            <a:endParaRPr lang="it-IT"/>
          </a:p>
        </p:txBody>
      </p:sp>
      <p:pic>
        <p:nvPicPr>
          <p:cNvPr id="22"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4466" y="6866096"/>
            <a:ext cx="279559" cy="279559"/>
          </a:xfrm>
          <a:prstGeom prst="rect">
            <a:avLst/>
          </a:prstGeom>
        </p:spPr>
      </p:pic>
      <p:sp>
        <p:nvSpPr>
          <p:cNvPr id="23" name="Text 16"/>
          <p:cNvSpPr/>
          <p:nvPr/>
        </p:nvSpPr>
        <p:spPr>
          <a:xfrm>
            <a:off x="2050137" y="6784538"/>
            <a:ext cx="5294590" cy="349448"/>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Trend della co-costruzione dei messaggi.</a:t>
            </a:r>
            <a:endParaRPr lang="en-US" sz="2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6640" y="655439"/>
            <a:ext cx="4237673" cy="345281"/>
          </a:xfrm>
          <a:prstGeom prst="rect">
            <a:avLst/>
          </a:prstGeom>
          <a:noFill/>
          <a:ln/>
        </p:spPr>
        <p:txBody>
          <a:bodyPr wrap="none" lIns="0" tIns="0" rIns="0" bIns="0" rtlCol="0" anchor="t"/>
          <a:lstStyle/>
          <a:p>
            <a:pPr marL="0" indent="0" algn="l">
              <a:lnSpc>
                <a:spcPts val="2700"/>
              </a:lnSpc>
              <a:buNone/>
            </a:pPr>
            <a:r>
              <a:rPr lang="en-US" sz="2150" b="1" dirty="0">
                <a:solidFill>
                  <a:srgbClr val="995515"/>
                </a:solidFill>
                <a:latin typeface="Outfit Extra Bold" pitchFamily="34" charset="0"/>
                <a:ea typeface="Outfit Extra Bold" pitchFamily="34" charset="-122"/>
                <a:cs typeface="Outfit Extra Bold" pitchFamily="34" charset="-120"/>
              </a:rPr>
              <a:t>6. Gli strumenti di comunicazione</a:t>
            </a:r>
            <a:endParaRPr lang="en-US" sz="2150" dirty="0"/>
          </a:p>
        </p:txBody>
      </p:sp>
      <p:sp>
        <p:nvSpPr>
          <p:cNvPr id="3" name="Text 1"/>
          <p:cNvSpPr/>
          <p:nvPr/>
        </p:nvSpPr>
        <p:spPr>
          <a:xfrm>
            <a:off x="736640" y="1074301"/>
            <a:ext cx="13157121" cy="690563"/>
          </a:xfrm>
          <a:prstGeom prst="rect">
            <a:avLst/>
          </a:prstGeom>
          <a:noFill/>
          <a:ln/>
        </p:spPr>
        <p:txBody>
          <a:bodyPr wrap="square" lIns="0" tIns="0" rIns="0" bIns="0" rtlCol="0" anchor="t"/>
          <a:lstStyle/>
          <a:p>
            <a:pPr marL="0" indent="0" algn="l">
              <a:lnSpc>
                <a:spcPts val="2700"/>
              </a:lnSpc>
              <a:buNone/>
            </a:pPr>
            <a:r>
              <a:rPr lang="en-US" sz="2150" b="1" dirty="0">
                <a:solidFill>
                  <a:srgbClr val="231971"/>
                </a:solidFill>
                <a:latin typeface="Outfit Extra Bold" pitchFamily="34" charset="0"/>
                <a:ea typeface="Outfit Extra Bold" pitchFamily="34" charset="-122"/>
                <a:cs typeface="Outfit Extra Bold" pitchFamily="34" charset="-120"/>
              </a:rPr>
              <a:t>Sulla base degli elementi precedenti, è importante individuare il miglior mix possibile di strumenti di comunicazione:</a:t>
            </a:r>
            <a:endParaRPr lang="en-US" sz="2150" dirty="0"/>
          </a:p>
        </p:txBody>
      </p:sp>
      <p:sp>
        <p:nvSpPr>
          <p:cNvPr id="4" name="Text 2"/>
          <p:cNvSpPr/>
          <p:nvPr/>
        </p:nvSpPr>
        <p:spPr>
          <a:xfrm>
            <a:off x="736640" y="2225159"/>
            <a:ext cx="6353889" cy="575310"/>
          </a:xfrm>
          <a:prstGeom prst="rect">
            <a:avLst/>
          </a:prstGeom>
          <a:noFill/>
          <a:ln/>
        </p:spPr>
        <p:txBody>
          <a:bodyPr wrap="square" lIns="0" tIns="0" rIns="0" bIns="0" rtlCol="0" anchor="t"/>
          <a:lstStyle/>
          <a:p>
            <a:pPr marL="0" indent="0" algn="l">
              <a:lnSpc>
                <a:spcPts val="2250"/>
              </a:lnSpc>
              <a:buNone/>
            </a:pPr>
            <a:r>
              <a:rPr lang="en-US" sz="1800" b="1" dirty="0">
                <a:solidFill>
                  <a:srgbClr val="231971"/>
                </a:solidFill>
                <a:latin typeface="Outfit Extra Bold" pitchFamily="34" charset="0"/>
                <a:ea typeface="Outfit Extra Bold" pitchFamily="34" charset="-122"/>
                <a:cs typeface="Outfit Extra Bold" pitchFamily="34" charset="-120"/>
              </a:rPr>
              <a:t>coerenza della singola scelta (rispetto all'identity della ONP) e fra le varie scelte</a:t>
            </a:r>
            <a:endParaRPr lang="en-US" sz="1800" dirty="0"/>
          </a:p>
        </p:txBody>
      </p:sp>
      <p:sp>
        <p:nvSpPr>
          <p:cNvPr id="5" name="Text 3"/>
          <p:cNvSpPr/>
          <p:nvPr/>
        </p:nvSpPr>
        <p:spPr>
          <a:xfrm>
            <a:off x="736640" y="2874050"/>
            <a:ext cx="6353889" cy="575310"/>
          </a:xfrm>
          <a:prstGeom prst="rect">
            <a:avLst/>
          </a:prstGeom>
          <a:noFill/>
          <a:ln/>
        </p:spPr>
        <p:txBody>
          <a:bodyPr wrap="square" lIns="0" tIns="0" rIns="0" bIns="0" rtlCol="0" anchor="t"/>
          <a:lstStyle/>
          <a:p>
            <a:pPr marL="0" indent="0" algn="l">
              <a:lnSpc>
                <a:spcPts val="2250"/>
              </a:lnSpc>
              <a:buNone/>
            </a:pPr>
            <a:r>
              <a:rPr lang="en-US" sz="1800" b="1" dirty="0">
                <a:solidFill>
                  <a:srgbClr val="231971"/>
                </a:solidFill>
                <a:latin typeface="Outfit Extra Bold" pitchFamily="34" charset="0"/>
                <a:ea typeface="Outfit Extra Bold" pitchFamily="34" charset="-122"/>
                <a:cs typeface="Outfit Extra Bold" pitchFamily="34" charset="-120"/>
              </a:rPr>
              <a:t>flessibilità creativa degli strumenti tra supporti cartacei e digitali</a:t>
            </a:r>
            <a:endParaRPr lang="en-US" sz="1800" dirty="0"/>
          </a:p>
        </p:txBody>
      </p:sp>
      <p:sp>
        <p:nvSpPr>
          <p:cNvPr id="6" name="Shape 4"/>
          <p:cNvSpPr/>
          <p:nvPr/>
        </p:nvSpPr>
        <p:spPr>
          <a:xfrm>
            <a:off x="7547491" y="2248257"/>
            <a:ext cx="6353889" cy="1500307"/>
          </a:xfrm>
          <a:prstGeom prst="roundRect">
            <a:avLst>
              <a:gd name="adj" fmla="val 5155"/>
            </a:avLst>
          </a:prstGeom>
          <a:solidFill>
            <a:srgbClr val="C3BCF6"/>
          </a:solidFill>
          <a:ln/>
        </p:spPr>
        <p:txBody>
          <a:bodyPr/>
          <a:lstStyle/>
          <a:p>
            <a:endParaRPr lang="it-IT"/>
          </a:p>
        </p:txBody>
      </p:sp>
      <p:pic>
        <p:nvPicPr>
          <p:cNvPr id="7" name="Image 0" descr="preencoded.png"/>
          <p:cNvPicPr>
            <a:picLocks noChangeAspect="1"/>
          </p:cNvPicPr>
          <p:nvPr/>
        </p:nvPicPr>
        <p:blipFill>
          <a:blip r:embed="rId3"/>
          <a:stretch>
            <a:fillRect/>
          </a:stretch>
        </p:blipFill>
        <p:spPr>
          <a:xfrm>
            <a:off x="7731562" y="2510909"/>
            <a:ext cx="345281" cy="276225"/>
          </a:xfrm>
          <a:prstGeom prst="rect">
            <a:avLst/>
          </a:prstGeom>
        </p:spPr>
      </p:pic>
      <p:sp>
        <p:nvSpPr>
          <p:cNvPr id="8" name="Text 5"/>
          <p:cNvSpPr/>
          <p:nvPr/>
        </p:nvSpPr>
        <p:spPr>
          <a:xfrm>
            <a:off x="8260913" y="2478286"/>
            <a:ext cx="3934420" cy="345281"/>
          </a:xfrm>
          <a:prstGeom prst="rect">
            <a:avLst/>
          </a:prstGeom>
          <a:noFill/>
          <a:ln/>
        </p:spPr>
        <p:txBody>
          <a:bodyPr wrap="none" lIns="0" tIns="0" rIns="0" bIns="0" rtlCol="0" anchor="t"/>
          <a:lstStyle/>
          <a:p>
            <a:pPr marL="0" indent="0" algn="l">
              <a:lnSpc>
                <a:spcPts val="2700"/>
              </a:lnSpc>
              <a:buNone/>
            </a:pPr>
            <a:r>
              <a:rPr lang="en-US" sz="2150" b="1" dirty="0">
                <a:solidFill>
                  <a:srgbClr val="5E4CE6"/>
                </a:solidFill>
                <a:latin typeface="Outfit Extra Bold" pitchFamily="34" charset="0"/>
                <a:ea typeface="Outfit Extra Bold" pitchFamily="34" charset="-122"/>
                <a:cs typeface="Outfit Extra Bold" pitchFamily="34" charset="-120"/>
              </a:rPr>
              <a:t>7.</a:t>
            </a:r>
            <a:r>
              <a:rPr lang="en-US" sz="2150" b="1" dirty="0">
                <a:solidFill>
                  <a:srgbClr val="000000"/>
                </a:solidFill>
                <a:latin typeface="Outfit Extra Bold" pitchFamily="34" charset="0"/>
                <a:ea typeface="Outfit Extra Bold" pitchFamily="34" charset="-122"/>
                <a:cs typeface="Outfit Extra Bold" pitchFamily="34" charset="-120"/>
              </a:rPr>
              <a:t> Gli attori: ovvero, chi fa cosa</a:t>
            </a:r>
            <a:endParaRPr lang="en-US" sz="2150" dirty="0"/>
          </a:p>
        </p:txBody>
      </p:sp>
      <p:sp>
        <p:nvSpPr>
          <p:cNvPr id="9" name="Text 6"/>
          <p:cNvSpPr/>
          <p:nvPr/>
        </p:nvSpPr>
        <p:spPr>
          <a:xfrm>
            <a:off x="8260913" y="2897148"/>
            <a:ext cx="5456396" cy="575310"/>
          </a:xfrm>
          <a:prstGeom prst="rect">
            <a:avLst/>
          </a:prstGeom>
          <a:noFill/>
          <a:ln/>
        </p:spPr>
        <p:txBody>
          <a:bodyPr wrap="square" lIns="0" tIns="0" rIns="0" bIns="0" rtlCol="0" anchor="t"/>
          <a:lstStyle/>
          <a:p>
            <a:pPr marL="0" indent="0" algn="l">
              <a:lnSpc>
                <a:spcPts val="2250"/>
              </a:lnSpc>
              <a:buNone/>
            </a:pPr>
            <a:r>
              <a:rPr lang="en-US" sz="1800" b="1" dirty="0">
                <a:solidFill>
                  <a:srgbClr val="000000"/>
                </a:solidFill>
                <a:latin typeface="Outfit Extra Bold" pitchFamily="34" charset="0"/>
                <a:ea typeface="Outfit Extra Bold" pitchFamily="34" charset="-122"/>
                <a:cs typeface="Outfit Extra Bold" pitchFamily="34" charset="-120"/>
              </a:rPr>
              <a:t>Importante individuare gli apporti dei diversi ruoli (e tempi) al fine del raggiungimento degli obiettivi.</a:t>
            </a:r>
            <a:endParaRPr lang="en-US" sz="1800" dirty="0"/>
          </a:p>
        </p:txBody>
      </p:sp>
      <p:sp>
        <p:nvSpPr>
          <p:cNvPr id="10" name="Text 7"/>
          <p:cNvSpPr/>
          <p:nvPr/>
        </p:nvSpPr>
        <p:spPr>
          <a:xfrm>
            <a:off x="736640" y="4231958"/>
            <a:ext cx="13157121" cy="575310"/>
          </a:xfrm>
          <a:prstGeom prst="rect">
            <a:avLst/>
          </a:prstGeom>
          <a:noFill/>
          <a:ln/>
        </p:spPr>
        <p:txBody>
          <a:bodyPr wrap="square" lIns="0" tIns="0" rIns="0" bIns="0" rtlCol="0" anchor="t"/>
          <a:lstStyle/>
          <a:p>
            <a:pPr marL="0" indent="0" algn="l">
              <a:lnSpc>
                <a:spcPts val="2250"/>
              </a:lnSpc>
              <a:buNone/>
            </a:pPr>
            <a:r>
              <a:rPr lang="en-US" sz="1800" b="1" dirty="0">
                <a:solidFill>
                  <a:srgbClr val="995515"/>
                </a:solidFill>
                <a:latin typeface="Outfit Extra Bold" pitchFamily="34" charset="0"/>
                <a:ea typeface="Outfit Extra Bold" pitchFamily="34" charset="-122"/>
                <a:cs typeface="Outfit Extra Bold" pitchFamily="34" charset="-120"/>
              </a:rPr>
              <a:t>A seconda della dimensione dell'organizzazione, attivare un coordinamento (formale e/o informale) tra le varie strutture che si occupano di comunicazione:</a:t>
            </a:r>
            <a:endParaRPr lang="en-US" sz="1800" dirty="0"/>
          </a:p>
        </p:txBody>
      </p:sp>
      <p:sp>
        <p:nvSpPr>
          <p:cNvPr id="11" name="Shape 8"/>
          <p:cNvSpPr/>
          <p:nvPr/>
        </p:nvSpPr>
        <p:spPr>
          <a:xfrm>
            <a:off x="736640" y="5210115"/>
            <a:ext cx="92035" cy="92035"/>
          </a:xfrm>
          <a:prstGeom prst="roundRect">
            <a:avLst>
              <a:gd name="adj" fmla="val 496768"/>
            </a:avLst>
          </a:prstGeom>
          <a:solidFill>
            <a:srgbClr val="5E4CE6"/>
          </a:solidFill>
          <a:ln/>
        </p:spPr>
        <p:txBody>
          <a:bodyPr/>
          <a:lstStyle/>
          <a:p>
            <a:endParaRPr lang="it-IT"/>
          </a:p>
        </p:txBody>
      </p:sp>
      <p:sp>
        <p:nvSpPr>
          <p:cNvPr id="12" name="Text 9"/>
          <p:cNvSpPr/>
          <p:nvPr/>
        </p:nvSpPr>
        <p:spPr>
          <a:xfrm>
            <a:off x="1012746" y="5083493"/>
            <a:ext cx="3956090" cy="1035844"/>
          </a:xfrm>
          <a:prstGeom prst="rect">
            <a:avLst/>
          </a:prstGeom>
          <a:noFill/>
          <a:ln/>
        </p:spPr>
        <p:txBody>
          <a:bodyPr wrap="squar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strutture organizzative o meccanismi operativi formalizzati</a:t>
            </a:r>
            <a:endParaRPr lang="en-US" sz="2150" dirty="0"/>
          </a:p>
        </p:txBody>
      </p:sp>
      <p:sp>
        <p:nvSpPr>
          <p:cNvPr id="13" name="Text 10"/>
          <p:cNvSpPr/>
          <p:nvPr/>
        </p:nvSpPr>
        <p:spPr>
          <a:xfrm>
            <a:off x="1012746" y="6192917"/>
            <a:ext cx="3956090" cy="1381125"/>
          </a:xfrm>
          <a:prstGeom prst="rect">
            <a:avLst/>
          </a:prstGeom>
          <a:noFill/>
          <a:ln/>
        </p:spPr>
        <p:txBody>
          <a:bodyPr wrap="squar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(strutture di coordinamento, cabine di regia, commissioni es. per budget/specifici prodotti di comunicazione...),</a:t>
            </a:r>
            <a:endParaRPr lang="en-US" sz="2150" dirty="0"/>
          </a:p>
        </p:txBody>
      </p:sp>
      <p:sp>
        <p:nvSpPr>
          <p:cNvPr id="14" name="Shape 11"/>
          <p:cNvSpPr/>
          <p:nvPr/>
        </p:nvSpPr>
        <p:spPr>
          <a:xfrm>
            <a:off x="5198983" y="5210115"/>
            <a:ext cx="92035" cy="92035"/>
          </a:xfrm>
          <a:prstGeom prst="roundRect">
            <a:avLst>
              <a:gd name="adj" fmla="val 496768"/>
            </a:avLst>
          </a:prstGeom>
          <a:solidFill>
            <a:srgbClr val="5E4CE6"/>
          </a:solidFill>
          <a:ln/>
        </p:spPr>
        <p:txBody>
          <a:bodyPr/>
          <a:lstStyle/>
          <a:p>
            <a:endParaRPr lang="it-IT"/>
          </a:p>
        </p:txBody>
      </p:sp>
      <p:sp>
        <p:nvSpPr>
          <p:cNvPr id="15" name="Text 12"/>
          <p:cNvSpPr/>
          <p:nvPr/>
        </p:nvSpPr>
        <p:spPr>
          <a:xfrm>
            <a:off x="5475089" y="5083493"/>
            <a:ext cx="3956209" cy="1726406"/>
          </a:xfrm>
          <a:prstGeom prst="rect">
            <a:avLst/>
          </a:prstGeom>
          <a:noFill/>
          <a:ln/>
        </p:spPr>
        <p:txBody>
          <a:bodyPr wrap="squar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strutture non formalizzate e temporanee per il coordinamento della programmazione e della gestione delle attività</a:t>
            </a:r>
            <a:endParaRPr lang="en-US" sz="2150" dirty="0"/>
          </a:p>
        </p:txBody>
      </p:sp>
      <p:sp>
        <p:nvSpPr>
          <p:cNvPr id="16" name="Shape 13"/>
          <p:cNvSpPr/>
          <p:nvPr/>
        </p:nvSpPr>
        <p:spPr>
          <a:xfrm>
            <a:off x="9661446" y="5210115"/>
            <a:ext cx="92035" cy="92035"/>
          </a:xfrm>
          <a:prstGeom prst="roundRect">
            <a:avLst>
              <a:gd name="adj" fmla="val 496768"/>
            </a:avLst>
          </a:prstGeom>
          <a:solidFill>
            <a:srgbClr val="5E4CE6"/>
          </a:solidFill>
          <a:ln/>
        </p:spPr>
        <p:txBody>
          <a:bodyPr/>
          <a:lstStyle/>
          <a:p>
            <a:endParaRPr lang="it-IT"/>
          </a:p>
        </p:txBody>
      </p:sp>
      <p:sp>
        <p:nvSpPr>
          <p:cNvPr id="17" name="Text 14"/>
          <p:cNvSpPr/>
          <p:nvPr/>
        </p:nvSpPr>
        <p:spPr>
          <a:xfrm>
            <a:off x="9937552" y="5083493"/>
            <a:ext cx="3956209" cy="1035844"/>
          </a:xfrm>
          <a:prstGeom prst="rect">
            <a:avLst/>
          </a:prstGeom>
          <a:noFill/>
          <a:ln/>
        </p:spPr>
        <p:txBody>
          <a:bodyPr wrap="squar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forme varie di raccordo realizzate mediante meccanismi informali</a:t>
            </a:r>
            <a:endParaRPr lang="en-US" sz="2150" dirty="0"/>
          </a:p>
        </p:txBody>
      </p:sp>
      <p:sp>
        <p:nvSpPr>
          <p:cNvPr id="18" name="Text 15"/>
          <p:cNvSpPr/>
          <p:nvPr/>
        </p:nvSpPr>
        <p:spPr>
          <a:xfrm>
            <a:off x="9937552" y="6192917"/>
            <a:ext cx="3956209" cy="1035844"/>
          </a:xfrm>
          <a:prstGeom prst="rect">
            <a:avLst/>
          </a:prstGeom>
          <a:noFill/>
          <a:ln/>
        </p:spPr>
        <p:txBody>
          <a:bodyPr wrap="squar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(riunioni/call/gruppi di progetto o di lavoro intersettoriali...)</a:t>
            </a:r>
            <a:endParaRPr lang="en-US" sz="21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9217" y="274439"/>
            <a:ext cx="1996202" cy="249555"/>
          </a:xfrm>
          <a:prstGeom prst="rect">
            <a:avLst/>
          </a:prstGeom>
          <a:noFill/>
          <a:ln/>
        </p:spPr>
        <p:txBody>
          <a:bodyPr wrap="none" lIns="0" tIns="0" rIns="0" bIns="0" rtlCol="0" anchor="t"/>
          <a:lstStyle/>
          <a:p>
            <a:pPr marL="0" indent="0" algn="l">
              <a:lnSpc>
                <a:spcPts val="1950"/>
              </a:lnSpc>
              <a:buNone/>
            </a:pPr>
            <a:r>
              <a:rPr lang="en-US" sz="1550" b="1" dirty="0">
                <a:solidFill>
                  <a:srgbClr val="995515"/>
                </a:solidFill>
                <a:latin typeface="Outfit Extra Bold" pitchFamily="34" charset="0"/>
                <a:ea typeface="Outfit Extra Bold" pitchFamily="34" charset="-122"/>
                <a:cs typeface="Outfit Extra Bold" pitchFamily="34" charset="-120"/>
              </a:rPr>
              <a:t>8. </a:t>
            </a:r>
            <a:r>
              <a:rPr lang="en-US" sz="3200" b="1" dirty="0">
                <a:solidFill>
                  <a:srgbClr val="995515"/>
                </a:solidFill>
                <a:latin typeface="Outfit Extra Bold" pitchFamily="34" charset="0"/>
                <a:ea typeface="Outfit Extra Bold" pitchFamily="34" charset="-122"/>
                <a:cs typeface="Outfit Extra Bold" pitchFamily="34" charset="-120"/>
              </a:rPr>
              <a:t>Tempi e budget</a:t>
            </a:r>
            <a:endParaRPr lang="en-US" sz="3200" dirty="0"/>
          </a:p>
        </p:txBody>
      </p:sp>
      <p:sp>
        <p:nvSpPr>
          <p:cNvPr id="3" name="Text 1"/>
          <p:cNvSpPr/>
          <p:nvPr/>
        </p:nvSpPr>
        <p:spPr>
          <a:xfrm>
            <a:off x="399217" y="773430"/>
            <a:ext cx="2091333" cy="187047"/>
          </a:xfrm>
          <a:prstGeom prst="rect">
            <a:avLst/>
          </a:prstGeom>
          <a:noFill/>
          <a:ln/>
        </p:spPr>
        <p:txBody>
          <a:bodyPr wrap="none" lIns="0" tIns="0" rIns="0" bIns="0" rtlCol="0" anchor="t"/>
          <a:lstStyle/>
          <a:p>
            <a:pPr marL="0" indent="0" algn="l">
              <a:lnSpc>
                <a:spcPts val="1450"/>
              </a:lnSpc>
              <a:buNone/>
            </a:pPr>
            <a:r>
              <a:rPr lang="en-US" sz="1150" b="1" dirty="0">
                <a:solidFill>
                  <a:srgbClr val="231971"/>
                </a:solidFill>
                <a:latin typeface="Outfit Extra Bold" pitchFamily="34" charset="0"/>
                <a:ea typeface="Outfit Extra Bold" pitchFamily="34" charset="-122"/>
                <a:cs typeface="Outfit Extra Bold" pitchFamily="34" charset="-120"/>
              </a:rPr>
              <a:t>• </a:t>
            </a:r>
            <a:r>
              <a:rPr lang="en-US" sz="2400" b="1" dirty="0">
                <a:solidFill>
                  <a:srgbClr val="910D0D"/>
                </a:solidFill>
                <a:latin typeface="Outfit Extra Bold" pitchFamily="34" charset="0"/>
                <a:ea typeface="Outfit Extra Bold" pitchFamily="34" charset="-122"/>
                <a:cs typeface="Outfit Extra Bold" pitchFamily="34" charset="-120"/>
              </a:rPr>
              <a:t>TEMPI:</a:t>
            </a:r>
            <a:r>
              <a:rPr lang="en-US" sz="2400" b="1" dirty="0">
                <a:solidFill>
                  <a:srgbClr val="231971"/>
                </a:solidFill>
                <a:latin typeface="Outfit Extra Bold" pitchFamily="34" charset="0"/>
                <a:ea typeface="Outfit Extra Bold" pitchFamily="34" charset="-122"/>
                <a:cs typeface="Outfit Extra Bold" pitchFamily="34" charset="-120"/>
              </a:rPr>
              <a:t> Diagramma di Gantt</a:t>
            </a:r>
            <a:r>
              <a:rPr lang="en-US" sz="1150" b="1" dirty="0">
                <a:solidFill>
                  <a:srgbClr val="231971"/>
                </a:solidFill>
                <a:latin typeface="Outfit Extra Bold" pitchFamily="34" charset="0"/>
                <a:ea typeface="Outfit Extra Bold" pitchFamily="34" charset="-122"/>
                <a:cs typeface="Outfit Extra Bold" pitchFamily="34" charset="-120"/>
              </a:rPr>
              <a:t>:</a:t>
            </a:r>
            <a:endParaRPr lang="en-US" sz="1150" dirty="0"/>
          </a:p>
        </p:txBody>
      </p:sp>
      <p:sp>
        <p:nvSpPr>
          <p:cNvPr id="4" name="Text 2"/>
          <p:cNvSpPr/>
          <p:nvPr/>
        </p:nvSpPr>
        <p:spPr>
          <a:xfrm>
            <a:off x="276553" y="1133772"/>
            <a:ext cx="3627358" cy="187047"/>
          </a:xfrm>
          <a:prstGeom prst="rect">
            <a:avLst/>
          </a:prstGeom>
          <a:noFill/>
          <a:ln/>
        </p:spPr>
        <p:txBody>
          <a:bodyPr wrap="none" lIns="0" tIns="0" rIns="0" bIns="0" rtlCol="0" anchor="t"/>
          <a:lstStyle/>
          <a:p>
            <a:pPr marL="0" indent="0" algn="l">
              <a:lnSpc>
                <a:spcPts val="1450"/>
              </a:lnSpc>
              <a:buNone/>
            </a:pPr>
            <a:r>
              <a:rPr lang="en-US" sz="2400" b="1" dirty="0">
                <a:solidFill>
                  <a:srgbClr val="231971"/>
                </a:solidFill>
                <a:latin typeface="Outfit Extra Bold" pitchFamily="34" charset="0"/>
                <a:ea typeface="Outfit Extra Bold" pitchFamily="34" charset="-122"/>
                <a:cs typeface="Outfit Extra Bold" pitchFamily="34" charset="-120"/>
              </a:rPr>
              <a:t>rappresentazione grafica di un </a:t>
            </a:r>
            <a:r>
              <a:rPr lang="en-US" sz="2400" b="1" dirty="0" err="1">
                <a:solidFill>
                  <a:srgbClr val="231971"/>
                </a:solidFill>
                <a:latin typeface="Outfit Extra Bold" pitchFamily="34" charset="0"/>
                <a:ea typeface="Outfit Extra Bold" pitchFamily="34" charset="-122"/>
                <a:cs typeface="Outfit Extra Bold" pitchFamily="34" charset="-120"/>
              </a:rPr>
              <a:t>calendario</a:t>
            </a:r>
            <a:r>
              <a:rPr lang="en-US" sz="2400" b="1" dirty="0">
                <a:solidFill>
                  <a:srgbClr val="231971"/>
                </a:solidFill>
                <a:latin typeface="Outfit Extra Bold" pitchFamily="34" charset="0"/>
                <a:ea typeface="Outfit Extra Bold" pitchFamily="34" charset="-122"/>
                <a:cs typeface="Outfit Extra Bold" pitchFamily="34" charset="-120"/>
              </a:rPr>
              <a:t> di attività</a:t>
            </a:r>
            <a:endParaRPr lang="en-US" sz="2400" dirty="0"/>
          </a:p>
        </p:txBody>
      </p:sp>
      <p:sp>
        <p:nvSpPr>
          <p:cNvPr id="5" name="Text 3"/>
          <p:cNvSpPr/>
          <p:nvPr/>
        </p:nvSpPr>
        <p:spPr>
          <a:xfrm>
            <a:off x="399217" y="1769491"/>
            <a:ext cx="3228856" cy="187047"/>
          </a:xfrm>
          <a:prstGeom prst="rect">
            <a:avLst/>
          </a:prstGeom>
          <a:noFill/>
          <a:ln/>
        </p:spPr>
        <p:txBody>
          <a:bodyPr wrap="none" lIns="0" tIns="0" rIns="0" bIns="0" rtlCol="0" anchor="t"/>
          <a:lstStyle/>
          <a:p>
            <a:pPr marL="0" indent="0" algn="l">
              <a:lnSpc>
                <a:spcPts val="1450"/>
              </a:lnSpc>
              <a:buNone/>
            </a:pPr>
            <a:r>
              <a:rPr lang="en-US" sz="2400" b="1" dirty="0">
                <a:solidFill>
                  <a:srgbClr val="231971"/>
                </a:solidFill>
                <a:latin typeface="Outfit Extra Bold" pitchFamily="34" charset="0"/>
                <a:ea typeface="Outfit Extra Bold" pitchFamily="34" charset="-122"/>
                <a:cs typeface="Outfit Extra Bold" pitchFamily="34" charset="-120"/>
              </a:rPr>
              <a:t>Asse orizzontale: tempi (gg, settimane, mesi…)</a:t>
            </a:r>
            <a:endParaRPr lang="en-US" sz="2400" dirty="0"/>
          </a:p>
        </p:txBody>
      </p:sp>
      <p:sp>
        <p:nvSpPr>
          <p:cNvPr id="6" name="Text 4"/>
          <p:cNvSpPr/>
          <p:nvPr/>
        </p:nvSpPr>
        <p:spPr>
          <a:xfrm>
            <a:off x="399217" y="2307969"/>
            <a:ext cx="2428280" cy="187047"/>
          </a:xfrm>
          <a:prstGeom prst="rect">
            <a:avLst/>
          </a:prstGeom>
          <a:noFill/>
          <a:ln/>
        </p:spPr>
        <p:txBody>
          <a:bodyPr wrap="none" lIns="0" tIns="0" rIns="0" bIns="0" rtlCol="0" anchor="t"/>
          <a:lstStyle/>
          <a:p>
            <a:pPr marL="0" indent="0" algn="l">
              <a:lnSpc>
                <a:spcPts val="1450"/>
              </a:lnSpc>
              <a:buNone/>
            </a:pPr>
            <a:r>
              <a:rPr lang="en-US" sz="2400" b="1" dirty="0">
                <a:solidFill>
                  <a:srgbClr val="231971"/>
                </a:solidFill>
                <a:latin typeface="Outfit Extra Bold" pitchFamily="34" charset="0"/>
                <a:ea typeface="Outfit Extra Bold" pitchFamily="34" charset="-122"/>
                <a:cs typeface="Outfit Extra Bold" pitchFamily="34" charset="-120"/>
              </a:rPr>
              <a:t>Asse verticale: elenco delle attività</a:t>
            </a:r>
            <a:endParaRPr lang="en-US" sz="2400" dirty="0"/>
          </a:p>
        </p:txBody>
      </p:sp>
      <p:sp>
        <p:nvSpPr>
          <p:cNvPr id="7" name="Text 5"/>
          <p:cNvSpPr/>
          <p:nvPr/>
        </p:nvSpPr>
        <p:spPr>
          <a:xfrm>
            <a:off x="399217" y="2893124"/>
            <a:ext cx="6069211" cy="645315"/>
          </a:xfrm>
          <a:prstGeom prst="rect">
            <a:avLst/>
          </a:prstGeom>
          <a:noFill/>
          <a:ln/>
        </p:spPr>
        <p:txBody>
          <a:bodyPr wrap="none" lIns="0" tIns="0" rIns="0" bIns="0" rtlCol="0" anchor="t"/>
          <a:lstStyle/>
          <a:p>
            <a:pPr marL="0" indent="0" algn="l">
              <a:lnSpc>
                <a:spcPts val="2000"/>
              </a:lnSpc>
              <a:buNone/>
            </a:pPr>
            <a:r>
              <a:rPr lang="en-US" sz="2400" b="1" dirty="0">
                <a:solidFill>
                  <a:srgbClr val="231971"/>
                </a:solidFill>
                <a:latin typeface="Outfit Extra Bold" pitchFamily="34" charset="0"/>
                <a:ea typeface="Outfit Extra Bold" pitchFamily="34" charset="-122"/>
                <a:cs typeface="Outfit Extra Bold" pitchFamily="34" charset="-120"/>
              </a:rPr>
              <a:t>Tiene sotto controllo il tempo e </a:t>
            </a:r>
            <a:r>
              <a:rPr lang="en-US" sz="2400" b="1" dirty="0" err="1">
                <a:solidFill>
                  <a:srgbClr val="231971"/>
                </a:solidFill>
                <a:latin typeface="Outfit Extra Bold" pitchFamily="34" charset="0"/>
                <a:ea typeface="Outfit Extra Bold" pitchFamily="34" charset="-122"/>
                <a:cs typeface="Outfit Extra Bold" pitchFamily="34" charset="-120"/>
              </a:rPr>
              <a:t>l'ordine</a:t>
            </a:r>
            <a:r>
              <a:rPr lang="en-US" sz="2400" b="1" dirty="0">
                <a:solidFill>
                  <a:srgbClr val="231971"/>
                </a:solidFill>
                <a:latin typeface="Outfit Extra Bold" pitchFamily="34" charset="0"/>
                <a:ea typeface="Outfit Extra Bold" pitchFamily="34" charset="-122"/>
                <a:cs typeface="Outfit Extra Bold" pitchFamily="34" charset="-120"/>
              </a:rPr>
              <a:t> </a:t>
            </a:r>
          </a:p>
          <a:p>
            <a:pPr marL="0" indent="0" algn="l">
              <a:lnSpc>
                <a:spcPts val="2000"/>
              </a:lnSpc>
              <a:buNone/>
            </a:pPr>
            <a:r>
              <a:rPr lang="en-US" sz="2400" b="1" dirty="0" err="1">
                <a:solidFill>
                  <a:srgbClr val="231971"/>
                </a:solidFill>
                <a:latin typeface="Outfit Extra Bold" pitchFamily="34" charset="0"/>
                <a:ea typeface="Outfit Extra Bold" pitchFamily="34" charset="-122"/>
                <a:cs typeface="Outfit Extra Bold" pitchFamily="34" charset="-120"/>
              </a:rPr>
              <a:t>sequenziale</a:t>
            </a:r>
            <a:r>
              <a:rPr lang="en-US" sz="2400" b="1" dirty="0">
                <a:solidFill>
                  <a:srgbClr val="231971"/>
                </a:solidFill>
                <a:latin typeface="Outfit Extra Bold" pitchFamily="34" charset="0"/>
                <a:ea typeface="Outfit Extra Bold" pitchFamily="34" charset="-122"/>
                <a:cs typeface="Outfit Extra Bold" pitchFamily="34" charset="-120"/>
              </a:rPr>
              <a:t> delle varie azioni e le attività stesse</a:t>
            </a:r>
            <a:r>
              <a:rPr lang="en-US" sz="1150" b="1" dirty="0">
                <a:solidFill>
                  <a:srgbClr val="231971"/>
                </a:solidFill>
                <a:latin typeface="Outfit Extra Bold" pitchFamily="34" charset="0"/>
                <a:ea typeface="Outfit Extra Bold" pitchFamily="34" charset="-122"/>
                <a:cs typeface="Outfit Extra Bold" pitchFamily="34" charset="-120"/>
              </a:rPr>
              <a:t>.</a:t>
            </a:r>
            <a:endParaRPr lang="en-US" sz="1150" dirty="0"/>
          </a:p>
        </p:txBody>
      </p:sp>
      <p:pic>
        <p:nvPicPr>
          <p:cNvPr id="8" name="Image 0" descr="preencoded.png"/>
          <p:cNvPicPr>
            <a:picLocks noChangeAspect="1"/>
          </p:cNvPicPr>
          <p:nvPr/>
        </p:nvPicPr>
        <p:blipFill>
          <a:blip r:embed="rId3"/>
          <a:stretch>
            <a:fillRect/>
          </a:stretch>
        </p:blipFill>
        <p:spPr>
          <a:xfrm>
            <a:off x="599939" y="3758429"/>
            <a:ext cx="2700834" cy="3846643"/>
          </a:xfrm>
          <a:prstGeom prst="rect">
            <a:avLst/>
          </a:prstGeom>
        </p:spPr>
      </p:pic>
      <p:sp>
        <p:nvSpPr>
          <p:cNvPr id="9" name="Text 6"/>
          <p:cNvSpPr/>
          <p:nvPr/>
        </p:nvSpPr>
        <p:spPr>
          <a:xfrm>
            <a:off x="7689829" y="430470"/>
            <a:ext cx="2027039" cy="187047"/>
          </a:xfrm>
          <a:prstGeom prst="rect">
            <a:avLst/>
          </a:prstGeom>
          <a:noFill/>
          <a:ln/>
        </p:spPr>
        <p:txBody>
          <a:bodyPr wrap="none" lIns="0" tIns="0" rIns="0" bIns="0" rtlCol="0" anchor="t"/>
          <a:lstStyle/>
          <a:p>
            <a:pPr marL="0" indent="0" algn="l">
              <a:lnSpc>
                <a:spcPts val="1450"/>
              </a:lnSpc>
              <a:buNone/>
            </a:pPr>
            <a:r>
              <a:rPr lang="en-US" sz="3600" b="1" dirty="0">
                <a:solidFill>
                  <a:srgbClr val="910D0D"/>
                </a:solidFill>
                <a:latin typeface="Outfit Extra Bold" pitchFamily="34" charset="0"/>
                <a:ea typeface="Outfit Extra Bold" pitchFamily="34" charset="-122"/>
                <a:cs typeface="Outfit Extra Bold" pitchFamily="34" charset="-120"/>
              </a:rPr>
              <a:t>9. </a:t>
            </a:r>
            <a:r>
              <a:rPr lang="en-US" sz="3200" b="1" dirty="0">
                <a:solidFill>
                  <a:srgbClr val="910D0D"/>
                </a:solidFill>
                <a:latin typeface="Outfit Extra Bold" pitchFamily="34" charset="0"/>
                <a:ea typeface="Outfit Extra Bold" pitchFamily="34" charset="-122"/>
                <a:cs typeface="Outfit Extra Bold" pitchFamily="34" charset="-120"/>
              </a:rPr>
              <a:t>La misurazione dei risultati</a:t>
            </a:r>
            <a:endParaRPr lang="en-US" sz="3200" dirty="0"/>
          </a:p>
        </p:txBody>
      </p:sp>
      <p:sp>
        <p:nvSpPr>
          <p:cNvPr id="10" name="Text 7"/>
          <p:cNvSpPr/>
          <p:nvPr/>
        </p:nvSpPr>
        <p:spPr>
          <a:xfrm>
            <a:off x="8542776" y="1049276"/>
            <a:ext cx="1756410" cy="187047"/>
          </a:xfrm>
          <a:prstGeom prst="rect">
            <a:avLst/>
          </a:prstGeom>
          <a:noFill/>
          <a:ln/>
        </p:spPr>
        <p:txBody>
          <a:bodyPr wrap="none" lIns="0" tIns="0" rIns="0" bIns="0" rtlCol="0" anchor="t"/>
          <a:lstStyle/>
          <a:p>
            <a:pPr marL="0" indent="0" algn="l">
              <a:lnSpc>
                <a:spcPts val="1450"/>
              </a:lnSpc>
              <a:buNone/>
            </a:pPr>
            <a:r>
              <a:rPr lang="en-US" sz="2400" b="1" dirty="0">
                <a:solidFill>
                  <a:srgbClr val="231971"/>
                </a:solidFill>
                <a:latin typeface="Outfit Extra Bold" pitchFamily="34" charset="0"/>
                <a:ea typeface="Outfit Extra Bold" pitchFamily="34" charset="-122"/>
                <a:cs typeface="Outfit Extra Bold" pitchFamily="34" charset="-120"/>
              </a:rPr>
              <a:t>In relazione agli obiettivi:</a:t>
            </a:r>
            <a:endParaRPr lang="en-US" sz="2400" dirty="0"/>
          </a:p>
        </p:txBody>
      </p:sp>
      <p:sp>
        <p:nvSpPr>
          <p:cNvPr id="11" name="Text 8"/>
          <p:cNvSpPr/>
          <p:nvPr/>
        </p:nvSpPr>
        <p:spPr>
          <a:xfrm>
            <a:off x="8592265" y="1491527"/>
            <a:ext cx="1751528" cy="187047"/>
          </a:xfrm>
          <a:prstGeom prst="rect">
            <a:avLst/>
          </a:prstGeom>
          <a:noFill/>
          <a:ln/>
        </p:spPr>
        <p:txBody>
          <a:bodyPr wrap="none" lIns="0" tIns="0" rIns="0" bIns="0" rtlCol="0" anchor="t"/>
          <a:lstStyle/>
          <a:p>
            <a:pPr marL="0" indent="0" algn="l">
              <a:lnSpc>
                <a:spcPts val="1450"/>
              </a:lnSpc>
              <a:buNone/>
            </a:pPr>
            <a:r>
              <a:rPr lang="en-US" sz="2400" b="1" dirty="0">
                <a:solidFill>
                  <a:srgbClr val="231971"/>
                </a:solidFill>
                <a:latin typeface="Outfit Extra Bold" pitchFamily="34" charset="0"/>
                <a:ea typeface="Outfit Extra Bold" pitchFamily="34" charset="-122"/>
                <a:cs typeface="Outfit Extra Bold" pitchFamily="34" charset="-120"/>
              </a:rPr>
              <a:t>Misurazione quantitativa</a:t>
            </a:r>
            <a:endParaRPr lang="en-US" sz="2400" dirty="0"/>
          </a:p>
        </p:txBody>
      </p:sp>
      <p:sp>
        <p:nvSpPr>
          <p:cNvPr id="12" name="Text 9"/>
          <p:cNvSpPr/>
          <p:nvPr/>
        </p:nvSpPr>
        <p:spPr>
          <a:xfrm>
            <a:off x="8542776" y="2014264"/>
            <a:ext cx="1645206" cy="315262"/>
          </a:xfrm>
          <a:prstGeom prst="rect">
            <a:avLst/>
          </a:prstGeom>
          <a:noFill/>
          <a:ln/>
        </p:spPr>
        <p:txBody>
          <a:bodyPr wrap="none" lIns="0" tIns="0" rIns="0" bIns="0" rtlCol="0" anchor="t"/>
          <a:lstStyle/>
          <a:p>
            <a:pPr marL="0" indent="0" algn="l">
              <a:lnSpc>
                <a:spcPts val="1450"/>
              </a:lnSpc>
              <a:buNone/>
            </a:pPr>
            <a:r>
              <a:rPr lang="en-US" sz="2400" b="1" dirty="0">
                <a:solidFill>
                  <a:srgbClr val="231971"/>
                </a:solidFill>
                <a:latin typeface="Outfit Extra Bold" pitchFamily="34" charset="0"/>
                <a:ea typeface="Outfit Extra Bold" pitchFamily="34" charset="-122"/>
                <a:cs typeface="Outfit Extra Bold" pitchFamily="34" charset="-120"/>
              </a:rPr>
              <a:t>Misurazione qualitativa</a:t>
            </a:r>
            <a:endParaRPr lang="en-US" sz="2400" dirty="0"/>
          </a:p>
        </p:txBody>
      </p:sp>
      <p:sp>
        <p:nvSpPr>
          <p:cNvPr id="13" name="Text 10"/>
          <p:cNvSpPr/>
          <p:nvPr/>
        </p:nvSpPr>
        <p:spPr>
          <a:xfrm>
            <a:off x="7607231" y="2456515"/>
            <a:ext cx="5798582" cy="833095"/>
          </a:xfrm>
          <a:prstGeom prst="rect">
            <a:avLst/>
          </a:prstGeom>
          <a:noFill/>
          <a:ln/>
        </p:spPr>
        <p:txBody>
          <a:bodyPr wrap="none" lIns="0" tIns="0" rIns="0" bIns="0" rtlCol="0" anchor="t"/>
          <a:lstStyle/>
          <a:p>
            <a:pPr marL="0" indent="0" algn="l">
              <a:lnSpc>
                <a:spcPct val="150000"/>
              </a:lnSpc>
              <a:buNone/>
            </a:pPr>
            <a:r>
              <a:rPr lang="en-US" sz="2400" b="1" dirty="0">
                <a:solidFill>
                  <a:srgbClr val="231971"/>
                </a:solidFill>
                <a:latin typeface="Outfit Extra Bold" pitchFamily="34" charset="0"/>
                <a:ea typeface="Outfit Extra Bold" pitchFamily="34" charset="-122"/>
                <a:cs typeface="Outfit Extra Bold" pitchFamily="34" charset="-120"/>
              </a:rPr>
              <a:t>Es. quante mail spedite? Quante aperte? </a:t>
            </a:r>
          </a:p>
          <a:p>
            <a:pPr marL="0" indent="0" algn="l">
              <a:lnSpc>
                <a:spcPct val="150000"/>
              </a:lnSpc>
              <a:buNone/>
            </a:pPr>
            <a:r>
              <a:rPr lang="en-US" sz="2400" b="1" dirty="0">
                <a:solidFill>
                  <a:srgbClr val="231971"/>
                </a:solidFill>
                <a:latin typeface="Outfit Extra Bold" pitchFamily="34" charset="0"/>
                <a:ea typeface="Outfit Extra Bold" pitchFamily="34" charset="-122"/>
                <a:cs typeface="Outfit Extra Bold" pitchFamily="34" charset="-120"/>
              </a:rPr>
              <a:t>Quante risposte? Chi ha risposto? Cosa?....</a:t>
            </a:r>
            <a:endParaRPr lang="en-US" sz="2400" dirty="0"/>
          </a:p>
        </p:txBody>
      </p:sp>
      <p:pic>
        <p:nvPicPr>
          <p:cNvPr id="14" name="Image 1" descr="preencoded.png"/>
          <p:cNvPicPr>
            <a:picLocks noChangeAspect="1"/>
          </p:cNvPicPr>
          <p:nvPr/>
        </p:nvPicPr>
        <p:blipFill>
          <a:blip r:embed="rId4"/>
          <a:stretch>
            <a:fillRect/>
          </a:stretch>
        </p:blipFill>
        <p:spPr>
          <a:xfrm>
            <a:off x="9276015" y="4168524"/>
            <a:ext cx="3090687" cy="38409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586871"/>
            <a:ext cx="6855857"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Il Piano di Comunicazione: </a:t>
            </a:r>
            <a:r>
              <a:rPr lang="en-US" sz="3100" b="1" dirty="0">
                <a:solidFill>
                  <a:srgbClr val="5E4CE6"/>
                </a:solidFill>
                <a:latin typeface="Outfit Extra Bold" pitchFamily="34" charset="0"/>
                <a:ea typeface="Outfit Extra Bold" pitchFamily="34" charset="-122"/>
                <a:cs typeface="Outfit Extra Bold" pitchFamily="34" charset="-120"/>
              </a:rPr>
              <a:t>Come </a:t>
            </a:r>
            <a:r>
              <a:rPr lang="en-US" sz="3100" b="1" dirty="0" err="1">
                <a:solidFill>
                  <a:srgbClr val="5E4CE6"/>
                </a:solidFill>
                <a:latin typeface="Outfit Extra Bold" pitchFamily="34" charset="0"/>
                <a:ea typeface="Outfit Extra Bold" pitchFamily="34" charset="-122"/>
                <a:cs typeface="Outfit Extra Bold" pitchFamily="34" charset="-120"/>
              </a:rPr>
              <a:t>processo</a:t>
            </a:r>
            <a:endParaRPr lang="en-US" sz="3100" dirty="0"/>
          </a:p>
        </p:txBody>
      </p:sp>
      <p:sp>
        <p:nvSpPr>
          <p:cNvPr id="3" name="Text 1"/>
          <p:cNvSpPr/>
          <p:nvPr/>
        </p:nvSpPr>
        <p:spPr>
          <a:xfrm>
            <a:off x="793790" y="316230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È un Processo che:</a:t>
            </a:r>
            <a:endParaRPr lang="en-US" sz="2300" dirty="0"/>
          </a:p>
        </p:txBody>
      </p:sp>
      <p:sp>
        <p:nvSpPr>
          <p:cNvPr id="4" name="Text 2"/>
          <p:cNvSpPr/>
          <p:nvPr/>
        </p:nvSpPr>
        <p:spPr>
          <a:xfrm>
            <a:off x="793790" y="4030385"/>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coinvolge l'organizzazione interamente e ne modifica le sue modalità organizzative</a:t>
            </a:r>
            <a:endParaRPr lang="en-US" sz="2300" dirty="0"/>
          </a:p>
        </p:txBody>
      </p:sp>
      <p:sp>
        <p:nvSpPr>
          <p:cNvPr id="5" name="Text 3"/>
          <p:cNvSpPr/>
          <p:nvPr/>
        </p:nvSpPr>
        <p:spPr>
          <a:xfrm>
            <a:off x="7564874" y="4030385"/>
            <a:ext cx="6279356"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tiene conto di uno o più target, dando vita a messaggi dotati di senso per ciascuno</a:t>
            </a:r>
            <a:endParaRPr lang="en-US" sz="2300" dirty="0"/>
          </a:p>
        </p:txBody>
      </p:sp>
      <p:sp>
        <p:nvSpPr>
          <p:cNvPr id="6" name="Text 4"/>
          <p:cNvSpPr/>
          <p:nvPr/>
        </p:nvSpPr>
        <p:spPr>
          <a:xfrm>
            <a:off x="793790" y="5270540"/>
            <a:ext cx="5105519"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Keywords: </a:t>
            </a:r>
            <a:r>
              <a:rPr lang="en-US" sz="2300" b="1" dirty="0">
                <a:solidFill>
                  <a:srgbClr val="231971"/>
                </a:solidFill>
                <a:latin typeface="Outfit Extra Bold" pitchFamily="34" charset="0"/>
                <a:ea typeface="Outfit Extra Bold" pitchFamily="34" charset="-122"/>
                <a:cs typeface="Outfit Extra Bold" pitchFamily="34" charset="-120"/>
              </a:rPr>
              <a:t>comunicare (vs informare)</a:t>
            </a:r>
            <a:endParaRPr lang="en-US" sz="2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4468416"/>
            <a:ext cx="12043172" cy="620078"/>
          </a:xfrm>
          <a:prstGeom prst="rect">
            <a:avLst/>
          </a:prstGeom>
          <a:noFill/>
          <a:ln/>
        </p:spPr>
        <p:txBody>
          <a:bodyPr wrap="none" lIns="0" tIns="0" rIns="0" bIns="0" rtlCol="0" anchor="t"/>
          <a:lstStyle/>
          <a:p>
            <a:pPr marL="0" indent="0" algn="l">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Il Piano di Comunicazione: perché è così importante?</a:t>
            </a:r>
            <a:endParaRPr lang="en-US" sz="3900" dirty="0"/>
          </a:p>
        </p:txBody>
      </p:sp>
      <p:sp>
        <p:nvSpPr>
          <p:cNvPr id="4" name="Text 1"/>
          <p:cNvSpPr/>
          <p:nvPr/>
        </p:nvSpPr>
        <p:spPr>
          <a:xfrm>
            <a:off x="793790" y="5386149"/>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231971"/>
                </a:solidFill>
                <a:latin typeface="Outfit Extra Bold" pitchFamily="34" charset="0"/>
                <a:ea typeface="Outfit Extra Bold" pitchFamily="34" charset="-122"/>
                <a:cs typeface="Outfit Extra Bold" pitchFamily="34" charset="-120"/>
              </a:rPr>
              <a:t>3 fattori chiave</a:t>
            </a:r>
            <a:endParaRPr lang="en-US" sz="5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385768"/>
            <a:ext cx="10753963"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Il Piano di Comunicazione (PdC): </a:t>
            </a:r>
            <a:r>
              <a:rPr lang="en-US" sz="3100" b="1" dirty="0">
                <a:solidFill>
                  <a:srgbClr val="5E4CE6"/>
                </a:solidFill>
                <a:latin typeface="Outfit Extra Bold" pitchFamily="34" charset="0"/>
                <a:ea typeface="Outfit Extra Bold" pitchFamily="34" charset="-122"/>
                <a:cs typeface="Outfit Extra Bold" pitchFamily="34" charset="-120"/>
              </a:rPr>
              <a:t>3 fattori di riferimento 1/3</a:t>
            </a:r>
            <a:endParaRPr lang="en-US" sz="3100" dirty="0"/>
          </a:p>
        </p:txBody>
      </p:sp>
      <p:sp>
        <p:nvSpPr>
          <p:cNvPr id="3" name="Text 1"/>
          <p:cNvSpPr/>
          <p:nvPr/>
        </p:nvSpPr>
        <p:spPr>
          <a:xfrm>
            <a:off x="793790" y="1961198"/>
            <a:ext cx="6837164" cy="496133"/>
          </a:xfrm>
          <a:prstGeom prst="rect">
            <a:avLst/>
          </a:prstGeom>
          <a:noFill/>
          <a:ln/>
        </p:spPr>
        <p:txBody>
          <a:bodyPr wrap="none" lIns="0" tIns="0" rIns="0" bIns="0" rtlCol="0" anchor="t"/>
          <a:lstStyle/>
          <a:p>
            <a:pPr marL="0" indent="0" algn="l">
              <a:lnSpc>
                <a:spcPts val="3900"/>
              </a:lnSpc>
              <a:buNone/>
            </a:pPr>
            <a:r>
              <a:rPr lang="en-US" sz="3100" b="1" dirty="0">
                <a:solidFill>
                  <a:srgbClr val="957D00"/>
                </a:solidFill>
                <a:latin typeface="Outfit Extra Bold" pitchFamily="34" charset="0"/>
                <a:ea typeface="Outfit Extra Bold" pitchFamily="34" charset="-122"/>
                <a:cs typeface="Outfit Extra Bold" pitchFamily="34" charset="-120"/>
              </a:rPr>
              <a:t>1. Vettore di comunicazione integrata</a:t>
            </a:r>
            <a:r>
              <a:rPr lang="en-US" sz="3100" b="1" dirty="0">
                <a:solidFill>
                  <a:srgbClr val="231971"/>
                </a:solidFill>
                <a:latin typeface="Outfit Extra Bold" pitchFamily="34" charset="0"/>
                <a:ea typeface="Outfit Extra Bold" pitchFamily="34" charset="-122"/>
                <a:cs typeface="Outfit Extra Bold" pitchFamily="34" charset="-120"/>
              </a:rPr>
              <a:t>:</a:t>
            </a:r>
            <a:endParaRPr lang="en-US" sz="3100" dirty="0"/>
          </a:p>
        </p:txBody>
      </p:sp>
      <p:sp>
        <p:nvSpPr>
          <p:cNvPr id="4" name="Shape 2"/>
          <p:cNvSpPr/>
          <p:nvPr/>
        </p:nvSpPr>
        <p:spPr>
          <a:xfrm>
            <a:off x="793790" y="2754987"/>
            <a:ext cx="4215289" cy="3418999"/>
          </a:xfrm>
          <a:prstGeom prst="roundRect">
            <a:avLst>
              <a:gd name="adj" fmla="val 3209"/>
            </a:avLst>
          </a:prstGeom>
          <a:solidFill>
            <a:srgbClr val="FAFAFA">
              <a:alpha val="95000"/>
            </a:srgbClr>
          </a:solidFill>
          <a:ln w="22860">
            <a:solidFill>
              <a:srgbClr val="BDB8DF"/>
            </a:solidFill>
            <a:prstDash val="solid"/>
          </a:ln>
        </p:spPr>
        <p:txBody>
          <a:bodyPr/>
          <a:lstStyle/>
          <a:p>
            <a:endParaRPr lang="it-IT"/>
          </a:p>
        </p:txBody>
      </p:sp>
      <p:sp>
        <p:nvSpPr>
          <p:cNvPr id="5" name="Shape 3"/>
          <p:cNvSpPr/>
          <p:nvPr/>
        </p:nvSpPr>
        <p:spPr>
          <a:xfrm>
            <a:off x="770930" y="2754987"/>
            <a:ext cx="91440" cy="3418999"/>
          </a:xfrm>
          <a:prstGeom prst="roundRect">
            <a:avLst>
              <a:gd name="adj" fmla="val 91163"/>
            </a:avLst>
          </a:prstGeom>
          <a:solidFill>
            <a:srgbClr val="5E4CE6"/>
          </a:solidFill>
          <a:ln/>
        </p:spPr>
        <p:txBody>
          <a:bodyPr/>
          <a:lstStyle/>
          <a:p>
            <a:endParaRPr lang="it-IT"/>
          </a:p>
        </p:txBody>
      </p:sp>
      <p:sp>
        <p:nvSpPr>
          <p:cNvPr id="6" name="Text 4"/>
          <p:cNvSpPr/>
          <p:nvPr/>
        </p:nvSpPr>
        <p:spPr>
          <a:xfrm>
            <a:off x="1083588" y="2976205"/>
            <a:ext cx="3704273" cy="2976563"/>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permette di guardare al di fuori dell'organizzazione, per fare il punto sui bisogni informativi dell'utenza e per monitorare possibili iniziative promosse da altri attori;</a:t>
            </a:r>
            <a:endParaRPr lang="en-US" sz="2300" dirty="0"/>
          </a:p>
        </p:txBody>
      </p:sp>
      <p:sp>
        <p:nvSpPr>
          <p:cNvPr id="7" name="Shape 5"/>
          <p:cNvSpPr/>
          <p:nvPr/>
        </p:nvSpPr>
        <p:spPr>
          <a:xfrm>
            <a:off x="5207437" y="2754987"/>
            <a:ext cx="4215408" cy="3418999"/>
          </a:xfrm>
          <a:prstGeom prst="roundRect">
            <a:avLst>
              <a:gd name="adj" fmla="val 3209"/>
            </a:avLst>
          </a:prstGeom>
          <a:solidFill>
            <a:srgbClr val="FAFAFA">
              <a:alpha val="95000"/>
            </a:srgbClr>
          </a:solidFill>
          <a:ln w="22860">
            <a:solidFill>
              <a:srgbClr val="BDB8DF"/>
            </a:solidFill>
            <a:prstDash val="solid"/>
          </a:ln>
        </p:spPr>
        <p:txBody>
          <a:bodyPr/>
          <a:lstStyle/>
          <a:p>
            <a:endParaRPr lang="it-IT"/>
          </a:p>
        </p:txBody>
      </p:sp>
      <p:sp>
        <p:nvSpPr>
          <p:cNvPr id="8" name="Shape 6"/>
          <p:cNvSpPr/>
          <p:nvPr/>
        </p:nvSpPr>
        <p:spPr>
          <a:xfrm>
            <a:off x="5184577" y="2754987"/>
            <a:ext cx="91440" cy="3418999"/>
          </a:xfrm>
          <a:prstGeom prst="roundRect">
            <a:avLst>
              <a:gd name="adj" fmla="val 91163"/>
            </a:avLst>
          </a:prstGeom>
          <a:solidFill>
            <a:srgbClr val="5E4CE6"/>
          </a:solidFill>
          <a:ln/>
        </p:spPr>
        <p:txBody>
          <a:bodyPr/>
          <a:lstStyle/>
          <a:p>
            <a:endParaRPr lang="it-IT"/>
          </a:p>
        </p:txBody>
      </p:sp>
      <p:sp>
        <p:nvSpPr>
          <p:cNvPr id="9" name="Text 7"/>
          <p:cNvSpPr/>
          <p:nvPr/>
        </p:nvSpPr>
        <p:spPr>
          <a:xfrm>
            <a:off x="5497235" y="2976205"/>
            <a:ext cx="3704392" cy="148828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facilita un processo di autovalutazione della propria identità organizzativa;</a:t>
            </a:r>
            <a:endParaRPr lang="en-US" sz="2300" dirty="0"/>
          </a:p>
        </p:txBody>
      </p:sp>
      <p:sp>
        <p:nvSpPr>
          <p:cNvPr id="10" name="Shape 8"/>
          <p:cNvSpPr/>
          <p:nvPr/>
        </p:nvSpPr>
        <p:spPr>
          <a:xfrm>
            <a:off x="9621203" y="2754987"/>
            <a:ext cx="4215289" cy="3418999"/>
          </a:xfrm>
          <a:prstGeom prst="roundRect">
            <a:avLst>
              <a:gd name="adj" fmla="val 3209"/>
            </a:avLst>
          </a:prstGeom>
          <a:solidFill>
            <a:srgbClr val="FAFAFA">
              <a:alpha val="95000"/>
            </a:srgbClr>
          </a:solidFill>
          <a:ln w="22860">
            <a:solidFill>
              <a:srgbClr val="BDB8DF"/>
            </a:solidFill>
            <a:prstDash val="solid"/>
          </a:ln>
        </p:spPr>
        <p:txBody>
          <a:bodyPr/>
          <a:lstStyle/>
          <a:p>
            <a:endParaRPr lang="it-IT"/>
          </a:p>
        </p:txBody>
      </p:sp>
      <p:sp>
        <p:nvSpPr>
          <p:cNvPr id="11" name="Shape 9"/>
          <p:cNvSpPr/>
          <p:nvPr/>
        </p:nvSpPr>
        <p:spPr>
          <a:xfrm>
            <a:off x="9598343" y="2754987"/>
            <a:ext cx="91440" cy="3418999"/>
          </a:xfrm>
          <a:prstGeom prst="roundRect">
            <a:avLst>
              <a:gd name="adj" fmla="val 91163"/>
            </a:avLst>
          </a:prstGeom>
          <a:solidFill>
            <a:srgbClr val="5E4CE6"/>
          </a:solidFill>
          <a:ln/>
        </p:spPr>
        <p:txBody>
          <a:bodyPr/>
          <a:lstStyle/>
          <a:p>
            <a:endParaRPr lang="it-IT"/>
          </a:p>
        </p:txBody>
      </p:sp>
      <p:sp>
        <p:nvSpPr>
          <p:cNvPr id="12" name="Text 10"/>
          <p:cNvSpPr/>
          <p:nvPr/>
        </p:nvSpPr>
        <p:spPr>
          <a:xfrm>
            <a:off x="9911001" y="2976205"/>
            <a:ext cx="3704273" cy="2232422"/>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rende coerenti/convergenti le azioni di comunicazione rivolte all'esterno e all'interno dell'organizzazione.</a:t>
            </a:r>
            <a:endParaRPr lang="en-US" sz="2300" dirty="0"/>
          </a:p>
        </p:txBody>
      </p:sp>
      <p:sp>
        <p:nvSpPr>
          <p:cNvPr id="13" name="Text 11"/>
          <p:cNvSpPr/>
          <p:nvPr/>
        </p:nvSpPr>
        <p:spPr>
          <a:xfrm>
            <a:off x="793790" y="6471642"/>
            <a:ext cx="5379601"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Keyword: </a:t>
            </a:r>
            <a:r>
              <a:rPr lang="en-US" sz="2300" b="1" dirty="0">
                <a:solidFill>
                  <a:srgbClr val="231971"/>
                </a:solidFill>
                <a:latin typeface="Outfit Extra Bold" pitchFamily="34" charset="0"/>
                <a:ea typeface="Outfit Extra Bold" pitchFamily="34" charset="-122"/>
                <a:cs typeface="Outfit Extra Bold" pitchFamily="34" charset="-120"/>
              </a:rPr>
              <a:t>PdC come risorsa (vs obbligo)</a:t>
            </a:r>
            <a:endParaRPr lang="en-US" sz="2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41051"/>
            <a:ext cx="7556421" cy="992267"/>
          </a:xfrm>
          <a:prstGeom prst="rect">
            <a:avLst/>
          </a:prstGeom>
          <a:noFill/>
          <a:ln/>
        </p:spPr>
        <p:txBody>
          <a:bodyPr wrap="squar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Il Piano di Comunicazione: </a:t>
            </a:r>
            <a:r>
              <a:rPr lang="en-US" sz="3100" b="1" dirty="0">
                <a:solidFill>
                  <a:srgbClr val="5E4CE6"/>
                </a:solidFill>
                <a:latin typeface="Outfit Extra Bold" pitchFamily="34" charset="0"/>
                <a:ea typeface="Outfit Extra Bold" pitchFamily="34" charset="-122"/>
                <a:cs typeface="Outfit Extra Bold" pitchFamily="34" charset="-120"/>
              </a:rPr>
              <a:t>fattori di riferimento 2/3</a:t>
            </a:r>
            <a:endParaRPr lang="en-US" sz="3100" dirty="0"/>
          </a:p>
        </p:txBody>
      </p:sp>
      <p:sp>
        <p:nvSpPr>
          <p:cNvPr id="4" name="Text 1"/>
          <p:cNvSpPr/>
          <p:nvPr/>
        </p:nvSpPr>
        <p:spPr>
          <a:xfrm>
            <a:off x="793790" y="2812613"/>
            <a:ext cx="7556421"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2. Tool per costruire relazionalità consapevoli, non episodiche</a:t>
            </a:r>
            <a:endParaRPr lang="en-US" sz="2300" dirty="0"/>
          </a:p>
        </p:txBody>
      </p:sp>
      <p:sp>
        <p:nvSpPr>
          <p:cNvPr id="5" name="Text 2"/>
          <p:cNvSpPr/>
          <p:nvPr/>
        </p:nvSpPr>
        <p:spPr>
          <a:xfrm>
            <a:off x="793790" y="3636050"/>
            <a:ext cx="7211378"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Il PdC si presenta come una mappa che può agire per</a:t>
            </a:r>
            <a:endParaRPr lang="en-US" sz="2300" dirty="0"/>
          </a:p>
        </p:txBody>
      </p:sp>
      <p:sp>
        <p:nvSpPr>
          <p:cNvPr id="6" name="Text 3"/>
          <p:cNvSpPr/>
          <p:nvPr/>
        </p:nvSpPr>
        <p:spPr>
          <a:xfrm>
            <a:off x="793790" y="4504134"/>
            <a:ext cx="3536156" cy="111621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determinare eventi comunicativi (vs assistere)</a:t>
            </a:r>
            <a:endParaRPr lang="en-US" sz="2300" dirty="0"/>
          </a:p>
        </p:txBody>
      </p:sp>
      <p:sp>
        <p:nvSpPr>
          <p:cNvPr id="7" name="Text 4"/>
          <p:cNvSpPr/>
          <p:nvPr/>
        </p:nvSpPr>
        <p:spPr>
          <a:xfrm>
            <a:off x="4821674" y="4504134"/>
            <a:ext cx="3536156" cy="744141"/>
          </a:xfrm>
          <a:prstGeom prst="rect">
            <a:avLst/>
          </a:prstGeom>
          <a:noFill/>
          <a:ln/>
        </p:spPr>
        <p:txBody>
          <a:bodyPr wrap="squar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lavorare in ottica strategica (vs tattica)</a:t>
            </a:r>
            <a:endParaRPr lang="en-US" sz="2300" dirty="0"/>
          </a:p>
        </p:txBody>
      </p:sp>
      <p:sp>
        <p:nvSpPr>
          <p:cNvPr id="8" name="Text 5"/>
          <p:cNvSpPr/>
          <p:nvPr/>
        </p:nvSpPr>
        <p:spPr>
          <a:xfrm>
            <a:off x="793790" y="6116360"/>
            <a:ext cx="6704171"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Keyword: </a:t>
            </a:r>
            <a:r>
              <a:rPr lang="en-US" sz="2300" b="1" dirty="0">
                <a:solidFill>
                  <a:srgbClr val="231971"/>
                </a:solidFill>
                <a:latin typeface="Outfit Extra Bold" pitchFamily="34" charset="0"/>
                <a:ea typeface="Outfit Extra Bold" pitchFamily="34" charset="-122"/>
                <a:cs typeface="Outfit Extra Bold" pitchFamily="34" charset="-120"/>
              </a:rPr>
              <a:t>PdC come progetto (vs elenco di azioni)</a:t>
            </a:r>
            <a:endParaRPr lang="en-US" sz="2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204805"/>
            <a:ext cx="9441537" cy="496133"/>
          </a:xfrm>
          <a:prstGeom prst="rect">
            <a:avLst/>
          </a:prstGeom>
          <a:noFill/>
          <a:ln/>
        </p:spPr>
        <p:txBody>
          <a:bodyPr wrap="none" lIns="0" tIns="0" rIns="0" bIns="0" rtlCol="0" anchor="t"/>
          <a:lstStyle/>
          <a:p>
            <a:pPr marL="0" indent="0" algn="l">
              <a:lnSpc>
                <a:spcPts val="3900"/>
              </a:lnSpc>
              <a:buNone/>
            </a:pPr>
            <a:r>
              <a:rPr lang="en-US" sz="3100" b="1" dirty="0">
                <a:solidFill>
                  <a:srgbClr val="231971"/>
                </a:solidFill>
                <a:latin typeface="Outfit Extra Bold" pitchFamily="34" charset="0"/>
                <a:ea typeface="Outfit Extra Bold" pitchFamily="34" charset="-122"/>
                <a:cs typeface="Outfit Extra Bold" pitchFamily="34" charset="-120"/>
              </a:rPr>
              <a:t>Il Piano di Comunicazione: </a:t>
            </a:r>
            <a:r>
              <a:rPr lang="en-US" sz="3100" b="1" dirty="0">
                <a:solidFill>
                  <a:srgbClr val="5E4CE6"/>
                </a:solidFill>
                <a:latin typeface="Outfit Extra Bold" pitchFamily="34" charset="0"/>
                <a:ea typeface="Outfit Extra Bold" pitchFamily="34" charset="-122"/>
                <a:cs typeface="Outfit Extra Bold" pitchFamily="34" charset="-120"/>
              </a:rPr>
              <a:t>fattori di riferimento 3/3</a:t>
            </a:r>
            <a:endParaRPr lang="en-US" sz="3100" dirty="0"/>
          </a:p>
        </p:txBody>
      </p:sp>
      <p:sp>
        <p:nvSpPr>
          <p:cNvPr id="4" name="Text 1"/>
          <p:cNvSpPr/>
          <p:nvPr/>
        </p:nvSpPr>
        <p:spPr>
          <a:xfrm>
            <a:off x="793790" y="3780234"/>
            <a:ext cx="11829455" cy="372070"/>
          </a:xfrm>
          <a:prstGeom prst="rect">
            <a:avLst/>
          </a:prstGeom>
          <a:noFill/>
          <a:ln/>
        </p:spPr>
        <p:txBody>
          <a:bodyPr wrap="none" lIns="0" tIns="0" rIns="0" bIns="0" rtlCol="0" anchor="t"/>
          <a:lstStyle/>
          <a:p>
            <a:pPr marL="0" indent="0" algn="l">
              <a:lnSpc>
                <a:spcPts val="2900"/>
              </a:lnSpc>
              <a:buNone/>
            </a:pPr>
            <a:r>
              <a:rPr lang="en-US" sz="2300" b="1" dirty="0">
                <a:solidFill>
                  <a:srgbClr val="231971"/>
                </a:solidFill>
                <a:latin typeface="Outfit Extra Bold" pitchFamily="34" charset="0"/>
                <a:ea typeface="Outfit Extra Bold" pitchFamily="34" charset="-122"/>
                <a:cs typeface="Outfit Extra Bold" pitchFamily="34" charset="-120"/>
              </a:rPr>
              <a:t>3. Processo che mette in luce elementi fondamentali di qualsiasi momento comunicativo</a:t>
            </a:r>
            <a:endParaRPr lang="en-US" sz="2300" dirty="0"/>
          </a:p>
        </p:txBody>
      </p:sp>
      <p:pic>
        <p:nvPicPr>
          <p:cNvPr id="5" name="Image 1" descr="preencoded.png"/>
          <p:cNvPicPr>
            <a:picLocks noChangeAspect="1"/>
          </p:cNvPicPr>
          <p:nvPr/>
        </p:nvPicPr>
        <p:blipFill>
          <a:blip r:embed="rId4"/>
          <a:stretch>
            <a:fillRect/>
          </a:stretch>
        </p:blipFill>
        <p:spPr>
          <a:xfrm>
            <a:off x="793790" y="4449961"/>
            <a:ext cx="4347567" cy="793790"/>
          </a:xfrm>
          <a:prstGeom prst="rect">
            <a:avLst/>
          </a:prstGeom>
        </p:spPr>
      </p:pic>
      <p:sp>
        <p:nvSpPr>
          <p:cNvPr id="6" name="Text 2"/>
          <p:cNvSpPr/>
          <p:nvPr/>
        </p:nvSpPr>
        <p:spPr>
          <a:xfrm>
            <a:off x="992148" y="544210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decisioni strategiche</a:t>
            </a:r>
            <a:endParaRPr lang="en-US" sz="2300" dirty="0"/>
          </a:p>
        </p:txBody>
      </p:sp>
      <p:sp>
        <p:nvSpPr>
          <p:cNvPr id="7" name="Text 3"/>
          <p:cNvSpPr/>
          <p:nvPr/>
        </p:nvSpPr>
        <p:spPr>
          <a:xfrm>
            <a:off x="992148" y="5893475"/>
            <a:ext cx="3620810"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(avere un obiettivo chiaro)</a:t>
            </a:r>
            <a:endParaRPr lang="en-US" sz="2300" dirty="0"/>
          </a:p>
        </p:txBody>
      </p:sp>
      <p:pic>
        <p:nvPicPr>
          <p:cNvPr id="8" name="Image 2" descr="preencoded.png"/>
          <p:cNvPicPr>
            <a:picLocks noChangeAspect="1"/>
          </p:cNvPicPr>
          <p:nvPr/>
        </p:nvPicPr>
        <p:blipFill>
          <a:blip r:embed="rId5"/>
          <a:stretch>
            <a:fillRect/>
          </a:stretch>
        </p:blipFill>
        <p:spPr>
          <a:xfrm>
            <a:off x="5141357" y="4449961"/>
            <a:ext cx="4347567" cy="793790"/>
          </a:xfrm>
          <a:prstGeom prst="rect">
            <a:avLst/>
          </a:prstGeom>
        </p:spPr>
      </p:pic>
      <p:sp>
        <p:nvSpPr>
          <p:cNvPr id="9" name="Text 4"/>
          <p:cNvSpPr/>
          <p:nvPr/>
        </p:nvSpPr>
        <p:spPr>
          <a:xfrm>
            <a:off x="5339715" y="5442109"/>
            <a:ext cx="3222665"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piano di comunicazione</a:t>
            </a:r>
            <a:endParaRPr lang="en-US" sz="2300" dirty="0"/>
          </a:p>
        </p:txBody>
      </p:sp>
      <p:sp>
        <p:nvSpPr>
          <p:cNvPr id="10" name="Text 5"/>
          <p:cNvSpPr/>
          <p:nvPr/>
        </p:nvSpPr>
        <p:spPr>
          <a:xfrm>
            <a:off x="5339715" y="5893475"/>
            <a:ext cx="3950851" cy="744141"/>
          </a:xfrm>
          <a:prstGeom prst="rect">
            <a:avLst/>
          </a:prstGeom>
          <a:noFill/>
          <a:ln/>
        </p:spPr>
        <p:txBody>
          <a:bodyPr wrap="squar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(tool per mettere a terra la strategia)</a:t>
            </a:r>
            <a:endParaRPr lang="en-US" sz="2300" dirty="0"/>
          </a:p>
        </p:txBody>
      </p:sp>
      <p:pic>
        <p:nvPicPr>
          <p:cNvPr id="11" name="Image 3" descr="preencoded.png"/>
          <p:cNvPicPr>
            <a:picLocks noChangeAspect="1"/>
          </p:cNvPicPr>
          <p:nvPr/>
        </p:nvPicPr>
        <p:blipFill>
          <a:blip r:embed="rId6"/>
          <a:stretch>
            <a:fillRect/>
          </a:stretch>
        </p:blipFill>
        <p:spPr>
          <a:xfrm>
            <a:off x="9488924" y="4449961"/>
            <a:ext cx="4347567" cy="793790"/>
          </a:xfrm>
          <a:prstGeom prst="rect">
            <a:avLst/>
          </a:prstGeom>
        </p:spPr>
      </p:pic>
      <p:sp>
        <p:nvSpPr>
          <p:cNvPr id="12" name="Text 6"/>
          <p:cNvSpPr/>
          <p:nvPr/>
        </p:nvSpPr>
        <p:spPr>
          <a:xfrm>
            <a:off x="9687282" y="544210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impatto delle scelte</a:t>
            </a:r>
            <a:endParaRPr lang="en-US" sz="2300" dirty="0"/>
          </a:p>
        </p:txBody>
      </p:sp>
      <p:sp>
        <p:nvSpPr>
          <p:cNvPr id="13" name="Text 7"/>
          <p:cNvSpPr/>
          <p:nvPr/>
        </p:nvSpPr>
        <p:spPr>
          <a:xfrm>
            <a:off x="9687282" y="589347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A2742"/>
                </a:solidFill>
                <a:latin typeface="Outfit Extra Bold" pitchFamily="34" charset="0"/>
                <a:ea typeface="Outfit Extra Bold" pitchFamily="34" charset="-122"/>
                <a:cs typeface="Outfit Extra Bold" pitchFamily="34" charset="-120"/>
              </a:rPr>
              <a:t>(momento di verifica)</a:t>
            </a:r>
            <a:endParaRPr lang="en-US" sz="2300" dirty="0"/>
          </a:p>
        </p:txBody>
      </p:sp>
      <p:sp>
        <p:nvSpPr>
          <p:cNvPr id="14" name="Text 8"/>
          <p:cNvSpPr/>
          <p:nvPr/>
        </p:nvSpPr>
        <p:spPr>
          <a:xfrm>
            <a:off x="793790" y="7133630"/>
            <a:ext cx="12845534" cy="372070"/>
          </a:xfrm>
          <a:prstGeom prst="rect">
            <a:avLst/>
          </a:prstGeom>
          <a:noFill/>
          <a:ln/>
        </p:spPr>
        <p:txBody>
          <a:bodyPr wrap="none" lIns="0" tIns="0" rIns="0" bIns="0" rtlCol="0" anchor="t"/>
          <a:lstStyle/>
          <a:p>
            <a:pPr marL="0" indent="0" algn="l">
              <a:lnSpc>
                <a:spcPts val="2900"/>
              </a:lnSpc>
              <a:buNone/>
            </a:pPr>
            <a:r>
              <a:rPr lang="en-US" sz="2300" b="1" dirty="0">
                <a:solidFill>
                  <a:srgbClr val="957D00"/>
                </a:solidFill>
                <a:latin typeface="Outfit Extra Bold" pitchFamily="34" charset="0"/>
                <a:ea typeface="Outfit Extra Bold" pitchFamily="34" charset="-122"/>
                <a:cs typeface="Outfit Extra Bold" pitchFamily="34" charset="-120"/>
              </a:rPr>
              <a:t>Pluralità di obiettivi strategici richiedono altrettanti obiettivi di comunicazione (complessità).</a:t>
            </a:r>
            <a:endParaRPr lang="en-US" sz="2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A497CC0-D226-64E3-F776-ACE7880B9CE0}"/>
              </a:ext>
            </a:extLst>
          </p:cNvPr>
          <p:cNvPicPr>
            <a:picLocks noChangeAspect="1"/>
          </p:cNvPicPr>
          <p:nvPr/>
        </p:nvPicPr>
        <p:blipFill>
          <a:blip r:embed="rId2"/>
          <a:stretch>
            <a:fillRect/>
          </a:stretch>
        </p:blipFill>
        <p:spPr>
          <a:xfrm>
            <a:off x="-156117" y="-76427"/>
            <a:ext cx="14786517" cy="8306027"/>
          </a:xfrm>
          <a:prstGeom prst="rect">
            <a:avLst/>
          </a:prstGeom>
        </p:spPr>
      </p:pic>
    </p:spTree>
    <p:extLst>
      <p:ext uri="{BB962C8B-B14F-4D97-AF65-F5344CB8AC3E}">
        <p14:creationId xmlns:p14="http://schemas.microsoft.com/office/powerpoint/2010/main" val="1747687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2323</Words>
  <Application>Microsoft Office PowerPoint</Application>
  <PresentationFormat>Personalizzato</PresentationFormat>
  <Paragraphs>305</Paragraphs>
  <Slides>33</Slides>
  <Notes>32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33</vt:i4>
      </vt:variant>
    </vt:vector>
  </HeadingPairs>
  <TitlesOfParts>
    <vt:vector size="37" baseType="lpstr">
      <vt:lpstr>Outfit Extra Bold</vt:lpstr>
      <vt:lpstr>Outfit Light</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Lenovo</dc:creator>
  <cp:lastModifiedBy>Maurizio Petrocchi</cp:lastModifiedBy>
  <cp:revision>8</cp:revision>
  <dcterms:created xsi:type="dcterms:W3CDTF">2025-10-21T08:09:44Z</dcterms:created>
  <dcterms:modified xsi:type="dcterms:W3CDTF">2025-10-25T13:17:56Z</dcterms:modified>
</cp:coreProperties>
</file>