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4630400" cy="8229600"/>
  <p:notesSz cx="8229600" cy="14630400"/>
  <p:embeddedFontLst>
    <p:embeddedFont>
      <p:font typeface="DM Sans" pitchFamily="2" charset="0"/>
      <p:regular r:id="rId18"/>
    </p:embeddedFont>
    <p:embeddedFont>
      <p:font typeface="Libre Baskerville" panose="02000000000000000000" pitchFamily="2" charset="0"/>
      <p:regular r:id="rId19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984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10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55031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La Messa a Terra della Teoria del Cambiamento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692843"/>
            <a:ext cx="7556421" cy="2381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 teoria del cambiamento rappresenta un approccio metodologico fondamentale, la cui efficacia è subordinata al rispetto di condizioni specifiche.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36069"/>
            <a:ext cx="934521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 Criticità della Valutazione in Italia</a:t>
            </a:r>
            <a:endParaRPr lang="en-US" sz="3900" dirty="0"/>
          </a:p>
        </p:txBody>
      </p:sp>
      <p:sp>
        <p:nvSpPr>
          <p:cNvPr id="4" name="Shape 2"/>
          <p:cNvSpPr/>
          <p:nvPr/>
        </p:nvSpPr>
        <p:spPr>
          <a:xfrm>
            <a:off x="793790" y="3367088"/>
            <a:ext cx="6422231" cy="2062520"/>
          </a:xfrm>
          <a:prstGeom prst="roundRect">
            <a:avLst>
              <a:gd name="adj" fmla="val 5320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Shape 3"/>
          <p:cNvSpPr/>
          <p:nvPr/>
        </p:nvSpPr>
        <p:spPr>
          <a:xfrm>
            <a:off x="770930" y="3367088"/>
            <a:ext cx="91440" cy="2062520"/>
          </a:xfrm>
          <a:prstGeom prst="roundRect">
            <a:avLst>
              <a:gd name="adj" fmla="val 91163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Text 4"/>
          <p:cNvSpPr/>
          <p:nvPr/>
        </p:nvSpPr>
        <p:spPr>
          <a:xfrm>
            <a:off x="1083588" y="3588306"/>
            <a:ext cx="299323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Strumento di Controllo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83588" y="4017526"/>
            <a:ext cx="5911215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Percezione della valutazione come controllo dello Stato, finanziatori o responsabili, generando diffidenza.</a:t>
            </a:r>
            <a:endParaRPr lang="en-US" sz="1950" dirty="0"/>
          </a:p>
        </p:txBody>
      </p:sp>
      <p:sp>
        <p:nvSpPr>
          <p:cNvPr id="8" name="Shape 6"/>
          <p:cNvSpPr/>
          <p:nvPr/>
        </p:nvSpPr>
        <p:spPr>
          <a:xfrm>
            <a:off x="7414379" y="3367088"/>
            <a:ext cx="6422231" cy="2062520"/>
          </a:xfrm>
          <a:prstGeom prst="roundRect">
            <a:avLst>
              <a:gd name="adj" fmla="val 5320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9" name="Shape 7"/>
          <p:cNvSpPr/>
          <p:nvPr/>
        </p:nvSpPr>
        <p:spPr>
          <a:xfrm>
            <a:off x="7391519" y="3367088"/>
            <a:ext cx="91440" cy="2062520"/>
          </a:xfrm>
          <a:prstGeom prst="roundRect">
            <a:avLst>
              <a:gd name="adj" fmla="val 91163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Text 8"/>
          <p:cNvSpPr/>
          <p:nvPr/>
        </p:nvSpPr>
        <p:spPr>
          <a:xfrm>
            <a:off x="7704177" y="358830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Ricerca di Colpe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704177" y="4017526"/>
            <a:ext cx="5911215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Utilizzo per formulare giudizi e individuare responsabilità, trasformando errori in punizioni.</a:t>
            </a:r>
            <a:endParaRPr lang="en-US" sz="1950" dirty="0"/>
          </a:p>
        </p:txBody>
      </p:sp>
      <p:sp>
        <p:nvSpPr>
          <p:cNvPr id="12" name="Shape 10"/>
          <p:cNvSpPr/>
          <p:nvPr/>
        </p:nvSpPr>
        <p:spPr>
          <a:xfrm>
            <a:off x="793790" y="5627965"/>
            <a:ext cx="6422231" cy="1665565"/>
          </a:xfrm>
          <a:prstGeom prst="roundRect">
            <a:avLst>
              <a:gd name="adj" fmla="val 6588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3" name="Shape 11"/>
          <p:cNvSpPr/>
          <p:nvPr/>
        </p:nvSpPr>
        <p:spPr>
          <a:xfrm>
            <a:off x="770930" y="5627965"/>
            <a:ext cx="91440" cy="1665565"/>
          </a:xfrm>
          <a:prstGeom prst="roundRect">
            <a:avLst>
              <a:gd name="adj" fmla="val 91163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Text 12"/>
          <p:cNvSpPr/>
          <p:nvPr/>
        </p:nvSpPr>
        <p:spPr>
          <a:xfrm>
            <a:off x="1083588" y="5849183"/>
            <a:ext cx="26329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Eccessiva Burocrazia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083588" y="6278404"/>
            <a:ext cx="5911215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Mole documentale sproporzionata che appesantisce inutilmente il lavoro degli operatori.</a:t>
            </a:r>
            <a:endParaRPr lang="en-US" sz="1950" dirty="0"/>
          </a:p>
        </p:txBody>
      </p:sp>
      <p:sp>
        <p:nvSpPr>
          <p:cNvPr id="16" name="Shape 14"/>
          <p:cNvSpPr/>
          <p:nvPr/>
        </p:nvSpPr>
        <p:spPr>
          <a:xfrm>
            <a:off x="7414379" y="5627965"/>
            <a:ext cx="6422231" cy="1665565"/>
          </a:xfrm>
          <a:prstGeom prst="roundRect">
            <a:avLst>
              <a:gd name="adj" fmla="val 6588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7" name="Shape 15"/>
          <p:cNvSpPr/>
          <p:nvPr/>
        </p:nvSpPr>
        <p:spPr>
          <a:xfrm>
            <a:off x="7391519" y="5627965"/>
            <a:ext cx="91440" cy="1665565"/>
          </a:xfrm>
          <a:prstGeom prst="roundRect">
            <a:avLst>
              <a:gd name="adj" fmla="val 91163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8" name="Text 16"/>
          <p:cNvSpPr/>
          <p:nvPr/>
        </p:nvSpPr>
        <p:spPr>
          <a:xfrm>
            <a:off x="7704177" y="5849183"/>
            <a:ext cx="266390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Babele Metodologica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704177" y="6278404"/>
            <a:ext cx="5911215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Diversità di metodi e indicatori richiesti, con cambiamenti continui delle linee guida.</a:t>
            </a:r>
            <a:endParaRPr lang="en-US" sz="1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69137"/>
            <a:ext cx="1095672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Metodologie di Valutazione: Principi Guida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486870"/>
            <a:ext cx="130428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L'Agenzia Australiana per la Cooperazione sottolinea che diversi approcci metodologici possono essere utilizzati per la valutazione d'impatto. Lo scopo, le domande valutative, la complessità dell'intervento e il contesto determineranno quali metodi utilizzare. Le valutazioni non dovrebbero essere guidate dai metodi.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1091446" y="6124218"/>
            <a:ext cx="12745164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"Non dobbiamo fissarci su un unico metodo: ciò che conta maggiormente sono i contesti, gli strumenti e le finalità della valutazione. Il metodo non deve essere un feticcio applicato rigidamente."</a:t>
            </a:r>
            <a:endParaRPr lang="en-US" sz="1950" dirty="0"/>
          </a:p>
        </p:txBody>
      </p:sp>
      <p:sp>
        <p:nvSpPr>
          <p:cNvPr id="6" name="Shape 3"/>
          <p:cNvSpPr/>
          <p:nvPr/>
        </p:nvSpPr>
        <p:spPr>
          <a:xfrm>
            <a:off x="793790" y="5900976"/>
            <a:ext cx="22860" cy="1240393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7939"/>
            <a:ext cx="1015150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Domande Chiave per il Sistema di M&amp;V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624852"/>
            <a:ext cx="130428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Rispondere a queste domande fondamentali ci posiziona ottimamente per sviluppare un sistema efficace di monitoraggio e valutazione della pianificazione strategica.</a:t>
            </a:r>
            <a:endParaRPr lang="en-US" sz="1950" dirty="0"/>
          </a:p>
        </p:txBody>
      </p:sp>
      <p:sp>
        <p:nvSpPr>
          <p:cNvPr id="4" name="Shape 2"/>
          <p:cNvSpPr/>
          <p:nvPr/>
        </p:nvSpPr>
        <p:spPr>
          <a:xfrm>
            <a:off x="793790" y="364200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1438632" y="371022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Popolazioni e Aree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4139446"/>
            <a:ext cx="5752505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Su quali popolazioni o aree viene applicato il programma?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7439144" y="364200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6"/>
          <p:cNvSpPr/>
          <p:nvPr/>
        </p:nvSpPr>
        <p:spPr>
          <a:xfrm>
            <a:off x="8083987" y="371022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Risultati Attesi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8083987" y="4139446"/>
            <a:ext cx="5752624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Quali e quanti risultati raggiungere? Quanto può variare l'implementazione?</a:t>
            </a:r>
            <a:endParaRPr lang="en-US" sz="1950" dirty="0"/>
          </a:p>
        </p:txBody>
      </p:sp>
      <p:sp>
        <p:nvSpPr>
          <p:cNvPr id="10" name="Shape 8"/>
          <p:cNvSpPr/>
          <p:nvPr/>
        </p:nvSpPr>
        <p:spPr>
          <a:xfrm>
            <a:off x="793790" y="533019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Text 9"/>
          <p:cNvSpPr/>
          <p:nvPr/>
        </p:nvSpPr>
        <p:spPr>
          <a:xfrm>
            <a:off x="1438632" y="53984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Fase e Partecipanti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1438632" y="5827633"/>
            <a:ext cx="5752505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 quale fase si trova il programma? I partecipanti hanno già preso parte?</a:t>
            </a:r>
            <a:endParaRPr lang="en-US" sz="1950" dirty="0"/>
          </a:p>
        </p:txBody>
      </p:sp>
      <p:sp>
        <p:nvSpPr>
          <p:cNvPr id="13" name="Shape 11"/>
          <p:cNvSpPr/>
          <p:nvPr/>
        </p:nvSpPr>
        <p:spPr>
          <a:xfrm>
            <a:off x="7439144" y="533019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4" name="Text 12"/>
          <p:cNvSpPr/>
          <p:nvPr/>
        </p:nvSpPr>
        <p:spPr>
          <a:xfrm>
            <a:off x="8083987" y="53984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Risorse Disponibili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8083987" y="5827633"/>
            <a:ext cx="5752624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Quali dati e risorse sono disponibili in termini di tempo, denaro e competenze?</a:t>
            </a:r>
            <a:endParaRPr lang="en-US" sz="19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6047" y="519708"/>
            <a:ext cx="8414266" cy="590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 Quattro Scenari della Valutazione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756047" y="1488400"/>
            <a:ext cx="13118306" cy="7558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Una valutazione ben condotta può restituirci sostanzialmente quattro scenari basati sulla nostra teoria del cambiamento. Prendiamo l'esempio di un'associazione che combatte il fumo: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756047" y="2456855"/>
            <a:ext cx="6464618" cy="2532936"/>
          </a:xfrm>
          <a:prstGeom prst="roundRect">
            <a:avLst>
              <a:gd name="adj" fmla="val 3134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Shape 3"/>
          <p:cNvSpPr/>
          <p:nvPr/>
        </p:nvSpPr>
        <p:spPr>
          <a:xfrm>
            <a:off x="778907" y="2479715"/>
            <a:ext cx="6418898" cy="566976"/>
          </a:xfrm>
          <a:prstGeom prst="roundRect">
            <a:avLst>
              <a:gd name="adj" fmla="val 9164"/>
            </a:avLst>
          </a:prstGeom>
          <a:solidFill>
            <a:srgbClr val="F7ED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Text 4"/>
          <p:cNvSpPr/>
          <p:nvPr/>
        </p:nvSpPr>
        <p:spPr>
          <a:xfrm>
            <a:off x="3846552" y="2582227"/>
            <a:ext cx="2834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967859" y="3235643"/>
            <a:ext cx="371129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Problema di Implementazione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967859" y="3644265"/>
            <a:ext cx="6040993" cy="1133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Nessun cambiamento nei beneficiari. Le modalità di realizzazione non hanno funzionato - problema nell'implementazione, non nella strategia.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7409617" y="2456855"/>
            <a:ext cx="6464737" cy="2532936"/>
          </a:xfrm>
          <a:prstGeom prst="roundRect">
            <a:avLst>
              <a:gd name="adj" fmla="val 3134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" name="Shape 8"/>
          <p:cNvSpPr/>
          <p:nvPr/>
        </p:nvSpPr>
        <p:spPr>
          <a:xfrm>
            <a:off x="7432477" y="2479715"/>
            <a:ext cx="6419017" cy="566976"/>
          </a:xfrm>
          <a:prstGeom prst="roundRect">
            <a:avLst>
              <a:gd name="adj" fmla="val 9164"/>
            </a:avLst>
          </a:prstGeom>
          <a:solidFill>
            <a:srgbClr val="F7ED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Text 9"/>
          <p:cNvSpPr/>
          <p:nvPr/>
        </p:nvSpPr>
        <p:spPr>
          <a:xfrm>
            <a:off x="10500241" y="2582227"/>
            <a:ext cx="2834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621429" y="3235643"/>
            <a:ext cx="2454831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Problema Strategico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7621429" y="3644265"/>
            <a:ext cx="6041112" cy="1133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Implementazione perfetta ma beneficiari continuano a fumare. La teoria del cambiamento non funziona in quel contesto.</a:t>
            </a:r>
            <a:endParaRPr lang="en-US" sz="1850" dirty="0"/>
          </a:p>
        </p:txBody>
      </p:sp>
      <p:sp>
        <p:nvSpPr>
          <p:cNvPr id="14" name="Shape 12"/>
          <p:cNvSpPr/>
          <p:nvPr/>
        </p:nvSpPr>
        <p:spPr>
          <a:xfrm>
            <a:off x="756047" y="5178743"/>
            <a:ext cx="6464618" cy="2532936"/>
          </a:xfrm>
          <a:prstGeom prst="roundRect">
            <a:avLst>
              <a:gd name="adj" fmla="val 3134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5" name="Shape 13"/>
          <p:cNvSpPr/>
          <p:nvPr/>
        </p:nvSpPr>
        <p:spPr>
          <a:xfrm>
            <a:off x="778907" y="5201603"/>
            <a:ext cx="6418898" cy="566976"/>
          </a:xfrm>
          <a:prstGeom prst="roundRect">
            <a:avLst>
              <a:gd name="adj" fmla="val 9164"/>
            </a:avLst>
          </a:prstGeom>
          <a:solidFill>
            <a:srgbClr val="F7ED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6" name="Text 14"/>
          <p:cNvSpPr/>
          <p:nvPr/>
        </p:nvSpPr>
        <p:spPr>
          <a:xfrm>
            <a:off x="3846552" y="5304115"/>
            <a:ext cx="2834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967859" y="5957530"/>
            <a:ext cx="236267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Risultato Ideale</a:t>
            </a:r>
            <a:endParaRPr lang="en-US" sz="1850" dirty="0"/>
          </a:p>
        </p:txBody>
      </p:sp>
      <p:sp>
        <p:nvSpPr>
          <p:cNvPr id="18" name="Text 16"/>
          <p:cNvSpPr/>
          <p:nvPr/>
        </p:nvSpPr>
        <p:spPr>
          <a:xfrm>
            <a:off x="967859" y="6366153"/>
            <a:ext cx="6040993" cy="1133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 beneficiari smettono di fumare grazie a programmi ben implementati. Contributo verificato al raggiungimento del risultato.</a:t>
            </a:r>
            <a:endParaRPr lang="en-US" sz="1850" dirty="0"/>
          </a:p>
        </p:txBody>
      </p:sp>
      <p:sp>
        <p:nvSpPr>
          <p:cNvPr id="19" name="Shape 17"/>
          <p:cNvSpPr/>
          <p:nvPr/>
        </p:nvSpPr>
        <p:spPr>
          <a:xfrm>
            <a:off x="7409617" y="5178743"/>
            <a:ext cx="6464737" cy="2532936"/>
          </a:xfrm>
          <a:prstGeom prst="roundRect">
            <a:avLst>
              <a:gd name="adj" fmla="val 3134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0" name="Shape 18"/>
          <p:cNvSpPr/>
          <p:nvPr/>
        </p:nvSpPr>
        <p:spPr>
          <a:xfrm>
            <a:off x="7432477" y="5201603"/>
            <a:ext cx="6419017" cy="566976"/>
          </a:xfrm>
          <a:prstGeom prst="roundRect">
            <a:avLst>
              <a:gd name="adj" fmla="val 9164"/>
            </a:avLst>
          </a:prstGeom>
          <a:solidFill>
            <a:srgbClr val="F7ED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1" name="Text 19"/>
          <p:cNvSpPr/>
          <p:nvPr/>
        </p:nvSpPr>
        <p:spPr>
          <a:xfrm>
            <a:off x="10500241" y="5304115"/>
            <a:ext cx="2834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4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7621429" y="5957530"/>
            <a:ext cx="236267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Fattori Esterni</a:t>
            </a:r>
            <a:endParaRPr lang="en-US" sz="1850" dirty="0"/>
          </a:p>
        </p:txBody>
      </p:sp>
      <p:sp>
        <p:nvSpPr>
          <p:cNvPr id="23" name="Text 21"/>
          <p:cNvSpPr/>
          <p:nvPr/>
        </p:nvSpPr>
        <p:spPr>
          <a:xfrm>
            <a:off x="7621429" y="6366153"/>
            <a:ext cx="6041112" cy="1133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Beneficiari smettono ma le nostre attività falliscono. Qualcos'altro ha ottenuto il risultato - informazione preziosa per partnership.</a:t>
            </a:r>
            <a:endParaRPr lang="en-US" sz="18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0298" y="834152"/>
            <a:ext cx="7736205" cy="1099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Approccio Partecipativo e Sostenibilità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6190298" y="2197775"/>
            <a:ext cx="7736205" cy="175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Sviluppare</a:t>
            </a: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il </a:t>
            </a:r>
            <a:r>
              <a:rPr lang="en-US" sz="200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lavoro</a:t>
            </a: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con i partner, decidendo insieme metodologie e ripartizione dei compiti, costituisce di per sé un processo di stakeholder engagement da massimizzare. 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6190298" y="4155400"/>
            <a:ext cx="7736205" cy="3239929"/>
          </a:xfrm>
          <a:prstGeom prst="roundRect">
            <a:avLst>
              <a:gd name="adj" fmla="val 2281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6197918" y="4163020"/>
            <a:ext cx="3860483" cy="2140267"/>
          </a:xfrm>
          <a:prstGeom prst="roundRect">
            <a:avLst>
              <a:gd name="adj" fmla="val 3454"/>
            </a:avLst>
          </a:prstGeom>
          <a:solidFill>
            <a:srgbClr val="F7ED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Text 4"/>
          <p:cNvSpPr/>
          <p:nvPr/>
        </p:nvSpPr>
        <p:spPr>
          <a:xfrm>
            <a:off x="6373892" y="4338995"/>
            <a:ext cx="2199799" cy="275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Lavoro di Squadra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6373892" y="4719518"/>
            <a:ext cx="3508534" cy="1407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Processo collaborativo con molteplici punti di vista e soggetti chiave coinvolti secondo competenze.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10058400" y="4163020"/>
            <a:ext cx="3860483" cy="2140267"/>
          </a:xfrm>
          <a:prstGeom prst="rect">
            <a:avLst/>
          </a:prstGeom>
          <a:solidFill>
            <a:srgbClr val="F7ED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Shape 7"/>
          <p:cNvSpPr/>
          <p:nvPr/>
        </p:nvSpPr>
        <p:spPr>
          <a:xfrm>
            <a:off x="10058400" y="4163020"/>
            <a:ext cx="22860" cy="2140267"/>
          </a:xfrm>
          <a:prstGeom prst="roundRect">
            <a:avLst>
              <a:gd name="adj" fmla="val 323336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Text 8"/>
          <p:cNvSpPr/>
          <p:nvPr/>
        </p:nvSpPr>
        <p:spPr>
          <a:xfrm>
            <a:off x="10234374" y="4338995"/>
            <a:ext cx="2377440" cy="275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Rigore Metodologico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10234374" y="4719518"/>
            <a:ext cx="3508534" cy="1055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Mantenimento di standard elevati di qualità nella valutazione e nell'analisi dei dati.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6197918" y="6303288"/>
            <a:ext cx="7720965" cy="1084421"/>
          </a:xfrm>
          <a:prstGeom prst="rect">
            <a:avLst/>
          </a:prstGeom>
          <a:solidFill>
            <a:srgbClr val="F7ED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Shape 11"/>
          <p:cNvSpPr/>
          <p:nvPr/>
        </p:nvSpPr>
        <p:spPr>
          <a:xfrm>
            <a:off x="6197918" y="6303288"/>
            <a:ext cx="7720965" cy="22860"/>
          </a:xfrm>
          <a:prstGeom prst="roundRect">
            <a:avLst>
              <a:gd name="adj" fmla="val 323336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5" name="Text 12"/>
          <p:cNvSpPr/>
          <p:nvPr/>
        </p:nvSpPr>
        <p:spPr>
          <a:xfrm>
            <a:off x="6373892" y="6479262"/>
            <a:ext cx="2274808" cy="275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Sostenibilità Risorse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373892" y="6859786"/>
            <a:ext cx="736901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Equilibrio tra ambizioni valutative e investimenti realistici e sostenibili.</a:t>
            </a:r>
            <a:endParaRPr lang="en-US" sz="17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6717" y="450175"/>
            <a:ext cx="7883366" cy="984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Dalla Valutazione al Cambiamento Sistemico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6116717" y="1671399"/>
            <a:ext cx="7883366" cy="1575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 dati devono trasformarsi in informazioni che </a:t>
            </a:r>
            <a:r>
              <a:rPr lang="en-US" sz="200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producano</a:t>
            </a: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200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conoscenza</a:t>
            </a: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. I risultati di monitoraggio diventano preziosissimi per la posizione strategica, la comunicazione istituzionale e il fundraising. </a:t>
            </a:r>
            <a:endParaRPr lang="en-US" sz="20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717" y="3423880"/>
            <a:ext cx="472678" cy="11430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746915" y="3581400"/>
            <a:ext cx="1969770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Dati</a:t>
            </a: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6746915" y="3922038"/>
            <a:ext cx="7253168" cy="31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Raccolta sistematica di informazioni quantitative e qualitative</a:t>
            </a:r>
            <a:endParaRPr lang="en-US" sz="20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056" y="4552117"/>
            <a:ext cx="472678" cy="114300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983254" y="4709636"/>
            <a:ext cx="1969770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Informazioni</a:t>
            </a:r>
            <a:endParaRPr lang="en-US" sz="1550" dirty="0"/>
          </a:p>
        </p:txBody>
      </p:sp>
      <p:sp>
        <p:nvSpPr>
          <p:cNvPr id="10" name="Text 5"/>
          <p:cNvSpPr/>
          <p:nvPr/>
        </p:nvSpPr>
        <p:spPr>
          <a:xfrm>
            <a:off x="6983254" y="5050274"/>
            <a:ext cx="7016829" cy="31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Elaborazione e analisi dei dati raccolti</a:t>
            </a:r>
            <a:endParaRPr lang="en-US" sz="20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395" y="5680353"/>
            <a:ext cx="472678" cy="114300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219593" y="5837873"/>
            <a:ext cx="1969770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Conoscenza</a:t>
            </a:r>
            <a:endParaRPr lang="en-US" sz="1550" dirty="0"/>
          </a:p>
        </p:txBody>
      </p:sp>
      <p:sp>
        <p:nvSpPr>
          <p:cNvPr id="13" name="Text 7"/>
          <p:cNvSpPr/>
          <p:nvPr/>
        </p:nvSpPr>
        <p:spPr>
          <a:xfrm>
            <a:off x="7219593" y="6178510"/>
            <a:ext cx="6780490" cy="31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Comprensione profonda per migliorare gli interventi</a:t>
            </a:r>
            <a:endParaRPr lang="en-US" sz="20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853" y="6808589"/>
            <a:ext cx="472678" cy="114300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456051" y="6966109"/>
            <a:ext cx="2486739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Cambiamento Sistemico</a:t>
            </a:r>
            <a:endParaRPr lang="en-US" sz="1550" dirty="0"/>
          </a:p>
        </p:txBody>
      </p:sp>
      <p:sp>
        <p:nvSpPr>
          <p:cNvPr id="16" name="Text 9"/>
          <p:cNvSpPr/>
          <p:nvPr/>
        </p:nvSpPr>
        <p:spPr>
          <a:xfrm>
            <a:off x="7456051" y="7306747"/>
            <a:ext cx="6544032" cy="31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Trasformazione autentica delle comunità di intervento</a:t>
            </a:r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17119"/>
            <a:ext cx="887194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Il Valore del Processo Partecipativo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734032"/>
            <a:ext cx="130428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Il valore primario della teoria del cambiamento risiede nel suo essere un processo partecipativo che coinvolge i principali portatori di interesse, interni ed esterni alla nostra organizzazione. Sebbene produca output concreti, il suo carattere processuale costituisce l'elemento distintivo e di maggior valore strategico.</a:t>
            </a:r>
            <a:endParaRPr lang="en-US" sz="1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148138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892278"/>
            <a:ext cx="365664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Coinvolgimento Stakeholder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5321498"/>
            <a:ext cx="4182189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Partecipazione attiva di tutti i portatori di interesse interni ed esterni all'organizzazione.</a:t>
            </a:r>
            <a:endParaRPr lang="en-US" sz="1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4148138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3986" y="4892278"/>
            <a:ext cx="27251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Carattere Processuale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223986" y="5321498"/>
            <a:ext cx="4182308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Il processo stesso rappresenta il valore strategico distintivo rispetto alla pianificazione tradizionale.</a:t>
            </a:r>
            <a:endParaRPr lang="en-US" sz="19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4148138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4302" y="489227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Output Concreti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54302" y="5321498"/>
            <a:ext cx="4182308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Produzione di risultati tangibili analoghi a una pianificazione pluriennale tradizionale.</a:t>
            </a:r>
            <a:endParaRPr lang="en-US" sz="1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6526" y="727829"/>
            <a:ext cx="7590949" cy="1213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Requisiti per un Approccio Professionale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776526" y="2232541"/>
            <a:ext cx="7590949" cy="1552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L'esplicitazione</a:t>
            </a:r>
            <a:r>
              <a:rPr lang="en-US" sz="19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delle assumptions richiede un approccio professionale e metodologicamente rigoroso, con facilitatori competenti che abbiano gestito contesti di analoga complessità.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776526" y="4197548"/>
            <a:ext cx="2215039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Tempo Adeguato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776526" y="4694873"/>
            <a:ext cx="2215039" cy="2328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È necessario dedicare il tempo necessario per un processo di qualità, senza improvvisazioni.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3472815" y="4197548"/>
            <a:ext cx="2214205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Facilitatori Esperti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3472815" y="4998125"/>
            <a:ext cx="2214205" cy="2328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Professionisti competenti con metodo consolidato e esperienza in contesti complessi.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168271" y="4197548"/>
            <a:ext cx="2214205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Complessità Variabile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6168271" y="4998125"/>
            <a:ext cx="2214205" cy="2328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 complessità non dipende dalla numerosità ma dalla coesione e allineamento del gruppo.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11248"/>
            <a:ext cx="995850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Partecipazione Differenziata per Livelli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28161"/>
            <a:ext cx="130428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È fondamentale garantire una reale partecipazione di tutti i livelli decisionali, secondo modalità differenziate in base alle rispettive responsabilità e competenze. Il principio democratico non può tradursi in un egualitarismo metodologico: non tutti i contributi hanno lo stesso peso strategico.</a:t>
            </a:r>
            <a:endParaRPr lang="en-US" sz="1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3842266"/>
            <a:ext cx="1614011" cy="70687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914894" y="4097417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5059799" y="4040624"/>
            <a:ext cx="14238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Leadership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4910971" y="4564380"/>
            <a:ext cx="8876109" cy="11430"/>
          </a:xfrm>
          <a:prstGeom prst="roundRect">
            <a:avLst>
              <a:gd name="adj" fmla="val 729302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424" y="4598670"/>
            <a:ext cx="3228022" cy="70687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14894" y="4777621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6"/>
          <p:cNvSpPr/>
          <p:nvPr/>
        </p:nvSpPr>
        <p:spPr>
          <a:xfrm>
            <a:off x="5866805" y="4797028"/>
            <a:ext cx="16783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Management</a:t>
            </a:r>
            <a:endParaRPr lang="en-US" sz="1950" dirty="0"/>
          </a:p>
        </p:txBody>
      </p:sp>
      <p:sp>
        <p:nvSpPr>
          <p:cNvPr id="11" name="Shape 7"/>
          <p:cNvSpPr/>
          <p:nvPr/>
        </p:nvSpPr>
        <p:spPr>
          <a:xfrm>
            <a:off x="5717977" y="5320784"/>
            <a:ext cx="8069104" cy="11430"/>
          </a:xfrm>
          <a:prstGeom prst="roundRect">
            <a:avLst>
              <a:gd name="adj" fmla="val 729302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418" y="5355074"/>
            <a:ext cx="4842034" cy="70687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3914894" y="5534025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150" dirty="0"/>
          </a:p>
        </p:txBody>
      </p:sp>
      <p:sp>
        <p:nvSpPr>
          <p:cNvPr id="14" name="Text 9"/>
          <p:cNvSpPr/>
          <p:nvPr/>
        </p:nvSpPr>
        <p:spPr>
          <a:xfrm>
            <a:off x="6673810" y="5553432"/>
            <a:ext cx="125968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Operatori</a:t>
            </a:r>
            <a:endParaRPr lang="en-US" sz="1950" dirty="0"/>
          </a:p>
        </p:txBody>
      </p:sp>
      <p:sp>
        <p:nvSpPr>
          <p:cNvPr id="15" name="Shape 10"/>
          <p:cNvSpPr/>
          <p:nvPr/>
        </p:nvSpPr>
        <p:spPr>
          <a:xfrm>
            <a:off x="6524982" y="6077188"/>
            <a:ext cx="7262098" cy="11430"/>
          </a:xfrm>
          <a:prstGeom prst="roundRect">
            <a:avLst>
              <a:gd name="adj" fmla="val 729302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94" y="6111478"/>
            <a:ext cx="6456164" cy="70687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3914775" y="6290429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4</a:t>
            </a:r>
            <a:endParaRPr lang="en-US" sz="2150" dirty="0"/>
          </a:p>
        </p:txBody>
      </p:sp>
      <p:sp>
        <p:nvSpPr>
          <p:cNvPr id="18" name="Text 12"/>
          <p:cNvSpPr/>
          <p:nvPr/>
        </p:nvSpPr>
        <p:spPr>
          <a:xfrm>
            <a:off x="7480816" y="6309836"/>
            <a:ext cx="24838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Stakeholder Esterni</a:t>
            </a:r>
            <a:endParaRPr lang="en-US" sz="1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9434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6167" y="2921675"/>
            <a:ext cx="9733478" cy="598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Investimento Temporale ed Economico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766167" y="3807500"/>
            <a:ext cx="1309806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L'investimento richiesto non è solamente temporale, ma anche economico, particolarmente significativo nella prima implementazione di una teoria del cambiamento applicata a un'intera pianificazione pluriennale piuttosto che a un singolo progetto.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766167" y="5267682"/>
            <a:ext cx="4206359" cy="632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50"/>
              </a:lnSpc>
              <a:buNone/>
            </a:pPr>
            <a:r>
              <a:rPr lang="en-US" sz="4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1°</a:t>
            </a:r>
            <a:endParaRPr lang="en-US" sz="4950" dirty="0"/>
          </a:p>
        </p:txBody>
      </p:sp>
      <p:sp>
        <p:nvSpPr>
          <p:cNvPr id="6" name="Text 3"/>
          <p:cNvSpPr/>
          <p:nvPr/>
        </p:nvSpPr>
        <p:spPr>
          <a:xfrm>
            <a:off x="1367076" y="6139101"/>
            <a:ext cx="3004423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Prima Implementazione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766167" y="6553200"/>
            <a:ext cx="4206359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Investimento più significativo per l'implementazione iniziale su pianificazione pluriennale.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5211961" y="5267682"/>
            <a:ext cx="4206359" cy="632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50"/>
              </a:lnSpc>
              <a:buNone/>
            </a:pPr>
            <a:r>
              <a:rPr lang="en-US" sz="4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€€€</a:t>
            </a:r>
            <a:endParaRPr lang="en-US" sz="4950" dirty="0"/>
          </a:p>
        </p:txBody>
      </p:sp>
      <p:sp>
        <p:nvSpPr>
          <p:cNvPr id="9" name="Text 6"/>
          <p:cNvSpPr/>
          <p:nvPr/>
        </p:nvSpPr>
        <p:spPr>
          <a:xfrm>
            <a:off x="6117908" y="6139101"/>
            <a:ext cx="239434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Costo Economico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5211961" y="6553200"/>
            <a:ext cx="420635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Investimento economico sostanziale oltre a quello temporale.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9657755" y="5267682"/>
            <a:ext cx="4206359" cy="632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50"/>
              </a:lnSpc>
              <a:buNone/>
            </a:pPr>
            <a:r>
              <a:rPr lang="en-US" sz="4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ROI</a:t>
            </a:r>
            <a:endParaRPr lang="en-US" sz="4950" dirty="0"/>
          </a:p>
        </p:txBody>
      </p:sp>
      <p:sp>
        <p:nvSpPr>
          <p:cNvPr id="12" name="Text 9"/>
          <p:cNvSpPr/>
          <p:nvPr/>
        </p:nvSpPr>
        <p:spPr>
          <a:xfrm>
            <a:off x="10438209" y="6139101"/>
            <a:ext cx="2645450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Ritorno Investimento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9657755" y="6553200"/>
            <a:ext cx="4206359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Benefici moltiplicati negli anni successivi alla prima implementazione.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92473"/>
            <a:ext cx="1039701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Superare le Comfort Zone Organizzative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709386"/>
            <a:ext cx="130428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Superare</a:t>
            </a: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schemi di intervento consolidati, abitudini operative e comfort zone organizzative. È necessario creare contesti che facilitino l'emersione di prospettive dissonanti e di senso critico, sfidando le modalità di intervento dominanti consolidatesi nel tempo.</a:t>
            </a:r>
            <a:endParaRPr lang="en-US" sz="1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123492"/>
            <a:ext cx="4347567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5115639"/>
            <a:ext cx="24825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Schemi Consolidati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92148" y="5544860"/>
            <a:ext cx="395085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Abitudini operative e comfort zone da superare</a:t>
            </a:r>
            <a:endParaRPr lang="en-US" sz="1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4123492"/>
            <a:ext cx="4347567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39715" y="5115639"/>
            <a:ext cx="28498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Prospettive Dissonanti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339715" y="5544860"/>
            <a:ext cx="395085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Facilitare l'emersione di senso critico</a:t>
            </a:r>
            <a:endParaRPr lang="en-US" sz="19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4123492"/>
            <a:ext cx="4347567" cy="79379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87282" y="51156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Nuovi Approcci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87282" y="5544860"/>
            <a:ext cx="395085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Modalità di intervento innovative e adattive</a:t>
            </a:r>
            <a:endParaRPr lang="en-US" sz="1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371731"/>
            <a:ext cx="642401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Una Bussola per il Futuro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289465"/>
            <a:ext cx="130428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 </a:t>
            </a:r>
            <a:r>
              <a:rPr lang="en-US" sz="195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pianificazione</a:t>
            </a: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pluriennale con obiettivi e priorità definite anno per anno  non rappresenta qualcosa di immutabile. Indica una direzione, costituisce una bussola per orientarci negli anni a venire, il che implica un miglioramento continuo nel tempo.</a:t>
            </a:r>
            <a:endParaRPr lang="en-US" sz="1950" dirty="0"/>
          </a:p>
        </p:txBody>
      </p:sp>
      <p:sp>
        <p:nvSpPr>
          <p:cNvPr id="5" name="Shape 2"/>
          <p:cNvSpPr/>
          <p:nvPr/>
        </p:nvSpPr>
        <p:spPr>
          <a:xfrm>
            <a:off x="793790" y="5703570"/>
            <a:ext cx="6422231" cy="1635085"/>
          </a:xfrm>
          <a:prstGeom prst="roundRect">
            <a:avLst>
              <a:gd name="adj" fmla="val 509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" name="Text 3"/>
          <p:cNvSpPr/>
          <p:nvPr/>
        </p:nvSpPr>
        <p:spPr>
          <a:xfrm>
            <a:off x="999768" y="5909548"/>
            <a:ext cx="25780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Direzione Strategica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6338768"/>
            <a:ext cx="6010275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Una bussola per orientarsi negli anni futuri, non un piano rigido e immutabile.</a:t>
            </a:r>
            <a:endParaRPr lang="en-US" sz="1950" dirty="0"/>
          </a:p>
        </p:txBody>
      </p:sp>
      <p:sp>
        <p:nvSpPr>
          <p:cNvPr id="8" name="Shape 5"/>
          <p:cNvSpPr/>
          <p:nvPr/>
        </p:nvSpPr>
        <p:spPr>
          <a:xfrm>
            <a:off x="7414379" y="5703570"/>
            <a:ext cx="6422231" cy="1635085"/>
          </a:xfrm>
          <a:prstGeom prst="roundRect">
            <a:avLst>
              <a:gd name="adj" fmla="val 509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9" name="Text 6"/>
          <p:cNvSpPr/>
          <p:nvPr/>
        </p:nvSpPr>
        <p:spPr>
          <a:xfrm>
            <a:off x="7620357" y="5909548"/>
            <a:ext cx="32023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Miglioramento Continuo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7620357" y="6338768"/>
            <a:ext cx="6010275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Processo evolutivo che si adatta e migliora costantemente nel tempo.</a:t>
            </a:r>
            <a:endParaRPr lang="en-US" sz="1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9327"/>
            <a:ext cx="9919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Monitoraggio e Valutazione Sistematici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296239"/>
            <a:ext cx="130428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Una volta messo a terra il piano nei progetti specifici, questo deve essere sistematicamente monitorato e valutato. Il momento cruciale di fine anno rappresenta un'occasione di bilancio complessivo, ma è fondamentale non rimandare il monitoraggio alla fine dell'anno per evitare sovraccarico e perdita di informazioni preziose.</a:t>
            </a:r>
            <a:endParaRPr lang="en-US" sz="1950" dirty="0"/>
          </a:p>
        </p:txBody>
      </p:sp>
      <p:sp>
        <p:nvSpPr>
          <p:cNvPr id="4" name="Shape 2"/>
          <p:cNvSpPr/>
          <p:nvPr/>
        </p:nvSpPr>
        <p:spPr>
          <a:xfrm>
            <a:off x="793790" y="5330309"/>
            <a:ext cx="13042821" cy="22860"/>
          </a:xfrm>
          <a:prstGeom prst="roundRect">
            <a:avLst>
              <a:gd name="adj" fmla="val 364651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Shape 3"/>
          <p:cNvSpPr/>
          <p:nvPr/>
        </p:nvSpPr>
        <p:spPr>
          <a:xfrm>
            <a:off x="3980974" y="4734997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4"/>
          <p:cNvSpPr/>
          <p:nvPr/>
        </p:nvSpPr>
        <p:spPr>
          <a:xfrm>
            <a:off x="3769162" y="510706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" name="Text 5"/>
          <p:cNvSpPr/>
          <p:nvPr/>
        </p:nvSpPr>
        <p:spPr>
          <a:xfrm>
            <a:off x="3843576" y="514427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2483644" y="3710345"/>
            <a:ext cx="301752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Monitoraggio Continuo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992148" y="4139565"/>
            <a:ext cx="600063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Raccolta dati durante tutto l'anno</a:t>
            </a:r>
            <a:endParaRPr lang="en-US" sz="1950" dirty="0"/>
          </a:p>
        </p:txBody>
      </p:sp>
      <p:sp>
        <p:nvSpPr>
          <p:cNvPr id="10" name="Shape 8"/>
          <p:cNvSpPr/>
          <p:nvPr/>
        </p:nvSpPr>
        <p:spPr>
          <a:xfrm>
            <a:off x="7303651" y="5330309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Shape 9"/>
          <p:cNvSpPr/>
          <p:nvPr/>
        </p:nvSpPr>
        <p:spPr>
          <a:xfrm>
            <a:off x="7091839" y="510706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2" name="Text 10"/>
          <p:cNvSpPr/>
          <p:nvPr/>
        </p:nvSpPr>
        <p:spPr>
          <a:xfrm>
            <a:off x="7166253" y="514427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5824657" y="6124099"/>
            <a:ext cx="29808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Valutazione Intermedia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4314825" y="6553319"/>
            <a:ext cx="600063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Analisi periodiche dei progressi</a:t>
            </a:r>
            <a:endParaRPr lang="en-US" sz="1950" dirty="0"/>
          </a:p>
        </p:txBody>
      </p:sp>
      <p:sp>
        <p:nvSpPr>
          <p:cNvPr id="15" name="Shape 13"/>
          <p:cNvSpPr/>
          <p:nvPr/>
        </p:nvSpPr>
        <p:spPr>
          <a:xfrm>
            <a:off x="10626447" y="4734997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6" name="Shape 14"/>
          <p:cNvSpPr/>
          <p:nvPr/>
        </p:nvSpPr>
        <p:spPr>
          <a:xfrm>
            <a:off x="10414635" y="510706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7" name="Text 15"/>
          <p:cNvSpPr/>
          <p:nvPr/>
        </p:nvSpPr>
        <p:spPr>
          <a:xfrm>
            <a:off x="10489049" y="514427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6"/>
          <p:cNvSpPr/>
          <p:nvPr/>
        </p:nvSpPr>
        <p:spPr>
          <a:xfrm>
            <a:off x="9397365" y="37103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Bilancio Annuale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637502" y="4139565"/>
            <a:ext cx="6000750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Valutazione complessiva di fine anno</a:t>
            </a:r>
            <a:endParaRPr lang="en-US" sz="1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16744"/>
            <a:ext cx="707790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Il Ciclo Strategico Continuo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33657"/>
            <a:ext cx="130428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Una pianificazione strategica deve nutrirsi costantemente dei feedback derivanti dalle valutazioni dei progetti che la implementano. La valutazione si colloca cronologicamente alla fine, ma trattandosi di un processo ciclico e continuo, è fondamentale dedicare tempo e risorse a questo aspetto.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2254091" y="39594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Pianificazione</a:t>
            </a:r>
            <a:endParaRPr lang="en-US" sz="19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3047762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626" y="3997226"/>
            <a:ext cx="296942" cy="3711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5284" y="35542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Implementazione</a:t>
            </a:r>
            <a:endParaRPr lang="en-US" sz="19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3047762"/>
            <a:ext cx="4564975" cy="4564975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4144" y="3732550"/>
            <a:ext cx="296942" cy="37111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994463" y="51750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Monitoraggio</a:t>
            </a:r>
            <a:endParaRPr lang="en-US" sz="19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3047762"/>
            <a:ext cx="4564975" cy="4564975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0557" y="5419308"/>
            <a:ext cx="296942" cy="371118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9895284" y="67959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Valutazione</a:t>
            </a:r>
            <a:endParaRPr lang="en-US" sz="1950" dirty="0"/>
          </a:p>
        </p:txBody>
      </p:sp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3047762"/>
            <a:ext cx="4564975" cy="4564975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1698" y="6726376"/>
            <a:ext cx="296942" cy="371118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2254091" y="63906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Feedback</a:t>
            </a:r>
            <a:endParaRPr lang="en-US" sz="1950" dirty="0"/>
          </a:p>
        </p:txBody>
      </p:sp>
      <p:pic>
        <p:nvPicPr>
          <p:cNvPr id="17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3047762"/>
            <a:ext cx="4564975" cy="4564975"/>
          </a:xfrm>
          <a:prstGeom prst="rect">
            <a:avLst/>
          </a:prstGeom>
        </p:spPr>
      </p:pic>
      <p:pic>
        <p:nvPicPr>
          <p:cNvPr id="18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1728" y="5847576"/>
            <a:ext cx="296942" cy="37111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1117</Words>
  <Application>Microsoft Office PowerPoint</Application>
  <PresentationFormat>Personalizzato</PresentationFormat>
  <Paragraphs>140</Paragraphs>
  <Slides>15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Arial</vt:lpstr>
      <vt:lpstr>Libre Baskerville</vt:lpstr>
      <vt:lpstr>DM Sans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Lenovo</dc:creator>
  <cp:lastModifiedBy>Maurizio Petrocchi</cp:lastModifiedBy>
  <cp:revision>2</cp:revision>
  <dcterms:created xsi:type="dcterms:W3CDTF">2025-09-28T09:10:28Z</dcterms:created>
  <dcterms:modified xsi:type="dcterms:W3CDTF">2025-09-28T09:17:31Z</dcterms:modified>
</cp:coreProperties>
</file>