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4630400" cy="8229600"/>
  <p:notesSz cx="8229600" cy="14630400"/>
  <p:embeddedFontLst>
    <p:embeddedFont>
      <p:font typeface="Inconsolata" pitchFamily="1" charset="0"/>
      <p:regular r:id="rId39"/>
    </p:embeddedFont>
    <p:embeddedFont>
      <p:font typeface="Montserrat Black" panose="00000A00000000000000" pitchFamily="2" charset="0"/>
      <p:regular r:id="rId40"/>
      <p:bold r:id="rId41"/>
    </p:embeddedFont>
    <p:embeddedFont>
      <p:font typeface="Montserrat Light" panose="00000400000000000000" pitchFamily="2" charset="0"/>
      <p:regular r:id="rId42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47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E25F9-240B-C53A-A6E1-64F49EAF6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A4210-149B-D3AA-7E33-585F707CE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D1332A-2D93-3D07-7E8F-5E5304DD4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9BDE5-62F2-6D0F-AB83-2D2AA4ABCD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27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1617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505415" y="2788345"/>
            <a:ext cx="11006253" cy="2095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151617"/>
                </a:solidFill>
                <a:latin typeface="Montserrat Black" pitchFamily="34" charset="0"/>
              </a:rPr>
              <a:t>Corso in</a:t>
            </a:r>
            <a:r>
              <a:rPr lang="it-IT" sz="4000" b="1" dirty="0">
                <a:solidFill>
                  <a:srgbClr val="151617"/>
                </a:solidFill>
                <a:latin typeface="Montserrat Black" pitchFamily="34" charset="0"/>
              </a:rPr>
              <a:t>:</a:t>
            </a:r>
            <a:endParaRPr lang="en-US" sz="4000" b="1" dirty="0">
              <a:solidFill>
                <a:srgbClr val="151617"/>
              </a:solidFill>
              <a:latin typeface="Montserrat Black" pitchFamily="34" charset="0"/>
            </a:endParaRPr>
          </a:p>
          <a:p>
            <a:pPr marL="0" indent="0" algn="ctr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151617"/>
                </a:solidFill>
                <a:latin typeface="Montserrat Black" pitchFamily="34" charset="0"/>
              </a:rPr>
              <a:t>PROGRAMMAZIONE E VALUTAZIONE DEI SERVIZI SOCIALI</a:t>
            </a:r>
          </a:p>
          <a:p>
            <a:pPr marL="0" indent="0" algn="ctr">
              <a:lnSpc>
                <a:spcPts val="485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</a:rPr>
              <a:t>Prof. Maurizio Petrocchi, PhD</a:t>
            </a:r>
            <a:endParaRPr lang="en-US" sz="1400" dirty="0"/>
          </a:p>
        </p:txBody>
      </p:sp>
      <p:sp>
        <p:nvSpPr>
          <p:cNvPr id="4" name="Text 1"/>
          <p:cNvSpPr/>
          <p:nvPr/>
        </p:nvSpPr>
        <p:spPr>
          <a:xfrm>
            <a:off x="5689176" y="488370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6" name="Immagine 5" descr="Immagine che contiene testo, Carattere, logo, design&#10;&#10;Il contenuto generato dall'IA potrebbe non essere corretto.">
            <a:extLst>
              <a:ext uri="{FF2B5EF4-FFF2-40B4-BE49-F238E27FC236}">
                <a16:creationId xmlns:a16="http://schemas.microsoft.com/office/drawing/2014/main" id="{134A682A-A332-6A3C-196B-12FFC85FB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561" y="360044"/>
            <a:ext cx="3545089" cy="15834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1081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Il Principio di Sussidiarietà Orizzontale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24862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È bene che le attività di interesse generale siano svolte dal basso, dall'iniziativa dei cittadini o dalle formazioni sociali, salvo l'intervento dello Stato quando questi soggetti non riescano autonomamente a raggiungere le finalità di interesse pubblico.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08634"/>
            <a:ext cx="949261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Semplificazione attraverso i Settori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425547"/>
            <a:ext cx="446484" cy="446484"/>
          </a:xfrm>
          <a:prstGeom prst="roundRect">
            <a:avLst>
              <a:gd name="adj" fmla="val 2048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1438632" y="3493770"/>
            <a:ext cx="353734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Identificazione Immediata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438632" y="4233148"/>
            <a:ext cx="353734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È più semplice identificare se un ente opera in un determinato settore piuttosto che valutare se persegue finalità civiche o solidaristiche.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23986" y="3425547"/>
            <a:ext cx="446484" cy="446484"/>
          </a:xfrm>
          <a:prstGeom prst="roundRect">
            <a:avLst>
              <a:gd name="adj" fmla="val 2048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5868829" y="3493770"/>
            <a:ext cx="33841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Riduzione dell'Incertezza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868829" y="3922990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Si elimina il margine discrezionale dello Stato nella scelta di quali soggetti siano meritevoli del regime promozionale.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54302" y="3425547"/>
            <a:ext cx="446484" cy="446484"/>
          </a:xfrm>
          <a:prstGeom prst="roundRect">
            <a:avLst>
              <a:gd name="adj" fmla="val 2048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10299144" y="3493770"/>
            <a:ext cx="353746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Abbassamento delle Barriere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299144" y="4233148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Si riducono le barriere all'ingresso del terzo settore e si consente un maggiore pluralismo di iniziativa.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9368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Flessibilizzazione del Vincolo di Non Distribuzione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75773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Il vincolo di etero-destinazione è stato interpretato con maggiore flessibilità. Entro certi limiti, specialmente per le imprese sociali, si consente di remunerare l'investimento.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506986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Questo favorisce il finanziamento privato agli enti del terzo settore e crea un'ibridazione tra modelli orientati al bene comune e attività di impresa tradizionale.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420422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7023"/>
            <a:ext cx="13042821" cy="3721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650"/>
              </a:lnSpc>
              <a:buNone/>
            </a:pPr>
            <a:r>
              <a:rPr lang="en-US" sz="11700" b="1" dirty="0">
                <a:solidFill>
                  <a:srgbClr val="FFFFFF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Modelli Operativi</a:t>
            </a:r>
            <a:endParaRPr lang="en-US" sz="11700" dirty="0"/>
          </a:p>
        </p:txBody>
      </p:sp>
      <p:sp>
        <p:nvSpPr>
          <p:cNvPr id="3" name="Text 1"/>
          <p:cNvSpPr/>
          <p:nvPr/>
        </p:nvSpPr>
        <p:spPr>
          <a:xfrm>
            <a:off x="793790" y="601503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Le forme organizzative dell'attività del terzo settore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82860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Struttura Complessa dei Ricavi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115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Gli enti del terzo settore hanno una struttura dei ricavi più complessa rispetto alle imprese profit tradizionali e allo Stato, che hanno generalmente un'unica fonte principale di ricavi.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254091" y="33044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Fondi Pubblici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733681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Risorse statali, 5 per mille, finanziamenti per ricerca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66" y="3736955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3044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Donazioni Private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733681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Erogazioni liberali, raccolte fondi, contributi fondazioni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335" y="3736955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735836"/>
            <a:ext cx="26840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Contributi in Natura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6165056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Lavoro volontario, donazioni di beni, collezioni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335" y="5996523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152888" y="5894546"/>
            <a:ext cx="25821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Ricavi Commerciali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6323767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Vendita di beni e servizi sul mercato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766" y="5996523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2007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Fondi Pubblici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5337810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Lo Stato decide di finanziare attività di ricerca o di destinare parte del gettito fiscale agli enti del terzo settore. L'esempio più noto in Italia è l'istituto del </a:t>
            </a:r>
            <a:r>
              <a:rPr lang="en-US" sz="15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5 per mille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che consente ai contribuenti di destinare una quota delle proprie imposte a enti del terzo settore.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509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Donazioni Private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42003"/>
            <a:ext cx="4182189" cy="41821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122551"/>
            <a:ext cx="28530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Donazioni Individuali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6551771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Erogazioni liberali da parte di persone fisiche e imprese, deducibili dalla dichiarazione dei redditi.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1742003"/>
            <a:ext cx="4182308" cy="41823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61226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Raccolte Fondi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6551890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Campagne organizzate per calamità naturali o cause specifiche, spesso in luoghi pubblici come aeroporti e stazioni.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1742003"/>
            <a:ext cx="4182308" cy="41823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6122670"/>
            <a:ext cx="28782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Fondazioni Erogatrici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6551890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Contributi a fondo perduto da </a:t>
            </a:r>
            <a:r>
              <a:rPr lang="en-US" sz="15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grandi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5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fondazioni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e altre fondazioni di origine bancaria.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4475" y="388025"/>
            <a:ext cx="3817858" cy="440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Contributi in Natura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564475" y="1181695"/>
            <a:ext cx="1764030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Lavoro Volontario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64475" y="1543288"/>
            <a:ext cx="6578560" cy="451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Moltissimi enti del terzo settore si sostengono grazie al lavoro volontario di persone che vi partecipano. Rappresenta un contributo fondamentale nella struttura dei ricavi.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75" y="2153483"/>
            <a:ext cx="6578560" cy="65785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4984" y="1181695"/>
            <a:ext cx="1764030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Donazioni di Beni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94984" y="1543288"/>
            <a:ext cx="6578560" cy="451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Collezioni di opere d'arte donate a musei, libri donati a biblioteche, attrezzature e materiali che contribuiscono all'attività dell'ente.</a:t>
            </a:r>
            <a:endParaRPr lang="en-US" sz="11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984" y="2153483"/>
            <a:ext cx="6578560" cy="65785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50463"/>
            <a:ext cx="51652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Ricavi Commerciali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66819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Gli enti del terzo settore possono svolgere attività che comportano la produzione di beni o servizi venduti sul mercato, generando ricavi di natura commerciale pur mantenendo la loro finalità sociale.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484405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Questa fonte di ricavi consente una maggiore autonomia finanziaria e sostenibilità economica dell'ente.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02669"/>
            <a:ext cx="116671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Combinazione delle Fonti di Finanziamento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31958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L'articolata struttura dei ricavi costituisce la base per comprendere i diversi modelli operativi del terzo settore. Ogni modello rappresenta una modalità specifica di combinazione e valorizzazione di queste diverse fonti di finanziamento.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277082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4</a:t>
            </a:r>
            <a:endParaRPr lang="en-US" sz="5150" dirty="0"/>
          </a:p>
        </p:txBody>
      </p:sp>
      <p:sp>
        <p:nvSpPr>
          <p:cNvPr id="5" name="Text 3"/>
          <p:cNvSpPr/>
          <p:nvPr/>
        </p:nvSpPr>
        <p:spPr>
          <a:xfrm>
            <a:off x="1644372" y="5180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Fonti Principali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5609273"/>
            <a:ext cx="41821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Pubbliche, private, in natura, commerciali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23986" y="4277082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∞</a:t>
            </a:r>
            <a:endParaRPr lang="en-US" sz="5150" dirty="0"/>
          </a:p>
        </p:txBody>
      </p:sp>
      <p:sp>
        <p:nvSpPr>
          <p:cNvPr id="8" name="Text 6"/>
          <p:cNvSpPr/>
          <p:nvPr/>
        </p:nvSpPr>
        <p:spPr>
          <a:xfrm>
            <a:off x="6074688" y="5180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Combinazioni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223986" y="5609273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Infinite possibilità di mix finanziario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9654302" y="4277082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</a:t>
            </a:r>
            <a:endParaRPr lang="en-US" sz="5150" dirty="0"/>
          </a:p>
        </p:txBody>
      </p:sp>
      <p:sp>
        <p:nvSpPr>
          <p:cNvPr id="11" name="Text 9"/>
          <p:cNvSpPr/>
          <p:nvPr/>
        </p:nvSpPr>
        <p:spPr>
          <a:xfrm>
            <a:off x="10505003" y="5180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Obiettivo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654302" y="5609273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Sostenibilità e impatto sociale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865C7-2A0D-EAB6-C372-C762F0D2C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9808299-D847-4582-6369-FEB2E2387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8771E2F-EC0E-02AE-2FC3-2A31915B55DB}"/>
              </a:ext>
            </a:extLst>
          </p:cNvPr>
          <p:cNvSpPr/>
          <p:nvPr/>
        </p:nvSpPr>
        <p:spPr>
          <a:xfrm>
            <a:off x="6280190" y="271081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La Riforma del Terzo Settore</a:t>
            </a:r>
            <a:endParaRPr lang="en-US" sz="39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944B9C3-9FE6-AECA-9BF9-44120E553F4D}"/>
              </a:ext>
            </a:extLst>
          </p:cNvPr>
          <p:cNvSpPr/>
          <p:nvPr/>
        </p:nvSpPr>
        <p:spPr>
          <a:xfrm>
            <a:off x="6280190" y="424862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Un intervento normativo sistematico per rinnovare completamente la disciplina degli enti che svolgono attività di interesse generale senza scopo di lucro. La riforma italiana rappresenta una trasformazione organica del settore sociale.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1950787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4042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Professionalizzazione degli Enti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97823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Se gli enti del terzo settore devono assolvere funzioni importantissime in una fase recessiva del welfare state e ricevere risorse finanziarie dallo Stato, devono essere soggetti adeguatamente professionali.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515409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riforma introduce norme che richiedono </a:t>
            </a:r>
            <a:r>
              <a:rPr lang="en-US" sz="15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assetti organizzativi adeguati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per garantire l'utilizzo appropriato delle risorse pubbliche.</a:t>
            </a:r>
            <a:endParaRPr lang="en-US" sz="15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8195"/>
            <a:ext cx="527149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Sistema di Controlli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4623197"/>
            <a:ext cx="13042821" cy="22860"/>
          </a:xfrm>
          <a:prstGeom prst="roundRect">
            <a:avLst>
              <a:gd name="adj" fmla="val 40000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Shape 2"/>
          <p:cNvSpPr/>
          <p:nvPr/>
        </p:nvSpPr>
        <p:spPr>
          <a:xfrm>
            <a:off x="3980974" y="4027884"/>
            <a:ext cx="22860" cy="595313"/>
          </a:xfrm>
          <a:prstGeom prst="roundRect">
            <a:avLst>
              <a:gd name="adj" fmla="val 4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3769162" y="4399955"/>
            <a:ext cx="446484" cy="446484"/>
          </a:xfrm>
          <a:prstGeom prst="roundRect">
            <a:avLst>
              <a:gd name="adj" fmla="val 2048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3843576" y="44371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2599253" y="2765108"/>
            <a:ext cx="27864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Controllo Preventivo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92148" y="3194328"/>
            <a:ext cx="6000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Regole di trasparenza per rendere pubbliche informazioni per finalità di controllo diffuso.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303651" y="4623197"/>
            <a:ext cx="22860" cy="595313"/>
          </a:xfrm>
          <a:prstGeom prst="roundRect">
            <a:avLst>
              <a:gd name="adj" fmla="val 4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Shape 8"/>
          <p:cNvSpPr/>
          <p:nvPr/>
        </p:nvSpPr>
        <p:spPr>
          <a:xfrm>
            <a:off x="7091839" y="4399955"/>
            <a:ext cx="446484" cy="446484"/>
          </a:xfrm>
          <a:prstGeom prst="roundRect">
            <a:avLst>
              <a:gd name="adj" fmla="val 2048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1" name="Text 9"/>
          <p:cNvSpPr/>
          <p:nvPr/>
        </p:nvSpPr>
        <p:spPr>
          <a:xfrm>
            <a:off x="7166253" y="44371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6074688" y="54169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Controllo Interno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4314825" y="5846207"/>
            <a:ext cx="6000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Organi interni di controllo all'interno dell'ente per monitorare l'attività.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10626447" y="4027884"/>
            <a:ext cx="22860" cy="595313"/>
          </a:xfrm>
          <a:prstGeom prst="roundRect">
            <a:avLst>
              <a:gd name="adj" fmla="val 4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Shape 13"/>
          <p:cNvSpPr/>
          <p:nvPr/>
        </p:nvSpPr>
        <p:spPr>
          <a:xfrm>
            <a:off x="10414635" y="4399955"/>
            <a:ext cx="446484" cy="446484"/>
          </a:xfrm>
          <a:prstGeom prst="roundRect">
            <a:avLst>
              <a:gd name="adj" fmla="val 2048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6" name="Text 14"/>
          <p:cNvSpPr/>
          <p:nvPr/>
        </p:nvSpPr>
        <p:spPr>
          <a:xfrm>
            <a:off x="10489049" y="44371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9397365" y="27651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Controllo Esterno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637502" y="3194328"/>
            <a:ext cx="600075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Monitoraggio da parte dello Stato e dei ministeri competenti per verificare l'adeguatezza dell'attività.</a:t>
            </a:r>
            <a:endParaRPr lang="en-US" sz="15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36401"/>
            <a:ext cx="105240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Definizione degli Enti del Terzo Settore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3876556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Enti che </a:t>
            </a:r>
            <a:r>
              <a:rPr lang="en-US" sz="1550" dirty="0">
                <a:solidFill>
                  <a:srgbClr val="151617"/>
                </a:solidFill>
                <a:highlight>
                  <a:srgbClr val="F2DED0"/>
                </a:highlight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perseguono finalità civiche, solidaristiche e di utilità sociale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svolgendo </a:t>
            </a:r>
            <a:r>
              <a:rPr lang="en-US" sz="1550" dirty="0">
                <a:solidFill>
                  <a:srgbClr val="151617"/>
                </a:solidFill>
                <a:highlight>
                  <a:srgbClr val="BAB6AA"/>
                </a:highlight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una o più attività di interesse generale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550" dirty="0">
                <a:solidFill>
                  <a:srgbClr val="151617"/>
                </a:solidFill>
                <a:highlight>
                  <a:srgbClr val="F2DED0"/>
                </a:highlight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senza scopo di lucro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653314"/>
            <a:ext cx="22860" cy="1081564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793790" y="495812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L'articolo 4 del Codice del Terzo Settore del 2017 fornisce questa definizione che integra tutti e tre i criteri teorici identificati.</a:t>
            </a:r>
            <a:endParaRPr lang="en-US" sz="15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88626"/>
            <a:ext cx="78836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Attività di Interesse Generale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0553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legge precisa quali sono le attività considerate di interesse generale, creando un elenco specifico di settori in cui gli enti del terzo settore possono operare per beneficiare del regime promozionale.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63860"/>
            <a:ext cx="595313" cy="59531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1071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Sanità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536400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Servizi sanitari e assistenza medica per la comunità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44" y="3263860"/>
            <a:ext cx="595313" cy="5953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41071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Istruzione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4536400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Educazione e formazione a tutti i livelli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250775"/>
            <a:ext cx="595313" cy="59531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60940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Cultura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6523315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Promozione e valorizzazione del patrimonio culturale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144" y="5250775"/>
            <a:ext cx="595313" cy="59531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9144" y="60940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Ambiente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439144" y="6523315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Tutela ambientale e sviluppo sostenibile</a:t>
            </a:r>
            <a:endParaRPr lang="en-US" sz="15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2551"/>
            <a:ext cx="73359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Vantaggi del Modello Misto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29464"/>
            <a:ext cx="4215289" cy="2587466"/>
          </a:xfrm>
          <a:prstGeom prst="roundRect">
            <a:avLst>
              <a:gd name="adj" fmla="val 353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" name="Shape 2"/>
          <p:cNvSpPr/>
          <p:nvPr/>
        </p:nvSpPr>
        <p:spPr>
          <a:xfrm>
            <a:off x="999768" y="353544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3665577"/>
            <a:ext cx="267891" cy="334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43291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Equilibrio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4758333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Bilancia origine privata dell'iniziativa con finalità pubbliche dell'attività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3329464"/>
            <a:ext cx="4215408" cy="2587466"/>
          </a:xfrm>
          <a:prstGeom prst="roundRect">
            <a:avLst>
              <a:gd name="adj" fmla="val 353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9" name="Shape 6"/>
          <p:cNvSpPr/>
          <p:nvPr/>
        </p:nvSpPr>
        <p:spPr>
          <a:xfrm>
            <a:off x="5413415" y="353544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126" y="3665577"/>
            <a:ext cx="267891" cy="334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43291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Accessibilità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13415" y="4758333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Riduce le barriere all'ingresso e l'incertezza normativa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3329464"/>
            <a:ext cx="4215289" cy="2587466"/>
          </a:xfrm>
          <a:prstGeom prst="roundRect">
            <a:avLst>
              <a:gd name="adj" fmla="val 353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4" name="Shape 10"/>
          <p:cNvSpPr/>
          <p:nvPr/>
        </p:nvSpPr>
        <p:spPr>
          <a:xfrm>
            <a:off x="9827181" y="353544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892" y="3665577"/>
            <a:ext cx="267891" cy="334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7181" y="43291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Pluralismo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27181" y="4758333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Consente una maggiore diversità di iniziative e approcci</a:t>
            </a:r>
            <a:endParaRPr lang="en-US" sz="15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91633"/>
            <a:ext cx="59174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Regime Promozionale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50936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Gli enti che rientrano nella definizione del terzo settore possono godere di un regime promozionale specifico, che include agevolazioni fiscali, accesso a finanziamenti pubblici e altre forme di sostegno statale.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68522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Questo regime è giustificato dalla </a:t>
            </a:r>
            <a:r>
              <a:rPr lang="en-US" sz="15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natura pubblica dell'attività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prestata dagli enti, che serve a soddisfare esigenze comuni alla totalità o a una parte significativa dei cittadini.</a:t>
            </a:r>
            <a:endParaRPr lang="en-US" sz="15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14473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Imprese Sociali: Innovazione nella Riforma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65734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Le imprese sociali rappresentano un'innovazione significativa della riforma. Entro certi limiti, si consente di remunerare l'investimento, attribuendo un rendimento ai capitali apportati.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196947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Questo favorisce il finanziamento privato e crea un'ibridazione tra modelli orientati al bene comune e attività di impresa tradizionale.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3856"/>
            <a:ext cx="61357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Ibridazione dei Modelli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254091" y="30341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Bene Comune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463409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Finalità sociali e solidaristiche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864" y="3130451"/>
            <a:ext cx="296942" cy="3711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284" y="30341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Sostenibilità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895284" y="3463409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Rendimento dell'investimento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738" y="3518952"/>
            <a:ext cx="296942" cy="3711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5284" y="54654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Innovazione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895284" y="5894665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Nuovi modelli operativi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5237" y="5744825"/>
            <a:ext cx="296942" cy="37111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254091" y="54654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Collaborazione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793790" y="5894665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Pubblico-privato sociale</a:t>
            </a:r>
            <a:endParaRPr lang="en-US" sz="15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363" y="5356324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41007"/>
            <a:ext cx="785491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Trasparenza e Accountability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35792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Il sistema di controlli introdotto dalla riforma si basa su principi di trasparenza e responsabilità. Gli enti devono rendere pubbliche informazioni sulla loro attività, governance e utilizzo delle risorse.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21624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530566"/>
            <a:ext cx="4215289" cy="2286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793790" y="4675465"/>
            <a:ext cx="36889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Pubblicazione Informazioni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5104686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Bilanci, attività, governance devono essere trasparenti e accessibili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421624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4530566"/>
            <a:ext cx="4215408" cy="2286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5207437" y="46754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Controllo Diffuso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5104686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comunità può monitorare l'operato degli enti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421624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4530566"/>
            <a:ext cx="4215289" cy="2286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9621203" y="46754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Responsabilità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5104686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Gli enti rispondono del loro operato verso stakeholder e società</a:t>
            </a:r>
            <a:endParaRPr lang="en-US" sz="15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4042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Coordinamento con il Codice Civile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97823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riforma ha razionalizzato il rapporto tra la disciplina del terzo settore e il Codice Civile per quanto riguarda la disciplina privatistica di questi enti, eliminando sovrapposizioni e contraddizioni normative.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515409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Questo coordinamento era essenziale per superare il disordine normativo precedente.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52568"/>
            <a:ext cx="89925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Quadro Normativo di Riferimento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6948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783806"/>
            <a:ext cx="4215289" cy="2286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793790" y="3928705"/>
            <a:ext cx="30612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Legge Delega 106/2016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357926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Principi fondamentali e indirizzi essenziali per enti del terzo settore, imprese sociali e servizio civile universale.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346948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783806"/>
            <a:ext cx="4215408" cy="2286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9" name="Text 7"/>
          <p:cNvSpPr/>
          <p:nvPr/>
        </p:nvSpPr>
        <p:spPr>
          <a:xfrm>
            <a:off x="5207437" y="3928705"/>
            <a:ext cx="32776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Codice del Terzo Settore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4357926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Decreto legislativo del </a:t>
            </a:r>
            <a:r>
              <a:rPr lang="en-US" sz="15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luglio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2017 n. 117 che costituisce l'architrave della nuova disciplina.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346948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783806"/>
            <a:ext cx="4215289" cy="2286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9621203" y="3928705"/>
            <a:ext cx="32769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Decreto Impresa Sociale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4357926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Provvedimento del </a:t>
            </a:r>
            <a:r>
              <a:rPr lang="en-US" sz="15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luglio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2017 </a:t>
            </a:r>
            <a:r>
              <a:rPr lang="en-US" sz="15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d.lgs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 n. 112 dedicato specificamente alle imprese sociali.</a:t>
            </a:r>
            <a:endParaRPr lang="en-US" sz="15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37924"/>
            <a:ext cx="115421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Coordinamento con la Disciplina Tributaria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5483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Un aspetto cruciale della razionalizzazione riguarda il coordinamento con la disciplina tributaria. La riforma ha chiarito il regime fiscale degli enti del terzo settore, definendo: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31315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Agevolazioni fiscali per gli enti qualificati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70011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Regime IVA per le attività commerciali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08706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Deducibilità delle donazioni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47401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Esenzioni per attività istituzionali</a:t>
            </a:r>
            <a:endParaRPr lang="en-US" sz="15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3856"/>
            <a:ext cx="73265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Impatto sulla Società Civile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551748" y="30341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Partecipazione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463409"/>
            <a:ext cx="423886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Maggiore coinvolgimento dei cittadini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528" y="3757791"/>
            <a:ext cx="279083" cy="3488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628900"/>
            <a:ext cx="26842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Innovazione Sociale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597628" y="3058120"/>
            <a:ext cx="42389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Nuove soluzioni ai problemi sociali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740" y="3330714"/>
            <a:ext cx="279083" cy="3488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94463" y="42498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Efficienza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994463" y="4679037"/>
            <a:ext cx="38421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Servizi più efficienti e meno costosi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0984" y="4448711"/>
            <a:ext cx="279083" cy="34885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58707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Pluralismo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9597628" y="6299954"/>
            <a:ext cx="42389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Diversità di approcci e soluzioni</a:t>
            </a:r>
            <a:endParaRPr lang="en-US" sz="15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8740" y="5566708"/>
            <a:ext cx="279083" cy="34885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551748" y="54654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Sostenibilità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793790" y="5894665"/>
            <a:ext cx="423886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Modelli economicamente sostenibili</a:t>
            </a:r>
            <a:endParaRPr lang="en-US" sz="15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4528" y="5139630"/>
            <a:ext cx="279083" cy="3488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04467"/>
            <a:ext cx="58548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Sfide Implementation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520559"/>
            <a:ext cx="26291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Sfide Organizzative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4029075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Adeguamento degli assetti organizzativi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Formazione del personale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120521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Implementazione dei sistemi di controllo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821674" y="35205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Sfide Finanziarie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821674" y="4029075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Diversificazione delle fonti di ricavo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Sostenibilità economica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4821674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Accesso ai finanziamenti</a:t>
            </a:r>
            <a:endParaRPr lang="en-US" sz="15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1303"/>
            <a:ext cx="50615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Prospettive Future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682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riforma del terzo settore rappresenta un punto di partenza per lo sviluppo di un ecosistema sociale più maturo e professionale in Italia. Le prospettive includono: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321850"/>
            <a:ext cx="4215289" cy="1143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5115520"/>
            <a:ext cx="26542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Crescita del Settore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5544741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Aumento del numero e della professionalità degli enti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437" y="4024193"/>
            <a:ext cx="4215408" cy="1143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405795" y="4817864"/>
            <a:ext cx="29403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Innovazione Continua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405795" y="5247084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Sviluppo di nuovi modelli operativi e di finanziamento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3726537"/>
            <a:ext cx="4215289" cy="11430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819561" y="4520208"/>
            <a:ext cx="28873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Integrazione Europea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819561" y="4949428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Allineamento con le best practice europee</a:t>
            </a:r>
            <a:endParaRPr lang="en-US" sz="15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8159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Misurazione dell'Impatto Sociale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81940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professionalizzazione degli enti comporta anche la necessità di misurare e comunicare l'impatto sociale delle attività. Questo richiede lo sviluppo di metodologie e strumenti specifici per valutare l'efficacia degli interventi.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531280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misurazione dell'impatto diventa essenziale per giustificare l'utilizzo delle risorse pubbliche e private.</a:t>
            </a:r>
            <a:endParaRPr lang="en-US" sz="15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7585"/>
            <a:ext cx="89269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Ruolo delle Fondazioni Erogatrici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1694498"/>
            <a:ext cx="22860" cy="5857518"/>
          </a:xfrm>
          <a:prstGeom prst="roundRect">
            <a:avLst>
              <a:gd name="adj" fmla="val 4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Shape 2"/>
          <p:cNvSpPr/>
          <p:nvPr/>
        </p:nvSpPr>
        <p:spPr>
          <a:xfrm>
            <a:off x="770930" y="1694498"/>
            <a:ext cx="6521410" cy="1793796"/>
          </a:xfrm>
          <a:prstGeom prst="roundRect">
            <a:avLst>
              <a:gd name="adj" fmla="val 510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2944297" y="1900476"/>
            <a:ext cx="41496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Fondazioni di Origine Bancaria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76908" y="2329696"/>
            <a:ext cx="611707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Svolgono un ruolo cruciale nel finanziamento del terzo settore, con particolare attenzione a progetti innovativi e di impatto sociale significativo.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338060" y="3885128"/>
            <a:ext cx="6521410" cy="1793796"/>
          </a:xfrm>
          <a:prstGeom prst="rect">
            <a:avLst/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7536418" y="4091107"/>
            <a:ext cx="27580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Criteri di Erogazione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36418" y="4520327"/>
            <a:ext cx="611707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Sviluppano criteri sempre più sofisticati per la selezione dei progetti, privilegiando sostenibilità, innovazione e misurabilità dell'impatto.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70930" y="6075759"/>
            <a:ext cx="6521410" cy="1476256"/>
          </a:xfrm>
          <a:prstGeom prst="roundRect">
            <a:avLst>
              <a:gd name="adj" fmla="val 619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1" name="Text 9"/>
          <p:cNvSpPr/>
          <p:nvPr/>
        </p:nvSpPr>
        <p:spPr>
          <a:xfrm>
            <a:off x="4613077" y="62817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Capacity Building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76908" y="6710958"/>
            <a:ext cx="611707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Non si limitano al finanziamento ma supportano lo sviluppo delle competenze organizzative degli enti beneficiari.</a:t>
            </a:r>
            <a:endParaRPr lang="en-US" sz="15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78644"/>
            <a:ext cx="129962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Conclusioni: Verso un Nuovo Ecosistema Sociale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59555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riforma del terzo settore rappresenta una trasformazione sistemica che va oltre la semplice razionalizzazione normativa. Crea le basi per un nuovo ecosistema sociale caratterizzato da: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664256" y="3743801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100%</a:t>
            </a:r>
            <a:endParaRPr lang="en-US" sz="3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365" y="2503408"/>
            <a:ext cx="2977039" cy="297703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644372" y="57283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Trasparenza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6157555"/>
            <a:ext cx="41821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Completa accountability verso la società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094452" y="3743801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360°</a:t>
            </a:r>
            <a:endParaRPr lang="en-US" sz="39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562" y="2503408"/>
            <a:ext cx="2977039" cy="297703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961817" y="5728335"/>
            <a:ext cx="27065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Approccio Integrato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223986" y="6157555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Visione sistemica del benessere sociale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10524768" y="3743801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∞</a:t>
            </a:r>
            <a:endParaRPr lang="en-US" sz="39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6877" y="2503408"/>
            <a:ext cx="2977039" cy="297703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505003" y="57283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Innovazione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9654302" y="6157555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Capacità di adattamento e crescita continua</a:t>
            </a:r>
            <a:endParaRPr lang="en-US" sz="1550" dirty="0"/>
          </a:p>
        </p:txBody>
      </p:sp>
      <p:sp>
        <p:nvSpPr>
          <p:cNvPr id="16" name="Text 11"/>
          <p:cNvSpPr/>
          <p:nvPr/>
        </p:nvSpPr>
        <p:spPr>
          <a:xfrm>
            <a:off x="793790" y="701587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Il successo della riforma dipenderà dalla capacità degli enti di cogliere queste opportunità, professionalizzandosi e innovando continuamente per rispondere ai bisogni emergenti della società italiana.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0849"/>
            <a:ext cx="60757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Gli Scopi della Riforma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047762"/>
            <a:ext cx="6422231" cy="1476256"/>
          </a:xfrm>
          <a:prstGeom prst="roundRect">
            <a:avLst>
              <a:gd name="adj" fmla="val 619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999768" y="32537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Razionalizzazione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682960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Coordinare normative precedentemente disordinate e poco coordinate tra loro e con altri settori dell'ordinamento.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3047762"/>
            <a:ext cx="6422231" cy="1476256"/>
          </a:xfrm>
          <a:prstGeom prst="roundRect">
            <a:avLst>
              <a:gd name="adj" fmla="val 619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7620357" y="32537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Valorizzazione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3682960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Riconoscere il terzo settore come partner essenziale dello Stato nella prestazione di servizi pubblici.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4722376"/>
            <a:ext cx="6422231" cy="1476256"/>
          </a:xfrm>
          <a:prstGeom prst="roundRect">
            <a:avLst>
              <a:gd name="adj" fmla="val 619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999768" y="4928354"/>
            <a:ext cx="29242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Professionalizzazione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99768" y="535757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Richiedere assetti organizzativi adeguati per l'utilizzo appropriato delle risorse pubbliche.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4722376"/>
            <a:ext cx="6422231" cy="1476256"/>
          </a:xfrm>
          <a:prstGeom prst="roundRect">
            <a:avLst>
              <a:gd name="adj" fmla="val 619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778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7620357" y="49283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Controllo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20357" y="535757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Assicurare un adeguato monitoraggio dell'operato degli enti del terzo settore.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32923"/>
            <a:ext cx="67910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La Crisi del Welfare State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350657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crescita del debito pubblico ha reso gli interventi tradizionali del welfare state sempre più difficili da attuare per mancanza di risorse economiche. Si è assistito progressivamente a una recessione dello Stato del benessere.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84405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Di qui l'idea che i servizi pubblici essenziali siano forniti da soggetti privati che svolgono attività a carattere sociale, raggiungendo i medesimi risultati a costi più ridotti grazie a una maggiore efficienza.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065" y="634246"/>
            <a:ext cx="7717869" cy="1113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Il Problema della Funzione Sociale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13065" y="2015609"/>
            <a:ext cx="7717869" cy="4456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750"/>
              </a:lnSpc>
              <a:buNone/>
            </a:pPr>
            <a:r>
              <a:rPr lang="en-US" sz="7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Quando un ente ha una funzione sociale?</a:t>
            </a:r>
            <a:endParaRPr lang="en-US" sz="7000" dirty="0"/>
          </a:p>
        </p:txBody>
      </p:sp>
      <p:sp>
        <p:nvSpPr>
          <p:cNvPr id="5" name="Text 2"/>
          <p:cNvSpPr/>
          <p:nvPr/>
        </p:nvSpPr>
        <p:spPr>
          <a:xfrm>
            <a:off x="713065" y="6739771"/>
            <a:ext cx="7717869" cy="855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domanda essenziale per delimitare il perimetro dell'intervento della riforma. Gli enti del terzo settore hanno una funzione sociale che giustifica il loro intervento nella situazione recessiva del welfare state e l'attribuzione di risorse pubbliche.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0228"/>
            <a:ext cx="1103459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Tre Criteri Teorici per la Funzione Sociale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37140"/>
            <a:ext cx="992267" cy="11907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84415" y="3035498"/>
            <a:ext cx="26442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Finalità dell'Attività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984415" y="3464719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Attività che persegue finalità civiche, solidaristiche e di utilità sociale.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027884"/>
            <a:ext cx="992267" cy="11907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84415" y="4226243"/>
            <a:ext cx="26685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Tipologia di Attività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984415" y="4655463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Attività svolta in settori che hanno per natura carattere sociale (sanità, istruzione, cultura).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218628"/>
            <a:ext cx="992267" cy="119074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84415" y="5416987"/>
            <a:ext cx="42442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Etero-destinazione dei Risultati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984415" y="5846207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Gli utili non vengono distribuiti ma reinvestiti nell'attività per beneficio della generalità dei cittadini.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27221"/>
            <a:ext cx="73269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La Scelta del Modello Misto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3668197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Enti che </a:t>
            </a:r>
            <a:r>
              <a:rPr lang="en-US" sz="15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perseguono finalità civiche, solidaristiche e di utilità sociale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svolgendo </a:t>
            </a:r>
            <a:r>
              <a:rPr lang="en-US" sz="15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una o più attività di interesse generale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5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senza scopo di lucro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444954"/>
            <a:ext cx="22860" cy="1081564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3"/>
          <p:cNvSpPr/>
          <p:nvPr/>
        </p:nvSpPr>
        <p:spPr>
          <a:xfrm>
            <a:off x="793790" y="474976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L'articolo 4 del Codice del Terzo Settore adotta un modello che tiene conto di tutti e tre i criteri teorici: finalità, settore di attività ed etero-destinazione dei risultati.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89252"/>
            <a:ext cx="1059049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Valorizzazione dell'Autonoma Iniziativa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60616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riforma sottolinea le finalità civiche, solidaristiche e di utilità sociale per tenere insieme l'origine privata dell'iniziativa con le finalità pubbliche che l'attività persegue.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46448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 questo modo si valorizza </a:t>
            </a:r>
            <a:r>
              <a:rPr lang="en-US" sz="1550" dirty="0">
                <a:solidFill>
                  <a:srgbClr val="151617"/>
                </a:solidFill>
                <a:highlight>
                  <a:srgbClr val="F2DED0"/>
                </a:highlight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"l'autonoma iniziativa dei cittadini che concorrono, anche in forma associata, a perseguire il bene comune"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32280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riforma si pone nell'alveo del </a:t>
            </a:r>
            <a:r>
              <a:rPr lang="en-US" sz="15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principio di sussidiarietà orizzontale</a:t>
            </a: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previsto dall'articolo 118 della Costituzione italiana.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1937</Words>
  <Application>Microsoft Office PowerPoint</Application>
  <PresentationFormat>Personalizzato</PresentationFormat>
  <Paragraphs>250</Paragraphs>
  <Slides>36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1" baseType="lpstr">
      <vt:lpstr>Montserrat Light</vt:lpstr>
      <vt:lpstr>Arial</vt:lpstr>
      <vt:lpstr>Montserrat Black</vt:lpstr>
      <vt:lpstr>Inconsolata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lastModifiedBy>Maurizio Petrocchi</cp:lastModifiedBy>
  <cp:revision>6</cp:revision>
  <dcterms:created xsi:type="dcterms:W3CDTF">2025-09-07T15:10:18Z</dcterms:created>
  <dcterms:modified xsi:type="dcterms:W3CDTF">2025-09-19T07:53:48Z</dcterms:modified>
</cp:coreProperties>
</file>