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Lora" pitchFamily="2" charset="0"/>
      <p:regular r:id="rId14"/>
      <p:bold r:id="rId15"/>
    </p:embeddedFont>
    <p:embeddedFont>
      <p:font typeface="Source Sans 3" panose="020B0604020202020204" charset="0"/>
      <p:regular r:id="rId16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99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498890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LE FASI DELLA PROGETTAZIONE SOCIALE</a:t>
            </a:r>
            <a:endParaRPr lang="en-US" sz="3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418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7929" y="397312"/>
            <a:ext cx="6597372" cy="347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🔵</a:t>
            </a:r>
            <a:r>
              <a:rPr lang="en-US" sz="2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Fase 8 – Comunicazione e Storytelling Strategico</a:t>
            </a:r>
            <a:endParaRPr lang="en-US" sz="2100" dirty="0"/>
          </a:p>
        </p:txBody>
      </p:sp>
      <p:sp>
        <p:nvSpPr>
          <p:cNvPr id="4" name="Text 1"/>
          <p:cNvSpPr/>
          <p:nvPr/>
        </p:nvSpPr>
        <p:spPr>
          <a:xfrm>
            <a:off x="794623" y="1178243"/>
            <a:ext cx="5726668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5E208E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"Un buon progetto deve saper raccontare il cambiamento che produce."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577929" y="961549"/>
            <a:ext cx="15240" cy="645914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577929" y="1769983"/>
            <a:ext cx="7988141" cy="1349454"/>
          </a:xfrm>
          <a:prstGeom prst="roundRect">
            <a:avLst>
              <a:gd name="adj" fmla="val 160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Shape 4"/>
          <p:cNvSpPr/>
          <p:nvPr/>
        </p:nvSpPr>
        <p:spPr>
          <a:xfrm>
            <a:off x="722352" y="1914406"/>
            <a:ext cx="433388" cy="433388"/>
          </a:xfrm>
          <a:prstGeom prst="roundRect">
            <a:avLst>
              <a:gd name="adj" fmla="val 21096767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34" y="2009180"/>
            <a:ext cx="195024" cy="24372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22352" y="2492216"/>
            <a:ext cx="1699855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Strategia EPIC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722352" y="2762488"/>
            <a:ext cx="3864293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(Emergenza, Percezione, Innovazione, Comunità)</a:t>
            </a:r>
            <a:endParaRPr lang="en-US" sz="1300" dirty="0"/>
          </a:p>
        </p:txBody>
      </p:sp>
      <p:sp>
        <p:nvSpPr>
          <p:cNvPr id="11" name="Shape 7"/>
          <p:cNvSpPr/>
          <p:nvPr/>
        </p:nvSpPr>
        <p:spPr>
          <a:xfrm>
            <a:off x="577929" y="3263860"/>
            <a:ext cx="7988141" cy="1079183"/>
          </a:xfrm>
          <a:prstGeom prst="roundRect">
            <a:avLst>
              <a:gd name="adj" fmla="val 2008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Shape 8"/>
          <p:cNvSpPr/>
          <p:nvPr/>
        </p:nvSpPr>
        <p:spPr>
          <a:xfrm>
            <a:off x="722352" y="3408283"/>
            <a:ext cx="433388" cy="433388"/>
          </a:xfrm>
          <a:prstGeom prst="roundRect">
            <a:avLst>
              <a:gd name="adj" fmla="val 21096767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34" y="3503057"/>
            <a:ext cx="195024" cy="24372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22352" y="3986093"/>
            <a:ext cx="2685931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Executive summary + infografiche</a:t>
            </a:r>
            <a:endParaRPr lang="en-US" sz="1300" dirty="0"/>
          </a:p>
        </p:txBody>
      </p:sp>
      <p:sp>
        <p:nvSpPr>
          <p:cNvPr id="15" name="Shape 10"/>
          <p:cNvSpPr/>
          <p:nvPr/>
        </p:nvSpPr>
        <p:spPr>
          <a:xfrm>
            <a:off x="577929" y="4487466"/>
            <a:ext cx="7988141" cy="1349454"/>
          </a:xfrm>
          <a:prstGeom prst="roundRect">
            <a:avLst>
              <a:gd name="adj" fmla="val 160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Shape 11"/>
          <p:cNvSpPr/>
          <p:nvPr/>
        </p:nvSpPr>
        <p:spPr>
          <a:xfrm>
            <a:off x="722352" y="4631888"/>
            <a:ext cx="433388" cy="433388"/>
          </a:xfrm>
          <a:prstGeom prst="roundRect">
            <a:avLst>
              <a:gd name="adj" fmla="val 21096767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34" y="4726662"/>
            <a:ext cx="195024" cy="24372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22352" y="5209699"/>
            <a:ext cx="1912144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Produzione di contenuti</a:t>
            </a:r>
            <a:endParaRPr lang="en-US" sz="1300" dirty="0"/>
          </a:p>
        </p:txBody>
      </p:sp>
      <p:sp>
        <p:nvSpPr>
          <p:cNvPr id="19" name="Text 13"/>
          <p:cNvSpPr/>
          <p:nvPr/>
        </p:nvSpPr>
        <p:spPr>
          <a:xfrm>
            <a:off x="722352" y="5479971"/>
            <a:ext cx="2747248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 policy maker, partner, cittadini</a:t>
            </a:r>
            <a:endParaRPr lang="en-US" sz="1300" dirty="0"/>
          </a:p>
        </p:txBody>
      </p:sp>
      <p:sp>
        <p:nvSpPr>
          <p:cNvPr id="20" name="Shape 14"/>
          <p:cNvSpPr/>
          <p:nvPr/>
        </p:nvSpPr>
        <p:spPr>
          <a:xfrm>
            <a:off x="577929" y="5981343"/>
            <a:ext cx="7988141" cy="1079183"/>
          </a:xfrm>
          <a:prstGeom prst="roundRect">
            <a:avLst>
              <a:gd name="adj" fmla="val 2008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1" name="Shape 15"/>
          <p:cNvSpPr/>
          <p:nvPr/>
        </p:nvSpPr>
        <p:spPr>
          <a:xfrm>
            <a:off x="722352" y="6125766"/>
            <a:ext cx="433388" cy="433388"/>
          </a:xfrm>
          <a:prstGeom prst="roundRect">
            <a:avLst>
              <a:gd name="adj" fmla="val 21096767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534" y="6220539"/>
            <a:ext cx="195024" cy="243721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22352" y="6703576"/>
            <a:ext cx="2279094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Open data &amp; open evaluation</a:t>
            </a:r>
            <a:endParaRPr lang="en-US" sz="1300" dirty="0"/>
          </a:p>
        </p:txBody>
      </p:sp>
      <p:sp>
        <p:nvSpPr>
          <p:cNvPr id="24" name="Shape 17"/>
          <p:cNvSpPr/>
          <p:nvPr/>
        </p:nvSpPr>
        <p:spPr>
          <a:xfrm>
            <a:off x="577929" y="7223046"/>
            <a:ext cx="7988141" cy="621506"/>
          </a:xfrm>
          <a:prstGeom prst="roundRect">
            <a:avLst>
              <a:gd name="adj" fmla="val 3487"/>
            </a:avLst>
          </a:prstGeom>
          <a:solidFill>
            <a:srgbClr val="D4E3C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52" y="7429500"/>
            <a:ext cx="180618" cy="144423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1047393" y="7403544"/>
            <a:ext cx="7374255" cy="23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🎯 Output: una narrazione d'impatto accessibile e coinvolgente.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0333" y="522684"/>
            <a:ext cx="9655969" cy="454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🔵</a:t>
            </a:r>
            <a:r>
              <a:rPr lang="en-US" sz="28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Fase 9 – Rendicontazione, Apprendimento e Follow-Up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1045369" y="1642705"/>
            <a:ext cx="6599277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"La fine di un progetto è l'inizio della sua evoluzione."</a:t>
            </a:r>
            <a:endParaRPr lang="en-US" sz="2100" dirty="0"/>
          </a:p>
        </p:txBody>
      </p:sp>
      <p:sp>
        <p:nvSpPr>
          <p:cNvPr id="4" name="Shape 2"/>
          <p:cNvSpPr/>
          <p:nvPr/>
        </p:nvSpPr>
        <p:spPr>
          <a:xfrm>
            <a:off x="760333" y="1357670"/>
            <a:ext cx="22860" cy="90547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594" y="2476976"/>
            <a:ext cx="1622227" cy="101488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903940" y="2941082"/>
            <a:ext cx="267295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5038844" y="2667000"/>
            <a:ext cx="2236351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Rendicontazione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5038844" y="3022402"/>
            <a:ext cx="2622113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tecnica, economica, etica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896326" y="3506033"/>
            <a:ext cx="8926235" cy="11430"/>
          </a:xfrm>
          <a:prstGeom prst="roundRect">
            <a:avLst>
              <a:gd name="adj" fmla="val 24947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421" y="3539371"/>
            <a:ext cx="3244572" cy="101488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904059" y="3879771"/>
            <a:ext cx="267295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5850017" y="3729395"/>
            <a:ext cx="2374106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Riflessione partecipata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5850017" y="4084796"/>
            <a:ext cx="2310170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(double-loop learning)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5707499" y="4568428"/>
            <a:ext cx="8115062" cy="11430"/>
          </a:xfrm>
          <a:prstGeom prst="roundRect">
            <a:avLst>
              <a:gd name="adj" fmla="val 24947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248" y="4601766"/>
            <a:ext cx="4866918" cy="101488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3904059" y="4942165"/>
            <a:ext cx="267295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2"/>
          <p:cNvSpPr/>
          <p:nvPr/>
        </p:nvSpPr>
        <p:spPr>
          <a:xfrm>
            <a:off x="6661190" y="4969431"/>
            <a:ext cx="3285172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Diffusione delle lessons learned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6518672" y="5630823"/>
            <a:ext cx="7303889" cy="11430"/>
          </a:xfrm>
          <a:prstGeom prst="roundRect">
            <a:avLst>
              <a:gd name="adj" fmla="val 249470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75" y="5664160"/>
            <a:ext cx="6489263" cy="1014889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3903940" y="6004560"/>
            <a:ext cx="267295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100" dirty="0"/>
          </a:p>
        </p:txBody>
      </p:sp>
      <p:sp>
        <p:nvSpPr>
          <p:cNvPr id="21" name="Text 15"/>
          <p:cNvSpPr/>
          <p:nvPr/>
        </p:nvSpPr>
        <p:spPr>
          <a:xfrm>
            <a:off x="7472363" y="5854184"/>
            <a:ext cx="2594491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Proposte per il follow-up</a:t>
            </a:r>
            <a:endParaRPr lang="en-US" sz="1750" dirty="0"/>
          </a:p>
        </p:txBody>
      </p:sp>
      <p:sp>
        <p:nvSpPr>
          <p:cNvPr id="22" name="Text 16"/>
          <p:cNvSpPr/>
          <p:nvPr/>
        </p:nvSpPr>
        <p:spPr>
          <a:xfrm>
            <a:off x="7472363" y="6209586"/>
            <a:ext cx="2565559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scaling up o replicazione</a:t>
            </a:r>
            <a:endParaRPr lang="en-US" sz="1750" dirty="0"/>
          </a:p>
        </p:txBody>
      </p:sp>
      <p:sp>
        <p:nvSpPr>
          <p:cNvPr id="23" name="Shape 17"/>
          <p:cNvSpPr/>
          <p:nvPr/>
        </p:nvSpPr>
        <p:spPr>
          <a:xfrm>
            <a:off x="760333" y="6892885"/>
            <a:ext cx="13109734" cy="815340"/>
          </a:xfrm>
          <a:prstGeom prst="roundRect">
            <a:avLst>
              <a:gd name="adj" fmla="val 3497"/>
            </a:avLst>
          </a:prstGeom>
          <a:solidFill>
            <a:srgbClr val="D4E3C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357" y="7169825"/>
            <a:ext cx="237530" cy="190024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1377910" y="7130415"/>
            <a:ext cx="12302133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🎯 Output: impatto documentato e lezioni condivise per nuovi cicli di innovazione.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837724" y="2196108"/>
            <a:ext cx="7468553" cy="3837265"/>
          </a:xfrm>
          <a:prstGeom prst="roundRect">
            <a:avLst>
              <a:gd name="adj" fmla="val 819"/>
            </a:avLst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Text 1"/>
          <p:cNvSpPr/>
          <p:nvPr/>
        </p:nvSpPr>
        <p:spPr>
          <a:xfrm>
            <a:off x="1047155" y="2405539"/>
            <a:ext cx="5439132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🟠</a:t>
            </a:r>
            <a:r>
              <a:rPr lang="en-US" sz="19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Fase 0 – Pre-condizioni (seme del progetto)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361242" y="2956798"/>
            <a:ext cx="6735604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"Ogni buon progetto nasce da una tensione viva tra un problema e una visione."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1047155" y="2956798"/>
            <a:ext cx="22860" cy="616029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1047155" y="3808452"/>
            <a:ext cx="7049691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Ascolto del contesto</a:t>
            </a:r>
            <a:r>
              <a:rPr lang="en-US" sz="19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 intuizioni, osservazioni, domande emerse sul campo.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47155" y="4508183"/>
            <a:ext cx="7049691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Spinta motivazionale</a:t>
            </a:r>
            <a:r>
              <a:rPr lang="en-US" sz="19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 da dove nasce il bisogno di intervenire?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47155" y="5207913"/>
            <a:ext cx="7049691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Allineamento con missione/valori</a:t>
            </a:r>
            <a:r>
              <a:rPr lang="en-US" sz="19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 il progetto deve rispecchiare l'identità dell'organizzazione o rete proponente.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79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199" y="440174"/>
            <a:ext cx="7863602" cy="760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🔵</a:t>
            </a:r>
            <a:r>
              <a:rPr lang="en-US" sz="23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Fase 1 – Analisi del Contesto e Definizione della Sfida Sociale</a:t>
            </a:r>
            <a:endParaRPr lang="en-US" sz="2350" dirty="0"/>
          </a:p>
        </p:txBody>
      </p:sp>
      <p:sp>
        <p:nvSpPr>
          <p:cNvPr id="4" name="Text 1"/>
          <p:cNvSpPr/>
          <p:nvPr/>
        </p:nvSpPr>
        <p:spPr>
          <a:xfrm>
            <a:off x="880229" y="1681043"/>
            <a:ext cx="5860852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"Conoscere il problema è il primo atto responsabile del progettare."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40199" y="1441013"/>
            <a:ext cx="22860" cy="715447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640199" y="2336483"/>
            <a:ext cx="16002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01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640199" y="2585561"/>
            <a:ext cx="7863602" cy="2286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640199" y="2711291"/>
            <a:ext cx="1883212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Raccolta dati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40199" y="3010614"/>
            <a:ext cx="2183011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(quantitativi e qualitativi)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640199" y="3526036"/>
            <a:ext cx="16002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02</a:t>
            </a:r>
            <a:endParaRPr lang="en-US" sz="1250" dirty="0"/>
          </a:p>
        </p:txBody>
      </p:sp>
      <p:sp>
        <p:nvSpPr>
          <p:cNvPr id="11" name="Shape 8"/>
          <p:cNvSpPr/>
          <p:nvPr/>
        </p:nvSpPr>
        <p:spPr>
          <a:xfrm>
            <a:off x="640199" y="3775115"/>
            <a:ext cx="7863602" cy="2286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Text 9"/>
          <p:cNvSpPr/>
          <p:nvPr/>
        </p:nvSpPr>
        <p:spPr>
          <a:xfrm>
            <a:off x="640199" y="3900845"/>
            <a:ext cx="2203966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Ascolto degli stakeholder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640199" y="4200168"/>
            <a:ext cx="3155990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(interviste, focus group, analisi SNA)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640199" y="4715589"/>
            <a:ext cx="16002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03</a:t>
            </a:r>
            <a:endParaRPr lang="en-US" sz="1250" dirty="0"/>
          </a:p>
        </p:txBody>
      </p:sp>
      <p:sp>
        <p:nvSpPr>
          <p:cNvPr id="15" name="Shape 12"/>
          <p:cNvSpPr/>
          <p:nvPr/>
        </p:nvSpPr>
        <p:spPr>
          <a:xfrm>
            <a:off x="640199" y="4964668"/>
            <a:ext cx="7863602" cy="2286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Text 13"/>
          <p:cNvSpPr/>
          <p:nvPr/>
        </p:nvSpPr>
        <p:spPr>
          <a:xfrm>
            <a:off x="640199" y="5090398"/>
            <a:ext cx="1883212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Analisi SWOT</a:t>
            </a:r>
            <a:endParaRPr lang="en-US" sz="1450" dirty="0"/>
          </a:p>
        </p:txBody>
      </p:sp>
      <p:sp>
        <p:nvSpPr>
          <p:cNvPr id="17" name="Text 14"/>
          <p:cNvSpPr/>
          <p:nvPr/>
        </p:nvSpPr>
        <p:spPr>
          <a:xfrm>
            <a:off x="640199" y="5389721"/>
            <a:ext cx="3191589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e/o Mappa delle Tensioni territoriali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640199" y="5905143"/>
            <a:ext cx="16002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04</a:t>
            </a:r>
            <a:endParaRPr lang="en-US" sz="1250" dirty="0"/>
          </a:p>
        </p:txBody>
      </p:sp>
      <p:sp>
        <p:nvSpPr>
          <p:cNvPr id="19" name="Shape 16"/>
          <p:cNvSpPr/>
          <p:nvPr/>
        </p:nvSpPr>
        <p:spPr>
          <a:xfrm>
            <a:off x="640199" y="6154222"/>
            <a:ext cx="7863602" cy="22860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0" name="Text 17"/>
          <p:cNvSpPr/>
          <p:nvPr/>
        </p:nvSpPr>
        <p:spPr>
          <a:xfrm>
            <a:off x="640199" y="6279952"/>
            <a:ext cx="2899648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Formulazione del bisogno sociale</a:t>
            </a:r>
            <a:endParaRPr lang="en-US" sz="1450" dirty="0"/>
          </a:p>
        </p:txBody>
      </p:sp>
      <p:sp>
        <p:nvSpPr>
          <p:cNvPr id="21" name="Text 18"/>
          <p:cNvSpPr/>
          <p:nvPr/>
        </p:nvSpPr>
        <p:spPr>
          <a:xfrm>
            <a:off x="640199" y="6579275"/>
            <a:ext cx="3023354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 forma narrativa ed evidenziabile</a:t>
            </a:r>
            <a:endParaRPr lang="en-US" sz="1450" dirty="0"/>
          </a:p>
        </p:txBody>
      </p:sp>
      <p:sp>
        <p:nvSpPr>
          <p:cNvPr id="22" name="Shape 19"/>
          <p:cNvSpPr/>
          <p:nvPr/>
        </p:nvSpPr>
        <p:spPr>
          <a:xfrm>
            <a:off x="640199" y="7114699"/>
            <a:ext cx="7863602" cy="683062"/>
          </a:xfrm>
          <a:prstGeom prst="roundRect">
            <a:avLst>
              <a:gd name="adj" fmla="val 3515"/>
            </a:avLst>
          </a:prstGeom>
          <a:solidFill>
            <a:srgbClr val="D4E3C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19" y="7332821"/>
            <a:ext cx="235387" cy="188238"/>
          </a:xfrm>
          <a:prstGeom prst="rect">
            <a:avLst/>
          </a:prstGeom>
        </p:spPr>
      </p:pic>
      <p:sp>
        <p:nvSpPr>
          <p:cNvPr id="24" name="Text 20"/>
          <p:cNvSpPr/>
          <p:nvPr/>
        </p:nvSpPr>
        <p:spPr>
          <a:xfrm>
            <a:off x="1195626" y="7314724"/>
            <a:ext cx="5979914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🎯 Output: un quadro chiaro e condiviso del problema da affrontare.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785" y="549831"/>
            <a:ext cx="7555230" cy="942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🔵</a:t>
            </a:r>
            <a:r>
              <a:rPr lang="en-US" sz="2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Fase 2 – Coinvolgimento degli Stakeholder e Co-progettazione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6578679" y="2013347"/>
            <a:ext cx="725733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"I progetti sociali non si fanno per, ma con le comunità."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785" y="1789986"/>
            <a:ext cx="22860" cy="764381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6280785" y="2777728"/>
            <a:ext cx="446842" cy="446842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6364010" y="2825889"/>
            <a:ext cx="28027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926223" y="2845951"/>
            <a:ext cx="311300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Mappatura degli stakeholder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926223" y="3217307"/>
            <a:ext cx="233648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(potere/interesse)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6280785" y="3906441"/>
            <a:ext cx="446842" cy="446842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6364010" y="3954601"/>
            <a:ext cx="28027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926223" y="3974663"/>
            <a:ext cx="233648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Scelta dei partner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6926223" y="4346019"/>
            <a:ext cx="3006090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 costruzione di un'alleanza</a:t>
            </a:r>
            <a:endParaRPr lang="en-US" sz="1800" dirty="0"/>
          </a:p>
        </p:txBody>
      </p:sp>
      <p:sp>
        <p:nvSpPr>
          <p:cNvPr id="14" name="Shape 11"/>
          <p:cNvSpPr/>
          <p:nvPr/>
        </p:nvSpPr>
        <p:spPr>
          <a:xfrm>
            <a:off x="6280785" y="5035153"/>
            <a:ext cx="446842" cy="446842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Text 12"/>
          <p:cNvSpPr/>
          <p:nvPr/>
        </p:nvSpPr>
        <p:spPr>
          <a:xfrm>
            <a:off x="6364010" y="5083314"/>
            <a:ext cx="28027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926223" y="5103376"/>
            <a:ext cx="233648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Metodi di co-design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6926223" y="5474732"/>
            <a:ext cx="4347329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 beneficiari, enti locali, imprese, ecc.</a:t>
            </a:r>
            <a:endParaRPr lang="en-US" sz="1800" dirty="0"/>
          </a:p>
        </p:txBody>
      </p:sp>
      <p:sp>
        <p:nvSpPr>
          <p:cNvPr id="18" name="Shape 15"/>
          <p:cNvSpPr/>
          <p:nvPr/>
        </p:nvSpPr>
        <p:spPr>
          <a:xfrm>
            <a:off x="6280785" y="6163866"/>
            <a:ext cx="446842" cy="446842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9" name="Text 16"/>
          <p:cNvSpPr/>
          <p:nvPr/>
        </p:nvSpPr>
        <p:spPr>
          <a:xfrm>
            <a:off x="6364010" y="6212026"/>
            <a:ext cx="28027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200" dirty="0"/>
          </a:p>
        </p:txBody>
      </p:sp>
      <p:sp>
        <p:nvSpPr>
          <p:cNvPr id="20" name="Text 17"/>
          <p:cNvSpPr/>
          <p:nvPr/>
        </p:nvSpPr>
        <p:spPr>
          <a:xfrm>
            <a:off x="6926223" y="6232088"/>
            <a:ext cx="438519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Creazione di un primo patto progettuale</a:t>
            </a:r>
            <a:endParaRPr lang="en-US" sz="1800" dirty="0"/>
          </a:p>
        </p:txBody>
      </p:sp>
      <p:sp>
        <p:nvSpPr>
          <p:cNvPr id="21" name="Shape 18"/>
          <p:cNvSpPr/>
          <p:nvPr/>
        </p:nvSpPr>
        <p:spPr>
          <a:xfrm>
            <a:off x="6280785" y="6834068"/>
            <a:ext cx="7555230" cy="845701"/>
          </a:xfrm>
          <a:prstGeom prst="roundRect">
            <a:avLst>
              <a:gd name="adj" fmla="val 3523"/>
            </a:avLst>
          </a:prstGeom>
          <a:solidFill>
            <a:srgbClr val="D4E3C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381" y="7106483"/>
            <a:ext cx="292060" cy="233601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6970038" y="7082314"/>
            <a:ext cx="5268635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🎯 Output: una rete di attori attivata e coinvolta.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150501"/>
            <a:ext cx="7468553" cy="1000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🔵</a:t>
            </a:r>
            <a:r>
              <a:rPr lang="en-US" sz="3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Fase 3 – Teoria del Cambiamento (ToC 2.0)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638211" y="2779276"/>
            <a:ext cx="7154466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"Dobbiamo sapere dove vogliamo andare e quali passaggi lo renderanno possibile."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24124" y="2465189"/>
            <a:ext cx="22860" cy="1244203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6324124" y="4154448"/>
            <a:ext cx="3478768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Definizione di input, output, outcome, impatti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324124" y="4854178"/>
            <a:ext cx="3478768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Costruzione della catena causale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324124" y="5553908"/>
            <a:ext cx="3478768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Assunzioni e fattori di rischio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324124" y="6253639"/>
            <a:ext cx="3478768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Visualizzazione della mappa logica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10321528" y="4180642"/>
            <a:ext cx="3478768" cy="1507450"/>
          </a:xfrm>
          <a:prstGeom prst="roundRect">
            <a:avLst>
              <a:gd name="adj" fmla="val 2084"/>
            </a:avLst>
          </a:prstGeom>
          <a:solidFill>
            <a:srgbClr val="D4E3C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0959" y="4470559"/>
            <a:ext cx="308015" cy="24634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1048405" y="4442341"/>
            <a:ext cx="2542461" cy="931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🎯 Output: una teoria del cambiamento solida e condivisa.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4281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7092" y="529828"/>
            <a:ext cx="7602617" cy="9217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🔵</a:t>
            </a:r>
            <a:r>
              <a:rPr lang="en-US" sz="2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Fase 4 – Formulazione degli Obiettivi SMART-PLUS</a:t>
            </a: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6546056" y="2029539"/>
            <a:ext cx="577179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"Un obiettivo ben formulato è già metà dell'intervento."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57092" y="1740575"/>
            <a:ext cx="22860" cy="861298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6257092" y="2818567"/>
            <a:ext cx="7602617" cy="714375"/>
          </a:xfrm>
          <a:prstGeom prst="roundRect">
            <a:avLst>
              <a:gd name="adj" fmla="val 4046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6472595" y="3034070"/>
            <a:ext cx="494502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Traduzione degli outcome in obiettivi operativi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57092" y="3725585"/>
            <a:ext cx="7602617" cy="714375"/>
          </a:xfrm>
          <a:prstGeom prst="roundRect">
            <a:avLst>
              <a:gd name="adj" fmla="val 4046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Text 6"/>
          <p:cNvSpPr/>
          <p:nvPr/>
        </p:nvSpPr>
        <p:spPr>
          <a:xfrm>
            <a:off x="6472595" y="3941088"/>
            <a:ext cx="4116705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Applicazione del </a:t>
            </a:r>
            <a:r>
              <a:rPr lang="en-US" sz="1750" dirty="0" err="1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modello</a:t>
            </a: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750" dirty="0" err="1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SMARTo</a:t>
            </a: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SMART PLUS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57092" y="4632603"/>
            <a:ext cx="7602617" cy="714375"/>
          </a:xfrm>
          <a:prstGeom prst="roundRect">
            <a:avLst>
              <a:gd name="adj" fmla="val 4046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6472595" y="4848106"/>
            <a:ext cx="4025622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Verifica di coerenza con ToC e bisogni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57092" y="5539621"/>
            <a:ext cx="7602617" cy="1138118"/>
          </a:xfrm>
          <a:prstGeom prst="roundRect">
            <a:avLst>
              <a:gd name="adj" fmla="val 2540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10"/>
          <p:cNvSpPr/>
          <p:nvPr/>
        </p:nvSpPr>
        <p:spPr>
          <a:xfrm>
            <a:off x="6472595" y="5755124"/>
            <a:ext cx="2544247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Gerarchia degli obiettivi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6472595" y="6154103"/>
            <a:ext cx="717161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(generali, specifici, operativi)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257092" y="6894433"/>
            <a:ext cx="7602617" cy="818555"/>
          </a:xfrm>
          <a:prstGeom prst="roundRect">
            <a:avLst>
              <a:gd name="adj" fmla="val 3531"/>
            </a:avLst>
          </a:prstGeom>
          <a:solidFill>
            <a:srgbClr val="D4E3C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735" y="7179945"/>
            <a:ext cx="240744" cy="192643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6883122" y="7135178"/>
            <a:ext cx="6783943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🎯 Output: una batteria di obiettivi misurabili, trasformativi, motivanti.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934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7937" y="2436376"/>
            <a:ext cx="7314486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🔵</a:t>
            </a:r>
            <a:r>
              <a:rPr lang="en-US" sz="23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Fase 5 – Progettazione Operativa e Pianificazione</a:t>
            </a:r>
            <a:endParaRPr lang="en-US" sz="2350" dirty="0"/>
          </a:p>
        </p:txBody>
      </p:sp>
      <p:sp>
        <p:nvSpPr>
          <p:cNvPr id="4" name="Text 1"/>
          <p:cNvSpPr/>
          <p:nvPr/>
        </p:nvSpPr>
        <p:spPr>
          <a:xfrm>
            <a:off x="877133" y="3297555"/>
            <a:ext cx="3983950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"L'impatto desiderato deve entrare in agenda."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37937" y="3058358"/>
            <a:ext cx="22860" cy="712946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37" y="3950613"/>
            <a:ext cx="6677263" cy="6379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97362" y="4747974"/>
            <a:ext cx="3732133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Definizione delle attività per ogni obiettivo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950613"/>
            <a:ext cx="6677263" cy="63793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4625" y="4747974"/>
            <a:ext cx="3273981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Calendarizzazione in sprint temporali</a:t>
            </a:r>
            <a:endParaRPr lang="en-US" sz="1450" dirty="0"/>
          </a:p>
        </p:txBody>
      </p:sp>
      <p:sp>
        <p:nvSpPr>
          <p:cNvPr id="10" name="Text 5"/>
          <p:cNvSpPr/>
          <p:nvPr/>
        </p:nvSpPr>
        <p:spPr>
          <a:xfrm>
            <a:off x="7474625" y="5046226"/>
            <a:ext cx="1876306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(es. trimestri)</a:t>
            </a:r>
            <a:endParaRPr lang="en-US" sz="14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37" y="5440204"/>
            <a:ext cx="6677263" cy="63793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97362" y="6237565"/>
            <a:ext cx="3084076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Definizione dei ruoli, budget, tempi</a:t>
            </a:r>
            <a:endParaRPr lang="en-US" sz="14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5440204"/>
            <a:ext cx="6677263" cy="63793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74625" y="6237565"/>
            <a:ext cx="4078129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Introduzione di strumenti digitali e tecnologici</a:t>
            </a:r>
            <a:endParaRPr lang="en-US" sz="1450" dirty="0"/>
          </a:p>
        </p:txBody>
      </p:sp>
      <p:sp>
        <p:nvSpPr>
          <p:cNvPr id="15" name="Text 8"/>
          <p:cNvSpPr/>
          <p:nvPr/>
        </p:nvSpPr>
        <p:spPr>
          <a:xfrm>
            <a:off x="7474625" y="6535817"/>
            <a:ext cx="3622953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(AI, blockchain, piattaforme collaborative)</a:t>
            </a:r>
            <a:endParaRPr lang="en-US" sz="1450" dirty="0"/>
          </a:p>
        </p:txBody>
      </p:sp>
      <p:sp>
        <p:nvSpPr>
          <p:cNvPr id="16" name="Shape 9"/>
          <p:cNvSpPr/>
          <p:nvPr/>
        </p:nvSpPr>
        <p:spPr>
          <a:xfrm>
            <a:off x="637937" y="7109103"/>
            <a:ext cx="13354526" cy="677585"/>
          </a:xfrm>
          <a:prstGeom prst="roundRect">
            <a:avLst>
              <a:gd name="adj" fmla="val 3531"/>
            </a:avLst>
          </a:prstGeom>
          <a:solidFill>
            <a:srgbClr val="D4E3C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62" y="7344013"/>
            <a:ext cx="199311" cy="159425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156097" y="7308294"/>
            <a:ext cx="1267694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🎯 Output: un piano di azione concreto, condiviso, sostenibile.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8668" y="528518"/>
            <a:ext cx="6490692" cy="467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🔵</a:t>
            </a:r>
            <a:r>
              <a:rPr lang="en-US" sz="28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Fase 6 – Governance e Sostenibilità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1056918" y="1668542"/>
            <a:ext cx="7125653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"Chi guida il progetto? E chi ne garantisce la continuità?"</a:t>
            </a:r>
            <a:endParaRPr lang="en-US" sz="2100" dirty="0"/>
          </a:p>
        </p:txBody>
      </p:sp>
      <p:sp>
        <p:nvSpPr>
          <p:cNvPr id="4" name="Shape 2"/>
          <p:cNvSpPr/>
          <p:nvPr/>
        </p:nvSpPr>
        <p:spPr>
          <a:xfrm>
            <a:off x="768668" y="1380292"/>
            <a:ext cx="22860" cy="915591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2346603" y="3283863"/>
            <a:ext cx="2389108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Modello di governance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2012871" y="3643193"/>
            <a:ext cx="2722840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(ibrido, partecipato, etico)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961" y="2512100"/>
            <a:ext cx="4582478" cy="4582478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174" y="3311307"/>
            <a:ext cx="287536" cy="35945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94689" y="3463528"/>
            <a:ext cx="3489603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Flussi decisionali e responsabilità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961" y="2512100"/>
            <a:ext cx="4582478" cy="4582478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620" y="3701355"/>
            <a:ext cx="287536" cy="35945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4689" y="5757624"/>
            <a:ext cx="3967043" cy="565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Strategie di sostenibilità post-finanziamento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961" y="2512100"/>
            <a:ext cx="4582478" cy="458247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3571" y="5935801"/>
            <a:ext cx="287536" cy="35945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68668" y="5757624"/>
            <a:ext cx="3967043" cy="565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Impact sharing e accountability pubblica</a:t>
            </a:r>
            <a:endParaRPr lang="en-US" sz="1750" dirty="0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3961" y="2512100"/>
            <a:ext cx="4582478" cy="4582478"/>
          </a:xfrm>
          <a:prstGeom prst="rect">
            <a:avLst/>
          </a:prstGeom>
        </p:spPr>
      </p:pic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125" y="5545753"/>
            <a:ext cx="287536" cy="359450"/>
          </a:xfrm>
          <a:prstGeom prst="rect">
            <a:avLst/>
          </a:prstGeom>
        </p:spPr>
      </p:pic>
      <p:sp>
        <p:nvSpPr>
          <p:cNvPr id="18" name="Shape 8"/>
          <p:cNvSpPr/>
          <p:nvPr/>
        </p:nvSpPr>
        <p:spPr>
          <a:xfrm>
            <a:off x="768668" y="7310795"/>
            <a:ext cx="13093065" cy="816531"/>
          </a:xfrm>
          <a:prstGeom prst="roundRect">
            <a:avLst>
              <a:gd name="adj" fmla="val 3531"/>
            </a:avLst>
          </a:prstGeom>
          <a:solidFill>
            <a:srgbClr val="D4E3C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834" y="7596068"/>
            <a:ext cx="240149" cy="192167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1393150" y="7550944"/>
            <a:ext cx="12276415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🎯 Output: una struttura di governo trasparente e lungimirante.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9848" y="479465"/>
            <a:ext cx="695622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🔵</a:t>
            </a:r>
            <a:r>
              <a:rPr lang="en-US" sz="25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Fase 7 – Indicatori e Metodo di Valutazione</a:t>
            </a:r>
            <a:endParaRPr lang="en-US" sz="2550" dirty="0"/>
          </a:p>
        </p:txBody>
      </p:sp>
      <p:sp>
        <p:nvSpPr>
          <p:cNvPr id="4" name="Text 1"/>
          <p:cNvSpPr/>
          <p:nvPr/>
        </p:nvSpPr>
        <p:spPr>
          <a:xfrm>
            <a:off x="948452" y="1410057"/>
            <a:ext cx="4372570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"Non si migliora ciò che non si misura."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89848" y="1151453"/>
            <a:ext cx="22860" cy="821531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862251" y="2425541"/>
            <a:ext cx="172403" cy="776049"/>
          </a:xfrm>
          <a:prstGeom prst="roundRect">
            <a:avLst>
              <a:gd name="adj" fmla="val 1500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Shape 4"/>
          <p:cNvSpPr/>
          <p:nvPr/>
        </p:nvSpPr>
        <p:spPr>
          <a:xfrm>
            <a:off x="689848" y="2312432"/>
            <a:ext cx="517327" cy="517327"/>
          </a:xfrm>
          <a:prstGeom prst="roundRect">
            <a:avLst>
              <a:gd name="adj" fmla="val 8837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2409468"/>
            <a:ext cx="258604" cy="32337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379577" y="2339340"/>
            <a:ext cx="2562820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Definizione degli indicatori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1379577" y="2661880"/>
            <a:ext cx="3905845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(output/outcome/impact – quanti/quali)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1120854" y="3632716"/>
            <a:ext cx="172403" cy="776049"/>
          </a:xfrm>
          <a:prstGeom prst="roundRect">
            <a:avLst>
              <a:gd name="adj" fmla="val 1500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Shape 8"/>
          <p:cNvSpPr/>
          <p:nvPr/>
        </p:nvSpPr>
        <p:spPr>
          <a:xfrm>
            <a:off x="948452" y="3519607"/>
            <a:ext cx="517327" cy="517327"/>
          </a:xfrm>
          <a:prstGeom prst="roundRect">
            <a:avLst>
              <a:gd name="adj" fmla="val 8837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54" y="3616643"/>
            <a:ext cx="258604" cy="32337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638181" y="3546515"/>
            <a:ext cx="2029063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Domande valutative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1379577" y="4839891"/>
            <a:ext cx="172403" cy="776049"/>
          </a:xfrm>
          <a:prstGeom prst="roundRect">
            <a:avLst>
              <a:gd name="adj" fmla="val 1500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Shape 11"/>
          <p:cNvSpPr/>
          <p:nvPr/>
        </p:nvSpPr>
        <p:spPr>
          <a:xfrm>
            <a:off x="1207175" y="4726781"/>
            <a:ext cx="517327" cy="517327"/>
          </a:xfrm>
          <a:prstGeom prst="roundRect">
            <a:avLst>
              <a:gd name="adj" fmla="val 8837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477" y="4823817"/>
            <a:ext cx="258604" cy="32337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896904" y="4753689"/>
            <a:ext cx="2280999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Metodo mixed-methods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1896904" y="5076230"/>
            <a:ext cx="2269569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(survey, interviste, desk)</a:t>
            </a:r>
            <a:endParaRPr lang="en-US" sz="1550" dirty="0"/>
          </a:p>
        </p:txBody>
      </p:sp>
      <p:sp>
        <p:nvSpPr>
          <p:cNvPr id="20" name="Shape 14"/>
          <p:cNvSpPr/>
          <p:nvPr/>
        </p:nvSpPr>
        <p:spPr>
          <a:xfrm>
            <a:off x="1638300" y="6047065"/>
            <a:ext cx="172403" cy="776049"/>
          </a:xfrm>
          <a:prstGeom prst="roundRect">
            <a:avLst>
              <a:gd name="adj" fmla="val 1500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1" name="Shape 15"/>
          <p:cNvSpPr/>
          <p:nvPr/>
        </p:nvSpPr>
        <p:spPr>
          <a:xfrm>
            <a:off x="1465898" y="5933956"/>
            <a:ext cx="517327" cy="517327"/>
          </a:xfrm>
          <a:prstGeom prst="roundRect">
            <a:avLst>
              <a:gd name="adj" fmla="val 8837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199" y="6030992"/>
            <a:ext cx="258604" cy="323374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2155627" y="5960864"/>
            <a:ext cx="2989659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Pianificazione del monitoraggio</a:t>
            </a:r>
            <a:endParaRPr lang="en-US" sz="1550" dirty="0"/>
          </a:p>
        </p:txBody>
      </p:sp>
      <p:sp>
        <p:nvSpPr>
          <p:cNvPr id="24" name="Text 17"/>
          <p:cNvSpPr/>
          <p:nvPr/>
        </p:nvSpPr>
        <p:spPr>
          <a:xfrm>
            <a:off x="2155627" y="6283404"/>
            <a:ext cx="2502337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(baseline, midline, endline)</a:t>
            </a:r>
            <a:endParaRPr lang="en-US" sz="1550" dirty="0"/>
          </a:p>
        </p:txBody>
      </p:sp>
      <p:sp>
        <p:nvSpPr>
          <p:cNvPr id="25" name="Shape 18"/>
          <p:cNvSpPr/>
          <p:nvPr/>
        </p:nvSpPr>
        <p:spPr>
          <a:xfrm>
            <a:off x="689848" y="7017187"/>
            <a:ext cx="7764304" cy="732830"/>
          </a:xfrm>
          <a:prstGeom prst="roundRect">
            <a:avLst>
              <a:gd name="adj" fmla="val 3530"/>
            </a:avLst>
          </a:prstGeom>
          <a:solidFill>
            <a:srgbClr val="D4E3C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251" y="7272338"/>
            <a:ext cx="215503" cy="172403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1250156" y="7232690"/>
            <a:ext cx="7031593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🎯 Output: un sistema valutativo integrato e coerente.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655</Words>
  <Application>Microsoft Office PowerPoint</Application>
  <PresentationFormat>Personalizzato</PresentationFormat>
  <Paragraphs>111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Lora Light</vt:lpstr>
      <vt:lpstr>Source Sans 3</vt:lpstr>
      <vt:lpstr>Lora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lastModifiedBy>Maurizio Petrocchi</cp:lastModifiedBy>
  <cp:revision>2</cp:revision>
  <dcterms:created xsi:type="dcterms:W3CDTF">2025-10-16T15:59:28Z</dcterms:created>
  <dcterms:modified xsi:type="dcterms:W3CDTF">2025-10-25T13:30:20Z</dcterms:modified>
</cp:coreProperties>
</file>