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4630400" cy="8229600"/>
  <p:notesSz cx="8229600" cy="14630400"/>
  <p:embeddedFontLst>
    <p:embeddedFont>
      <p:font typeface="Lora" pitchFamily="2" charset="0"/>
      <p:regular r:id="rId38"/>
    </p:embeddedFont>
    <p:embeddedFont>
      <p:font typeface="Source Sans 3" panose="020B0604020202020204" charset="0"/>
      <p:regular r:id="rId39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5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671763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 Forme Giuridiche degli Enti del Terzo Settore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217670"/>
            <a:ext cx="7468553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Gli enti del terzo settore - quegli enti che svolgono senza scopo di lucro attività di interesse generale per finalità civiche, solidaristiche e di utilità sociale, iscritti al RUNTS - possono assumere diverse forme giuridiche: associazione, fondazione, società cooperativa e società.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0650" y="302895"/>
            <a:ext cx="3907036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La Fondazione di Partecipazione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40650" y="847130"/>
            <a:ext cx="13749099" cy="176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Modello ibrido nato dalla prassi notarile e riconosciuto dalla riforma del terzo settore. Combina caratteristiche fondazionali e associative.</a:t>
            </a:r>
            <a:endParaRPr lang="en-US" sz="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318" y="1147167"/>
            <a:ext cx="10311765" cy="96723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59474" y="2769814"/>
            <a:ext cx="2911451" cy="363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Patrimonio vincolato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2765956" y="8183471"/>
            <a:ext cx="2911452" cy="363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Modello fondazionale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952992" y="8183471"/>
            <a:ext cx="2911451" cy="363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Modello associativo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4412449" y="5036944"/>
            <a:ext cx="2067501" cy="727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Finalità specifiche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150449" y="5036944"/>
            <a:ext cx="2067502" cy="727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Coinvolgimento stakeholder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6732588" y="7637754"/>
            <a:ext cx="1165224" cy="14552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Fondazione di partecipazione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603691" y="5886211"/>
            <a:ext cx="1423018" cy="1091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Partecipazione aperta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440650" y="10943392"/>
            <a:ext cx="13749099" cy="176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Mantiene l'elemento patrimoniale da gestire secondo finalità, ma è aperta all'ingresso di partecipanti. Ideale per coinvolgere stakeholder nelle decisioni strategiche.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147179"/>
            <a:ext cx="6449258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 Società nel Terzo Settore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077176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 società costituisce forma collaudata per l'esercizio di attività economica finalizzata alla produzione e divisione degli utili. Per questa ragione è riservata alle imprese sociali.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388632"/>
            <a:ext cx="6478310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Caratteristiche delle Società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52806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Elementi Comuni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7724" y="4045506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Aperte alla partecipazione di terzi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37724" y="4453771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Finalizzate alla generazione di utili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7724" y="4862036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Riservate alle imprese sociali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578328" y="3528060"/>
            <a:ext cx="273808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Limiti alla Distribuzione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578328" y="4045506"/>
            <a:ext cx="622196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Art. 3, comma 3 del decreto impresa sociale: limite del 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50%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degli utili distribuibili come dividendi ai soci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37724" y="5505926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 forma societaria offre agevolazioni fiscali per chi partecipa al capitale dell'impresa sociale (art. 18 decreto impresa sociale).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383274"/>
            <a:ext cx="520231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La Cooperativa Sociale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418046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Particolare tipo di società basata sul principio democratico "una testa, un voto" indipendentemente dalla quota di capitale sottoscritta. Disciplinata dalla L. 381/91 e dal decreto impresa sociale.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4323755"/>
            <a:ext cx="12954952" cy="1522571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837724" y="4323755"/>
            <a:ext cx="4318278" cy="1522571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047155" y="45331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Tipo A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47155" y="4966811"/>
            <a:ext cx="389941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Servizi sociali, inserimento lavorativo, formazione professionale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156002" y="4323755"/>
            <a:ext cx="4318278" cy="1522571"/>
          </a:xfrm>
          <a:prstGeom prst="rect">
            <a:avLst/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5156002" y="4323755"/>
            <a:ext cx="22860" cy="1522571"/>
          </a:xfrm>
          <a:prstGeom prst="roundRect">
            <a:avLst>
              <a:gd name="adj" fmla="val 13744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365433" y="45331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Tipo B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365433" y="4966811"/>
            <a:ext cx="389941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Attività finalizzate all'inserimento lavorativo di persone svantaggiate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474279" y="4323755"/>
            <a:ext cx="4318278" cy="1522571"/>
          </a:xfrm>
          <a:prstGeom prst="rect">
            <a:avLst/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9474279" y="4323755"/>
            <a:ext cx="22860" cy="1522571"/>
          </a:xfrm>
          <a:prstGeom prst="roundRect">
            <a:avLst>
              <a:gd name="adj" fmla="val 13744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683710" y="45331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Miste A+B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683710" y="4966811"/>
            <a:ext cx="389941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Svolgono entrambe le tipologie di attività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553891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Vantaggi delle Cooperative Sociali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37724" y="4099798"/>
            <a:ext cx="746855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 cooperative sociali sono 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imprese sociali di diritto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ma non si applica loro l'art. 11, comma 5 del decreto impresa sociale.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837724" y="5005507"/>
            <a:ext cx="746855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Non devono coinvolgere lavoratori, utenti o altri soggetti interessati nell'organo di amministrazione, diversamente dalle altre imprese sociali che superano certi limiti.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180034"/>
            <a:ext cx="7468553" cy="2550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650"/>
              </a:lnSpc>
              <a:buNone/>
            </a:pPr>
            <a:r>
              <a:rPr lang="en-US" sz="5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Definizione Generale degli Enti del Terzo Settore</a:t>
            </a:r>
            <a:endParaRPr lang="en-US" sz="5350" dirty="0"/>
          </a:p>
        </p:txBody>
      </p:sp>
      <p:sp>
        <p:nvSpPr>
          <p:cNvPr id="4" name="Text 1"/>
          <p:cNvSpPr/>
          <p:nvPr/>
        </p:nvSpPr>
        <p:spPr>
          <a:xfrm>
            <a:off x="837724" y="5044440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L'art. 4 del Codice del Terzo Settore definisce gli ETS come enti privati, diversi dalle società, che perseguono finalità civiche, solidaristiche e di utilità sociale, svolgendo attività di interesse generale ed essendo iscritti nel RUNTS.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09988"/>
            <a:ext cx="6335911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Categorie Particolari di ETS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2844760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Il Codice identifica categorie già disciplinate dalla legislazione speciale e nuove categorie nate dalla prassi: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303770" y="3415427"/>
            <a:ext cx="22860" cy="3004066"/>
          </a:xfrm>
          <a:prstGeom prst="roundRect">
            <a:avLst>
              <a:gd name="adj" fmla="val 13744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6474143" y="3639622"/>
            <a:ext cx="628293" cy="22860"/>
          </a:xfrm>
          <a:prstGeom prst="roundRect">
            <a:avLst>
              <a:gd name="adj" fmla="val 13744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7079575" y="3415427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167384" y="3466267"/>
            <a:ext cx="295632" cy="369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3803809" y="348734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Categorie Esistenti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37724" y="3920966"/>
            <a:ext cx="543020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Organizzazioni di volontariato, associazioni di promozione sociale, società di mutuo soccorso, imprese sociali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527965" y="4896207"/>
            <a:ext cx="628293" cy="22860"/>
          </a:xfrm>
          <a:prstGeom prst="roundRect">
            <a:avLst>
              <a:gd name="adj" fmla="val 13744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7079575" y="4672013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167384" y="4722852"/>
            <a:ext cx="295632" cy="369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8362474" y="474392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Nuove Categorie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8362474" y="5177552"/>
            <a:ext cx="543020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Enti filantropici e reti associative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39948"/>
            <a:ext cx="7850862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Gli Enti Religiosi nel Terzo Settore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474720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Gli enti religiosi civilmente riconosciuti possono iscriversi al RUNTS se esercitano attività di interesse generale e rispettano tre condizioni: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37724" y="4045387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37724" y="4378404"/>
            <a:ext cx="4178618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837724" y="4528780"/>
            <a:ext cx="2717483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Regolamento Conforme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37724" y="4962406"/>
            <a:ext cx="417861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Adozione di regolamento che recepisce disposizioni del Codice del Terzo Settore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225772" y="4045387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225772" y="4378404"/>
            <a:ext cx="4178737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225772" y="4528780"/>
            <a:ext cx="259996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Deposito Regolamento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225772" y="4962406"/>
            <a:ext cx="417873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Deposito presso RUNTS o registro delle imprese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13940" y="4045387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03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9613940" y="4378404"/>
            <a:ext cx="4178737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613940" y="452878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Patrimonio Destinato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613940" y="4962406"/>
            <a:ext cx="4178737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Costituzione patrimonio destinato con scritture contabili separate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082998"/>
            <a:ext cx="639115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Esclusioni dal Terzo Settore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117771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Il legislatore ha escluso specifici soggetti dal novero degli enti del terzo settore: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3688437"/>
            <a:ext cx="6372701" cy="2458045"/>
          </a:xfrm>
          <a:prstGeom prst="roundRect">
            <a:avLst>
              <a:gd name="adj" fmla="val 4464"/>
            </a:avLst>
          </a:prstGeom>
          <a:solidFill>
            <a:srgbClr val="FEF5E7"/>
          </a:solidFill>
          <a:ln w="22860">
            <a:solidFill>
              <a:srgbClr val="D9CD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814864" y="3688437"/>
            <a:ext cx="91440" cy="2458045"/>
          </a:xfrm>
          <a:prstGeom prst="roundRect">
            <a:avLst>
              <a:gd name="adj" fmla="val 343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138595" y="392072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Esclusioni Generali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138595" y="4354354"/>
            <a:ext cx="58395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Amministrazioni pubbliche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38595" y="4762619"/>
            <a:ext cx="58395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Formazioni e associazioni politiche (partiti)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38595" y="5170884"/>
            <a:ext cx="58395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Associazioni professionali di rappresentanza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38595" y="5579150"/>
            <a:ext cx="58395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Associazioni di datori di lavoro (sindacati)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419856" y="3688437"/>
            <a:ext cx="6372820" cy="2458045"/>
          </a:xfrm>
          <a:prstGeom prst="roundRect">
            <a:avLst>
              <a:gd name="adj" fmla="val 4464"/>
            </a:avLst>
          </a:prstGeom>
          <a:solidFill>
            <a:srgbClr val="FEF5E7"/>
          </a:solidFill>
          <a:ln w="22860">
            <a:solidFill>
              <a:srgbClr val="D9CD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7396996" y="3688437"/>
            <a:ext cx="91440" cy="2458045"/>
          </a:xfrm>
          <a:prstGeom prst="roundRect">
            <a:avLst>
              <a:gd name="adj" fmla="val 343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7720727" y="3920728"/>
            <a:ext cx="3421499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Esclusioni per Imprese Sociali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720727" y="4354354"/>
            <a:ext cx="58396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Società con unico socio persona fisica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720727" y="4762619"/>
            <a:ext cx="58396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Enti che limitano erogazione ai soli soci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720727" y="5170884"/>
            <a:ext cx="58396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Enti controllati da soggetti esclusi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006804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Organizzazioni di Volontariato e APS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552712"/>
            <a:ext cx="746855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Due categorie che condividono caratteristiche comuni ma presentano differenze significative nella destinazione dell'attività.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836069"/>
            <a:ext cx="9245203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Enti del Terzo Settore vs Imprese Sociali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3870841"/>
            <a:ext cx="6372701" cy="1522571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1047155" y="4080272"/>
            <a:ext cx="250852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Enti del Terzo Settore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047155" y="4513898"/>
            <a:ext cx="595383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Possono assumere forma di associazione (riconosciuta o non riconosciuta) e fondazione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19856" y="3870841"/>
            <a:ext cx="6372820" cy="1522571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629287" y="408027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Imprese Sociali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29287" y="4513898"/>
            <a:ext cx="595395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Possono assumere tutte le forme giuridiche: associazione, fondazione, società cooperativa e società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68548"/>
            <a:ext cx="799135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Caratteristiche Comuni ODV e APS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3703320"/>
            <a:ext cx="4178618" cy="1857613"/>
          </a:xfrm>
          <a:prstGeom prst="roundRect">
            <a:avLst>
              <a:gd name="adj" fmla="val 27062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1047155" y="3912751"/>
            <a:ext cx="354734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Forma Associativa Obbligatoria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047155" y="4346377"/>
            <a:ext cx="3759756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Solo associazione riconosciuta o non riconosciuta, per il carattere partecipativo dell'attività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225772" y="3703320"/>
            <a:ext cx="4178737" cy="1857613"/>
          </a:xfrm>
          <a:prstGeom prst="roundRect">
            <a:avLst>
              <a:gd name="adj" fmla="val 27062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35203" y="3912751"/>
            <a:ext cx="278463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Base Associativa Minima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435203" y="4346377"/>
            <a:ext cx="375987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Almeno 7 persone fisiche o 3 persone giuridiche dello stesso tipo (ODV o APS)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9613940" y="3703320"/>
            <a:ext cx="4178737" cy="1857613"/>
          </a:xfrm>
          <a:prstGeom prst="roundRect">
            <a:avLst>
              <a:gd name="adj" fmla="val 27062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9823371" y="3912751"/>
            <a:ext cx="3093125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Attività Mediante Volontari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9823371" y="4346377"/>
            <a:ext cx="375987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Svolgimento attività attraverso contributo di volontari associati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49398"/>
            <a:ext cx="822876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Lavoratori Dipendenti in ODV e APS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2988826"/>
            <a:ext cx="348186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Organizzazioni di Volontariato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7724" y="3506272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Lavoratori dipendenti ammessi nei limiti necessari per: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37724" y="4029789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Regolare il funzionamento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7724" y="4438055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Qualificare l'attività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37724" y="4846320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Specializzare l'attività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578328" y="2988826"/>
            <a:ext cx="373808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Associazioni Promozione Sociale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578328" y="3506272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Lavoratori ammessi quando necessari per: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578328" y="4029789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Svolgimento attività di interesse generale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578328" y="4438055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Perseguimento delle finalità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7724" y="5490210"/>
            <a:ext cx="12954952" cy="889873"/>
          </a:xfrm>
          <a:prstGeom prst="roundRect">
            <a:avLst>
              <a:gd name="adj" fmla="val 353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155" y="5797153"/>
            <a:ext cx="261818" cy="209431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518404" y="5751909"/>
            <a:ext cx="1206484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Limite massimo: lavoratori non superiori al 50% del numero dei volontari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97831"/>
            <a:ext cx="5795010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Differenze tra ODV e APS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7303770" y="2732603"/>
            <a:ext cx="22860" cy="3799046"/>
          </a:xfrm>
          <a:prstGeom prst="roundRect">
            <a:avLst>
              <a:gd name="adj" fmla="val 13744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814864" y="2732603"/>
            <a:ext cx="6477476" cy="1857613"/>
          </a:xfrm>
          <a:prstGeom prst="roundRect">
            <a:avLst>
              <a:gd name="adj" fmla="val 1691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618792" y="294203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Destinazione Attività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024295" y="3375660"/>
            <a:ext cx="6058614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ODV: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Attività prevalentemente a favore di terzi (verso l'esterno)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APS: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Attività a favore di terzi, associati e loro familiari (interna ed esterna)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38060" y="5009078"/>
            <a:ext cx="6477476" cy="1522571"/>
          </a:xfrm>
          <a:prstGeom prst="rect">
            <a:avLst/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7547491" y="521850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Modalità di Esercizio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547491" y="5652135"/>
            <a:ext cx="60586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ODV: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Solo rimborso spese documentate (salvo attività secondarie)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APS: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Possono svolgere attività verso pagamento di corrispettivi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861905"/>
            <a:ext cx="49283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Gli Enti Filantropici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3791903"/>
            <a:ext cx="746855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Nuova categoria introdotta dalla riforma, nata dalla prassi. Comprendono fondazioni di comunità e associazioni per la ricerca scientifica.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324124" y="4697611"/>
            <a:ext cx="746855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Tratto distintivo: 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attività erogativa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- erogano beni o servizi a sostegno di categorie svantaggiate o attività di interesse generale.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69832"/>
            <a:ext cx="849391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Caratteristiche degli Enti Filantropici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60926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Forme Giuridiche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7724" y="4126706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Fondazione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37724" y="4534972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Associazione riconosciuta (non ammessa quella non riconosciuta)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578328" y="3609261"/>
            <a:ext cx="262532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Fonti di Finanziamento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578328" y="4126706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Contributi e donazioni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578328" y="4534972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Lasciti testamentari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578328" y="4943237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Rendite patrimoniali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578328" y="5351502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Attività di raccolta fondi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225159"/>
            <a:ext cx="927770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Obblighi di Trasparenza Enti Filantropici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259931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Il legislatore ha previsto specifici obblighi di trasparenza data la natura erogativa e le fonti di finanziamento: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4144685"/>
            <a:ext cx="6372701" cy="1859637"/>
          </a:xfrm>
          <a:prstGeom prst="roundRect">
            <a:avLst>
              <a:gd name="adj" fmla="val 5901"/>
            </a:avLst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837724" y="4121825"/>
            <a:ext cx="6372701" cy="91440"/>
          </a:xfrm>
          <a:prstGeom prst="roundRect">
            <a:avLst>
              <a:gd name="adj" fmla="val 343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3709928" y="3830598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3898404" y="3987641"/>
            <a:ext cx="251341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070015" y="466832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Atto Costitutivo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070015" y="5101947"/>
            <a:ext cx="590811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Deve indicare principi per gestione patrimonio, raccolta fondi e modalità di erogazione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419856" y="4144685"/>
            <a:ext cx="6372820" cy="1859637"/>
          </a:xfrm>
          <a:prstGeom prst="roundRect">
            <a:avLst>
              <a:gd name="adj" fmla="val 5901"/>
            </a:avLst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7419856" y="4121825"/>
            <a:ext cx="6372820" cy="91440"/>
          </a:xfrm>
          <a:prstGeom prst="roundRect">
            <a:avLst>
              <a:gd name="adj" fmla="val 343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10292060" y="3830598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10480536" y="3987641"/>
            <a:ext cx="251341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52147" y="4668322"/>
            <a:ext cx="304085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Bilancio Sociale Rafforzato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652147" y="5101947"/>
            <a:ext cx="590823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 ricavi &gt;1M€, deve includere elenco e importi erogazioni con indicazione beneficiari diversi da persone fisiche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147179"/>
            <a:ext cx="49283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 Imprese Sociali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077176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Enti del terzo settore che esercitano in via stabile e principale attività d'impresa di interesse generale. Possono assumere forma societaria, cooperativa, di fondazione o associazione.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32052"/>
            <a:ext cx="651771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Attività delle Imprese Sociali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166824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L'art. 2 del D.Lgs. 112/2017 definisce le attività di interesse generale per le imprese sociali, differenti da quelle degli altri ETS: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37724" y="394692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Attività Escluse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37724" y="4464367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Beneficenza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7724" y="4872633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Promozione diritti civili/umani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37724" y="5280898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Adozioni internazionali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37724" y="5689163"/>
            <a:ext cx="622196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Protezione civile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578328" y="394692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Attività Specifica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578328" y="4464367"/>
            <a:ext cx="622196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 imprese sociali possono svolgere 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microcredito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attività non consentita agli altri ETS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592098"/>
            <a:ext cx="650545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Carattere Multi-Stakeholder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626870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 imprese sociali sono sede naturale per comportamenti socialmente responsabili verso lavoratori e tutti gli interessati dall'attività.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584013" y="309848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Lavoratori</a:t>
            </a:r>
            <a:endParaRPr lang="en-US" sz="1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197537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278" y="3594259"/>
            <a:ext cx="294442" cy="3681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82269" y="269450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Utenti</a:t>
            </a:r>
            <a:endParaRPr lang="en-US" sz="1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197537"/>
            <a:ext cx="4534138" cy="453413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8679" y="3170039"/>
            <a:ext cx="294442" cy="36814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0001131" y="431053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Comunità</a:t>
            </a:r>
            <a:endParaRPr lang="en-US" sz="19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197537"/>
            <a:ext cx="4534138" cy="4534138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5447" y="4280535"/>
            <a:ext cx="294442" cy="368141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9582269" y="592657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Investitori</a:t>
            </a:r>
            <a:endParaRPr lang="en-US" sz="19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2197537"/>
            <a:ext cx="4534138" cy="4534138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8679" y="5390912"/>
            <a:ext cx="294442" cy="368141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2584013" y="5522595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Fornitori</a:t>
            </a:r>
            <a:endParaRPr lang="en-US" sz="190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48131" y="2197537"/>
            <a:ext cx="4534138" cy="4534138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3278" y="4966692"/>
            <a:ext cx="294442" cy="368141"/>
          </a:xfrm>
          <a:prstGeom prst="rect">
            <a:avLst/>
          </a:prstGeom>
        </p:spPr>
      </p:pic>
      <p:sp>
        <p:nvSpPr>
          <p:cNvPr id="19" name="Text 7"/>
          <p:cNvSpPr/>
          <p:nvPr/>
        </p:nvSpPr>
        <p:spPr>
          <a:xfrm>
            <a:off x="837724" y="6967299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Nelle imprese di medie-grandi dimensioni è obbligatoria la presenza di amministratore o componente organo controllo nominato da lavoratori/utenti.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3009543"/>
            <a:ext cx="7662743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Obblighi Specifici Imprese Sociali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4044315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1518404" y="4116229"/>
            <a:ext cx="3289459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Bilancio Sociale Obbligatorio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518404" y="4549854"/>
            <a:ext cx="34630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Sempre richiesto, non solo al superamento di soglie di ricavi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243274" y="4044315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923955" y="411622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Bilancio d'Esercizio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923955" y="4549854"/>
            <a:ext cx="34630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Redatto secondo schemi societari per la natura imprenditoriale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9648825" y="4044315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10329505" y="411622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Organo di Controllo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329505" y="4549854"/>
            <a:ext cx="346317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Nomina sempre obbligatoria per vigilare sull'attività d'impresa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7118" y="521613"/>
            <a:ext cx="7629763" cy="1113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Il Criterio Distintivo: L'Allocazione del Potere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57118" y="1918930"/>
            <a:ext cx="7629763" cy="6057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Ciò che differenzia le forme giuridiche è la distribuzione del potere - dove risiede il potere determina gli assetti di governance dell'ente.</a:t>
            </a:r>
            <a:endParaRPr lang="en-US" sz="1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18" y="2737604"/>
            <a:ext cx="473154" cy="47315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7118" y="3447336"/>
            <a:ext cx="2227064" cy="278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Fondazione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57118" y="3839170"/>
            <a:ext cx="7629763" cy="302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Potere concentrato in un organo (Consiglio di amministrazione o direttivo)</a:t>
            </a:r>
            <a:endParaRPr lang="en-US" sz="14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118" y="4520565"/>
            <a:ext cx="473154" cy="47315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57118" y="5230297"/>
            <a:ext cx="2772489" cy="278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Associazioni e Cooperative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757118" y="5622131"/>
            <a:ext cx="7629763" cy="302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Potere diffuso nell'assemblea - ogni associato/socio ha diritto a un voto</a:t>
            </a:r>
            <a:endParaRPr lang="en-US" sz="14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118" y="6303526"/>
            <a:ext cx="473154" cy="47315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57118" y="7013258"/>
            <a:ext cx="2227064" cy="278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Società di Capitali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757118" y="7405092"/>
            <a:ext cx="7629763" cy="302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Potere ripartito in funzione della partecipazione al capitale sociale</a:t>
            </a:r>
            <a:endParaRPr lang="en-US" sz="14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314700"/>
            <a:ext cx="49283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 Reti Associative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244697"/>
            <a:ext cx="746855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Nuova categoria di associazioni "di secondo livello" a carattere federale, che coordinano e supportano altri enti del terzo settore.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03139"/>
            <a:ext cx="814113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Composizione Base Associativa Reti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2442567"/>
            <a:ext cx="6346508" cy="691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100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2778919" y="339542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ETS Ordinari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37724" y="3829050"/>
            <a:ext cx="634650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Almeno 100 enti del terzo settore in 5+ regioni/province autonome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446050" y="2442567"/>
            <a:ext cx="6346627" cy="691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9387245" y="339542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Fondazioni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446050" y="3829050"/>
            <a:ext cx="634662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 alternativa, almeno 20 fondazioni del terzo settore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37724" y="4478179"/>
            <a:ext cx="2917984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Reti Associative Nazionali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37724" y="5204936"/>
            <a:ext cx="6346508" cy="691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500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2778919" y="615779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ETS Nazionali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37724" y="6591419"/>
            <a:ext cx="634650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Almeno 500 enti del terzo settore in 10+ regioni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446050" y="5204936"/>
            <a:ext cx="6346627" cy="691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100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9387245" y="615779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Fondazioni Nazionali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446050" y="6591419"/>
            <a:ext cx="634662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 alternativa, almeno 100 fondazioni del terzo settore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52832"/>
            <a:ext cx="6600468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Attività delle Reti Associative</a:t>
            </a:r>
            <a:endParaRPr lang="en-US" sz="3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687604"/>
            <a:ext cx="523637" cy="523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4473059"/>
            <a:ext cx="3133487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Coordinamento e Supporto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37724" y="4906685"/>
            <a:ext cx="414373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Attività di coordinamento, tutela, rappresentanza e supporto degli enti associati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274" y="3687604"/>
            <a:ext cx="523637" cy="5236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43274" y="4473059"/>
            <a:ext cx="3320772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Rappresentanza Istituzionale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5243274" y="4906685"/>
            <a:ext cx="414373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Rappresentanza degli interessi del settore presso le istituzioni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8825" y="3687604"/>
            <a:ext cx="523637" cy="52363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48825" y="4473059"/>
            <a:ext cx="2564487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Modelli Standardizzati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9648825" y="4906685"/>
            <a:ext cx="414385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Definizione di atti costitutivi/statuti tipizzati approvati dal Ministero del Lavoro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39948"/>
            <a:ext cx="553092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Attività di Autocontrollo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474720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 reti associative possono svolgere controlli in vece dell'ufficio RUNTS, fungendo da soggetto intermedio: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4045387"/>
            <a:ext cx="209431" cy="26181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37724" y="4378404"/>
            <a:ext cx="4178618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837724" y="4528780"/>
            <a:ext cx="2678787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Accertamento Requisiti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37724" y="4962406"/>
            <a:ext cx="417861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Verifica sussistenza e permanenza requisiti per iscrizione al terzo settore</a:t>
            </a:r>
            <a:endParaRPr lang="en-US" sz="16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5772" y="4045387"/>
            <a:ext cx="209431" cy="261818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225772" y="4378404"/>
            <a:ext cx="4178737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6"/>
          <p:cNvSpPr/>
          <p:nvPr/>
        </p:nvSpPr>
        <p:spPr>
          <a:xfrm>
            <a:off x="5225772" y="452878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Controllo Finalità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5225772" y="4962406"/>
            <a:ext cx="4178737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Verifica effettivo perseguimento finalità civiche, solidaristiche e di utilità sociale</a:t>
            </a:r>
            <a:endParaRPr lang="en-US" sz="16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3940" y="4045387"/>
            <a:ext cx="209431" cy="261818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9613940" y="4378404"/>
            <a:ext cx="4178737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9"/>
          <p:cNvSpPr/>
          <p:nvPr/>
        </p:nvSpPr>
        <p:spPr>
          <a:xfrm>
            <a:off x="9613940" y="452878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Adempimenti RUNTS</a:t>
            </a:r>
            <a:endParaRPr lang="en-US" sz="1900" dirty="0"/>
          </a:p>
        </p:txBody>
      </p:sp>
      <p:sp>
        <p:nvSpPr>
          <p:cNvPr id="15" name="Text 10"/>
          <p:cNvSpPr/>
          <p:nvPr/>
        </p:nvSpPr>
        <p:spPr>
          <a:xfrm>
            <a:off x="9613940" y="4962406"/>
            <a:ext cx="4178737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Controllo corretto adempimento obblighi di deposito verso il registro</a:t>
            </a:r>
            <a:endParaRPr lang="en-US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39791"/>
            <a:ext cx="6122551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Società di Mutuo Soccorso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174563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Categoria disciplinata dalla L. 3818/1886, ormai in disuso. Svolgono attività esclusivamente a favore dei propri soci con finalità molto specifiche.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3856494"/>
            <a:ext cx="104656" cy="104656"/>
          </a:xfrm>
          <a:prstGeom prst="roundRect">
            <a:avLst>
              <a:gd name="adj" fmla="val 4368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151811" y="3745230"/>
            <a:ext cx="2970967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Prestazioni Sociosanitarie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151811" y="4178856"/>
            <a:ext cx="382964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Trattamenti per infortuni, malattie, invalidità del lavoro dei soci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243274" y="3856494"/>
            <a:ext cx="104656" cy="104656"/>
          </a:xfrm>
          <a:prstGeom prst="roundRect">
            <a:avLst>
              <a:gd name="adj" fmla="val 4368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557361" y="374523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Sussidi Sanitari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5557361" y="4178856"/>
            <a:ext cx="382964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Contributi per spese sanitarie di diagnosi e cura dei soci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9648825" y="3856494"/>
            <a:ext cx="104656" cy="104656"/>
          </a:xfrm>
          <a:prstGeom prst="roundRect">
            <a:avLst>
              <a:gd name="adj" fmla="val 436860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9962912" y="3745230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Assistenza Familiare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9962912" y="4178856"/>
            <a:ext cx="3829764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Servizi e contributi a familiari di soci deceduti o che hanno perso l'unica fonte reddituale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37724" y="5419606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Non possono svolgere attività diverse o attività di impresa. La riforma favorisce la trasformazione in associazioni ETS o APS senza obbligo di devoluzione patrimonio.</a:t>
            </a: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59619"/>
            <a:ext cx="103029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Il Registro Unico Nazionale del Terzo Settore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794391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Il RUNTS è articolato in sette sezioni, sei delle quali corrispondono alle categorie particolari di enti del terzo settore analizzate: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374583" y="263163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ODV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37724" y="3065264"/>
            <a:ext cx="400097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Organizzazioni di Volontariato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365058"/>
            <a:ext cx="4534138" cy="4534138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62" y="3061930"/>
            <a:ext cx="313373" cy="3917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791700" y="263163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APS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9791700" y="3065264"/>
            <a:ext cx="400097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Associazioni Promozione Sociale</a:t>
            </a:r>
            <a:endParaRPr lang="en-US" sz="16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365058"/>
            <a:ext cx="4534138" cy="4534138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1946" y="3061930"/>
            <a:ext cx="313373" cy="39171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0001131" y="424767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Enti Filantropici</a:t>
            </a:r>
            <a:endParaRPr lang="en-US" sz="1900" dirty="0"/>
          </a:p>
        </p:txBody>
      </p:sp>
      <p:sp>
        <p:nvSpPr>
          <p:cNvPr id="13" name="Text 7"/>
          <p:cNvSpPr/>
          <p:nvPr/>
        </p:nvSpPr>
        <p:spPr>
          <a:xfrm>
            <a:off x="10001131" y="4681299"/>
            <a:ext cx="3791545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Attività erogativa</a:t>
            </a:r>
            <a:endParaRPr lang="en-US" sz="16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365058"/>
            <a:ext cx="4534138" cy="4534138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5379" y="4436269"/>
            <a:ext cx="313373" cy="39171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791700" y="586382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Imprese Sociali</a:t>
            </a:r>
            <a:endParaRPr lang="en-US" sz="1900" dirty="0"/>
          </a:p>
        </p:txBody>
      </p:sp>
      <p:sp>
        <p:nvSpPr>
          <p:cNvPr id="17" name="Text 9"/>
          <p:cNvSpPr/>
          <p:nvPr/>
        </p:nvSpPr>
        <p:spPr>
          <a:xfrm>
            <a:off x="9791700" y="6297454"/>
            <a:ext cx="400097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Attività d'impresa sociale</a:t>
            </a:r>
            <a:endParaRPr lang="en-US" sz="16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2365058"/>
            <a:ext cx="4534138" cy="4534138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1946" y="5810488"/>
            <a:ext cx="313373" cy="391716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2374583" y="586382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Reti Associative</a:t>
            </a:r>
            <a:endParaRPr lang="en-US" sz="1900" dirty="0"/>
          </a:p>
        </p:txBody>
      </p:sp>
      <p:sp>
        <p:nvSpPr>
          <p:cNvPr id="21" name="Text 11"/>
          <p:cNvSpPr/>
          <p:nvPr/>
        </p:nvSpPr>
        <p:spPr>
          <a:xfrm>
            <a:off x="837724" y="6297454"/>
            <a:ext cx="400097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Coordinamento ETS</a:t>
            </a:r>
            <a:endParaRPr lang="en-US" sz="16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48131" y="2365058"/>
            <a:ext cx="4534138" cy="4534138"/>
          </a:xfrm>
          <a:prstGeom prst="rect">
            <a:avLst/>
          </a:prstGeom>
        </p:spPr>
      </p:pic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4962" y="5810488"/>
            <a:ext cx="313373" cy="391716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2165152" y="4247674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Mutuo Soccorso</a:t>
            </a:r>
            <a:endParaRPr lang="en-US" sz="1900" dirty="0"/>
          </a:p>
        </p:txBody>
      </p:sp>
      <p:sp>
        <p:nvSpPr>
          <p:cNvPr id="25" name="Text 13"/>
          <p:cNvSpPr/>
          <p:nvPr/>
        </p:nvSpPr>
        <p:spPr>
          <a:xfrm>
            <a:off x="837724" y="4681299"/>
            <a:ext cx="3791545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Società tradizionali</a:t>
            </a:r>
            <a:endParaRPr lang="en-US" sz="1600" dirty="0"/>
          </a:p>
        </p:txBody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8131" y="2365058"/>
            <a:ext cx="4534138" cy="4534138"/>
          </a:xfrm>
          <a:prstGeom prst="rect">
            <a:avLst/>
          </a:prstGeom>
        </p:spPr>
      </p:pic>
      <p:pic>
        <p:nvPicPr>
          <p:cNvPr id="27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71530" y="4436269"/>
            <a:ext cx="313373" cy="391716"/>
          </a:xfrm>
          <a:prstGeom prst="rect">
            <a:avLst/>
          </a:prstGeom>
        </p:spPr>
      </p:pic>
      <p:sp>
        <p:nvSpPr>
          <p:cNvPr id="28" name="Text 14"/>
          <p:cNvSpPr/>
          <p:nvPr/>
        </p:nvSpPr>
        <p:spPr>
          <a:xfrm>
            <a:off x="837724" y="7134820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All'atto dell'iscrizione, l'ente deve indicare la sezione specifica se intende iscriversi in una delle categorie particolari.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147179"/>
            <a:ext cx="498109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Il Modello Associativo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077176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L'associazione è un'organizzazione collettiva per il perseguimento di finalità non economiche, caratterizzata dalla prevalenza dell'elemento democratico e partecipativo.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89503"/>
            <a:ext cx="10806470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Associazione Riconosciuta vs Non Riconosciuta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828931"/>
            <a:ext cx="301621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Associazione Riconosciuta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7724" y="4346377"/>
            <a:ext cx="6221968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Garantisce 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autonomia patrimoniale perfetta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per i debiti contratti risponde solo con il proprio patrimonio. Il riconoscimento deriva da controllo di legittimità dell'autorità competente (regione o prefettura).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578328" y="3828931"/>
            <a:ext cx="3559969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Associazione Non Riconosciuta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578328" y="4346377"/>
            <a:ext cx="6221968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 </a:t>
            </a:r>
            <a:r>
              <a:rPr lang="en-US" sz="16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autonomia patrimoniale imperfetta</a:t>
            </a: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per i debiti rispondono anche coloro che hanno agito in nome e per conto dell'associazione.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340650"/>
            <a:ext cx="895302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Caratteristiche del Modello Associativo</a:t>
            </a:r>
            <a:endParaRPr lang="en-US" sz="3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375422"/>
            <a:ext cx="1047274" cy="12567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94428" y="3584853"/>
            <a:ext cx="3159085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Principio della Porta Aperta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2094428" y="4018478"/>
            <a:ext cx="1169824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L'associazione è aperta - chiunque può aderire anche dopo l'atto costitutivo, previa accettazione della domanda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4632127"/>
            <a:ext cx="1047274" cy="12567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94428" y="4841558"/>
            <a:ext cx="264033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Elemento Democratico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2094428" y="5275183"/>
            <a:ext cx="1169824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L'assemblea è l'organo sovrano - tutti gli associati hanno diritto di partecipare e votare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262068"/>
            <a:ext cx="9227463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Competenze Inderogabili dell'Assemblea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3296841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L'articolo 25 del Codice del Terzo Settore stabilisce competenze che non possono essere statutariamente tolte all'assemblea: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3867507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518404" y="3939421"/>
            <a:ext cx="412777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Nomina e revoca degli organi sociali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518404" y="4373047"/>
            <a:ext cx="566582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Include la nomina/revoca dei revisori legali quando previsto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46050" y="3867507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8126730" y="3939421"/>
            <a:ext cx="294560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Approvazione del bilancio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126730" y="4373047"/>
            <a:ext cx="566594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Competenza esclusiva e inderogabile dell'assemblea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37724" y="5126950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1518404" y="5198864"/>
            <a:ext cx="361092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Delibera sull'esclusione dei soci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518404" y="5632490"/>
            <a:ext cx="566582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Salvo attribuzione a organo di diretta espressione assembleare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446050" y="5126950"/>
            <a:ext cx="471249" cy="471249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8126730" y="5198864"/>
            <a:ext cx="4071580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Modifiche statutarie e scioglimento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126730" y="5632490"/>
            <a:ext cx="5665946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Include anche fusione e trasformazione dell'associazione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147179"/>
            <a:ext cx="5444728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Il Modello Fondazionale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24124" y="4077176"/>
            <a:ext cx="7468553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La fondazione è un'organizzazione stabile che si avvale di un patrimonio per perseguire finalità specifiche. Con l'atto costitutivo unilaterale, il fondatore vincola i beni al perseguimento di uno scopo.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263259"/>
            <a:ext cx="7432119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Caratteristiche della Fondazione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3298031"/>
            <a:ext cx="4178618" cy="2668310"/>
          </a:xfrm>
          <a:prstGeom prst="roundRect">
            <a:avLst>
              <a:gd name="adj" fmla="val 11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1047155" y="3507462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914" y="3644860"/>
            <a:ext cx="282654" cy="3533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47155" y="434518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Patrimonio Vincolato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047155" y="4778812"/>
            <a:ext cx="375975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Presenza di patrimonio gestito per finalità indicate dal fondatore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225772" y="3298031"/>
            <a:ext cx="4178737" cy="2668310"/>
          </a:xfrm>
          <a:prstGeom prst="roundRect">
            <a:avLst>
              <a:gd name="adj" fmla="val 11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Shape 6"/>
          <p:cNvSpPr/>
          <p:nvPr/>
        </p:nvSpPr>
        <p:spPr>
          <a:xfrm>
            <a:off x="5435203" y="3507462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963" y="3644860"/>
            <a:ext cx="282654" cy="35337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35203" y="4345186"/>
            <a:ext cx="3419713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Organo Amministrativo Unico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5435203" y="4778812"/>
            <a:ext cx="375987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Consiglio di amministrazione o direttivo concentra il potere decisionale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9613940" y="3298031"/>
            <a:ext cx="4178737" cy="2668310"/>
          </a:xfrm>
          <a:prstGeom prst="roundRect">
            <a:avLst>
              <a:gd name="adj" fmla="val 11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Shape 10"/>
          <p:cNvSpPr/>
          <p:nvPr/>
        </p:nvSpPr>
        <p:spPr>
          <a:xfrm>
            <a:off x="9823371" y="3507462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6130" y="3644860"/>
            <a:ext cx="282654" cy="35337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23371" y="4345186"/>
            <a:ext cx="3759875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Organo di Controllo Obbligatorio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9823371" y="5086826"/>
            <a:ext cx="375987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Art. 30 del Codice prevede nomina obbligatoria per vigilare su legge e statuto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1808</Words>
  <Application>Microsoft Office PowerPoint</Application>
  <PresentationFormat>Personalizzato</PresentationFormat>
  <Paragraphs>270</Paragraphs>
  <Slides>35</Slides>
  <Notes>35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0" baseType="lpstr">
      <vt:lpstr>Lora Light</vt:lpstr>
      <vt:lpstr>Lora</vt:lpstr>
      <vt:lpstr>Source Sans 3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1</cp:revision>
  <dcterms:created xsi:type="dcterms:W3CDTF">2025-09-12T08:12:39Z</dcterms:created>
  <dcterms:modified xsi:type="dcterms:W3CDTF">2025-09-12T08:14:05Z</dcterms:modified>
</cp:coreProperties>
</file>