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Amasis MT Pro Black" panose="02040A04050005020304" pitchFamily="18" charset="0"/>
      <p:bold r:id="rId26"/>
      <p:boldItalic r:id="rId27"/>
    </p:embeddedFont>
    <p:embeddedFont>
      <p:font typeface="Arimo" panose="020B0604020202020204" charset="0"/>
      <p:regular r:id="rId28"/>
    </p:embeddedFont>
    <p:embeddedFont>
      <p:font typeface="Outfit Extra Bold" panose="020B0604020202020204" charset="0"/>
      <p:regular r:id="rId2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02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hyperlink" Target="https://bimpactassessment.net/" TargetMode="External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socialvalueuk.org/resources/sroi-guide/" TargetMode="External"/><Relationship Id="rId20" Type="http://schemas.openxmlformats.org/officeDocument/2006/relationships/hyperlink" Target="https://iris.thegiin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hyperlink" Target="https://www.globalreporting.org/standards/" TargetMode="External"/><Relationship Id="rId24" Type="http://schemas.openxmlformats.org/officeDocument/2006/relationships/hyperlink" Target="https://impactmanagementproject.com/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18.jpeg"/><Relationship Id="rId10" Type="http://schemas.openxmlformats.org/officeDocument/2006/relationships/image" Target="../media/image10.png"/><Relationship Id="rId19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hyperlink" Target="https://sdgcompass.org/business-indicator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980" y="1800952"/>
            <a:ext cx="755642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Misurazione dell'Impatto Sociale e Comunicazione agli Stakeholder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6280190" y="3081588"/>
            <a:ext cx="589228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scelte metodologiche di base 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280190" y="4348996"/>
            <a:ext cx="7556421" cy="1990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 approccio strategico per valutare e comunicare il valore sociale generato dalle organizzazioni, coinvolgendo attivamente tutti gli stakeholder nel processo di misurazione.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505569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Valutazione e Materialità</a:t>
            </a:r>
            <a:endParaRPr lang="en-US" sz="3650" dirty="0"/>
          </a:p>
        </p:txBody>
      </p:sp>
      <p:sp>
        <p:nvSpPr>
          <p:cNvPr id="3" name="Shape 1"/>
          <p:cNvSpPr/>
          <p:nvPr/>
        </p:nvSpPr>
        <p:spPr>
          <a:xfrm>
            <a:off x="748070" y="1589603"/>
            <a:ext cx="420767" cy="42076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818198" y="1624667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355765" y="1624608"/>
            <a:ext cx="4171950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Valuta Ciò che Realmente Conta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355765" y="2050018"/>
            <a:ext cx="5731312" cy="876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Comprendi l'importanza relativa che gli stakeholder assegnano a ciascun cambiamento identificato. Non tutti i cambiamenti hanno lo stesso peso.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48070" y="3300889"/>
            <a:ext cx="420767" cy="42076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818198" y="3335953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355765" y="3335893"/>
            <a:ext cx="402705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Includi Solo Ciò che è Materiale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355765" y="3761303"/>
            <a:ext cx="5731312" cy="876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Focalizzati esclusivamente su ciò che è importante, rilevante e significativo per gli stakeholder coinvolti nel processo.</a:t>
            </a:r>
            <a:endParaRPr lang="en-US" sz="18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399" y="814149"/>
            <a:ext cx="7061240" cy="559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Rigore e Onestà nella Misurazione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16399" y="1911072"/>
            <a:ext cx="3766066" cy="3439597"/>
          </a:xfrm>
          <a:prstGeom prst="roundRect">
            <a:avLst>
              <a:gd name="adj" fmla="val 3190"/>
            </a:avLst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716399" y="1888212"/>
            <a:ext cx="3766066" cy="91440"/>
          </a:xfrm>
          <a:prstGeom prst="roundRect">
            <a:avLst>
              <a:gd name="adj" fmla="val 822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2330708" y="1642467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1919" y="1803559"/>
            <a:ext cx="214908" cy="2149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8329" y="2358866"/>
            <a:ext cx="2686764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Non Millantare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18329" y="2766298"/>
            <a:ext cx="3362206" cy="1119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Fai riferimento a trend e benchmark per individuare la durata del cambiamento causato dall'attività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918329" y="3957518"/>
            <a:ext cx="3362206" cy="55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Prendi in considerazione ciò che sarebbe accaduto comunque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918329" y="4588907"/>
            <a:ext cx="3362206" cy="55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Considera il contributo di altre persone o organizzazioni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661535" y="1911072"/>
            <a:ext cx="3766066" cy="3439597"/>
          </a:xfrm>
          <a:prstGeom prst="roundRect">
            <a:avLst>
              <a:gd name="adj" fmla="val 3190"/>
            </a:avLst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Shape 9"/>
          <p:cNvSpPr/>
          <p:nvPr/>
        </p:nvSpPr>
        <p:spPr>
          <a:xfrm>
            <a:off x="4661535" y="1888212"/>
            <a:ext cx="3766066" cy="91440"/>
          </a:xfrm>
          <a:prstGeom prst="roundRect">
            <a:avLst>
              <a:gd name="adj" fmla="val 822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Shape 10"/>
          <p:cNvSpPr/>
          <p:nvPr/>
        </p:nvSpPr>
        <p:spPr>
          <a:xfrm>
            <a:off x="6275844" y="1642467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7055" y="1803559"/>
            <a:ext cx="214908" cy="21490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863465" y="2358866"/>
            <a:ext cx="2686764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Sii Trasparente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4863465" y="2766298"/>
            <a:ext cx="3362206" cy="1399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fonti e i metodi di raccolta delle informazioni devono essere chiaramente dimostrati e documentati, garantendo la tracciabilità del processo.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16399" y="5798344"/>
            <a:ext cx="7711202" cy="1616988"/>
          </a:xfrm>
          <a:prstGeom prst="roundRect">
            <a:avLst>
              <a:gd name="adj" fmla="val 6786"/>
            </a:avLst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Shape 14"/>
          <p:cNvSpPr/>
          <p:nvPr/>
        </p:nvSpPr>
        <p:spPr>
          <a:xfrm>
            <a:off x="716399" y="5775484"/>
            <a:ext cx="7711202" cy="91440"/>
          </a:xfrm>
          <a:prstGeom prst="roundRect">
            <a:avLst>
              <a:gd name="adj" fmla="val 822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Shape 15"/>
          <p:cNvSpPr/>
          <p:nvPr/>
        </p:nvSpPr>
        <p:spPr>
          <a:xfrm>
            <a:off x="4303335" y="5529739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4546" y="5690830"/>
            <a:ext cx="214908" cy="21490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18329" y="6246138"/>
            <a:ext cx="2686764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Verifica i Risultati</a:t>
            </a:r>
            <a:endParaRPr lang="en-US" sz="2100" dirty="0"/>
          </a:p>
        </p:txBody>
      </p:sp>
      <p:sp>
        <p:nvSpPr>
          <p:cNvPr id="23" name="Text 17"/>
          <p:cNvSpPr/>
          <p:nvPr/>
        </p:nvSpPr>
        <p:spPr>
          <a:xfrm>
            <a:off x="918329" y="6653570"/>
            <a:ext cx="7307342" cy="55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Accertati che i dati raccolti siano sufficientemente solidi e affidabili per orientare le tue decisioni strategiche.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0387"/>
            <a:ext cx="60236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Sfide della Misurazione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05307"/>
            <a:ext cx="307467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Complessità Metodologica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228743"/>
            <a:ext cx="3074670" cy="1860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Bilanciare rigore scientifico e praticità operativa nella raccolta e analisi dei dati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4116467" y="3405307"/>
            <a:ext cx="307467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Coinvolgimento Stakeholder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4116467" y="4228743"/>
            <a:ext cx="3074670" cy="1860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Garantire una partecipazione attiva e rappresentativa di tutti i portatori di interesse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439144" y="34053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Risorse Necessarie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7439144" y="3856672"/>
            <a:ext cx="3074670" cy="1860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Allocare tempo, competenze e budget adeguati per un processo di valutazione efficace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10761821" y="34053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Qualità dei Dati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10761821" y="3856672"/>
            <a:ext cx="3074789" cy="2232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Assicurare l'affidabilità e la robustezza delle informazioni raccolte per decisioni strategiche</a:t>
            </a:r>
            <a:endParaRPr lang="en-US" sz="2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12902"/>
            <a:ext cx="70442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Verso una Cultura dell'Impatto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4428292"/>
            <a:ext cx="1274516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misurazione dell'impatto sociale non è un punto di arrivo, ma un </a:t>
            </a: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processo continuo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di apprendimento e miglioramento che trasforma il modo in cui le organizzazioni creano valore per la società.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4130635"/>
            <a:ext cx="22860" cy="1215628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5594271"/>
            <a:ext cx="198358" cy="19835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93790" y="5883831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4"/>
          <p:cNvSpPr/>
          <p:nvPr/>
        </p:nvSpPr>
        <p:spPr>
          <a:xfrm>
            <a:off x="793790" y="6028730"/>
            <a:ext cx="27449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Integrazione Strategica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93790" y="6418183"/>
            <a:ext cx="4215289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Incorporare la misurazione dell'impatto nei processi decisionali quotidiani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7437" y="5594271"/>
            <a:ext cx="198358" cy="19835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5207437" y="5883831"/>
            <a:ext cx="4215408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Text 7"/>
          <p:cNvSpPr/>
          <p:nvPr/>
        </p:nvSpPr>
        <p:spPr>
          <a:xfrm>
            <a:off x="5207437" y="6028730"/>
            <a:ext cx="27846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Comunicazione Efficace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5207437" y="6418183"/>
            <a:ext cx="42154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Condividere risultati e apprendimenti con tutti gli stakeholder in modo trasparente</a:t>
            </a:r>
            <a:endParaRPr lang="en-US" sz="19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1203" y="5594271"/>
            <a:ext cx="198358" cy="198358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9621203" y="5883831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Text 10"/>
          <p:cNvSpPr/>
          <p:nvPr/>
        </p:nvSpPr>
        <p:spPr>
          <a:xfrm>
            <a:off x="9621203" y="6028730"/>
            <a:ext cx="28047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Miglioramento Continuo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9621203" y="6418183"/>
            <a:ext cx="4215289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Utilizzare i dati per ottimizzare costantemente le attività e massimizzare il valore sociale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523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Gestione dei Dati e Misurazione d'Impatto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114681"/>
            <a:ext cx="59809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99551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SDGs e il Terzo Settore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4814054"/>
            <a:ext cx="75564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Obiettivi di Sviluppo Sostenibile delle Nazioni Unite e il loro ruolo nella </a:t>
            </a:r>
            <a:r>
              <a:rPr lang="en-US" sz="2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misurazione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dell'impatto sociale.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7705" y="472797"/>
            <a:ext cx="8062913" cy="537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Lingua della Comunità Internazionale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7705" y="1078706"/>
            <a:ext cx="1325499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 spiegare l'impatto sociale è possibile utilizzare la lingua internazionale sviluppata dalle Nazioni Unite attraverso framework condivisi a livello globale.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" y="2067163"/>
            <a:ext cx="4457700" cy="19202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7705" y="4180761"/>
            <a:ext cx="3112532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Millennium Development Goals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87705" y="4621292"/>
            <a:ext cx="6417826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2000-2015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87705" y="5068252"/>
            <a:ext cx="6417826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primo framework globale per lo sviluppo sostenibile che ha gettato le basi per gli obiettivi futuri.</a:t>
            </a:r>
            <a:endParaRPr lang="en-US" sz="16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489" y="2067163"/>
            <a:ext cx="6417826" cy="42457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32489" y="6506289"/>
            <a:ext cx="3198257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Sustainable Development Goals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7532489" y="6946821"/>
            <a:ext cx="6417826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2015-2030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7532489" y="7393781"/>
            <a:ext cx="6417826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L'evoluzione degli MDGs in un framework più completo e ambizioso per il futuro del pianeta.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139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Sustainable Development Goals: Il Framework Globale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239208"/>
            <a:ext cx="7556421" cy="1173480"/>
          </a:xfrm>
          <a:prstGeom prst="roundRect">
            <a:avLst>
              <a:gd name="adj" fmla="val 710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999768" y="24451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193 Paesi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999768" y="2896553"/>
            <a:ext cx="64246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Coinvolti nel processo di definizione degli SDGs nel 2015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3611047"/>
            <a:ext cx="7556421" cy="1173480"/>
          </a:xfrm>
          <a:prstGeom prst="roundRect">
            <a:avLst>
              <a:gd name="adj" fmla="val 710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999768" y="381702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17 Obiettivi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999768" y="4268391"/>
            <a:ext cx="57292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 le dimensioni sociali, economiche e ambientali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793790" y="4982885"/>
            <a:ext cx="7556421" cy="1173480"/>
          </a:xfrm>
          <a:prstGeom prst="roundRect">
            <a:avLst>
              <a:gd name="adj" fmla="val 710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999768" y="51888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169 Target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999768" y="5640229"/>
            <a:ext cx="57803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Obiettivi quantitativi da raggiungere entro il 2030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793790" y="6354723"/>
            <a:ext cx="7556421" cy="1173480"/>
          </a:xfrm>
          <a:prstGeom prst="roundRect">
            <a:avLst>
              <a:gd name="adj" fmla="val 710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1"/>
          <p:cNvSpPr/>
          <p:nvPr/>
        </p:nvSpPr>
        <p:spPr>
          <a:xfrm>
            <a:off x="999768" y="65607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240+ Indicatori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999768" y="7012067"/>
            <a:ext cx="59899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 misurare i progressi verso lo sviluppo sostenibile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06554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 Quadro Comune per lo Sviluppo Sostenibile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SDG sono progettati per riunire un'ampia gamma di organizzazioni e modellare le priorità e le aspirazioni per gli sforzi di sviluppo sostenibile attorno a un quadro comune.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77213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288036"/>
            <a:ext cx="7632025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SDG riconoscono il </a:t>
            </a:r>
            <a:r>
              <a:rPr lang="en-US" sz="23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ruolo chiave</a:t>
            </a:r>
            <a:r>
              <a:rPr lang="en-US" sz="2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che le imprese possono e devono svolgere nel raggiungerli, creando un linguaggio condiviso tra settore pubblico, privato e terzo settore.</a:t>
            </a:r>
            <a:endParaRPr lang="en-US" sz="23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530543"/>
            <a:ext cx="4823341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SDGs 1-7: Persone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58044" y="1210508"/>
            <a:ext cx="491966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Dimensione Sociale - Gli Elementi Essenziali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258044" y="1801297"/>
            <a:ext cx="3703915" cy="2136458"/>
          </a:xfrm>
          <a:prstGeom prst="roundRect">
            <a:avLst>
              <a:gd name="adj" fmla="val 5136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235184" y="1801297"/>
            <a:ext cx="91440" cy="2136458"/>
          </a:xfrm>
          <a:prstGeom prst="roundRect">
            <a:avLst>
              <a:gd name="adj" fmla="val 886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542365" y="2017038"/>
            <a:ext cx="2893933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Povertà e Fame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6542365" y="2455902"/>
            <a:ext cx="3203853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Mettere fine alla povertà e alla fame in tutte le loro forme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10154841" y="1801297"/>
            <a:ext cx="3703915" cy="2136458"/>
          </a:xfrm>
          <a:prstGeom prst="roundRect">
            <a:avLst>
              <a:gd name="adj" fmla="val 5136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10131981" y="1801297"/>
            <a:ext cx="91440" cy="2136458"/>
          </a:xfrm>
          <a:prstGeom prst="roundRect">
            <a:avLst>
              <a:gd name="adj" fmla="val 886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10439162" y="2017038"/>
            <a:ext cx="3203853" cy="723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Istruzione e Uguaglianza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10439162" y="2817614"/>
            <a:ext cx="3203853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Garantire l'istruzione per tutti e combattere le disuguaglianze di genere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258044" y="4130635"/>
            <a:ext cx="3703915" cy="2377678"/>
          </a:xfrm>
          <a:prstGeom prst="roundRect">
            <a:avLst>
              <a:gd name="adj" fmla="val 4615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Shape 11"/>
          <p:cNvSpPr/>
          <p:nvPr/>
        </p:nvSpPr>
        <p:spPr>
          <a:xfrm>
            <a:off x="6235184" y="4130635"/>
            <a:ext cx="91440" cy="2377678"/>
          </a:xfrm>
          <a:prstGeom prst="roundRect">
            <a:avLst>
              <a:gd name="adj" fmla="val 886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6542365" y="4346377"/>
            <a:ext cx="2893933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Salute e Benessere</a:t>
            </a:r>
            <a:endParaRPr lang="en-US" sz="2250" dirty="0"/>
          </a:p>
        </p:txBody>
      </p:sp>
      <p:sp>
        <p:nvSpPr>
          <p:cNvPr id="16" name="Text 13"/>
          <p:cNvSpPr/>
          <p:nvPr/>
        </p:nvSpPr>
        <p:spPr>
          <a:xfrm>
            <a:off x="6542365" y="4785241"/>
            <a:ext cx="3203853" cy="1507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Garantire una vita sana, accesso all'acqua e all'energia per un mondo dove le persone vivranno in armonia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6258044" y="6797635"/>
            <a:ext cx="7600712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primi 7 obiettivi affrontano questioni chiave riguardanti le Persone, proteggendole da malattie infettive come Covid, malaria, colera ed Ebola.</a:t>
            </a:r>
            <a:endParaRPr lang="en-US" sz="1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8669"/>
            <a:ext cx="49852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SDGs 8-11: Prosperità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338042"/>
            <a:ext cx="49227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Dimensione Economica - Crescita Inclusiva</a:t>
            </a:r>
            <a:endParaRPr lang="en-US" sz="1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945856"/>
            <a:ext cx="496133" cy="4961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68999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Economia Forte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793790" y="6141363"/>
            <a:ext cx="41821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Far crescere un'economia forte, inclusiva e trasformativa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3986" y="4945856"/>
            <a:ext cx="496133" cy="4961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23986" y="568999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Infrastrutture</a:t>
            </a:r>
            <a:endParaRPr lang="en-US" sz="2300" dirty="0"/>
          </a:p>
        </p:txBody>
      </p:sp>
      <p:sp>
        <p:nvSpPr>
          <p:cNvPr id="10" name="Text 5"/>
          <p:cNvSpPr/>
          <p:nvPr/>
        </p:nvSpPr>
        <p:spPr>
          <a:xfrm>
            <a:off x="5223986" y="6141363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Beneficiare le infrastrutture e l'industrializzazione di ogni paese</a:t>
            </a:r>
            <a:endParaRPr lang="en-US" sz="19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4302" y="4945856"/>
            <a:ext cx="496133" cy="4961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54302" y="5689997"/>
            <a:ext cx="32265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Ridurre Disuguaglianze</a:t>
            </a:r>
            <a:endParaRPr lang="en-US" sz="2300" dirty="0"/>
          </a:p>
        </p:txBody>
      </p:sp>
      <p:sp>
        <p:nvSpPr>
          <p:cNvPr id="13" name="Text 7"/>
          <p:cNvSpPr/>
          <p:nvPr/>
        </p:nvSpPr>
        <p:spPr>
          <a:xfrm>
            <a:off x="9654302" y="6141363"/>
            <a:ext cx="41823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Garantire lo sviluppo sostenibile delle città e degli insediamenti umani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8170426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Esperienze e sfide della misurazione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075" y="3767257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075" y="4624626"/>
            <a:ext cx="13044249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075" y="5164812"/>
            <a:ext cx="13044249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D5C933B7-D5C7-87FC-EECC-4C3B3311045A}"/>
              </a:ext>
            </a:extLst>
          </p:cNvPr>
          <p:cNvGrpSpPr>
            <a:grpSpLocks/>
          </p:cNvGrpSpPr>
          <p:nvPr/>
        </p:nvGrpSpPr>
        <p:grpSpPr>
          <a:xfrm>
            <a:off x="0" y="1075038"/>
            <a:ext cx="7747686" cy="6722076"/>
            <a:chOff x="0" y="0"/>
            <a:chExt cx="5051140" cy="4282830"/>
          </a:xfrm>
        </p:grpSpPr>
        <p:sp>
          <p:nvSpPr>
            <p:cNvPr id="9" name="Graphic 6">
              <a:extLst>
                <a:ext uri="{FF2B5EF4-FFF2-40B4-BE49-F238E27FC236}">
                  <a16:creationId xmlns:a16="http://schemas.microsoft.com/office/drawing/2014/main" id="{1E1FFE4A-F165-9EE9-ABD1-D12E7D358690}"/>
                </a:ext>
              </a:extLst>
            </p:cNvPr>
            <p:cNvSpPr/>
            <p:nvPr/>
          </p:nvSpPr>
          <p:spPr>
            <a:xfrm>
              <a:off x="147670" y="231530"/>
              <a:ext cx="4869180" cy="4051300"/>
            </a:xfrm>
            <a:custGeom>
              <a:avLst/>
              <a:gdLst/>
              <a:ahLst/>
              <a:cxnLst/>
              <a:rect l="l" t="t" r="r" b="b"/>
              <a:pathLst>
                <a:path w="4869180" h="4051300">
                  <a:moveTo>
                    <a:pt x="0" y="357250"/>
                  </a:moveTo>
                  <a:lnTo>
                    <a:pt x="3260" y="308762"/>
                  </a:lnTo>
                  <a:lnTo>
                    <a:pt x="12759" y="262260"/>
                  </a:lnTo>
                  <a:lnTo>
                    <a:pt x="28069" y="218170"/>
                  </a:lnTo>
                  <a:lnTo>
                    <a:pt x="48767" y="176915"/>
                  </a:lnTo>
                  <a:lnTo>
                    <a:pt x="74425" y="138922"/>
                  </a:lnTo>
                  <a:lnTo>
                    <a:pt x="104619" y="104616"/>
                  </a:lnTo>
                  <a:lnTo>
                    <a:pt x="138923" y="74421"/>
                  </a:lnTo>
                  <a:lnTo>
                    <a:pt x="176911" y="48763"/>
                  </a:lnTo>
                  <a:lnTo>
                    <a:pt x="218159" y="28066"/>
                  </a:lnTo>
                  <a:lnTo>
                    <a:pt x="262240" y="12757"/>
                  </a:lnTo>
                  <a:lnTo>
                    <a:pt x="308729" y="3260"/>
                  </a:lnTo>
                  <a:lnTo>
                    <a:pt x="357200" y="0"/>
                  </a:lnTo>
                  <a:lnTo>
                    <a:pt x="4511929" y="0"/>
                  </a:lnTo>
                  <a:lnTo>
                    <a:pt x="4560417" y="3260"/>
                  </a:lnTo>
                  <a:lnTo>
                    <a:pt x="4606919" y="12757"/>
                  </a:lnTo>
                  <a:lnTo>
                    <a:pt x="4651009" y="28066"/>
                  </a:lnTo>
                  <a:lnTo>
                    <a:pt x="4692264" y="48763"/>
                  </a:lnTo>
                  <a:lnTo>
                    <a:pt x="4730257" y="74421"/>
                  </a:lnTo>
                  <a:lnTo>
                    <a:pt x="4764563" y="104616"/>
                  </a:lnTo>
                  <a:lnTo>
                    <a:pt x="4794758" y="138922"/>
                  </a:lnTo>
                  <a:lnTo>
                    <a:pt x="4820416" y="176915"/>
                  </a:lnTo>
                  <a:lnTo>
                    <a:pt x="4841113" y="218170"/>
                  </a:lnTo>
                  <a:lnTo>
                    <a:pt x="4856422" y="262260"/>
                  </a:lnTo>
                  <a:lnTo>
                    <a:pt x="4865919" y="308762"/>
                  </a:lnTo>
                  <a:lnTo>
                    <a:pt x="4869180" y="357250"/>
                  </a:lnTo>
                  <a:lnTo>
                    <a:pt x="4869180" y="3693541"/>
                  </a:lnTo>
                  <a:lnTo>
                    <a:pt x="4865919" y="3742029"/>
                  </a:lnTo>
                  <a:lnTo>
                    <a:pt x="4856422" y="3788531"/>
                  </a:lnTo>
                  <a:lnTo>
                    <a:pt x="4841113" y="3832621"/>
                  </a:lnTo>
                  <a:lnTo>
                    <a:pt x="4820416" y="3873876"/>
                  </a:lnTo>
                  <a:lnTo>
                    <a:pt x="4794758" y="3911869"/>
                  </a:lnTo>
                  <a:lnTo>
                    <a:pt x="4764563" y="3946175"/>
                  </a:lnTo>
                  <a:lnTo>
                    <a:pt x="4730257" y="3976370"/>
                  </a:lnTo>
                  <a:lnTo>
                    <a:pt x="4692264" y="4002028"/>
                  </a:lnTo>
                  <a:lnTo>
                    <a:pt x="4651009" y="4022725"/>
                  </a:lnTo>
                  <a:lnTo>
                    <a:pt x="4606919" y="4038034"/>
                  </a:lnTo>
                  <a:lnTo>
                    <a:pt x="4560417" y="4047531"/>
                  </a:lnTo>
                  <a:lnTo>
                    <a:pt x="4511929" y="4050791"/>
                  </a:lnTo>
                  <a:lnTo>
                    <a:pt x="357200" y="4050791"/>
                  </a:lnTo>
                  <a:lnTo>
                    <a:pt x="308729" y="4047531"/>
                  </a:lnTo>
                  <a:lnTo>
                    <a:pt x="262240" y="4038034"/>
                  </a:lnTo>
                  <a:lnTo>
                    <a:pt x="218159" y="4022725"/>
                  </a:lnTo>
                  <a:lnTo>
                    <a:pt x="176911" y="4002028"/>
                  </a:lnTo>
                  <a:lnTo>
                    <a:pt x="138923" y="3976370"/>
                  </a:lnTo>
                  <a:lnTo>
                    <a:pt x="104619" y="3946175"/>
                  </a:lnTo>
                  <a:lnTo>
                    <a:pt x="74425" y="3911869"/>
                  </a:lnTo>
                  <a:lnTo>
                    <a:pt x="48767" y="3873876"/>
                  </a:lnTo>
                  <a:lnTo>
                    <a:pt x="28069" y="3832621"/>
                  </a:lnTo>
                  <a:lnTo>
                    <a:pt x="12759" y="3788531"/>
                  </a:lnTo>
                  <a:lnTo>
                    <a:pt x="3260" y="3742029"/>
                  </a:lnTo>
                  <a:lnTo>
                    <a:pt x="0" y="3693541"/>
                  </a:lnTo>
                  <a:lnTo>
                    <a:pt x="0" y="357250"/>
                  </a:lnTo>
                  <a:close/>
                </a:path>
              </a:pathLst>
            </a:custGeom>
            <a:ln w="25908">
              <a:solidFill>
                <a:srgbClr val="A6A6A6"/>
              </a:solidFill>
              <a:prstDash val="sysDash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" name="Graphic 7">
              <a:extLst>
                <a:ext uri="{FF2B5EF4-FFF2-40B4-BE49-F238E27FC236}">
                  <a16:creationId xmlns:a16="http://schemas.microsoft.com/office/drawing/2014/main" id="{3FEC08FA-531F-2013-EA7D-42D5C162EB44}"/>
                </a:ext>
              </a:extLst>
            </p:cNvPr>
            <p:cNvSpPr/>
            <p:nvPr/>
          </p:nvSpPr>
          <p:spPr>
            <a:xfrm>
              <a:off x="332836" y="719972"/>
              <a:ext cx="4221480" cy="463550"/>
            </a:xfrm>
            <a:custGeom>
              <a:avLst/>
              <a:gdLst/>
              <a:ahLst/>
              <a:cxnLst/>
              <a:rect l="l" t="t" r="r" b="b"/>
              <a:pathLst>
                <a:path w="4221480" h="463550">
                  <a:moveTo>
                    <a:pt x="1117092" y="77216"/>
                  </a:moveTo>
                  <a:lnTo>
                    <a:pt x="1111021" y="47155"/>
                  </a:lnTo>
                  <a:lnTo>
                    <a:pt x="1094486" y="22606"/>
                  </a:lnTo>
                  <a:lnTo>
                    <a:pt x="1069936" y="6070"/>
                  </a:lnTo>
                  <a:lnTo>
                    <a:pt x="1039876" y="0"/>
                  </a:lnTo>
                  <a:lnTo>
                    <a:pt x="77216" y="0"/>
                  </a:lnTo>
                  <a:lnTo>
                    <a:pt x="47155" y="6070"/>
                  </a:lnTo>
                  <a:lnTo>
                    <a:pt x="22606" y="22606"/>
                  </a:lnTo>
                  <a:lnTo>
                    <a:pt x="6057" y="47155"/>
                  </a:lnTo>
                  <a:lnTo>
                    <a:pt x="0" y="77216"/>
                  </a:lnTo>
                  <a:lnTo>
                    <a:pt x="0" y="386080"/>
                  </a:lnTo>
                  <a:lnTo>
                    <a:pt x="6057" y="416153"/>
                  </a:lnTo>
                  <a:lnTo>
                    <a:pt x="22606" y="440690"/>
                  </a:lnTo>
                  <a:lnTo>
                    <a:pt x="47155" y="457238"/>
                  </a:lnTo>
                  <a:lnTo>
                    <a:pt x="77216" y="463296"/>
                  </a:lnTo>
                  <a:lnTo>
                    <a:pt x="1039876" y="463296"/>
                  </a:lnTo>
                  <a:lnTo>
                    <a:pt x="1069936" y="457238"/>
                  </a:lnTo>
                  <a:lnTo>
                    <a:pt x="1094486" y="440702"/>
                  </a:lnTo>
                  <a:lnTo>
                    <a:pt x="1111021" y="416153"/>
                  </a:lnTo>
                  <a:lnTo>
                    <a:pt x="1117092" y="386080"/>
                  </a:lnTo>
                  <a:lnTo>
                    <a:pt x="1117092" y="77216"/>
                  </a:lnTo>
                  <a:close/>
                </a:path>
                <a:path w="4221480" h="463550">
                  <a:moveTo>
                    <a:pt x="2668524" y="77216"/>
                  </a:moveTo>
                  <a:lnTo>
                    <a:pt x="2662453" y="47155"/>
                  </a:lnTo>
                  <a:lnTo>
                    <a:pt x="2645918" y="22606"/>
                  </a:lnTo>
                  <a:lnTo>
                    <a:pt x="2621369" y="6070"/>
                  </a:lnTo>
                  <a:lnTo>
                    <a:pt x="2591308" y="0"/>
                  </a:lnTo>
                  <a:lnTo>
                    <a:pt x="1700276" y="0"/>
                  </a:lnTo>
                  <a:lnTo>
                    <a:pt x="1670202" y="6070"/>
                  </a:lnTo>
                  <a:lnTo>
                    <a:pt x="1645666" y="22606"/>
                  </a:lnTo>
                  <a:lnTo>
                    <a:pt x="1629117" y="47155"/>
                  </a:lnTo>
                  <a:lnTo>
                    <a:pt x="1623060" y="77216"/>
                  </a:lnTo>
                  <a:lnTo>
                    <a:pt x="1623060" y="386080"/>
                  </a:lnTo>
                  <a:lnTo>
                    <a:pt x="1629117" y="416153"/>
                  </a:lnTo>
                  <a:lnTo>
                    <a:pt x="1645666" y="440690"/>
                  </a:lnTo>
                  <a:lnTo>
                    <a:pt x="1670202" y="457238"/>
                  </a:lnTo>
                  <a:lnTo>
                    <a:pt x="1700276" y="463296"/>
                  </a:lnTo>
                  <a:lnTo>
                    <a:pt x="2591308" y="463296"/>
                  </a:lnTo>
                  <a:lnTo>
                    <a:pt x="2621369" y="457238"/>
                  </a:lnTo>
                  <a:lnTo>
                    <a:pt x="2645918" y="440702"/>
                  </a:lnTo>
                  <a:lnTo>
                    <a:pt x="2662453" y="416153"/>
                  </a:lnTo>
                  <a:lnTo>
                    <a:pt x="2668524" y="386080"/>
                  </a:lnTo>
                  <a:lnTo>
                    <a:pt x="2668524" y="77216"/>
                  </a:lnTo>
                  <a:close/>
                </a:path>
                <a:path w="4221480" h="463550">
                  <a:moveTo>
                    <a:pt x="4221480" y="77216"/>
                  </a:moveTo>
                  <a:lnTo>
                    <a:pt x="4215409" y="47155"/>
                  </a:lnTo>
                  <a:lnTo>
                    <a:pt x="4198874" y="22606"/>
                  </a:lnTo>
                  <a:lnTo>
                    <a:pt x="4174325" y="6070"/>
                  </a:lnTo>
                  <a:lnTo>
                    <a:pt x="4144264" y="0"/>
                  </a:lnTo>
                  <a:lnTo>
                    <a:pt x="3251708" y="0"/>
                  </a:lnTo>
                  <a:lnTo>
                    <a:pt x="3221634" y="6070"/>
                  </a:lnTo>
                  <a:lnTo>
                    <a:pt x="3197098" y="22606"/>
                  </a:lnTo>
                  <a:lnTo>
                    <a:pt x="3180550" y="47155"/>
                  </a:lnTo>
                  <a:lnTo>
                    <a:pt x="3174492" y="77216"/>
                  </a:lnTo>
                  <a:lnTo>
                    <a:pt x="3174492" y="386080"/>
                  </a:lnTo>
                  <a:lnTo>
                    <a:pt x="3180550" y="416153"/>
                  </a:lnTo>
                  <a:lnTo>
                    <a:pt x="3197098" y="440690"/>
                  </a:lnTo>
                  <a:lnTo>
                    <a:pt x="3221634" y="457238"/>
                  </a:lnTo>
                  <a:lnTo>
                    <a:pt x="3251708" y="463296"/>
                  </a:lnTo>
                  <a:lnTo>
                    <a:pt x="4144264" y="463296"/>
                  </a:lnTo>
                  <a:lnTo>
                    <a:pt x="4174325" y="457238"/>
                  </a:lnTo>
                  <a:lnTo>
                    <a:pt x="4198861" y="440702"/>
                  </a:lnTo>
                  <a:lnTo>
                    <a:pt x="4215409" y="416153"/>
                  </a:lnTo>
                  <a:lnTo>
                    <a:pt x="4221480" y="386080"/>
                  </a:lnTo>
                  <a:lnTo>
                    <a:pt x="4221480" y="77216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DDE83457-D8A8-098B-232D-06B3672BDE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319" y="855304"/>
              <a:ext cx="245470" cy="242773"/>
            </a:xfrm>
            <a:prstGeom prst="rect">
              <a:avLst/>
            </a:prstGeom>
          </p:spPr>
        </p:pic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FB3DEBA3-EC40-F153-5B2A-0F5D7649576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1472" y="861704"/>
              <a:ext cx="182880" cy="179831"/>
            </a:xfrm>
            <a:prstGeom prst="rect">
              <a:avLst/>
            </a:prstGeom>
          </p:spPr>
        </p:pic>
        <p:sp>
          <p:nvSpPr>
            <p:cNvPr id="13" name="Graphic 10">
              <a:extLst>
                <a:ext uri="{FF2B5EF4-FFF2-40B4-BE49-F238E27FC236}">
                  <a16:creationId xmlns:a16="http://schemas.microsoft.com/office/drawing/2014/main" id="{8E7C3679-7832-B0C6-4BDC-B990B90CE318}"/>
                </a:ext>
              </a:extLst>
            </p:cNvPr>
            <p:cNvSpPr/>
            <p:nvPr/>
          </p:nvSpPr>
          <p:spPr>
            <a:xfrm>
              <a:off x="1611472" y="861704"/>
              <a:ext cx="182880" cy="180340"/>
            </a:xfrm>
            <a:custGeom>
              <a:avLst/>
              <a:gdLst/>
              <a:ahLst/>
              <a:cxnLst/>
              <a:rect l="l" t="t" r="r" b="b"/>
              <a:pathLst>
                <a:path w="182880" h="180340">
                  <a:moveTo>
                    <a:pt x="0" y="0"/>
                  </a:moveTo>
                  <a:lnTo>
                    <a:pt x="182880" y="89915"/>
                  </a:lnTo>
                  <a:lnTo>
                    <a:pt x="0" y="17983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3BF1111F-2687-C25D-2570-B5852CF26B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4751" y="855304"/>
              <a:ext cx="245470" cy="242773"/>
            </a:xfrm>
            <a:prstGeom prst="rect">
              <a:avLst/>
            </a:prstGeom>
          </p:spPr>
        </p:pic>
        <p:pic>
          <p:nvPicPr>
            <p:cNvPr id="15" name="Image 12">
              <a:extLst>
                <a:ext uri="{FF2B5EF4-FFF2-40B4-BE49-F238E27FC236}">
                  <a16:creationId xmlns:a16="http://schemas.microsoft.com/office/drawing/2014/main" id="{9428DE6E-6DB7-4ED2-E074-D2017C7265A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2904" y="861704"/>
              <a:ext cx="182879" cy="179831"/>
            </a:xfrm>
            <a:prstGeom prst="rect">
              <a:avLst/>
            </a:prstGeom>
          </p:spPr>
        </p:pic>
        <p:sp>
          <p:nvSpPr>
            <p:cNvPr id="16" name="Graphic 13">
              <a:extLst>
                <a:ext uri="{FF2B5EF4-FFF2-40B4-BE49-F238E27FC236}">
                  <a16:creationId xmlns:a16="http://schemas.microsoft.com/office/drawing/2014/main" id="{A2E869E4-C52F-F5E8-317D-FEF81DD4DF02}"/>
                </a:ext>
              </a:extLst>
            </p:cNvPr>
            <p:cNvSpPr/>
            <p:nvPr/>
          </p:nvSpPr>
          <p:spPr>
            <a:xfrm>
              <a:off x="3162904" y="861704"/>
              <a:ext cx="182880" cy="180340"/>
            </a:xfrm>
            <a:custGeom>
              <a:avLst/>
              <a:gdLst/>
              <a:ahLst/>
              <a:cxnLst/>
              <a:rect l="l" t="t" r="r" b="b"/>
              <a:pathLst>
                <a:path w="182880" h="180340">
                  <a:moveTo>
                    <a:pt x="0" y="0"/>
                  </a:moveTo>
                  <a:lnTo>
                    <a:pt x="182879" y="89915"/>
                  </a:lnTo>
                  <a:lnTo>
                    <a:pt x="0" y="17983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17" name="Image 14">
              <a:extLst>
                <a:ext uri="{FF2B5EF4-FFF2-40B4-BE49-F238E27FC236}">
                  <a16:creationId xmlns:a16="http://schemas.microsoft.com/office/drawing/2014/main" id="{24796C40-8D8B-499E-90DC-B29FEFABD91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7707" y="855304"/>
              <a:ext cx="245470" cy="242773"/>
            </a:xfrm>
            <a:prstGeom prst="rect">
              <a:avLst/>
            </a:prstGeom>
          </p:spPr>
        </p:pic>
        <p:pic>
          <p:nvPicPr>
            <p:cNvPr id="18" name="Image 15">
              <a:extLst>
                <a:ext uri="{FF2B5EF4-FFF2-40B4-BE49-F238E27FC236}">
                  <a16:creationId xmlns:a16="http://schemas.microsoft.com/office/drawing/2014/main" id="{7BC7EE24-8777-3095-A125-AC3E033FF51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5860" y="861704"/>
              <a:ext cx="182879" cy="179831"/>
            </a:xfrm>
            <a:prstGeom prst="rect">
              <a:avLst/>
            </a:prstGeom>
          </p:spPr>
        </p:pic>
        <p:sp>
          <p:nvSpPr>
            <p:cNvPr id="19" name="Graphic 16">
              <a:extLst>
                <a:ext uri="{FF2B5EF4-FFF2-40B4-BE49-F238E27FC236}">
                  <a16:creationId xmlns:a16="http://schemas.microsoft.com/office/drawing/2014/main" id="{F4838968-79A0-2F3F-9498-2F581EA99040}"/>
                </a:ext>
              </a:extLst>
            </p:cNvPr>
            <p:cNvSpPr/>
            <p:nvPr/>
          </p:nvSpPr>
          <p:spPr>
            <a:xfrm>
              <a:off x="4715860" y="861704"/>
              <a:ext cx="182880" cy="180340"/>
            </a:xfrm>
            <a:custGeom>
              <a:avLst/>
              <a:gdLst/>
              <a:ahLst/>
              <a:cxnLst/>
              <a:rect l="l" t="t" r="r" b="b"/>
              <a:pathLst>
                <a:path w="182880" h="180340">
                  <a:moveTo>
                    <a:pt x="0" y="0"/>
                  </a:moveTo>
                  <a:lnTo>
                    <a:pt x="182879" y="89915"/>
                  </a:lnTo>
                  <a:lnTo>
                    <a:pt x="0" y="17983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20" name="Image 17">
              <a:extLst>
                <a:ext uri="{FF2B5EF4-FFF2-40B4-BE49-F238E27FC236}">
                  <a16:creationId xmlns:a16="http://schemas.microsoft.com/office/drawing/2014/main" id="{04306772-575D-C1F8-BD88-7AE2288C320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67565" cy="677818"/>
            </a:xfrm>
            <a:prstGeom prst="rect">
              <a:avLst/>
            </a:prstGeom>
          </p:spPr>
        </p:pic>
        <p:pic>
          <p:nvPicPr>
            <p:cNvPr id="21" name="Image 18">
              <a:extLst>
                <a:ext uri="{FF2B5EF4-FFF2-40B4-BE49-F238E27FC236}">
                  <a16:creationId xmlns:a16="http://schemas.microsoft.com/office/drawing/2014/main" id="{E1DEF01F-CDA3-8831-B126-4D5A672D1C1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531" y="1353936"/>
              <a:ext cx="1572872" cy="2709712"/>
            </a:xfrm>
            <a:prstGeom prst="rect">
              <a:avLst/>
            </a:prstGeom>
          </p:spPr>
        </p:pic>
        <p:pic>
          <p:nvPicPr>
            <p:cNvPr id="22" name="Image 19">
              <a:extLst>
                <a:ext uri="{FF2B5EF4-FFF2-40B4-BE49-F238E27FC236}">
                  <a16:creationId xmlns:a16="http://schemas.microsoft.com/office/drawing/2014/main" id="{DD9F8801-AE7C-A74D-FD61-C2DD3D30A23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472" y="1428569"/>
              <a:ext cx="1075931" cy="338391"/>
            </a:xfrm>
            <a:prstGeom prst="rect">
              <a:avLst/>
            </a:prstGeom>
          </p:spPr>
        </p:pic>
        <p:sp>
          <p:nvSpPr>
            <p:cNvPr id="23" name="Graphic 20">
              <a:extLst>
                <a:ext uri="{FF2B5EF4-FFF2-40B4-BE49-F238E27FC236}">
                  <a16:creationId xmlns:a16="http://schemas.microsoft.com/office/drawing/2014/main" id="{6DF01DCA-5BC1-05F8-90A2-D8AEA657F2C7}"/>
                </a:ext>
              </a:extLst>
            </p:cNvPr>
            <p:cNvSpPr/>
            <p:nvPr/>
          </p:nvSpPr>
          <p:spPr>
            <a:xfrm>
              <a:off x="255112" y="1364624"/>
              <a:ext cx="1510665" cy="2647315"/>
            </a:xfrm>
            <a:custGeom>
              <a:avLst/>
              <a:gdLst/>
              <a:ahLst/>
              <a:cxnLst/>
              <a:rect l="l" t="t" r="r" b="b"/>
              <a:pathLst>
                <a:path w="1510665" h="2647315">
                  <a:moveTo>
                    <a:pt x="1258570" y="0"/>
                  </a:moveTo>
                  <a:lnTo>
                    <a:pt x="251714" y="0"/>
                  </a:lnTo>
                  <a:lnTo>
                    <a:pt x="206469" y="4053"/>
                  </a:lnTo>
                  <a:lnTo>
                    <a:pt x="163884" y="15742"/>
                  </a:lnTo>
                  <a:lnTo>
                    <a:pt x="124670" y="34355"/>
                  </a:lnTo>
                  <a:lnTo>
                    <a:pt x="89539" y="59184"/>
                  </a:lnTo>
                  <a:lnTo>
                    <a:pt x="59201" y="89518"/>
                  </a:lnTo>
                  <a:lnTo>
                    <a:pt x="34367" y="124648"/>
                  </a:lnTo>
                  <a:lnTo>
                    <a:pt x="15748" y="163863"/>
                  </a:lnTo>
                  <a:lnTo>
                    <a:pt x="4055" y="206455"/>
                  </a:lnTo>
                  <a:lnTo>
                    <a:pt x="0" y="251713"/>
                  </a:lnTo>
                  <a:lnTo>
                    <a:pt x="0" y="2395474"/>
                  </a:lnTo>
                  <a:lnTo>
                    <a:pt x="4055" y="2440732"/>
                  </a:lnTo>
                  <a:lnTo>
                    <a:pt x="15748" y="2483324"/>
                  </a:lnTo>
                  <a:lnTo>
                    <a:pt x="34367" y="2522539"/>
                  </a:lnTo>
                  <a:lnTo>
                    <a:pt x="59201" y="2557669"/>
                  </a:lnTo>
                  <a:lnTo>
                    <a:pt x="89539" y="2588003"/>
                  </a:lnTo>
                  <a:lnTo>
                    <a:pt x="124670" y="2612832"/>
                  </a:lnTo>
                  <a:lnTo>
                    <a:pt x="163884" y="2631445"/>
                  </a:lnTo>
                  <a:lnTo>
                    <a:pt x="206469" y="2643134"/>
                  </a:lnTo>
                  <a:lnTo>
                    <a:pt x="251714" y="2647188"/>
                  </a:lnTo>
                  <a:lnTo>
                    <a:pt x="1258570" y="2647188"/>
                  </a:lnTo>
                  <a:lnTo>
                    <a:pt x="1303828" y="2643134"/>
                  </a:lnTo>
                  <a:lnTo>
                    <a:pt x="1346420" y="2631445"/>
                  </a:lnTo>
                  <a:lnTo>
                    <a:pt x="1385635" y="2612832"/>
                  </a:lnTo>
                  <a:lnTo>
                    <a:pt x="1420765" y="2588003"/>
                  </a:lnTo>
                  <a:lnTo>
                    <a:pt x="1451099" y="2557669"/>
                  </a:lnTo>
                  <a:lnTo>
                    <a:pt x="1475928" y="2522539"/>
                  </a:lnTo>
                  <a:lnTo>
                    <a:pt x="1494541" y="2483324"/>
                  </a:lnTo>
                  <a:lnTo>
                    <a:pt x="1506230" y="2440732"/>
                  </a:lnTo>
                  <a:lnTo>
                    <a:pt x="1510284" y="2395474"/>
                  </a:lnTo>
                  <a:lnTo>
                    <a:pt x="1510284" y="251713"/>
                  </a:lnTo>
                  <a:lnTo>
                    <a:pt x="1506230" y="206455"/>
                  </a:lnTo>
                  <a:lnTo>
                    <a:pt x="1494541" y="163863"/>
                  </a:lnTo>
                  <a:lnTo>
                    <a:pt x="1475928" y="124648"/>
                  </a:lnTo>
                  <a:lnTo>
                    <a:pt x="1451099" y="89518"/>
                  </a:lnTo>
                  <a:lnTo>
                    <a:pt x="1420765" y="59184"/>
                  </a:lnTo>
                  <a:lnTo>
                    <a:pt x="1385635" y="34355"/>
                  </a:lnTo>
                  <a:lnTo>
                    <a:pt x="1346420" y="15742"/>
                  </a:lnTo>
                  <a:lnTo>
                    <a:pt x="1303828" y="4053"/>
                  </a:lnTo>
                  <a:lnTo>
                    <a:pt x="1258570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24" name="Image 21">
              <a:extLst>
                <a:ext uri="{FF2B5EF4-FFF2-40B4-BE49-F238E27FC236}">
                  <a16:creationId xmlns:a16="http://schemas.microsoft.com/office/drawing/2014/main" id="{894547FE-0CE5-2F0F-B8E2-805125A7236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5208" y="1344812"/>
              <a:ext cx="1591056" cy="2727960"/>
            </a:xfrm>
            <a:prstGeom prst="rect">
              <a:avLst/>
            </a:prstGeom>
          </p:spPr>
        </p:pic>
        <p:pic>
          <p:nvPicPr>
            <p:cNvPr id="25" name="Image 22">
              <a:extLst>
                <a:ext uri="{FF2B5EF4-FFF2-40B4-BE49-F238E27FC236}">
                  <a16:creationId xmlns:a16="http://schemas.microsoft.com/office/drawing/2014/main" id="{90121A07-AE1A-0392-4886-07942F87685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9068" y="1422574"/>
              <a:ext cx="781812" cy="364197"/>
            </a:xfrm>
            <a:prstGeom prst="rect">
              <a:avLst/>
            </a:prstGeom>
          </p:spPr>
        </p:pic>
        <p:sp>
          <p:nvSpPr>
            <p:cNvPr id="26" name="Graphic 23">
              <a:extLst>
                <a:ext uri="{FF2B5EF4-FFF2-40B4-BE49-F238E27FC236}">
                  <a16:creationId xmlns:a16="http://schemas.microsoft.com/office/drawing/2014/main" id="{03C6ACAF-F2B6-307B-BCC0-84D4A850E35E}"/>
                </a:ext>
              </a:extLst>
            </p:cNvPr>
            <p:cNvSpPr/>
            <p:nvPr/>
          </p:nvSpPr>
          <p:spPr>
            <a:xfrm>
              <a:off x="1827880" y="1364624"/>
              <a:ext cx="1510665" cy="2647315"/>
            </a:xfrm>
            <a:custGeom>
              <a:avLst/>
              <a:gdLst/>
              <a:ahLst/>
              <a:cxnLst/>
              <a:rect l="l" t="t" r="r" b="b"/>
              <a:pathLst>
                <a:path w="1510665" h="2647315">
                  <a:moveTo>
                    <a:pt x="1258570" y="0"/>
                  </a:moveTo>
                  <a:lnTo>
                    <a:pt x="251714" y="0"/>
                  </a:lnTo>
                  <a:lnTo>
                    <a:pt x="206455" y="4053"/>
                  </a:lnTo>
                  <a:lnTo>
                    <a:pt x="163863" y="15742"/>
                  </a:lnTo>
                  <a:lnTo>
                    <a:pt x="124648" y="34355"/>
                  </a:lnTo>
                  <a:lnTo>
                    <a:pt x="89518" y="59184"/>
                  </a:lnTo>
                  <a:lnTo>
                    <a:pt x="59184" y="89518"/>
                  </a:lnTo>
                  <a:lnTo>
                    <a:pt x="34355" y="124648"/>
                  </a:lnTo>
                  <a:lnTo>
                    <a:pt x="15742" y="163863"/>
                  </a:lnTo>
                  <a:lnTo>
                    <a:pt x="4053" y="206455"/>
                  </a:lnTo>
                  <a:lnTo>
                    <a:pt x="0" y="251713"/>
                  </a:lnTo>
                  <a:lnTo>
                    <a:pt x="0" y="2395474"/>
                  </a:lnTo>
                  <a:lnTo>
                    <a:pt x="4053" y="2440732"/>
                  </a:lnTo>
                  <a:lnTo>
                    <a:pt x="15742" y="2483324"/>
                  </a:lnTo>
                  <a:lnTo>
                    <a:pt x="34355" y="2522539"/>
                  </a:lnTo>
                  <a:lnTo>
                    <a:pt x="59184" y="2557669"/>
                  </a:lnTo>
                  <a:lnTo>
                    <a:pt x="89518" y="2588003"/>
                  </a:lnTo>
                  <a:lnTo>
                    <a:pt x="124648" y="2612832"/>
                  </a:lnTo>
                  <a:lnTo>
                    <a:pt x="163863" y="2631445"/>
                  </a:lnTo>
                  <a:lnTo>
                    <a:pt x="206455" y="2643134"/>
                  </a:lnTo>
                  <a:lnTo>
                    <a:pt x="251714" y="2647188"/>
                  </a:lnTo>
                  <a:lnTo>
                    <a:pt x="1258570" y="2647188"/>
                  </a:lnTo>
                  <a:lnTo>
                    <a:pt x="1303828" y="2643134"/>
                  </a:lnTo>
                  <a:lnTo>
                    <a:pt x="1346420" y="2631445"/>
                  </a:lnTo>
                  <a:lnTo>
                    <a:pt x="1385635" y="2612832"/>
                  </a:lnTo>
                  <a:lnTo>
                    <a:pt x="1420765" y="2588003"/>
                  </a:lnTo>
                  <a:lnTo>
                    <a:pt x="1451099" y="2557669"/>
                  </a:lnTo>
                  <a:lnTo>
                    <a:pt x="1475928" y="2522539"/>
                  </a:lnTo>
                  <a:lnTo>
                    <a:pt x="1494541" y="2483324"/>
                  </a:lnTo>
                  <a:lnTo>
                    <a:pt x="1506230" y="2440732"/>
                  </a:lnTo>
                  <a:lnTo>
                    <a:pt x="1510284" y="2395474"/>
                  </a:lnTo>
                  <a:lnTo>
                    <a:pt x="1510284" y="251713"/>
                  </a:lnTo>
                  <a:lnTo>
                    <a:pt x="1506230" y="206455"/>
                  </a:lnTo>
                  <a:lnTo>
                    <a:pt x="1494541" y="163863"/>
                  </a:lnTo>
                  <a:lnTo>
                    <a:pt x="1475928" y="124648"/>
                  </a:lnTo>
                  <a:lnTo>
                    <a:pt x="1451099" y="89518"/>
                  </a:lnTo>
                  <a:lnTo>
                    <a:pt x="1420765" y="59184"/>
                  </a:lnTo>
                  <a:lnTo>
                    <a:pt x="1385635" y="34355"/>
                  </a:lnTo>
                  <a:lnTo>
                    <a:pt x="1346420" y="15742"/>
                  </a:lnTo>
                  <a:lnTo>
                    <a:pt x="1303828" y="4053"/>
                  </a:lnTo>
                  <a:lnTo>
                    <a:pt x="1258570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27" name="Image 24">
              <a:extLst>
                <a:ext uri="{FF2B5EF4-FFF2-40B4-BE49-F238E27FC236}">
                  <a16:creationId xmlns:a16="http://schemas.microsoft.com/office/drawing/2014/main" id="{F75929EE-188E-EDFD-91D2-4CB91941B5A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5784" y="1344812"/>
              <a:ext cx="1591055" cy="2727960"/>
            </a:xfrm>
            <a:prstGeom prst="rect">
              <a:avLst/>
            </a:prstGeom>
          </p:spPr>
        </p:pic>
        <p:pic>
          <p:nvPicPr>
            <p:cNvPr id="28" name="Image 25">
              <a:extLst>
                <a:ext uri="{FF2B5EF4-FFF2-40B4-BE49-F238E27FC236}">
                  <a16:creationId xmlns:a16="http://schemas.microsoft.com/office/drawing/2014/main" id="{80FA29DF-252A-5DD8-3D72-6BCF1604EA3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7911" y="1422574"/>
              <a:ext cx="1065276" cy="364197"/>
            </a:xfrm>
            <a:prstGeom prst="rect">
              <a:avLst/>
            </a:prstGeom>
          </p:spPr>
        </p:pic>
        <p:sp>
          <p:nvSpPr>
            <p:cNvPr id="29" name="Graphic 26">
              <a:extLst>
                <a:ext uri="{FF2B5EF4-FFF2-40B4-BE49-F238E27FC236}">
                  <a16:creationId xmlns:a16="http://schemas.microsoft.com/office/drawing/2014/main" id="{E86053EC-4351-23EB-DC97-C9410E98EC21}"/>
                </a:ext>
              </a:extLst>
            </p:cNvPr>
            <p:cNvSpPr/>
            <p:nvPr/>
          </p:nvSpPr>
          <p:spPr>
            <a:xfrm>
              <a:off x="3388455" y="1364624"/>
              <a:ext cx="1510665" cy="2647315"/>
            </a:xfrm>
            <a:custGeom>
              <a:avLst/>
              <a:gdLst/>
              <a:ahLst/>
              <a:cxnLst/>
              <a:rect l="l" t="t" r="r" b="b"/>
              <a:pathLst>
                <a:path w="1510665" h="2647315">
                  <a:moveTo>
                    <a:pt x="1258570" y="0"/>
                  </a:moveTo>
                  <a:lnTo>
                    <a:pt x="251713" y="0"/>
                  </a:lnTo>
                  <a:lnTo>
                    <a:pt x="206455" y="4053"/>
                  </a:lnTo>
                  <a:lnTo>
                    <a:pt x="163863" y="15742"/>
                  </a:lnTo>
                  <a:lnTo>
                    <a:pt x="124648" y="34355"/>
                  </a:lnTo>
                  <a:lnTo>
                    <a:pt x="89518" y="59184"/>
                  </a:lnTo>
                  <a:lnTo>
                    <a:pt x="59184" y="89518"/>
                  </a:lnTo>
                  <a:lnTo>
                    <a:pt x="34355" y="124648"/>
                  </a:lnTo>
                  <a:lnTo>
                    <a:pt x="15742" y="163863"/>
                  </a:lnTo>
                  <a:lnTo>
                    <a:pt x="4053" y="206455"/>
                  </a:lnTo>
                  <a:lnTo>
                    <a:pt x="0" y="251713"/>
                  </a:lnTo>
                  <a:lnTo>
                    <a:pt x="0" y="2395474"/>
                  </a:lnTo>
                  <a:lnTo>
                    <a:pt x="4053" y="2440732"/>
                  </a:lnTo>
                  <a:lnTo>
                    <a:pt x="15742" y="2483324"/>
                  </a:lnTo>
                  <a:lnTo>
                    <a:pt x="34355" y="2522539"/>
                  </a:lnTo>
                  <a:lnTo>
                    <a:pt x="59184" y="2557669"/>
                  </a:lnTo>
                  <a:lnTo>
                    <a:pt x="89518" y="2588003"/>
                  </a:lnTo>
                  <a:lnTo>
                    <a:pt x="124648" y="2612832"/>
                  </a:lnTo>
                  <a:lnTo>
                    <a:pt x="163863" y="2631445"/>
                  </a:lnTo>
                  <a:lnTo>
                    <a:pt x="206455" y="2643134"/>
                  </a:lnTo>
                  <a:lnTo>
                    <a:pt x="251713" y="2647188"/>
                  </a:lnTo>
                  <a:lnTo>
                    <a:pt x="1258570" y="2647188"/>
                  </a:lnTo>
                  <a:lnTo>
                    <a:pt x="1303828" y="2643134"/>
                  </a:lnTo>
                  <a:lnTo>
                    <a:pt x="1346420" y="2631445"/>
                  </a:lnTo>
                  <a:lnTo>
                    <a:pt x="1385635" y="2612832"/>
                  </a:lnTo>
                  <a:lnTo>
                    <a:pt x="1420765" y="2588003"/>
                  </a:lnTo>
                  <a:lnTo>
                    <a:pt x="1451099" y="2557669"/>
                  </a:lnTo>
                  <a:lnTo>
                    <a:pt x="1475928" y="2522539"/>
                  </a:lnTo>
                  <a:lnTo>
                    <a:pt x="1494541" y="2483324"/>
                  </a:lnTo>
                  <a:lnTo>
                    <a:pt x="1506230" y="2440732"/>
                  </a:lnTo>
                  <a:lnTo>
                    <a:pt x="1510284" y="2395474"/>
                  </a:lnTo>
                  <a:lnTo>
                    <a:pt x="1510284" y="251713"/>
                  </a:lnTo>
                  <a:lnTo>
                    <a:pt x="1506230" y="206455"/>
                  </a:lnTo>
                  <a:lnTo>
                    <a:pt x="1494541" y="163863"/>
                  </a:lnTo>
                  <a:lnTo>
                    <a:pt x="1475928" y="124648"/>
                  </a:lnTo>
                  <a:lnTo>
                    <a:pt x="1451099" y="89518"/>
                  </a:lnTo>
                  <a:lnTo>
                    <a:pt x="1420765" y="59184"/>
                  </a:lnTo>
                  <a:lnTo>
                    <a:pt x="1385635" y="34355"/>
                  </a:lnTo>
                  <a:lnTo>
                    <a:pt x="1346420" y="15742"/>
                  </a:lnTo>
                  <a:lnTo>
                    <a:pt x="1303828" y="4053"/>
                  </a:lnTo>
                  <a:lnTo>
                    <a:pt x="1258570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B4C82FB5-6D82-ADE9-DC88-873586A536F4}"/>
                </a:ext>
              </a:extLst>
            </p:cNvPr>
            <p:cNvSpPr/>
            <p:nvPr/>
          </p:nvSpPr>
          <p:spPr>
            <a:xfrm>
              <a:off x="822802" y="2465714"/>
              <a:ext cx="2097405" cy="463550"/>
            </a:xfrm>
            <a:custGeom>
              <a:avLst/>
              <a:gdLst/>
              <a:ahLst/>
              <a:cxnLst/>
              <a:rect l="l" t="t" r="r" b="b"/>
              <a:pathLst>
                <a:path w="2097405" h="463550">
                  <a:moveTo>
                    <a:pt x="2019808" y="0"/>
                  </a:moveTo>
                  <a:lnTo>
                    <a:pt x="77215" y="0"/>
                  </a:lnTo>
                  <a:lnTo>
                    <a:pt x="47159" y="6064"/>
                  </a:lnTo>
                  <a:lnTo>
                    <a:pt x="22615" y="22605"/>
                  </a:lnTo>
                  <a:lnTo>
                    <a:pt x="6067" y="47148"/>
                  </a:lnTo>
                  <a:lnTo>
                    <a:pt x="0" y="77215"/>
                  </a:lnTo>
                  <a:lnTo>
                    <a:pt x="0" y="386079"/>
                  </a:lnTo>
                  <a:lnTo>
                    <a:pt x="6067" y="416147"/>
                  </a:lnTo>
                  <a:lnTo>
                    <a:pt x="22615" y="440689"/>
                  </a:lnTo>
                  <a:lnTo>
                    <a:pt x="47159" y="457231"/>
                  </a:lnTo>
                  <a:lnTo>
                    <a:pt x="77215" y="463295"/>
                  </a:lnTo>
                  <a:lnTo>
                    <a:pt x="2019808" y="463295"/>
                  </a:lnTo>
                  <a:lnTo>
                    <a:pt x="2049875" y="457231"/>
                  </a:lnTo>
                  <a:lnTo>
                    <a:pt x="2074418" y="440689"/>
                  </a:lnTo>
                  <a:lnTo>
                    <a:pt x="2090959" y="416147"/>
                  </a:lnTo>
                  <a:lnTo>
                    <a:pt x="2097024" y="386079"/>
                  </a:lnTo>
                  <a:lnTo>
                    <a:pt x="2097024" y="77215"/>
                  </a:lnTo>
                  <a:lnTo>
                    <a:pt x="2090959" y="47148"/>
                  </a:lnTo>
                  <a:lnTo>
                    <a:pt x="2074418" y="22605"/>
                  </a:lnTo>
                  <a:lnTo>
                    <a:pt x="2049875" y="6064"/>
                  </a:lnTo>
                  <a:lnTo>
                    <a:pt x="2019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1" name="Graphic 28">
              <a:extLst>
                <a:ext uri="{FF2B5EF4-FFF2-40B4-BE49-F238E27FC236}">
                  <a16:creationId xmlns:a16="http://schemas.microsoft.com/office/drawing/2014/main" id="{C470AED9-2B06-2186-50B0-9B38B048CBE8}"/>
                </a:ext>
              </a:extLst>
            </p:cNvPr>
            <p:cNvSpPr/>
            <p:nvPr/>
          </p:nvSpPr>
          <p:spPr>
            <a:xfrm>
              <a:off x="822802" y="2465714"/>
              <a:ext cx="2097405" cy="463550"/>
            </a:xfrm>
            <a:custGeom>
              <a:avLst/>
              <a:gdLst/>
              <a:ahLst/>
              <a:cxnLst/>
              <a:rect l="l" t="t" r="r" b="b"/>
              <a:pathLst>
                <a:path w="2097405" h="463550">
                  <a:moveTo>
                    <a:pt x="0" y="77215"/>
                  </a:moveTo>
                  <a:lnTo>
                    <a:pt x="6067" y="47148"/>
                  </a:lnTo>
                  <a:lnTo>
                    <a:pt x="22615" y="22605"/>
                  </a:lnTo>
                  <a:lnTo>
                    <a:pt x="47159" y="6064"/>
                  </a:lnTo>
                  <a:lnTo>
                    <a:pt x="77215" y="0"/>
                  </a:lnTo>
                  <a:lnTo>
                    <a:pt x="2019808" y="0"/>
                  </a:lnTo>
                  <a:lnTo>
                    <a:pt x="2049875" y="6064"/>
                  </a:lnTo>
                  <a:lnTo>
                    <a:pt x="2074418" y="22605"/>
                  </a:lnTo>
                  <a:lnTo>
                    <a:pt x="2090959" y="47148"/>
                  </a:lnTo>
                  <a:lnTo>
                    <a:pt x="2097024" y="77215"/>
                  </a:lnTo>
                  <a:lnTo>
                    <a:pt x="2097024" y="386079"/>
                  </a:lnTo>
                  <a:lnTo>
                    <a:pt x="2090959" y="416147"/>
                  </a:lnTo>
                  <a:lnTo>
                    <a:pt x="2074418" y="440689"/>
                  </a:lnTo>
                  <a:lnTo>
                    <a:pt x="2049875" y="457231"/>
                  </a:lnTo>
                  <a:lnTo>
                    <a:pt x="2019808" y="463295"/>
                  </a:lnTo>
                  <a:lnTo>
                    <a:pt x="77215" y="463295"/>
                  </a:lnTo>
                  <a:lnTo>
                    <a:pt x="47159" y="457231"/>
                  </a:lnTo>
                  <a:lnTo>
                    <a:pt x="22615" y="440689"/>
                  </a:lnTo>
                  <a:lnTo>
                    <a:pt x="6067" y="416147"/>
                  </a:lnTo>
                  <a:lnTo>
                    <a:pt x="0" y="386079"/>
                  </a:lnTo>
                  <a:lnTo>
                    <a:pt x="0" y="772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2" name="Graphic 29">
              <a:extLst>
                <a:ext uri="{FF2B5EF4-FFF2-40B4-BE49-F238E27FC236}">
                  <a16:creationId xmlns:a16="http://schemas.microsoft.com/office/drawing/2014/main" id="{A7EBA1C3-03CD-5028-9F52-9E5C74A75243}"/>
                </a:ext>
              </a:extLst>
            </p:cNvPr>
            <p:cNvSpPr/>
            <p:nvPr/>
          </p:nvSpPr>
          <p:spPr>
            <a:xfrm>
              <a:off x="641446" y="1851542"/>
              <a:ext cx="1644650" cy="471170"/>
            </a:xfrm>
            <a:custGeom>
              <a:avLst/>
              <a:gdLst/>
              <a:ahLst/>
              <a:cxnLst/>
              <a:rect l="l" t="t" r="r" b="b"/>
              <a:pathLst>
                <a:path w="1644650" h="471170">
                  <a:moveTo>
                    <a:pt x="1565909" y="0"/>
                  </a:moveTo>
                  <a:lnTo>
                    <a:pt x="78485" y="0"/>
                  </a:lnTo>
                  <a:lnTo>
                    <a:pt x="47936" y="6173"/>
                  </a:lnTo>
                  <a:lnTo>
                    <a:pt x="22988" y="23002"/>
                  </a:lnTo>
                  <a:lnTo>
                    <a:pt x="6168" y="47952"/>
                  </a:lnTo>
                  <a:lnTo>
                    <a:pt x="0" y="78486"/>
                  </a:lnTo>
                  <a:lnTo>
                    <a:pt x="0" y="392429"/>
                  </a:lnTo>
                  <a:lnTo>
                    <a:pt x="6168" y="422963"/>
                  </a:lnTo>
                  <a:lnTo>
                    <a:pt x="22988" y="447913"/>
                  </a:lnTo>
                  <a:lnTo>
                    <a:pt x="47936" y="464742"/>
                  </a:lnTo>
                  <a:lnTo>
                    <a:pt x="78485" y="470915"/>
                  </a:lnTo>
                  <a:lnTo>
                    <a:pt x="1565909" y="470915"/>
                  </a:lnTo>
                  <a:lnTo>
                    <a:pt x="1596443" y="464742"/>
                  </a:lnTo>
                  <a:lnTo>
                    <a:pt x="1621393" y="447913"/>
                  </a:lnTo>
                  <a:lnTo>
                    <a:pt x="1638222" y="422963"/>
                  </a:lnTo>
                  <a:lnTo>
                    <a:pt x="1644395" y="392429"/>
                  </a:lnTo>
                  <a:lnTo>
                    <a:pt x="1644395" y="78486"/>
                  </a:lnTo>
                  <a:lnTo>
                    <a:pt x="1638222" y="47952"/>
                  </a:lnTo>
                  <a:lnTo>
                    <a:pt x="1621393" y="23002"/>
                  </a:lnTo>
                  <a:lnTo>
                    <a:pt x="1596443" y="6173"/>
                  </a:lnTo>
                  <a:lnTo>
                    <a:pt x="15659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63187AC5-76D8-F859-E938-F03AE578D83A}"/>
                </a:ext>
              </a:extLst>
            </p:cNvPr>
            <p:cNvSpPr/>
            <p:nvPr/>
          </p:nvSpPr>
          <p:spPr>
            <a:xfrm>
              <a:off x="641446" y="1851542"/>
              <a:ext cx="1644650" cy="471170"/>
            </a:xfrm>
            <a:custGeom>
              <a:avLst/>
              <a:gdLst/>
              <a:ahLst/>
              <a:cxnLst/>
              <a:rect l="l" t="t" r="r" b="b"/>
              <a:pathLst>
                <a:path w="1644650" h="471170">
                  <a:moveTo>
                    <a:pt x="0" y="78486"/>
                  </a:moveTo>
                  <a:lnTo>
                    <a:pt x="6168" y="47952"/>
                  </a:lnTo>
                  <a:lnTo>
                    <a:pt x="22988" y="23002"/>
                  </a:lnTo>
                  <a:lnTo>
                    <a:pt x="47936" y="6173"/>
                  </a:lnTo>
                  <a:lnTo>
                    <a:pt x="78485" y="0"/>
                  </a:lnTo>
                  <a:lnTo>
                    <a:pt x="1565909" y="0"/>
                  </a:lnTo>
                  <a:lnTo>
                    <a:pt x="1596443" y="6173"/>
                  </a:lnTo>
                  <a:lnTo>
                    <a:pt x="1621393" y="23002"/>
                  </a:lnTo>
                  <a:lnTo>
                    <a:pt x="1638222" y="47952"/>
                  </a:lnTo>
                  <a:lnTo>
                    <a:pt x="1644395" y="78486"/>
                  </a:lnTo>
                  <a:lnTo>
                    <a:pt x="1644395" y="392429"/>
                  </a:lnTo>
                  <a:lnTo>
                    <a:pt x="1638222" y="422963"/>
                  </a:lnTo>
                  <a:lnTo>
                    <a:pt x="1621393" y="447913"/>
                  </a:lnTo>
                  <a:lnTo>
                    <a:pt x="1596443" y="464742"/>
                  </a:lnTo>
                  <a:lnTo>
                    <a:pt x="1565909" y="470915"/>
                  </a:lnTo>
                  <a:lnTo>
                    <a:pt x="78485" y="470915"/>
                  </a:lnTo>
                  <a:lnTo>
                    <a:pt x="47936" y="464742"/>
                  </a:lnTo>
                  <a:lnTo>
                    <a:pt x="22988" y="447913"/>
                  </a:lnTo>
                  <a:lnTo>
                    <a:pt x="6168" y="422963"/>
                  </a:lnTo>
                  <a:lnTo>
                    <a:pt x="0" y="392429"/>
                  </a:lnTo>
                  <a:lnTo>
                    <a:pt x="0" y="7848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4" name="Graphic 31">
              <a:extLst>
                <a:ext uri="{FF2B5EF4-FFF2-40B4-BE49-F238E27FC236}">
                  <a16:creationId xmlns:a16="http://schemas.microsoft.com/office/drawing/2014/main" id="{8FF63083-BF0E-C7A3-B5BD-CE6F04A3CB9B}"/>
                </a:ext>
              </a:extLst>
            </p:cNvPr>
            <p:cNvSpPr/>
            <p:nvPr/>
          </p:nvSpPr>
          <p:spPr>
            <a:xfrm>
              <a:off x="3533997" y="2662310"/>
              <a:ext cx="1221105" cy="536575"/>
            </a:xfrm>
            <a:custGeom>
              <a:avLst/>
              <a:gdLst/>
              <a:ahLst/>
              <a:cxnLst/>
              <a:rect l="l" t="t" r="r" b="b"/>
              <a:pathLst>
                <a:path w="1221105" h="536575">
                  <a:moveTo>
                    <a:pt x="1131315" y="0"/>
                  </a:moveTo>
                  <a:lnTo>
                    <a:pt x="89407" y="0"/>
                  </a:lnTo>
                  <a:lnTo>
                    <a:pt x="54596" y="7022"/>
                  </a:lnTo>
                  <a:lnTo>
                    <a:pt x="26177" y="26177"/>
                  </a:lnTo>
                  <a:lnTo>
                    <a:pt x="7022" y="54596"/>
                  </a:lnTo>
                  <a:lnTo>
                    <a:pt x="0" y="89408"/>
                  </a:lnTo>
                  <a:lnTo>
                    <a:pt x="0" y="447040"/>
                  </a:lnTo>
                  <a:lnTo>
                    <a:pt x="7022" y="481851"/>
                  </a:lnTo>
                  <a:lnTo>
                    <a:pt x="26177" y="510270"/>
                  </a:lnTo>
                  <a:lnTo>
                    <a:pt x="54596" y="529425"/>
                  </a:lnTo>
                  <a:lnTo>
                    <a:pt x="89407" y="536448"/>
                  </a:lnTo>
                  <a:lnTo>
                    <a:pt x="1131315" y="536448"/>
                  </a:lnTo>
                  <a:lnTo>
                    <a:pt x="1166127" y="529425"/>
                  </a:lnTo>
                  <a:lnTo>
                    <a:pt x="1194546" y="510270"/>
                  </a:lnTo>
                  <a:lnTo>
                    <a:pt x="1213701" y="481851"/>
                  </a:lnTo>
                  <a:lnTo>
                    <a:pt x="1220724" y="447040"/>
                  </a:lnTo>
                  <a:lnTo>
                    <a:pt x="1220724" y="89408"/>
                  </a:lnTo>
                  <a:lnTo>
                    <a:pt x="1213701" y="54596"/>
                  </a:lnTo>
                  <a:lnTo>
                    <a:pt x="1194546" y="26177"/>
                  </a:lnTo>
                  <a:lnTo>
                    <a:pt x="1166127" y="7022"/>
                  </a:lnTo>
                  <a:lnTo>
                    <a:pt x="1131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5" name="Graphic 32">
              <a:extLst>
                <a:ext uri="{FF2B5EF4-FFF2-40B4-BE49-F238E27FC236}">
                  <a16:creationId xmlns:a16="http://schemas.microsoft.com/office/drawing/2014/main" id="{3E45224F-C966-2E19-1242-18BA0643968E}"/>
                </a:ext>
              </a:extLst>
            </p:cNvPr>
            <p:cNvSpPr/>
            <p:nvPr/>
          </p:nvSpPr>
          <p:spPr>
            <a:xfrm>
              <a:off x="3533997" y="2662310"/>
              <a:ext cx="1221105" cy="536575"/>
            </a:xfrm>
            <a:custGeom>
              <a:avLst/>
              <a:gdLst/>
              <a:ahLst/>
              <a:cxnLst/>
              <a:rect l="l" t="t" r="r" b="b"/>
              <a:pathLst>
                <a:path w="1221105" h="536575">
                  <a:moveTo>
                    <a:pt x="0" y="89408"/>
                  </a:moveTo>
                  <a:lnTo>
                    <a:pt x="7022" y="54596"/>
                  </a:lnTo>
                  <a:lnTo>
                    <a:pt x="26177" y="26177"/>
                  </a:lnTo>
                  <a:lnTo>
                    <a:pt x="54596" y="7022"/>
                  </a:lnTo>
                  <a:lnTo>
                    <a:pt x="89407" y="0"/>
                  </a:lnTo>
                  <a:lnTo>
                    <a:pt x="1131315" y="0"/>
                  </a:lnTo>
                  <a:lnTo>
                    <a:pt x="1166127" y="7022"/>
                  </a:lnTo>
                  <a:lnTo>
                    <a:pt x="1194546" y="26177"/>
                  </a:lnTo>
                  <a:lnTo>
                    <a:pt x="1213701" y="54596"/>
                  </a:lnTo>
                  <a:lnTo>
                    <a:pt x="1220724" y="89408"/>
                  </a:lnTo>
                  <a:lnTo>
                    <a:pt x="1220724" y="447040"/>
                  </a:lnTo>
                  <a:lnTo>
                    <a:pt x="1213701" y="481851"/>
                  </a:lnTo>
                  <a:lnTo>
                    <a:pt x="1194546" y="510270"/>
                  </a:lnTo>
                  <a:lnTo>
                    <a:pt x="1166127" y="529425"/>
                  </a:lnTo>
                  <a:lnTo>
                    <a:pt x="1131315" y="536448"/>
                  </a:lnTo>
                  <a:lnTo>
                    <a:pt x="89407" y="536448"/>
                  </a:lnTo>
                  <a:lnTo>
                    <a:pt x="54596" y="529425"/>
                  </a:lnTo>
                  <a:lnTo>
                    <a:pt x="26177" y="510270"/>
                  </a:lnTo>
                  <a:lnTo>
                    <a:pt x="7022" y="481851"/>
                  </a:lnTo>
                  <a:lnTo>
                    <a:pt x="0" y="447040"/>
                  </a:lnTo>
                  <a:lnTo>
                    <a:pt x="0" y="894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E58217D9-C955-D1A9-29EC-DADB9C66F0AD}"/>
                </a:ext>
              </a:extLst>
            </p:cNvPr>
            <p:cNvSpPr/>
            <p:nvPr/>
          </p:nvSpPr>
          <p:spPr>
            <a:xfrm>
              <a:off x="676498" y="3319154"/>
              <a:ext cx="4053840" cy="463550"/>
            </a:xfrm>
            <a:custGeom>
              <a:avLst/>
              <a:gdLst/>
              <a:ahLst/>
              <a:cxnLst/>
              <a:rect l="l" t="t" r="r" b="b"/>
              <a:pathLst>
                <a:path w="4053840" h="463550">
                  <a:moveTo>
                    <a:pt x="3976624" y="0"/>
                  </a:moveTo>
                  <a:lnTo>
                    <a:pt x="77216" y="0"/>
                  </a:lnTo>
                  <a:lnTo>
                    <a:pt x="47159" y="6064"/>
                  </a:lnTo>
                  <a:lnTo>
                    <a:pt x="22615" y="22606"/>
                  </a:lnTo>
                  <a:lnTo>
                    <a:pt x="6067" y="47148"/>
                  </a:lnTo>
                  <a:lnTo>
                    <a:pt x="0" y="77216"/>
                  </a:lnTo>
                  <a:lnTo>
                    <a:pt x="0" y="386080"/>
                  </a:lnTo>
                  <a:lnTo>
                    <a:pt x="6067" y="416147"/>
                  </a:lnTo>
                  <a:lnTo>
                    <a:pt x="22615" y="440690"/>
                  </a:lnTo>
                  <a:lnTo>
                    <a:pt x="47159" y="457231"/>
                  </a:lnTo>
                  <a:lnTo>
                    <a:pt x="77216" y="463296"/>
                  </a:lnTo>
                  <a:lnTo>
                    <a:pt x="3976624" y="463296"/>
                  </a:lnTo>
                  <a:lnTo>
                    <a:pt x="4006691" y="457231"/>
                  </a:lnTo>
                  <a:lnTo>
                    <a:pt x="4031233" y="440690"/>
                  </a:lnTo>
                  <a:lnTo>
                    <a:pt x="4047775" y="416147"/>
                  </a:lnTo>
                  <a:lnTo>
                    <a:pt x="4053840" y="386080"/>
                  </a:lnTo>
                  <a:lnTo>
                    <a:pt x="4053840" y="77216"/>
                  </a:lnTo>
                  <a:lnTo>
                    <a:pt x="4047775" y="47148"/>
                  </a:lnTo>
                  <a:lnTo>
                    <a:pt x="4031234" y="22606"/>
                  </a:lnTo>
                  <a:lnTo>
                    <a:pt x="4006691" y="6064"/>
                  </a:lnTo>
                  <a:lnTo>
                    <a:pt x="3976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7" name="Graphic 34">
              <a:extLst>
                <a:ext uri="{FF2B5EF4-FFF2-40B4-BE49-F238E27FC236}">
                  <a16:creationId xmlns:a16="http://schemas.microsoft.com/office/drawing/2014/main" id="{0DA57893-DD08-9C18-76DF-494585E3AFEA}"/>
                </a:ext>
              </a:extLst>
            </p:cNvPr>
            <p:cNvSpPr/>
            <p:nvPr/>
          </p:nvSpPr>
          <p:spPr>
            <a:xfrm>
              <a:off x="676498" y="3319154"/>
              <a:ext cx="4053840" cy="463550"/>
            </a:xfrm>
            <a:custGeom>
              <a:avLst/>
              <a:gdLst/>
              <a:ahLst/>
              <a:cxnLst/>
              <a:rect l="l" t="t" r="r" b="b"/>
              <a:pathLst>
                <a:path w="4053840" h="463550">
                  <a:moveTo>
                    <a:pt x="0" y="77216"/>
                  </a:moveTo>
                  <a:lnTo>
                    <a:pt x="6067" y="47148"/>
                  </a:lnTo>
                  <a:lnTo>
                    <a:pt x="22615" y="22606"/>
                  </a:lnTo>
                  <a:lnTo>
                    <a:pt x="47159" y="6064"/>
                  </a:lnTo>
                  <a:lnTo>
                    <a:pt x="77216" y="0"/>
                  </a:lnTo>
                  <a:lnTo>
                    <a:pt x="3976624" y="0"/>
                  </a:lnTo>
                  <a:lnTo>
                    <a:pt x="4006691" y="6064"/>
                  </a:lnTo>
                  <a:lnTo>
                    <a:pt x="4031234" y="22606"/>
                  </a:lnTo>
                  <a:lnTo>
                    <a:pt x="4047775" y="47148"/>
                  </a:lnTo>
                  <a:lnTo>
                    <a:pt x="4053840" y="77216"/>
                  </a:lnTo>
                  <a:lnTo>
                    <a:pt x="4053840" y="386080"/>
                  </a:lnTo>
                  <a:lnTo>
                    <a:pt x="4047775" y="416147"/>
                  </a:lnTo>
                  <a:lnTo>
                    <a:pt x="4031233" y="440690"/>
                  </a:lnTo>
                  <a:lnTo>
                    <a:pt x="4006691" y="457231"/>
                  </a:lnTo>
                  <a:lnTo>
                    <a:pt x="3976624" y="463296"/>
                  </a:lnTo>
                  <a:lnTo>
                    <a:pt x="77216" y="463296"/>
                  </a:lnTo>
                  <a:lnTo>
                    <a:pt x="47159" y="457231"/>
                  </a:lnTo>
                  <a:lnTo>
                    <a:pt x="22615" y="440690"/>
                  </a:lnTo>
                  <a:lnTo>
                    <a:pt x="6067" y="416147"/>
                  </a:lnTo>
                  <a:lnTo>
                    <a:pt x="0" y="386080"/>
                  </a:lnTo>
                  <a:lnTo>
                    <a:pt x="0" y="772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8" name="Graphic 35">
              <a:extLst>
                <a:ext uri="{FF2B5EF4-FFF2-40B4-BE49-F238E27FC236}">
                  <a16:creationId xmlns:a16="http://schemas.microsoft.com/office/drawing/2014/main" id="{859B5583-AD9E-BD1D-F636-2681EC62A076}"/>
                </a:ext>
              </a:extLst>
            </p:cNvPr>
            <p:cNvSpPr/>
            <p:nvPr/>
          </p:nvSpPr>
          <p:spPr>
            <a:xfrm>
              <a:off x="255874" y="1689998"/>
              <a:ext cx="4671060" cy="1270"/>
            </a:xfrm>
            <a:custGeom>
              <a:avLst/>
              <a:gdLst/>
              <a:ahLst/>
              <a:cxnLst/>
              <a:rect l="l" t="t" r="r" b="b"/>
              <a:pathLst>
                <a:path w="4671060">
                  <a:moveTo>
                    <a:pt x="0" y="0"/>
                  </a:moveTo>
                  <a:lnTo>
                    <a:pt x="4671059" y="0"/>
                  </a:lnTo>
                </a:path>
              </a:pathLst>
            </a:custGeom>
            <a:ln w="381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39" name="Image 36">
              <a:hlinkClick r:id="rId11"/>
              <a:extLst>
                <a:ext uri="{FF2B5EF4-FFF2-40B4-BE49-F238E27FC236}">
                  <a16:creationId xmlns:a16="http://schemas.microsoft.com/office/drawing/2014/main" id="{62AB1848-BF8B-4247-A029-CA1FEE252B9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20204" y="3571376"/>
              <a:ext cx="630936" cy="629412"/>
            </a:xfrm>
            <a:prstGeom prst="rect">
              <a:avLst/>
            </a:prstGeom>
          </p:spPr>
        </p:pic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B02E4A46-6BC7-B352-5418-291669EDE657}"/>
                </a:ext>
              </a:extLst>
            </p:cNvPr>
            <p:cNvSpPr txBox="1"/>
            <p:nvPr/>
          </p:nvSpPr>
          <p:spPr>
            <a:xfrm>
              <a:off x="637636" y="830908"/>
              <a:ext cx="520700" cy="25590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10"/>
                </a:lnSpc>
                <a:spcAft>
                  <a:spcPts val="800"/>
                </a:spcAft>
                <a:buNone/>
              </a:pPr>
              <a:r>
                <a:rPr lang="it-IT" sz="1800" kern="100" spc="-1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38">
              <a:extLst>
                <a:ext uri="{FF2B5EF4-FFF2-40B4-BE49-F238E27FC236}">
                  <a16:creationId xmlns:a16="http://schemas.microsoft.com/office/drawing/2014/main" id="{84AECF76-2839-0E3F-5E1C-2BA137B359ED}"/>
                </a:ext>
              </a:extLst>
            </p:cNvPr>
            <p:cNvSpPr txBox="1"/>
            <p:nvPr/>
          </p:nvSpPr>
          <p:spPr>
            <a:xfrm>
              <a:off x="1640682" y="387424"/>
              <a:ext cx="2745740" cy="6991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10"/>
                </a:lnSpc>
                <a:spcAft>
                  <a:spcPts val="800"/>
                </a:spcAft>
                <a:buNone/>
              </a:pPr>
              <a:r>
                <a:rPr lang="it-IT" sz="1800" b="1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Lunga</a:t>
              </a:r>
              <a:r>
                <a:rPr lang="it-IT" sz="1800" b="1" kern="100" spc="-5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800" b="1" kern="100" spc="-1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esperienza</a:t>
              </a:r>
              <a:endParaRPr lang="it-IT" sz="12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95300">
                <a:lnSpc>
                  <a:spcPct val="115000"/>
                </a:lnSpc>
                <a:spcBef>
                  <a:spcPts val="1420"/>
                </a:spcBef>
                <a:spcAft>
                  <a:spcPts val="800"/>
                </a:spcAft>
                <a:buNone/>
                <a:tabLst>
                  <a:tab pos="2047240" algn="l"/>
                </a:tabLst>
              </a:pPr>
              <a:r>
                <a:rPr lang="it-IT" sz="1800" kern="100" spc="-1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Attività</a:t>
              </a:r>
              <a:r>
                <a:rPr lang="it-IT" sz="1800" kern="10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it-IT" sz="1800" kern="100" spc="-1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  <a:endParaRPr lang="it-IT" sz="12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83924221-47E7-7C2A-8759-775B7301A4F7}"/>
                </a:ext>
              </a:extLst>
            </p:cNvPr>
            <p:cNvSpPr txBox="1"/>
            <p:nvPr/>
          </p:nvSpPr>
          <p:spPr>
            <a:xfrm>
              <a:off x="585820" y="1493920"/>
              <a:ext cx="860425" cy="13843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080"/>
                </a:lnSpc>
                <a:spcAft>
                  <a:spcPts val="800"/>
                </a:spcAft>
                <a:buNone/>
              </a:pPr>
              <a:r>
                <a:rPr lang="it-IT" sz="950" b="1" kern="100" spc="-1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ECONOMICHE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BFF2A021-2B6A-4F91-A86C-8971E93BB5CF}"/>
                </a:ext>
              </a:extLst>
            </p:cNvPr>
            <p:cNvSpPr txBox="1"/>
            <p:nvPr/>
          </p:nvSpPr>
          <p:spPr>
            <a:xfrm>
              <a:off x="2312766" y="1493406"/>
              <a:ext cx="552450" cy="1498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80"/>
                </a:lnSpc>
                <a:spcAft>
                  <a:spcPts val="800"/>
                </a:spcAft>
                <a:buNone/>
              </a:pPr>
              <a:r>
                <a:rPr lang="it-IT" sz="1050" b="1" kern="100" spc="-1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SOCIALI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1">
              <a:extLst>
                <a:ext uri="{FF2B5EF4-FFF2-40B4-BE49-F238E27FC236}">
                  <a16:creationId xmlns:a16="http://schemas.microsoft.com/office/drawing/2014/main" id="{F4878668-8183-719E-27F3-9E3DDBAC65A9}"/>
                </a:ext>
              </a:extLst>
            </p:cNvPr>
            <p:cNvSpPr txBox="1"/>
            <p:nvPr/>
          </p:nvSpPr>
          <p:spPr>
            <a:xfrm>
              <a:off x="3732245" y="1493406"/>
              <a:ext cx="835660" cy="1498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80"/>
                </a:lnSpc>
                <a:spcAft>
                  <a:spcPts val="800"/>
                </a:spcAft>
                <a:buNone/>
              </a:pPr>
              <a:r>
                <a:rPr lang="it-IT" sz="1050" b="1" kern="100" spc="-1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AMBIENTALI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2">
              <a:extLst>
                <a:ext uri="{FF2B5EF4-FFF2-40B4-BE49-F238E27FC236}">
                  <a16:creationId xmlns:a16="http://schemas.microsoft.com/office/drawing/2014/main" id="{7EC642FA-6350-E667-C78F-E198B60052D9}"/>
                </a:ext>
              </a:extLst>
            </p:cNvPr>
            <p:cNvSpPr txBox="1"/>
            <p:nvPr/>
          </p:nvSpPr>
          <p:spPr>
            <a:xfrm>
              <a:off x="832708" y="2015630"/>
              <a:ext cx="1275080" cy="1498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80"/>
                </a:lnSpc>
                <a:spcAft>
                  <a:spcPts val="800"/>
                </a:spcAft>
                <a:buNone/>
              </a:pPr>
              <a:r>
                <a:rPr lang="it-IT" sz="1050" b="1" kern="10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Bilancio</a:t>
              </a:r>
              <a:r>
                <a:rPr lang="it-IT" sz="1050" b="1" kern="100" spc="-5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50" b="1" kern="100" spc="-1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economico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A3047745-AF32-38D2-7ADE-D8CDF481B99C}"/>
                </a:ext>
              </a:extLst>
            </p:cNvPr>
            <p:cNvSpPr txBox="1"/>
            <p:nvPr/>
          </p:nvSpPr>
          <p:spPr>
            <a:xfrm>
              <a:off x="1365854" y="2626373"/>
              <a:ext cx="1021715" cy="1498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80"/>
                </a:lnSpc>
                <a:spcAft>
                  <a:spcPts val="800"/>
                </a:spcAft>
                <a:buNone/>
              </a:pPr>
              <a:r>
                <a:rPr lang="it-IT" sz="1050" b="1" kern="10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Bilancio</a:t>
              </a:r>
              <a:r>
                <a:rPr lang="it-IT" sz="1050" b="1" kern="100" spc="-5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50" b="1" kern="100" spc="-1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sociale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8D4C1723-9F3F-0761-E53B-4977E7F7D0EB}"/>
                </a:ext>
              </a:extLst>
            </p:cNvPr>
            <p:cNvSpPr txBox="1"/>
            <p:nvPr/>
          </p:nvSpPr>
          <p:spPr>
            <a:xfrm>
              <a:off x="3794729" y="2778773"/>
              <a:ext cx="712470" cy="30988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indent="88265">
                <a:lnSpc>
                  <a:spcPct val="103000"/>
                </a:lnSpc>
                <a:spcAft>
                  <a:spcPts val="800"/>
                </a:spcAft>
                <a:buNone/>
              </a:pPr>
              <a:r>
                <a:rPr lang="it-IT" sz="1050" b="1" kern="100" spc="-1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Bilancio ambientale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5">
              <a:extLst>
                <a:ext uri="{FF2B5EF4-FFF2-40B4-BE49-F238E27FC236}">
                  <a16:creationId xmlns:a16="http://schemas.microsoft.com/office/drawing/2014/main" id="{9D4DDA7D-6185-0F62-B5D4-282C3D6E88C8}"/>
                </a:ext>
              </a:extLst>
            </p:cNvPr>
            <p:cNvSpPr txBox="1"/>
            <p:nvPr/>
          </p:nvSpPr>
          <p:spPr>
            <a:xfrm>
              <a:off x="1957166" y="3479813"/>
              <a:ext cx="1501775" cy="1498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80"/>
                </a:lnSpc>
                <a:spcAft>
                  <a:spcPts val="800"/>
                </a:spcAft>
                <a:buNone/>
              </a:pPr>
              <a:r>
                <a:rPr lang="it-IT" sz="1050" b="1" kern="10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Bilancio</a:t>
              </a:r>
              <a:r>
                <a:rPr lang="it-IT" sz="1050" b="1" kern="100" spc="-4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50" b="1" kern="10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</a:t>
              </a:r>
              <a:r>
                <a:rPr lang="it-IT" sz="1050" b="1" kern="100" spc="-3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50" b="1" kern="100" spc="-10">
                  <a:solidFill>
                    <a:srgbClr val="76707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sostenibilità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6">
            <a:extLst>
              <a:ext uri="{FF2B5EF4-FFF2-40B4-BE49-F238E27FC236}">
                <a16:creationId xmlns:a16="http://schemas.microsoft.com/office/drawing/2014/main" id="{349B5782-4F95-AC8B-55FB-37AB06B5F6FD}"/>
              </a:ext>
            </a:extLst>
          </p:cNvPr>
          <p:cNvGrpSpPr>
            <a:grpSpLocks/>
          </p:cNvGrpSpPr>
          <p:nvPr/>
        </p:nvGrpSpPr>
        <p:grpSpPr>
          <a:xfrm>
            <a:off x="8735900" y="1438434"/>
            <a:ext cx="5290687" cy="6358679"/>
            <a:chOff x="0" y="0"/>
            <a:chExt cx="3622675" cy="4018279"/>
          </a:xfrm>
        </p:grpSpPr>
        <p:pic>
          <p:nvPicPr>
            <p:cNvPr id="50" name="Image 47">
              <a:extLst>
                <a:ext uri="{FF2B5EF4-FFF2-40B4-BE49-F238E27FC236}">
                  <a16:creationId xmlns:a16="http://schemas.microsoft.com/office/drawing/2014/main" id="{D7511AC9-E910-6667-2159-4B9D481813E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53" y="1540572"/>
              <a:ext cx="3596640" cy="2464307"/>
            </a:xfrm>
            <a:prstGeom prst="rect">
              <a:avLst/>
            </a:prstGeom>
          </p:spPr>
        </p:pic>
        <p:sp>
          <p:nvSpPr>
            <p:cNvPr id="51" name="Graphic 48">
              <a:extLst>
                <a:ext uri="{FF2B5EF4-FFF2-40B4-BE49-F238E27FC236}">
                  <a16:creationId xmlns:a16="http://schemas.microsoft.com/office/drawing/2014/main" id="{B1E6D723-8D9C-609A-5D2B-12730AF4E8F9}"/>
                </a:ext>
              </a:extLst>
            </p:cNvPr>
            <p:cNvSpPr/>
            <p:nvPr/>
          </p:nvSpPr>
          <p:spPr>
            <a:xfrm>
              <a:off x="12953" y="1540572"/>
              <a:ext cx="3596640" cy="2464435"/>
            </a:xfrm>
            <a:custGeom>
              <a:avLst/>
              <a:gdLst/>
              <a:ahLst/>
              <a:cxnLst/>
              <a:rect l="l" t="t" r="r" b="b"/>
              <a:pathLst>
                <a:path w="3596640" h="2464435">
                  <a:moveTo>
                    <a:pt x="0" y="410717"/>
                  </a:moveTo>
                  <a:lnTo>
                    <a:pt x="2763" y="362821"/>
                  </a:lnTo>
                  <a:lnTo>
                    <a:pt x="10847" y="316547"/>
                  </a:lnTo>
                  <a:lnTo>
                    <a:pt x="23945" y="272204"/>
                  </a:lnTo>
                  <a:lnTo>
                    <a:pt x="41747" y="230099"/>
                  </a:lnTo>
                  <a:lnTo>
                    <a:pt x="63946" y="190541"/>
                  </a:lnTo>
                  <a:lnTo>
                    <a:pt x="90233" y="153839"/>
                  </a:lnTo>
                  <a:lnTo>
                    <a:pt x="120300" y="120300"/>
                  </a:lnTo>
                  <a:lnTo>
                    <a:pt x="153839" y="90233"/>
                  </a:lnTo>
                  <a:lnTo>
                    <a:pt x="190541" y="63946"/>
                  </a:lnTo>
                  <a:lnTo>
                    <a:pt x="230099" y="41747"/>
                  </a:lnTo>
                  <a:lnTo>
                    <a:pt x="272204" y="23945"/>
                  </a:lnTo>
                  <a:lnTo>
                    <a:pt x="316547" y="10847"/>
                  </a:lnTo>
                  <a:lnTo>
                    <a:pt x="362821" y="2763"/>
                  </a:lnTo>
                  <a:lnTo>
                    <a:pt x="410717" y="0"/>
                  </a:lnTo>
                  <a:lnTo>
                    <a:pt x="3185921" y="0"/>
                  </a:lnTo>
                  <a:lnTo>
                    <a:pt x="3233818" y="2763"/>
                  </a:lnTo>
                  <a:lnTo>
                    <a:pt x="3280092" y="10847"/>
                  </a:lnTo>
                  <a:lnTo>
                    <a:pt x="3324435" y="23945"/>
                  </a:lnTo>
                  <a:lnTo>
                    <a:pt x="3366540" y="41747"/>
                  </a:lnTo>
                  <a:lnTo>
                    <a:pt x="3406098" y="63946"/>
                  </a:lnTo>
                  <a:lnTo>
                    <a:pt x="3442800" y="90233"/>
                  </a:lnTo>
                  <a:lnTo>
                    <a:pt x="3476339" y="120300"/>
                  </a:lnTo>
                  <a:lnTo>
                    <a:pt x="3506406" y="153839"/>
                  </a:lnTo>
                  <a:lnTo>
                    <a:pt x="3532693" y="190541"/>
                  </a:lnTo>
                  <a:lnTo>
                    <a:pt x="3554892" y="230099"/>
                  </a:lnTo>
                  <a:lnTo>
                    <a:pt x="3572694" y="272204"/>
                  </a:lnTo>
                  <a:lnTo>
                    <a:pt x="3585792" y="316547"/>
                  </a:lnTo>
                  <a:lnTo>
                    <a:pt x="3593876" y="362821"/>
                  </a:lnTo>
                  <a:lnTo>
                    <a:pt x="3596640" y="410717"/>
                  </a:lnTo>
                  <a:lnTo>
                    <a:pt x="3596640" y="2053589"/>
                  </a:lnTo>
                  <a:lnTo>
                    <a:pt x="3593876" y="2101486"/>
                  </a:lnTo>
                  <a:lnTo>
                    <a:pt x="3585792" y="2147760"/>
                  </a:lnTo>
                  <a:lnTo>
                    <a:pt x="3572694" y="2192103"/>
                  </a:lnTo>
                  <a:lnTo>
                    <a:pt x="3554892" y="2234208"/>
                  </a:lnTo>
                  <a:lnTo>
                    <a:pt x="3532693" y="2273766"/>
                  </a:lnTo>
                  <a:lnTo>
                    <a:pt x="3506406" y="2310468"/>
                  </a:lnTo>
                  <a:lnTo>
                    <a:pt x="3476339" y="2344007"/>
                  </a:lnTo>
                  <a:lnTo>
                    <a:pt x="3442800" y="2374074"/>
                  </a:lnTo>
                  <a:lnTo>
                    <a:pt x="3406098" y="2400361"/>
                  </a:lnTo>
                  <a:lnTo>
                    <a:pt x="3366540" y="2422560"/>
                  </a:lnTo>
                  <a:lnTo>
                    <a:pt x="3324435" y="2440362"/>
                  </a:lnTo>
                  <a:lnTo>
                    <a:pt x="3280092" y="2453460"/>
                  </a:lnTo>
                  <a:lnTo>
                    <a:pt x="3233818" y="2461544"/>
                  </a:lnTo>
                  <a:lnTo>
                    <a:pt x="3185921" y="2464307"/>
                  </a:lnTo>
                  <a:lnTo>
                    <a:pt x="410717" y="2464307"/>
                  </a:lnTo>
                  <a:lnTo>
                    <a:pt x="362821" y="2461544"/>
                  </a:lnTo>
                  <a:lnTo>
                    <a:pt x="316547" y="2453460"/>
                  </a:lnTo>
                  <a:lnTo>
                    <a:pt x="272204" y="2440362"/>
                  </a:lnTo>
                  <a:lnTo>
                    <a:pt x="230099" y="2422560"/>
                  </a:lnTo>
                  <a:lnTo>
                    <a:pt x="190541" y="2400361"/>
                  </a:lnTo>
                  <a:lnTo>
                    <a:pt x="153839" y="2374074"/>
                  </a:lnTo>
                  <a:lnTo>
                    <a:pt x="120300" y="2344007"/>
                  </a:lnTo>
                  <a:lnTo>
                    <a:pt x="90233" y="2310468"/>
                  </a:lnTo>
                  <a:lnTo>
                    <a:pt x="63946" y="2273766"/>
                  </a:lnTo>
                  <a:lnTo>
                    <a:pt x="41747" y="2234208"/>
                  </a:lnTo>
                  <a:lnTo>
                    <a:pt x="23945" y="2192103"/>
                  </a:lnTo>
                  <a:lnTo>
                    <a:pt x="10847" y="2147760"/>
                  </a:lnTo>
                  <a:lnTo>
                    <a:pt x="2763" y="2101486"/>
                  </a:lnTo>
                  <a:lnTo>
                    <a:pt x="0" y="2053589"/>
                  </a:lnTo>
                  <a:lnTo>
                    <a:pt x="0" y="410717"/>
                  </a:lnTo>
                  <a:close/>
                </a:path>
              </a:pathLst>
            </a:custGeom>
            <a:ln w="25908">
              <a:solidFill>
                <a:srgbClr val="71C6A2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52" name="Image 49">
              <a:extLst>
                <a:ext uri="{FF2B5EF4-FFF2-40B4-BE49-F238E27FC236}">
                  <a16:creationId xmlns:a16="http://schemas.microsoft.com/office/drawing/2014/main" id="{161269CB-F0B2-35FA-6FED-6B5EBB9482E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6894" y="86676"/>
              <a:ext cx="1709927" cy="1478279"/>
            </a:xfrm>
            <a:prstGeom prst="rect">
              <a:avLst/>
            </a:prstGeom>
          </p:spPr>
        </p:pic>
        <p:pic>
          <p:nvPicPr>
            <p:cNvPr id="53" name="Image 50">
              <a:extLst>
                <a:ext uri="{FF2B5EF4-FFF2-40B4-BE49-F238E27FC236}">
                  <a16:creationId xmlns:a16="http://schemas.microsoft.com/office/drawing/2014/main" id="{18B4665D-0EC8-1217-DF70-3C239CEBD68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28" y="73722"/>
              <a:ext cx="2746248" cy="1504187"/>
            </a:xfrm>
            <a:prstGeom prst="rect">
              <a:avLst/>
            </a:prstGeom>
          </p:spPr>
        </p:pic>
        <p:pic>
          <p:nvPicPr>
            <p:cNvPr id="54" name="Image 51">
              <a:hlinkClick r:id="rId16"/>
              <a:extLst>
                <a:ext uri="{FF2B5EF4-FFF2-40B4-BE49-F238E27FC236}">
                  <a16:creationId xmlns:a16="http://schemas.microsoft.com/office/drawing/2014/main" id="{65645302-BF3E-1722-19C7-D5B65FB1791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6511" y="1638870"/>
              <a:ext cx="1524000" cy="708659"/>
            </a:xfrm>
            <a:prstGeom prst="rect">
              <a:avLst/>
            </a:prstGeom>
          </p:spPr>
        </p:pic>
        <p:pic>
          <p:nvPicPr>
            <p:cNvPr id="55" name="Image 52">
              <a:hlinkClick r:id="rId18"/>
              <a:extLst>
                <a:ext uri="{FF2B5EF4-FFF2-40B4-BE49-F238E27FC236}">
                  <a16:creationId xmlns:a16="http://schemas.microsoft.com/office/drawing/2014/main" id="{8385B025-E853-508D-8675-A6DBDA49E08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45207" y="2751390"/>
              <a:ext cx="1559052" cy="1117092"/>
            </a:xfrm>
            <a:prstGeom prst="rect">
              <a:avLst/>
            </a:prstGeom>
          </p:spPr>
        </p:pic>
        <p:pic>
          <p:nvPicPr>
            <p:cNvPr id="56" name="Image 53">
              <a:hlinkClick r:id="rId20"/>
              <a:extLst>
                <a:ext uri="{FF2B5EF4-FFF2-40B4-BE49-F238E27FC236}">
                  <a16:creationId xmlns:a16="http://schemas.microsoft.com/office/drawing/2014/main" id="{6C3C60FA-55DB-BB51-AEA4-873EC139A82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6051" y="3156774"/>
              <a:ext cx="1242059" cy="667511"/>
            </a:xfrm>
            <a:prstGeom prst="rect">
              <a:avLst/>
            </a:prstGeom>
          </p:spPr>
        </p:pic>
        <p:pic>
          <p:nvPicPr>
            <p:cNvPr id="57" name="Image 54">
              <a:hlinkClick r:id="rId22"/>
              <a:extLst>
                <a:ext uri="{FF2B5EF4-FFF2-40B4-BE49-F238E27FC236}">
                  <a16:creationId xmlns:a16="http://schemas.microsoft.com/office/drawing/2014/main" id="{23C5F0E4-27F1-E7C7-9AE0-E4C88A25009D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45207" y="1676970"/>
              <a:ext cx="1376172" cy="999743"/>
            </a:xfrm>
            <a:prstGeom prst="rect">
              <a:avLst/>
            </a:prstGeom>
          </p:spPr>
        </p:pic>
        <p:pic>
          <p:nvPicPr>
            <p:cNvPr id="58" name="Image 55">
              <a:hlinkClick r:id="rId24"/>
              <a:extLst>
                <a:ext uri="{FF2B5EF4-FFF2-40B4-BE49-F238E27FC236}">
                  <a16:creationId xmlns:a16="http://schemas.microsoft.com/office/drawing/2014/main" id="{EF1342D7-2F01-F573-9F6D-A01770532105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1856" y="2518218"/>
              <a:ext cx="1472184" cy="582168"/>
            </a:xfrm>
            <a:prstGeom prst="rect">
              <a:avLst/>
            </a:prstGeom>
          </p:spPr>
        </p:pic>
        <p:sp>
          <p:nvSpPr>
            <p:cNvPr id="59" name="Textbox 56">
              <a:extLst>
                <a:ext uri="{FF2B5EF4-FFF2-40B4-BE49-F238E27FC236}">
                  <a16:creationId xmlns:a16="http://schemas.microsoft.com/office/drawing/2014/main" id="{3CFFE4AF-ECFD-68DC-1671-D491E44FD19B}"/>
                </a:ext>
              </a:extLst>
            </p:cNvPr>
            <p:cNvSpPr txBox="1"/>
            <p:nvPr/>
          </p:nvSpPr>
          <p:spPr>
            <a:xfrm>
              <a:off x="0" y="0"/>
              <a:ext cx="3622675" cy="401827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82880">
                <a:lnSpc>
                  <a:spcPts val="2010"/>
                </a:lnSpc>
                <a:spcAft>
                  <a:spcPts val="800"/>
                </a:spcAft>
                <a:buNone/>
              </a:pPr>
              <a:r>
                <a:rPr lang="it-IT" sz="1800" b="1" kern="100" spc="-1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Frontiera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630">
                <a:lnSpc>
                  <a:spcPct val="115000"/>
                </a:lnSpc>
                <a:spcBef>
                  <a:spcPts val="1435"/>
                </a:spcBef>
                <a:spcAft>
                  <a:spcPts val="800"/>
                </a:spcAft>
                <a:buNone/>
              </a:pPr>
              <a:r>
                <a:rPr lang="it-IT" sz="1800" kern="100" spc="-1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Outcome</a:t>
              </a:r>
              <a:endParaRPr lang="it-IT" sz="12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9531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SDGs 12-15: Pianeta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294686"/>
            <a:ext cx="59033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Dimensione Ambientale - Proteggere gli Ecosistemi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210085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Obiettivi Ambientali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280190" y="2552224"/>
            <a:ext cx="3536156" cy="15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obiettivi da 12 a 15 sono relativi ai temi del Pianeta e alla protezione degli ecosistemi e delle società da problemi ambientali critici.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182308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Protezione degli ecosistemi terrestri e marini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280190" y="4881920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Prevenzione dell'erosione del suolo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5581531"/>
            <a:ext cx="30472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Lotta alla desertificazione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280190" y="5970984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Riduzione dell'impatto ambientale negativo</a:t>
            </a:r>
            <a:endParaRPr lang="en-US" sz="19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74" y="2125742"/>
            <a:ext cx="3536156" cy="35361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0308074" y="5885140"/>
            <a:ext cx="3536156" cy="15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Questi obiettivi mirano a proteggere la vita degli uomini creando un ambiente sano e sostenibile per le generazioni future.</a:t>
            </a:r>
            <a:endParaRPr lang="en-US" sz="19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1999" y="661630"/>
            <a:ext cx="6749772" cy="587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SDGs 16-17: Pace e Partnership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51999" y="1324332"/>
            <a:ext cx="5108377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Elementi Fondamentali per il Cambiamento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751999" y="1899999"/>
            <a:ext cx="7640003" cy="2158365"/>
          </a:xfrm>
          <a:prstGeom prst="roundRect">
            <a:avLst>
              <a:gd name="adj" fmla="val 365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947618" y="2095619"/>
            <a:ext cx="563999" cy="563999"/>
          </a:xfrm>
          <a:prstGeom prst="roundRect">
            <a:avLst>
              <a:gd name="adj" fmla="val 1621117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57" y="2250638"/>
            <a:ext cx="253722" cy="2537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618" y="2847618"/>
            <a:ext cx="282035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Pace e Giustizia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7618" y="3275290"/>
            <a:ext cx="72487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Promuovere società pacifiche e inclusive, garantire l'accesso alla giustizia per tutti e costruire istituzioni efficaci e responsabili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751999" y="4246364"/>
            <a:ext cx="7640003" cy="2158365"/>
          </a:xfrm>
          <a:prstGeom prst="roundRect">
            <a:avLst>
              <a:gd name="adj" fmla="val 365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Shape 7"/>
          <p:cNvSpPr/>
          <p:nvPr/>
        </p:nvSpPr>
        <p:spPr>
          <a:xfrm>
            <a:off x="947618" y="4441984"/>
            <a:ext cx="563999" cy="563999"/>
          </a:xfrm>
          <a:prstGeom prst="roundRect">
            <a:avLst>
              <a:gd name="adj" fmla="val 1621117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757" y="4597003"/>
            <a:ext cx="253722" cy="2537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47618" y="5193983"/>
            <a:ext cx="282035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Partnership Globali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47618" y="5621655"/>
            <a:ext cx="72487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Rafforzare i mezzi di attuazione e rivitalizzare il partenariato mondiale per lo sviluppo sostenibile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51999" y="6686669"/>
            <a:ext cx="7640003" cy="881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ultimi due obiettivi rappresentano le fondamenta necessarie per realizzare tutti gli altri SDGs attraverso la collaborazione internazionale.</a:t>
            </a:r>
            <a:endParaRPr lang="en-US" sz="1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323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 Compass e Business Indicators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81049"/>
            <a:ext cx="992267" cy="14683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415" y="28794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Obiettivi di Business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984415" y="3330773"/>
            <a:ext cx="636579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Sustainable Development Goals sono declinati in obiettivi e target specifici per le organizzazioni</a:t>
            </a:r>
            <a:endParaRPr lang="en-US" sz="1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49447"/>
            <a:ext cx="992267" cy="14683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84415" y="4347805"/>
            <a:ext cx="309705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Allineamento Europeo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1984415" y="4799171"/>
            <a:ext cx="636579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Utilizzati come indicatori di allineamento con l'agenda europea dello sviluppo sostenibile</a:t>
            </a:r>
            <a:endParaRPr lang="en-US" sz="1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17845"/>
            <a:ext cx="992267" cy="14683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84415" y="5816203"/>
            <a:ext cx="31367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Integrazione Standard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984415" y="6267569"/>
            <a:ext cx="636579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 Compass integra gli indicatori SDGs con altri standard come il GRI</a:t>
            </a:r>
            <a:endParaRPr lang="en-US" sz="19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3753" y="346353"/>
            <a:ext cx="6084808" cy="393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Strumenti per la Misurazione dell'Impatto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676748" y="1089218"/>
            <a:ext cx="1889403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SDGs </a:t>
            </a:r>
            <a:r>
              <a:rPr lang="en-US" sz="36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Indicators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274132" y="1747907"/>
            <a:ext cx="6657856" cy="1069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piattaforma di diffusione del database degli indicatori globali degli SDG. Fornisce accesso ai dati raccolti in preparazione del rapporto annuale sui Progressi verso gli obiettivi di sviluppo sostenibile.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48" y="3583459"/>
            <a:ext cx="3881214" cy="38812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76411" y="1054656"/>
            <a:ext cx="1889403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</a:t>
            </a:r>
            <a:r>
              <a:rPr lang="en-US" sz="14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36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Compass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7476411" y="2007385"/>
            <a:ext cx="6657856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Una libreria completa di indicatori che integra gli indicatori SDGs con altri standard largamente diffusi a livello internazionale, facilitando la misurazione e il reporting dell'impatto.</a:t>
            </a:r>
            <a:endParaRPr lang="en-US" sz="2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814" y="4114800"/>
            <a:ext cx="3178469" cy="31784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03753" y="9061252"/>
            <a:ext cx="966954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Questi strumenti permettono alle organizzazioni di misurare concretamente il proprio contributo agli obiettivi di sviluppo sostenibile.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D1879C-3327-F698-6DC0-F9F1C77080FC}"/>
              </a:ext>
            </a:extLst>
          </p:cNvPr>
          <p:cNvSpPr txBox="1"/>
          <p:nvPr/>
        </p:nvSpPr>
        <p:spPr>
          <a:xfrm>
            <a:off x="1459731" y="317614"/>
            <a:ext cx="678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Amasis MT Pro Black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LE SCELTE METODOLOGICHE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5" name="Group 58">
            <a:extLst>
              <a:ext uri="{FF2B5EF4-FFF2-40B4-BE49-F238E27FC236}">
                <a16:creationId xmlns:a16="http://schemas.microsoft.com/office/drawing/2014/main" id="{306CD9E8-4F40-1A3F-0567-F877446463E5}"/>
              </a:ext>
            </a:extLst>
          </p:cNvPr>
          <p:cNvGrpSpPr>
            <a:grpSpLocks/>
          </p:cNvGrpSpPr>
          <p:nvPr/>
        </p:nvGrpSpPr>
        <p:grpSpPr>
          <a:xfrm>
            <a:off x="2850206" y="1136823"/>
            <a:ext cx="8602165" cy="6697362"/>
            <a:chOff x="0" y="0"/>
            <a:chExt cx="5568949" cy="4271365"/>
          </a:xfrm>
        </p:grpSpPr>
        <p:pic>
          <p:nvPicPr>
            <p:cNvPr id="6" name="Image 59">
              <a:extLst>
                <a:ext uri="{FF2B5EF4-FFF2-40B4-BE49-F238E27FC236}">
                  <a16:creationId xmlns:a16="http://schemas.microsoft.com/office/drawing/2014/main" id="{E50D6B0D-3340-159F-EAC5-B356F3367C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68949" cy="4271365"/>
            </a:xfrm>
            <a:prstGeom prst="rect">
              <a:avLst/>
            </a:prstGeom>
          </p:spPr>
        </p:pic>
        <p:sp>
          <p:nvSpPr>
            <p:cNvPr id="7" name="Textbox 60">
              <a:extLst>
                <a:ext uri="{FF2B5EF4-FFF2-40B4-BE49-F238E27FC236}">
                  <a16:creationId xmlns:a16="http://schemas.microsoft.com/office/drawing/2014/main" id="{E7AAD154-8BE4-5C92-D13E-1F12E62A8339}"/>
                </a:ext>
              </a:extLst>
            </p:cNvPr>
            <p:cNvSpPr txBox="1"/>
            <p:nvPr/>
          </p:nvSpPr>
          <p:spPr>
            <a:xfrm>
              <a:off x="719327" y="425186"/>
              <a:ext cx="161290" cy="29845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45"/>
                </a:lnSpc>
                <a:buNone/>
              </a:pPr>
              <a:r>
                <a:rPr lang="it-IT" sz="2100" b="1" spc="-5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1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8" name="Textbox 61">
              <a:extLst>
                <a:ext uri="{FF2B5EF4-FFF2-40B4-BE49-F238E27FC236}">
                  <a16:creationId xmlns:a16="http://schemas.microsoft.com/office/drawing/2014/main" id="{7BAD6FD3-D9C1-535D-B821-9D3ACD4BA722}"/>
                </a:ext>
              </a:extLst>
            </p:cNvPr>
            <p:cNvSpPr txBox="1"/>
            <p:nvPr/>
          </p:nvSpPr>
          <p:spPr>
            <a:xfrm>
              <a:off x="1504696" y="326274"/>
              <a:ext cx="2575560" cy="44195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>
                <a:lnSpc>
                  <a:spcPct val="103000"/>
                </a:lnSpc>
                <a:buNone/>
              </a:pP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Visione</a:t>
              </a:r>
              <a:r>
                <a:rPr lang="it-IT" sz="1500" spc="-6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non</a:t>
              </a:r>
              <a:r>
                <a:rPr lang="it-IT" sz="1500" spc="-75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solo</a:t>
              </a:r>
              <a:r>
                <a:rPr lang="it-IT" sz="1500" spc="-6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comunicativa ma </a:t>
              </a:r>
              <a:r>
                <a:rPr lang="it-IT" sz="1500" b="1">
                  <a:effectLst/>
                  <a:latin typeface="Arial" panose="020B0604020202020204" pitchFamily="34" charset="0"/>
                  <a:ea typeface="Arial MT"/>
                  <a:cs typeface="Arial MT"/>
                </a:rPr>
                <a:t>strategica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9" name="Textbox 62">
              <a:extLst>
                <a:ext uri="{FF2B5EF4-FFF2-40B4-BE49-F238E27FC236}">
                  <a16:creationId xmlns:a16="http://schemas.microsoft.com/office/drawing/2014/main" id="{4353E7BC-04B2-07EA-2509-9814E1655033}"/>
                </a:ext>
              </a:extLst>
            </p:cNvPr>
            <p:cNvSpPr txBox="1"/>
            <p:nvPr/>
          </p:nvSpPr>
          <p:spPr>
            <a:xfrm>
              <a:off x="1314830" y="1466713"/>
              <a:ext cx="161290" cy="29845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45"/>
                </a:lnSpc>
                <a:buNone/>
              </a:pPr>
              <a:r>
                <a:rPr lang="it-IT" sz="2100" b="1" spc="-5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2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0" name="Textbox 63">
              <a:extLst>
                <a:ext uri="{FF2B5EF4-FFF2-40B4-BE49-F238E27FC236}">
                  <a16:creationId xmlns:a16="http://schemas.microsoft.com/office/drawing/2014/main" id="{3A477DC6-B873-D9E4-864F-D380B56EAC3D}"/>
                </a:ext>
              </a:extLst>
            </p:cNvPr>
            <p:cNvSpPr txBox="1"/>
            <p:nvPr/>
          </p:nvSpPr>
          <p:spPr>
            <a:xfrm>
              <a:off x="1940941" y="1393074"/>
              <a:ext cx="2167890" cy="44195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>
                <a:lnSpc>
                  <a:spcPct val="103000"/>
                </a:lnSpc>
                <a:buNone/>
              </a:pP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Orientamento</a:t>
              </a:r>
              <a:r>
                <a:rPr lang="it-IT" sz="1500" spc="-9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ai</a:t>
              </a:r>
              <a:r>
                <a:rPr lang="it-IT" sz="1500" spc="-6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 b="1">
                  <a:effectLst/>
                  <a:latin typeface="Arial" panose="020B0604020202020204" pitchFamily="34" charset="0"/>
                  <a:ea typeface="Arial MT"/>
                  <a:cs typeface="Arial MT"/>
                </a:rPr>
                <a:t>risultati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: outcome e agli impatti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1" name="Textbox 64">
              <a:extLst>
                <a:ext uri="{FF2B5EF4-FFF2-40B4-BE49-F238E27FC236}">
                  <a16:creationId xmlns:a16="http://schemas.microsoft.com/office/drawing/2014/main" id="{0C5BBDDC-2493-3C27-3757-FFE28EAD39DB}"/>
                </a:ext>
              </a:extLst>
            </p:cNvPr>
            <p:cNvSpPr txBox="1"/>
            <p:nvPr/>
          </p:nvSpPr>
          <p:spPr>
            <a:xfrm>
              <a:off x="1289811" y="2642606"/>
              <a:ext cx="161290" cy="29845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45"/>
                </a:lnSpc>
                <a:buNone/>
              </a:pPr>
              <a:r>
                <a:rPr lang="it-IT" sz="2100" b="1" spc="-5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3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2" name="Textbox 65">
              <a:extLst>
                <a:ext uri="{FF2B5EF4-FFF2-40B4-BE49-F238E27FC236}">
                  <a16:creationId xmlns:a16="http://schemas.microsoft.com/office/drawing/2014/main" id="{F6E95A7D-AC56-0BA4-790B-150C96C049EB}"/>
                </a:ext>
              </a:extLst>
            </p:cNvPr>
            <p:cNvSpPr txBox="1"/>
            <p:nvPr/>
          </p:nvSpPr>
          <p:spPr>
            <a:xfrm>
              <a:off x="1704975" y="2595488"/>
              <a:ext cx="3838575" cy="44259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80"/>
                </a:lnSpc>
                <a:buNone/>
                <a:tabLst>
                  <a:tab pos="927735" algn="l"/>
                  <a:tab pos="1209675" algn="l"/>
                  <a:tab pos="2308860" algn="l"/>
                  <a:tab pos="3235960" algn="l"/>
                </a:tabLst>
              </a:pPr>
              <a:r>
                <a:rPr lang="it-IT" sz="1500" spc="-10">
                  <a:effectLst/>
                  <a:latin typeface="Arial MT"/>
                  <a:ea typeface="Arial MT"/>
                  <a:cs typeface="Arial MT"/>
                </a:rPr>
                <a:t>Processo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	</a:t>
              </a:r>
              <a:r>
                <a:rPr lang="it-IT" sz="1500" spc="-25">
                  <a:effectLst/>
                  <a:latin typeface="Arial MT"/>
                  <a:ea typeface="Arial MT"/>
                  <a:cs typeface="Arial MT"/>
                </a:rPr>
                <a:t>di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	</a:t>
              </a:r>
              <a:r>
                <a:rPr lang="it-IT" sz="1500" spc="-10">
                  <a:effectLst/>
                  <a:latin typeface="Arial MT"/>
                  <a:ea typeface="Arial MT"/>
                  <a:cs typeface="Arial MT"/>
                </a:rPr>
                <a:t>valutazione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	</a:t>
              </a:r>
              <a:r>
                <a:rPr lang="it-IT" sz="1500" b="1" spc="-1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coerente</a:t>
              </a:r>
              <a:r>
                <a:rPr lang="it-IT" sz="1500" b="1">
                  <a:effectLst/>
                  <a:latin typeface="Arial" panose="020B0604020202020204" pitchFamily="34" charset="0"/>
                  <a:ea typeface="Arial MT"/>
                  <a:cs typeface="Arial MT"/>
                </a:rPr>
                <a:t>	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con</a:t>
              </a:r>
              <a:r>
                <a:rPr lang="it-IT" sz="1500" spc="95">
                  <a:effectLst/>
                  <a:latin typeface="Arial MT"/>
                  <a:ea typeface="Arial MT"/>
                  <a:cs typeface="Arial MT"/>
                </a:rPr>
                <a:t>  </a:t>
              </a:r>
              <a:r>
                <a:rPr lang="it-IT" sz="1500" spc="-25">
                  <a:effectLst/>
                  <a:latin typeface="Arial MT"/>
                  <a:ea typeface="Arial MT"/>
                  <a:cs typeface="Arial MT"/>
                </a:rPr>
                <a:t>la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  <a:p>
              <a:pPr>
                <a:spcBef>
                  <a:spcPts val="75"/>
                </a:spcBef>
                <a:buNone/>
              </a:pP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dimensione</a:t>
              </a:r>
              <a:r>
                <a:rPr lang="it-IT" sz="1500" spc="-15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e</a:t>
              </a:r>
              <a:r>
                <a:rPr lang="it-IT" sz="1500" spc="-1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la</a:t>
              </a:r>
              <a:r>
                <a:rPr lang="it-IT" sz="1500" spc="-5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finalità</a:t>
              </a:r>
              <a:r>
                <a:rPr lang="it-IT" sz="1500" spc="-10">
                  <a:effectLst/>
                  <a:latin typeface="Arial MT"/>
                  <a:ea typeface="Arial MT"/>
                  <a:cs typeface="Arial MT"/>
                </a:rPr>
                <a:t> dell’organizzazione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3" name="Textbox 66">
              <a:extLst>
                <a:ext uri="{FF2B5EF4-FFF2-40B4-BE49-F238E27FC236}">
                  <a16:creationId xmlns:a16="http://schemas.microsoft.com/office/drawing/2014/main" id="{E6A72B42-4077-C5E6-AD83-15F881E93FFD}"/>
                </a:ext>
              </a:extLst>
            </p:cNvPr>
            <p:cNvSpPr txBox="1"/>
            <p:nvPr/>
          </p:nvSpPr>
          <p:spPr>
            <a:xfrm>
              <a:off x="814324" y="3626580"/>
              <a:ext cx="161290" cy="29845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50"/>
                </a:lnSpc>
                <a:buNone/>
              </a:pPr>
              <a:r>
                <a:rPr lang="it-IT" sz="2100" b="1" spc="-5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4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4" name="Textbox 67">
              <a:extLst>
                <a:ext uri="{FF2B5EF4-FFF2-40B4-BE49-F238E27FC236}">
                  <a16:creationId xmlns:a16="http://schemas.microsoft.com/office/drawing/2014/main" id="{50FCB01A-0A7C-909D-F8C1-E4BFAD639484}"/>
                </a:ext>
              </a:extLst>
            </p:cNvPr>
            <p:cNvSpPr txBox="1"/>
            <p:nvPr/>
          </p:nvSpPr>
          <p:spPr>
            <a:xfrm>
              <a:off x="1504696" y="3662564"/>
              <a:ext cx="2146300" cy="2133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75"/>
                </a:lnSpc>
                <a:buNone/>
              </a:pP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Applicazione</a:t>
              </a:r>
              <a:r>
                <a:rPr lang="it-IT" sz="1500" spc="-25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>
                  <a:effectLst/>
                  <a:latin typeface="Arial MT"/>
                  <a:ea typeface="Arial MT"/>
                  <a:cs typeface="Arial MT"/>
                </a:rPr>
                <a:t>dei</a:t>
              </a:r>
              <a:r>
                <a:rPr lang="it-IT" sz="1500" spc="5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500" b="1" spc="-1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principi</a:t>
              </a:r>
              <a:endParaRPr lang="it-IT" sz="1100">
                <a:effectLst/>
                <a:latin typeface="Arial MT"/>
                <a:ea typeface="Arial MT"/>
                <a:cs typeface="Aria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11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82309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Una Visione Strategica dell'Impatto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misurazione del valore sociale non è solo uno strumento comunicativo, ma rappresenta una visione strategica fondamentale per le organizzazioni moderne.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657866" y="3530422"/>
            <a:ext cx="763202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L'obiettivo è quantificare non solo gli effetti positivi generati, ma anche identificare quelli negativi e i relativi rischi, permettendo di prendere decisioni informate in un'ottica strategica di lungo periodo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.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521941" y="5881355"/>
            <a:ext cx="7632025" cy="1335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Questo approccio trasforma la valutazione dell'impatto in un vero e proprio strumento di governance e sviluppo organizzativo.</a:t>
            </a:r>
            <a:endParaRPr lang="en-US" sz="2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116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Identificare le Aree di Valore Sociale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258973"/>
            <a:ext cx="7556421" cy="2525554"/>
          </a:xfrm>
          <a:prstGeom prst="roundRect">
            <a:avLst>
              <a:gd name="adj" fmla="val 330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6486168" y="246495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9879" y="2628543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86168" y="3258622"/>
            <a:ext cx="25198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Cruscotto Direzionale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6486168" y="3648075"/>
            <a:ext cx="7144464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Sviluppare strumenti di valutazione che permettano di monitorare costantemente le aree di maggior e minore valore sociale generato.</a:t>
            </a:r>
            <a:endParaRPr lang="en-US" sz="1950" dirty="0"/>
          </a:p>
        </p:txBody>
      </p:sp>
      <p:sp>
        <p:nvSpPr>
          <p:cNvPr id="9" name="Shape 5"/>
          <p:cNvSpPr/>
          <p:nvPr/>
        </p:nvSpPr>
        <p:spPr>
          <a:xfrm>
            <a:off x="6280190" y="4982885"/>
            <a:ext cx="7556421" cy="2525554"/>
          </a:xfrm>
          <a:prstGeom prst="roundRect">
            <a:avLst>
              <a:gd name="adj" fmla="val 330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6"/>
          <p:cNvSpPr/>
          <p:nvPr/>
        </p:nvSpPr>
        <p:spPr>
          <a:xfrm>
            <a:off x="6486168" y="51888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9879" y="5352455"/>
            <a:ext cx="267891" cy="2678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86168" y="5982533"/>
            <a:ext cx="32826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Programmazione Strategica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6486168" y="6371987"/>
            <a:ext cx="7144464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Orientare le decisioni e le attività verso interventi che possano massimizzare l'impatto sociale complessivo dell'organizzazione.</a:t>
            </a:r>
            <a:endParaRPr lang="en-US" sz="1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2183"/>
            <a:ext cx="66309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Dalla Performance all'Impatto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99917"/>
            <a:ext cx="4347567" cy="7937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92148" y="5092065"/>
            <a:ext cx="27765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Paradigma Tradizionale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992148" y="5481518"/>
            <a:ext cx="3950851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Focus sulle performance e sui risultati quantitativi delle attività svolte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4099917"/>
            <a:ext cx="4347567" cy="7937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39715" y="50920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Cambiamento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5339715" y="5481518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Spostamento dell'enfasi verso il valore realmente generato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4099917"/>
            <a:ext cx="4347567" cy="7937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87282" y="50920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Nuovo Approccio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9687282" y="5481518"/>
            <a:ext cx="3950851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Programmazione degli interventi basata sull'impatto sociale prodotto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793790" y="6908006"/>
            <a:ext cx="130428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 processo di valutazione continuo che diventa strumento fondamentale per la crescita e lo sviluppo della conoscenza organizzativa, permettendo di apprendere e migliorare costantemente.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>
            <a:extLst>
              <a:ext uri="{FF2B5EF4-FFF2-40B4-BE49-F238E27FC236}">
                <a16:creationId xmlns:a16="http://schemas.microsoft.com/office/drawing/2014/main" id="{89B6B74C-4B48-ABBA-7CF9-71B72C645D04}"/>
              </a:ext>
            </a:extLst>
          </p:cNvPr>
          <p:cNvGrpSpPr>
            <a:grpSpLocks/>
          </p:cNvGrpSpPr>
          <p:nvPr/>
        </p:nvGrpSpPr>
        <p:grpSpPr>
          <a:xfrm>
            <a:off x="8998841" y="1210964"/>
            <a:ext cx="5063148" cy="6610864"/>
            <a:chOff x="0" y="0"/>
            <a:chExt cx="3867150" cy="4558665"/>
          </a:xfrm>
        </p:grpSpPr>
        <p:pic>
          <p:nvPicPr>
            <p:cNvPr id="3" name="Image 102">
              <a:extLst>
                <a:ext uri="{FF2B5EF4-FFF2-40B4-BE49-F238E27FC236}">
                  <a16:creationId xmlns:a16="http://schemas.microsoft.com/office/drawing/2014/main" id="{35CA0992-C8A2-6E63-FB4B-E10A4353725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271" y="2259329"/>
              <a:ext cx="3669792" cy="2286000"/>
            </a:xfrm>
            <a:prstGeom prst="rect">
              <a:avLst/>
            </a:prstGeom>
          </p:spPr>
        </p:pic>
        <p:sp>
          <p:nvSpPr>
            <p:cNvPr id="4" name="Graphic 103">
              <a:extLst>
                <a:ext uri="{FF2B5EF4-FFF2-40B4-BE49-F238E27FC236}">
                  <a16:creationId xmlns:a16="http://schemas.microsoft.com/office/drawing/2014/main" id="{7C33A78D-4C3C-E228-31F2-A301DD0E6241}"/>
                </a:ext>
              </a:extLst>
            </p:cNvPr>
            <p:cNvSpPr/>
            <p:nvPr/>
          </p:nvSpPr>
          <p:spPr>
            <a:xfrm>
              <a:off x="144271" y="2259329"/>
              <a:ext cx="3670300" cy="2286000"/>
            </a:xfrm>
            <a:custGeom>
              <a:avLst/>
              <a:gdLst/>
              <a:ahLst/>
              <a:cxnLst/>
              <a:rect l="l" t="t" r="r" b="b"/>
              <a:pathLst>
                <a:path w="3670300" h="2286000">
                  <a:moveTo>
                    <a:pt x="0" y="381000"/>
                  </a:moveTo>
                  <a:lnTo>
                    <a:pt x="2968" y="333204"/>
                  </a:lnTo>
                  <a:lnTo>
                    <a:pt x="11634" y="287181"/>
                  </a:lnTo>
                  <a:lnTo>
                    <a:pt x="25643" y="243288"/>
                  </a:lnTo>
                  <a:lnTo>
                    <a:pt x="44636" y="201881"/>
                  </a:lnTo>
                  <a:lnTo>
                    <a:pt x="68257" y="163318"/>
                  </a:lnTo>
                  <a:lnTo>
                    <a:pt x="96149" y="127955"/>
                  </a:lnTo>
                  <a:lnTo>
                    <a:pt x="127955" y="96149"/>
                  </a:lnTo>
                  <a:lnTo>
                    <a:pt x="163318" y="68257"/>
                  </a:lnTo>
                  <a:lnTo>
                    <a:pt x="201881" y="44636"/>
                  </a:lnTo>
                  <a:lnTo>
                    <a:pt x="243288" y="25643"/>
                  </a:lnTo>
                  <a:lnTo>
                    <a:pt x="287181" y="11634"/>
                  </a:lnTo>
                  <a:lnTo>
                    <a:pt x="333204" y="2968"/>
                  </a:lnTo>
                  <a:lnTo>
                    <a:pt x="381000" y="0"/>
                  </a:lnTo>
                  <a:lnTo>
                    <a:pt x="3288792" y="0"/>
                  </a:lnTo>
                  <a:lnTo>
                    <a:pt x="3336587" y="2968"/>
                  </a:lnTo>
                  <a:lnTo>
                    <a:pt x="3382610" y="11634"/>
                  </a:lnTo>
                  <a:lnTo>
                    <a:pt x="3426503" y="25643"/>
                  </a:lnTo>
                  <a:lnTo>
                    <a:pt x="3467910" y="44636"/>
                  </a:lnTo>
                  <a:lnTo>
                    <a:pt x="3506473" y="68257"/>
                  </a:lnTo>
                  <a:lnTo>
                    <a:pt x="3541836" y="96149"/>
                  </a:lnTo>
                  <a:lnTo>
                    <a:pt x="3573642" y="127955"/>
                  </a:lnTo>
                  <a:lnTo>
                    <a:pt x="3601534" y="163318"/>
                  </a:lnTo>
                  <a:lnTo>
                    <a:pt x="3625155" y="201881"/>
                  </a:lnTo>
                  <a:lnTo>
                    <a:pt x="3644148" y="243288"/>
                  </a:lnTo>
                  <a:lnTo>
                    <a:pt x="3658157" y="287181"/>
                  </a:lnTo>
                  <a:lnTo>
                    <a:pt x="3666823" y="333204"/>
                  </a:lnTo>
                  <a:lnTo>
                    <a:pt x="3669792" y="381000"/>
                  </a:lnTo>
                  <a:lnTo>
                    <a:pt x="3669792" y="1904987"/>
                  </a:lnTo>
                  <a:lnTo>
                    <a:pt x="3666823" y="1952780"/>
                  </a:lnTo>
                  <a:lnTo>
                    <a:pt x="3658157" y="1998802"/>
                  </a:lnTo>
                  <a:lnTo>
                    <a:pt x="3644148" y="2042695"/>
                  </a:lnTo>
                  <a:lnTo>
                    <a:pt x="3625155" y="2084102"/>
                  </a:lnTo>
                  <a:lnTo>
                    <a:pt x="3601534" y="2122667"/>
                  </a:lnTo>
                  <a:lnTo>
                    <a:pt x="3573642" y="2158032"/>
                  </a:lnTo>
                  <a:lnTo>
                    <a:pt x="3541836" y="2189840"/>
                  </a:lnTo>
                  <a:lnTo>
                    <a:pt x="3506473" y="2217734"/>
                  </a:lnTo>
                  <a:lnTo>
                    <a:pt x="3467910" y="2241358"/>
                  </a:lnTo>
                  <a:lnTo>
                    <a:pt x="3426503" y="2260353"/>
                  </a:lnTo>
                  <a:lnTo>
                    <a:pt x="3382610" y="2274363"/>
                  </a:lnTo>
                  <a:lnTo>
                    <a:pt x="3336587" y="2283031"/>
                  </a:lnTo>
                  <a:lnTo>
                    <a:pt x="3288792" y="2286000"/>
                  </a:lnTo>
                  <a:lnTo>
                    <a:pt x="381000" y="2286000"/>
                  </a:lnTo>
                  <a:lnTo>
                    <a:pt x="333204" y="2283031"/>
                  </a:lnTo>
                  <a:lnTo>
                    <a:pt x="287181" y="2274363"/>
                  </a:lnTo>
                  <a:lnTo>
                    <a:pt x="243288" y="2260353"/>
                  </a:lnTo>
                  <a:lnTo>
                    <a:pt x="201881" y="2241358"/>
                  </a:lnTo>
                  <a:lnTo>
                    <a:pt x="163318" y="2217734"/>
                  </a:lnTo>
                  <a:lnTo>
                    <a:pt x="127955" y="2189840"/>
                  </a:lnTo>
                  <a:lnTo>
                    <a:pt x="96149" y="2158032"/>
                  </a:lnTo>
                  <a:lnTo>
                    <a:pt x="68257" y="2122667"/>
                  </a:lnTo>
                  <a:lnTo>
                    <a:pt x="44636" y="2084102"/>
                  </a:lnTo>
                  <a:lnTo>
                    <a:pt x="25643" y="2042695"/>
                  </a:lnTo>
                  <a:lnTo>
                    <a:pt x="11634" y="1998802"/>
                  </a:lnTo>
                  <a:lnTo>
                    <a:pt x="2968" y="1952780"/>
                  </a:lnTo>
                  <a:lnTo>
                    <a:pt x="0" y="1904987"/>
                  </a:lnTo>
                  <a:lnTo>
                    <a:pt x="0" y="381000"/>
                  </a:lnTo>
                  <a:close/>
                </a:path>
              </a:pathLst>
            </a:custGeom>
            <a:ln w="25908">
              <a:solidFill>
                <a:srgbClr val="71C6A2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5" name="Graphic 104">
              <a:extLst>
                <a:ext uri="{FF2B5EF4-FFF2-40B4-BE49-F238E27FC236}">
                  <a16:creationId xmlns:a16="http://schemas.microsoft.com/office/drawing/2014/main" id="{EEDC4857-2F94-51E8-74DA-D4F1DB59436C}"/>
                </a:ext>
              </a:extLst>
            </p:cNvPr>
            <p:cNvSpPr/>
            <p:nvPr/>
          </p:nvSpPr>
          <p:spPr>
            <a:xfrm>
              <a:off x="91693" y="368808"/>
              <a:ext cx="1120140" cy="1603375"/>
            </a:xfrm>
            <a:custGeom>
              <a:avLst/>
              <a:gdLst/>
              <a:ahLst/>
              <a:cxnLst/>
              <a:rect l="l" t="t" r="r" b="b"/>
              <a:pathLst>
                <a:path w="1120140" h="1603375">
                  <a:moveTo>
                    <a:pt x="933450" y="0"/>
                  </a:moveTo>
                  <a:lnTo>
                    <a:pt x="186689" y="0"/>
                  </a:lnTo>
                  <a:lnTo>
                    <a:pt x="137054" y="6667"/>
                  </a:lnTo>
                  <a:lnTo>
                    <a:pt x="92456" y="25484"/>
                  </a:lnTo>
                  <a:lnTo>
                    <a:pt x="54673" y="54673"/>
                  </a:lnTo>
                  <a:lnTo>
                    <a:pt x="25484" y="92455"/>
                  </a:lnTo>
                  <a:lnTo>
                    <a:pt x="6667" y="137054"/>
                  </a:lnTo>
                  <a:lnTo>
                    <a:pt x="0" y="186689"/>
                  </a:lnTo>
                  <a:lnTo>
                    <a:pt x="0" y="1416558"/>
                  </a:lnTo>
                  <a:lnTo>
                    <a:pt x="6667" y="1466193"/>
                  </a:lnTo>
                  <a:lnTo>
                    <a:pt x="25484" y="1510791"/>
                  </a:lnTo>
                  <a:lnTo>
                    <a:pt x="54673" y="1548574"/>
                  </a:lnTo>
                  <a:lnTo>
                    <a:pt x="92455" y="1577763"/>
                  </a:lnTo>
                  <a:lnTo>
                    <a:pt x="137054" y="1596580"/>
                  </a:lnTo>
                  <a:lnTo>
                    <a:pt x="186689" y="1603248"/>
                  </a:lnTo>
                  <a:lnTo>
                    <a:pt x="933450" y="1603248"/>
                  </a:lnTo>
                  <a:lnTo>
                    <a:pt x="983085" y="1596580"/>
                  </a:lnTo>
                  <a:lnTo>
                    <a:pt x="1027683" y="1577763"/>
                  </a:lnTo>
                  <a:lnTo>
                    <a:pt x="1065466" y="1548574"/>
                  </a:lnTo>
                  <a:lnTo>
                    <a:pt x="1094655" y="1510792"/>
                  </a:lnTo>
                  <a:lnTo>
                    <a:pt x="1113472" y="1466193"/>
                  </a:lnTo>
                  <a:lnTo>
                    <a:pt x="1120139" y="1416558"/>
                  </a:lnTo>
                  <a:lnTo>
                    <a:pt x="1120139" y="186689"/>
                  </a:lnTo>
                  <a:lnTo>
                    <a:pt x="1113472" y="137054"/>
                  </a:lnTo>
                  <a:lnTo>
                    <a:pt x="1094655" y="92456"/>
                  </a:lnTo>
                  <a:lnTo>
                    <a:pt x="1065466" y="54673"/>
                  </a:lnTo>
                  <a:lnTo>
                    <a:pt x="1027684" y="25484"/>
                  </a:lnTo>
                  <a:lnTo>
                    <a:pt x="983085" y="6667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6" name="Graphic 105">
              <a:extLst>
                <a:ext uri="{FF2B5EF4-FFF2-40B4-BE49-F238E27FC236}">
                  <a16:creationId xmlns:a16="http://schemas.microsoft.com/office/drawing/2014/main" id="{BFFF50C4-6AA9-6B74-A09B-91AE0364F745}"/>
                </a:ext>
              </a:extLst>
            </p:cNvPr>
            <p:cNvSpPr/>
            <p:nvPr/>
          </p:nvSpPr>
          <p:spPr>
            <a:xfrm>
              <a:off x="9525" y="2036952"/>
              <a:ext cx="644525" cy="488950"/>
            </a:xfrm>
            <a:custGeom>
              <a:avLst/>
              <a:gdLst/>
              <a:ahLst/>
              <a:cxnLst/>
              <a:rect l="l" t="t" r="r" b="b"/>
              <a:pathLst>
                <a:path w="644525" h="488950">
                  <a:moveTo>
                    <a:pt x="644143" y="0"/>
                  </a:moveTo>
                  <a:lnTo>
                    <a:pt x="617219" y="2159"/>
                  </a:lnTo>
                  <a:lnTo>
                    <a:pt x="604968" y="35217"/>
                  </a:lnTo>
                  <a:lnTo>
                    <a:pt x="588370" y="68229"/>
                  </a:lnTo>
                  <a:lnTo>
                    <a:pt x="567567" y="101087"/>
                  </a:lnTo>
                  <a:lnTo>
                    <a:pt x="542695" y="133686"/>
                  </a:lnTo>
                  <a:lnTo>
                    <a:pt x="513893" y="165918"/>
                  </a:lnTo>
                  <a:lnTo>
                    <a:pt x="481301" y="197676"/>
                  </a:lnTo>
                  <a:lnTo>
                    <a:pt x="445057" y="228852"/>
                  </a:lnTo>
                  <a:lnTo>
                    <a:pt x="405299" y="259340"/>
                  </a:lnTo>
                  <a:lnTo>
                    <a:pt x="362166" y="289033"/>
                  </a:lnTo>
                  <a:lnTo>
                    <a:pt x="315797" y="317824"/>
                  </a:lnTo>
                  <a:lnTo>
                    <a:pt x="266330" y="345606"/>
                  </a:lnTo>
                  <a:lnTo>
                    <a:pt x="213904" y="372271"/>
                  </a:lnTo>
                  <a:lnTo>
                    <a:pt x="158658" y="397713"/>
                  </a:lnTo>
                  <a:lnTo>
                    <a:pt x="100730" y="421825"/>
                  </a:lnTo>
                  <a:lnTo>
                    <a:pt x="40258" y="444500"/>
                  </a:lnTo>
                  <a:lnTo>
                    <a:pt x="19938" y="420751"/>
                  </a:lnTo>
                  <a:lnTo>
                    <a:pt x="0" y="471805"/>
                  </a:lnTo>
                  <a:lnTo>
                    <a:pt x="78612" y="488950"/>
                  </a:lnTo>
                  <a:lnTo>
                    <a:pt x="58165" y="465328"/>
                  </a:lnTo>
                  <a:lnTo>
                    <a:pt x="116266" y="443075"/>
                  </a:lnTo>
                  <a:lnTo>
                    <a:pt x="172048" y="419481"/>
                  </a:lnTo>
                  <a:lnTo>
                    <a:pt x="225394" y="394636"/>
                  </a:lnTo>
                  <a:lnTo>
                    <a:pt x="276187" y="368635"/>
                  </a:lnTo>
                  <a:lnTo>
                    <a:pt x="324311" y="341568"/>
                  </a:lnTo>
                  <a:lnTo>
                    <a:pt x="369649" y="313530"/>
                  </a:lnTo>
                  <a:lnTo>
                    <a:pt x="412084" y="284611"/>
                  </a:lnTo>
                  <a:lnTo>
                    <a:pt x="451500" y="254904"/>
                  </a:lnTo>
                  <a:lnTo>
                    <a:pt x="487781" y="224503"/>
                  </a:lnTo>
                  <a:lnTo>
                    <a:pt x="520809" y="193499"/>
                  </a:lnTo>
                  <a:lnTo>
                    <a:pt x="550468" y="161985"/>
                  </a:lnTo>
                  <a:lnTo>
                    <a:pt x="576641" y="130053"/>
                  </a:lnTo>
                  <a:lnTo>
                    <a:pt x="599212" y="97797"/>
                  </a:lnTo>
                  <a:lnTo>
                    <a:pt x="633080" y="32677"/>
                  </a:lnTo>
                  <a:lnTo>
                    <a:pt x="644143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7" name="Graphic 106">
              <a:extLst>
                <a:ext uri="{FF2B5EF4-FFF2-40B4-BE49-F238E27FC236}">
                  <a16:creationId xmlns:a16="http://schemas.microsoft.com/office/drawing/2014/main" id="{65FA71AA-0F79-129B-500C-410ACBE7858D}"/>
                </a:ext>
              </a:extLst>
            </p:cNvPr>
            <p:cNvSpPr/>
            <p:nvPr/>
          </p:nvSpPr>
          <p:spPr>
            <a:xfrm>
              <a:off x="9525" y="2036952"/>
              <a:ext cx="644525" cy="488950"/>
            </a:xfrm>
            <a:custGeom>
              <a:avLst/>
              <a:gdLst/>
              <a:ahLst/>
              <a:cxnLst/>
              <a:rect l="l" t="t" r="r" b="b"/>
              <a:pathLst>
                <a:path w="644525" h="488950">
                  <a:moveTo>
                    <a:pt x="644143" y="0"/>
                  </a:moveTo>
                  <a:lnTo>
                    <a:pt x="617219" y="2159"/>
                  </a:lnTo>
                  <a:lnTo>
                    <a:pt x="604968" y="35217"/>
                  </a:lnTo>
                  <a:lnTo>
                    <a:pt x="588370" y="68229"/>
                  </a:lnTo>
                  <a:lnTo>
                    <a:pt x="567567" y="101087"/>
                  </a:lnTo>
                  <a:lnTo>
                    <a:pt x="542695" y="133686"/>
                  </a:lnTo>
                  <a:lnTo>
                    <a:pt x="513893" y="165918"/>
                  </a:lnTo>
                  <a:lnTo>
                    <a:pt x="481301" y="197676"/>
                  </a:lnTo>
                  <a:lnTo>
                    <a:pt x="445057" y="228852"/>
                  </a:lnTo>
                  <a:lnTo>
                    <a:pt x="405299" y="259340"/>
                  </a:lnTo>
                  <a:lnTo>
                    <a:pt x="362166" y="289033"/>
                  </a:lnTo>
                  <a:lnTo>
                    <a:pt x="315797" y="317824"/>
                  </a:lnTo>
                  <a:lnTo>
                    <a:pt x="266330" y="345606"/>
                  </a:lnTo>
                  <a:lnTo>
                    <a:pt x="213904" y="372271"/>
                  </a:lnTo>
                  <a:lnTo>
                    <a:pt x="158658" y="397713"/>
                  </a:lnTo>
                  <a:lnTo>
                    <a:pt x="100730" y="421825"/>
                  </a:lnTo>
                  <a:lnTo>
                    <a:pt x="40258" y="444500"/>
                  </a:lnTo>
                  <a:lnTo>
                    <a:pt x="19938" y="420751"/>
                  </a:lnTo>
                  <a:lnTo>
                    <a:pt x="0" y="471805"/>
                  </a:lnTo>
                  <a:lnTo>
                    <a:pt x="78612" y="488950"/>
                  </a:lnTo>
                  <a:lnTo>
                    <a:pt x="58165" y="465328"/>
                  </a:lnTo>
                  <a:lnTo>
                    <a:pt x="116266" y="443075"/>
                  </a:lnTo>
                  <a:lnTo>
                    <a:pt x="172048" y="419481"/>
                  </a:lnTo>
                  <a:lnTo>
                    <a:pt x="225394" y="394636"/>
                  </a:lnTo>
                  <a:lnTo>
                    <a:pt x="276187" y="368635"/>
                  </a:lnTo>
                  <a:lnTo>
                    <a:pt x="324311" y="341568"/>
                  </a:lnTo>
                  <a:lnTo>
                    <a:pt x="369649" y="313530"/>
                  </a:lnTo>
                  <a:lnTo>
                    <a:pt x="412084" y="284611"/>
                  </a:lnTo>
                  <a:lnTo>
                    <a:pt x="451500" y="254904"/>
                  </a:lnTo>
                  <a:lnTo>
                    <a:pt x="487781" y="224503"/>
                  </a:lnTo>
                  <a:lnTo>
                    <a:pt x="520809" y="193499"/>
                  </a:lnTo>
                  <a:lnTo>
                    <a:pt x="550468" y="161985"/>
                  </a:lnTo>
                  <a:lnTo>
                    <a:pt x="576641" y="130053"/>
                  </a:lnTo>
                  <a:lnTo>
                    <a:pt x="599212" y="97797"/>
                  </a:lnTo>
                  <a:lnTo>
                    <a:pt x="633080" y="32677"/>
                  </a:lnTo>
                  <a:lnTo>
                    <a:pt x="644143" y="0"/>
                  </a:lnTo>
                  <a:close/>
                </a:path>
              </a:pathLst>
            </a:custGeom>
            <a:ln w="19050">
              <a:solidFill>
                <a:srgbClr val="339966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8" name="Image 107">
              <a:extLst>
                <a:ext uri="{FF2B5EF4-FFF2-40B4-BE49-F238E27FC236}">
                  <a16:creationId xmlns:a16="http://schemas.microsoft.com/office/drawing/2014/main" id="{97518D4D-6528-ECEE-35E2-112764C4593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222" y="1463039"/>
              <a:ext cx="339851" cy="446531"/>
            </a:xfrm>
            <a:prstGeom prst="rect">
              <a:avLst/>
            </a:prstGeom>
          </p:spPr>
        </p:pic>
        <p:pic>
          <p:nvPicPr>
            <p:cNvPr id="9" name="Image 108">
              <a:extLst>
                <a:ext uri="{FF2B5EF4-FFF2-40B4-BE49-F238E27FC236}">
                  <a16:creationId xmlns:a16="http://schemas.microsoft.com/office/drawing/2014/main" id="{87D8C175-2AE7-D7CA-9621-FCEA4C8BD14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910" y="0"/>
              <a:ext cx="2808732" cy="2636520"/>
            </a:xfrm>
            <a:prstGeom prst="rect">
              <a:avLst/>
            </a:prstGeom>
          </p:spPr>
        </p:pic>
        <p:pic>
          <p:nvPicPr>
            <p:cNvPr id="10" name="Image 109">
              <a:extLst>
                <a:ext uri="{FF2B5EF4-FFF2-40B4-BE49-F238E27FC236}">
                  <a16:creationId xmlns:a16="http://schemas.microsoft.com/office/drawing/2014/main" id="{D6A3D16C-8D1D-3C99-5698-F790365A9D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2407" y="154583"/>
              <a:ext cx="2601845" cy="2331060"/>
            </a:xfrm>
            <a:prstGeom prst="rect">
              <a:avLst/>
            </a:prstGeom>
          </p:spPr>
        </p:pic>
        <p:sp>
          <p:nvSpPr>
            <p:cNvPr id="11" name="Graphic 110">
              <a:extLst>
                <a:ext uri="{FF2B5EF4-FFF2-40B4-BE49-F238E27FC236}">
                  <a16:creationId xmlns:a16="http://schemas.microsoft.com/office/drawing/2014/main" id="{5C559FD5-3F51-D6C4-E504-9985850EBD29}"/>
                </a:ext>
              </a:extLst>
            </p:cNvPr>
            <p:cNvSpPr/>
            <p:nvPr/>
          </p:nvSpPr>
          <p:spPr>
            <a:xfrm>
              <a:off x="1212407" y="154583"/>
              <a:ext cx="2602230" cy="2331085"/>
            </a:xfrm>
            <a:custGeom>
              <a:avLst/>
              <a:gdLst/>
              <a:ahLst/>
              <a:cxnLst/>
              <a:rect l="l" t="t" r="r" b="b"/>
              <a:pathLst>
                <a:path w="2602230" h="2331085">
                  <a:moveTo>
                    <a:pt x="795589" y="2331060"/>
                  </a:moveTo>
                  <a:lnTo>
                    <a:pt x="802955" y="1542263"/>
                  </a:lnTo>
                  <a:lnTo>
                    <a:pt x="745304" y="1526535"/>
                  </a:lnTo>
                  <a:lnTo>
                    <a:pt x="689500" y="1509309"/>
                  </a:lnTo>
                  <a:lnTo>
                    <a:pt x="635580" y="1490639"/>
                  </a:lnTo>
                  <a:lnTo>
                    <a:pt x="583581" y="1470579"/>
                  </a:lnTo>
                  <a:lnTo>
                    <a:pt x="533538" y="1449185"/>
                  </a:lnTo>
                  <a:lnTo>
                    <a:pt x="485490" y="1426512"/>
                  </a:lnTo>
                  <a:lnTo>
                    <a:pt x="439473" y="1402613"/>
                  </a:lnTo>
                  <a:lnTo>
                    <a:pt x="395524" y="1377545"/>
                  </a:lnTo>
                  <a:lnTo>
                    <a:pt x="353679" y="1351362"/>
                  </a:lnTo>
                  <a:lnTo>
                    <a:pt x="313976" y="1324119"/>
                  </a:lnTo>
                  <a:lnTo>
                    <a:pt x="276451" y="1295870"/>
                  </a:lnTo>
                  <a:lnTo>
                    <a:pt x="241141" y="1266671"/>
                  </a:lnTo>
                  <a:lnTo>
                    <a:pt x="208083" y="1236576"/>
                  </a:lnTo>
                  <a:lnTo>
                    <a:pt x="177313" y="1205640"/>
                  </a:lnTo>
                  <a:lnTo>
                    <a:pt x="148869" y="1173918"/>
                  </a:lnTo>
                  <a:lnTo>
                    <a:pt x="122788" y="1141465"/>
                  </a:lnTo>
                  <a:lnTo>
                    <a:pt x="99105" y="1108336"/>
                  </a:lnTo>
                  <a:lnTo>
                    <a:pt x="77859" y="1074584"/>
                  </a:lnTo>
                  <a:lnTo>
                    <a:pt x="59085" y="1040266"/>
                  </a:lnTo>
                  <a:lnTo>
                    <a:pt x="42821" y="1005436"/>
                  </a:lnTo>
                  <a:lnTo>
                    <a:pt x="17969" y="934460"/>
                  </a:lnTo>
                  <a:lnTo>
                    <a:pt x="3597" y="862094"/>
                  </a:lnTo>
                  <a:lnTo>
                    <a:pt x="0" y="788776"/>
                  </a:lnTo>
                  <a:lnTo>
                    <a:pt x="2333" y="751898"/>
                  </a:lnTo>
                  <a:lnTo>
                    <a:pt x="15450" y="677976"/>
                  </a:lnTo>
                  <a:lnTo>
                    <a:pt x="26307" y="641042"/>
                  </a:lnTo>
                  <a:lnTo>
                    <a:pt x="40079" y="604200"/>
                  </a:lnTo>
                  <a:lnTo>
                    <a:pt x="56801" y="567503"/>
                  </a:lnTo>
                  <a:lnTo>
                    <a:pt x="76512" y="531007"/>
                  </a:lnTo>
                  <a:lnTo>
                    <a:pt x="99248" y="494767"/>
                  </a:lnTo>
                  <a:lnTo>
                    <a:pt x="121357" y="463736"/>
                  </a:lnTo>
                  <a:lnTo>
                    <a:pt x="145323" y="433567"/>
                  </a:lnTo>
                  <a:lnTo>
                    <a:pt x="171089" y="404276"/>
                  </a:lnTo>
                  <a:lnTo>
                    <a:pt x="198594" y="375877"/>
                  </a:lnTo>
                  <a:lnTo>
                    <a:pt x="227779" y="348386"/>
                  </a:lnTo>
                  <a:lnTo>
                    <a:pt x="258587" y="321817"/>
                  </a:lnTo>
                  <a:lnTo>
                    <a:pt x="290957" y="296185"/>
                  </a:lnTo>
                  <a:lnTo>
                    <a:pt x="324831" y="271507"/>
                  </a:lnTo>
                  <a:lnTo>
                    <a:pt x="360150" y="247796"/>
                  </a:lnTo>
                  <a:lnTo>
                    <a:pt x="396855" y="225067"/>
                  </a:lnTo>
                  <a:lnTo>
                    <a:pt x="434886" y="203337"/>
                  </a:lnTo>
                  <a:lnTo>
                    <a:pt x="474185" y="182619"/>
                  </a:lnTo>
                  <a:lnTo>
                    <a:pt x="514693" y="162930"/>
                  </a:lnTo>
                  <a:lnTo>
                    <a:pt x="556351" y="144284"/>
                  </a:lnTo>
                  <a:lnTo>
                    <a:pt x="599099" y="126695"/>
                  </a:lnTo>
                  <a:lnTo>
                    <a:pt x="642880" y="110180"/>
                  </a:lnTo>
                  <a:lnTo>
                    <a:pt x="687633" y="94753"/>
                  </a:lnTo>
                  <a:lnTo>
                    <a:pt x="733299" y="80430"/>
                  </a:lnTo>
                  <a:lnTo>
                    <a:pt x="779821" y="67224"/>
                  </a:lnTo>
                  <a:lnTo>
                    <a:pt x="827138" y="55153"/>
                  </a:lnTo>
                  <a:lnTo>
                    <a:pt x="875192" y="44230"/>
                  </a:lnTo>
                  <a:lnTo>
                    <a:pt x="923924" y="34470"/>
                  </a:lnTo>
                  <a:lnTo>
                    <a:pt x="973274" y="25889"/>
                  </a:lnTo>
                  <a:lnTo>
                    <a:pt x="1023185" y="18502"/>
                  </a:lnTo>
                  <a:lnTo>
                    <a:pt x="1073596" y="12324"/>
                  </a:lnTo>
                  <a:lnTo>
                    <a:pt x="1124449" y="7369"/>
                  </a:lnTo>
                  <a:lnTo>
                    <a:pt x="1175684" y="3654"/>
                  </a:lnTo>
                  <a:lnTo>
                    <a:pt x="1227243" y="1192"/>
                  </a:lnTo>
                  <a:lnTo>
                    <a:pt x="1279067" y="0"/>
                  </a:lnTo>
                  <a:lnTo>
                    <a:pt x="1331097" y="91"/>
                  </a:lnTo>
                  <a:lnTo>
                    <a:pt x="1383274" y="1482"/>
                  </a:lnTo>
                  <a:lnTo>
                    <a:pt x="1435538" y="4187"/>
                  </a:lnTo>
                  <a:lnTo>
                    <a:pt x="1487831" y="8222"/>
                  </a:lnTo>
                  <a:lnTo>
                    <a:pt x="1540094" y="13601"/>
                  </a:lnTo>
                  <a:lnTo>
                    <a:pt x="1592267" y="20339"/>
                  </a:lnTo>
                  <a:lnTo>
                    <a:pt x="1644293" y="28452"/>
                  </a:lnTo>
                  <a:lnTo>
                    <a:pt x="1696111" y="37955"/>
                  </a:lnTo>
                  <a:lnTo>
                    <a:pt x="1747663" y="48862"/>
                  </a:lnTo>
                  <a:lnTo>
                    <a:pt x="1798889" y="61189"/>
                  </a:lnTo>
                  <a:lnTo>
                    <a:pt x="1856540" y="76916"/>
                  </a:lnTo>
                  <a:lnTo>
                    <a:pt x="1912344" y="94143"/>
                  </a:lnTo>
                  <a:lnTo>
                    <a:pt x="1966264" y="112813"/>
                  </a:lnTo>
                  <a:lnTo>
                    <a:pt x="2018264" y="132873"/>
                  </a:lnTo>
                  <a:lnTo>
                    <a:pt x="2068306" y="154267"/>
                  </a:lnTo>
                  <a:lnTo>
                    <a:pt x="2116354" y="176940"/>
                  </a:lnTo>
                  <a:lnTo>
                    <a:pt x="2162371" y="200838"/>
                  </a:lnTo>
                  <a:lnTo>
                    <a:pt x="2206320" y="225906"/>
                  </a:lnTo>
                  <a:lnTo>
                    <a:pt x="2248165" y="252089"/>
                  </a:lnTo>
                  <a:lnTo>
                    <a:pt x="2287868" y="279333"/>
                  </a:lnTo>
                  <a:lnTo>
                    <a:pt x="2325393" y="307581"/>
                  </a:lnTo>
                  <a:lnTo>
                    <a:pt x="2360703" y="336781"/>
                  </a:lnTo>
                  <a:lnTo>
                    <a:pt x="2393762" y="366875"/>
                  </a:lnTo>
                  <a:lnTo>
                    <a:pt x="2424531" y="397811"/>
                  </a:lnTo>
                  <a:lnTo>
                    <a:pt x="2452975" y="429533"/>
                  </a:lnTo>
                  <a:lnTo>
                    <a:pt x="2479057" y="461986"/>
                  </a:lnTo>
                  <a:lnTo>
                    <a:pt x="2502739" y="495116"/>
                  </a:lnTo>
                  <a:lnTo>
                    <a:pt x="2523985" y="528867"/>
                  </a:lnTo>
                  <a:lnTo>
                    <a:pt x="2542759" y="563185"/>
                  </a:lnTo>
                  <a:lnTo>
                    <a:pt x="2559023" y="598015"/>
                  </a:lnTo>
                  <a:lnTo>
                    <a:pt x="2583875" y="668992"/>
                  </a:lnTo>
                  <a:lnTo>
                    <a:pt x="2598247" y="741358"/>
                  </a:lnTo>
                  <a:lnTo>
                    <a:pt x="2601845" y="814675"/>
                  </a:lnTo>
                  <a:lnTo>
                    <a:pt x="2599511" y="851554"/>
                  </a:lnTo>
                  <a:lnTo>
                    <a:pt x="2586394" y="925476"/>
                  </a:lnTo>
                  <a:lnTo>
                    <a:pt x="2575537" y="962409"/>
                  </a:lnTo>
                  <a:lnTo>
                    <a:pt x="2561766" y="999252"/>
                  </a:lnTo>
                  <a:lnTo>
                    <a:pt x="2545043" y="1035949"/>
                  </a:lnTo>
                  <a:lnTo>
                    <a:pt x="2525332" y="1072445"/>
                  </a:lnTo>
                  <a:lnTo>
                    <a:pt x="2502596" y="1108685"/>
                  </a:lnTo>
                  <a:lnTo>
                    <a:pt x="2479789" y="1140619"/>
                  </a:lnTo>
                  <a:lnTo>
                    <a:pt x="2454925" y="1171714"/>
                  </a:lnTo>
                  <a:lnTo>
                    <a:pt x="2428067" y="1201947"/>
                  </a:lnTo>
                  <a:lnTo>
                    <a:pt x="2399275" y="1231292"/>
                  </a:lnTo>
                  <a:lnTo>
                    <a:pt x="2368612" y="1259723"/>
                  </a:lnTo>
                  <a:lnTo>
                    <a:pt x="2336140" y="1287214"/>
                  </a:lnTo>
                  <a:lnTo>
                    <a:pt x="2301920" y="1313742"/>
                  </a:lnTo>
                  <a:lnTo>
                    <a:pt x="2266015" y="1339281"/>
                  </a:lnTo>
                  <a:lnTo>
                    <a:pt x="2228487" y="1363804"/>
                  </a:lnTo>
                  <a:lnTo>
                    <a:pt x="2189398" y="1387288"/>
                  </a:lnTo>
                  <a:lnTo>
                    <a:pt x="2148808" y="1409706"/>
                  </a:lnTo>
                  <a:lnTo>
                    <a:pt x="2106782" y="1431034"/>
                  </a:lnTo>
                  <a:lnTo>
                    <a:pt x="2063379" y="1451246"/>
                  </a:lnTo>
                  <a:lnTo>
                    <a:pt x="2018663" y="1470317"/>
                  </a:lnTo>
                  <a:lnTo>
                    <a:pt x="1972694" y="1488222"/>
                  </a:lnTo>
                  <a:lnTo>
                    <a:pt x="1925536" y="1504935"/>
                  </a:lnTo>
                  <a:lnTo>
                    <a:pt x="1877250" y="1520431"/>
                  </a:lnTo>
                  <a:lnTo>
                    <a:pt x="1827898" y="1534686"/>
                  </a:lnTo>
                  <a:lnTo>
                    <a:pt x="1777541" y="1547672"/>
                  </a:lnTo>
                  <a:lnTo>
                    <a:pt x="1726243" y="1559366"/>
                  </a:lnTo>
                  <a:lnTo>
                    <a:pt x="1674064" y="1569742"/>
                  </a:lnTo>
                  <a:lnTo>
                    <a:pt x="1621067" y="1578775"/>
                  </a:lnTo>
                  <a:lnTo>
                    <a:pt x="1567313" y="1586440"/>
                  </a:lnTo>
                  <a:lnTo>
                    <a:pt x="1512865" y="1592710"/>
                  </a:lnTo>
                  <a:lnTo>
                    <a:pt x="1457784" y="1597562"/>
                  </a:lnTo>
                  <a:lnTo>
                    <a:pt x="1402132" y="1600969"/>
                  </a:lnTo>
                  <a:lnTo>
                    <a:pt x="1345972" y="1602907"/>
                  </a:lnTo>
                  <a:lnTo>
                    <a:pt x="1289365" y="1603350"/>
                  </a:lnTo>
                  <a:lnTo>
                    <a:pt x="795589" y="2331060"/>
                  </a:lnTo>
                  <a:close/>
                </a:path>
              </a:pathLst>
            </a:custGeom>
            <a:ln w="25908">
              <a:solidFill>
                <a:srgbClr val="007645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" name="Textbox 111">
              <a:extLst>
                <a:ext uri="{FF2B5EF4-FFF2-40B4-BE49-F238E27FC236}">
                  <a16:creationId xmlns:a16="http://schemas.microsoft.com/office/drawing/2014/main" id="{3A6CE948-2DBE-CBCD-2ED9-8130B36BDB88}"/>
                </a:ext>
              </a:extLst>
            </p:cNvPr>
            <p:cNvSpPr txBox="1"/>
            <p:nvPr/>
          </p:nvSpPr>
          <p:spPr>
            <a:xfrm>
              <a:off x="260858" y="997394"/>
              <a:ext cx="798195" cy="35433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345"/>
                </a:lnSpc>
                <a:buNone/>
              </a:pPr>
              <a:r>
                <a:rPr lang="it-IT" sz="1600" spc="-10" dirty="0">
                  <a:effectLst/>
                  <a:latin typeface="Arial MT"/>
                  <a:ea typeface="Arial MT"/>
                  <a:cs typeface="Arial MT"/>
                </a:rPr>
                <a:t>Valutazione</a:t>
              </a:r>
              <a:endParaRPr lang="it-IT" sz="1600" dirty="0">
                <a:effectLst/>
                <a:latin typeface="Arial MT"/>
                <a:ea typeface="Arial MT"/>
                <a:cs typeface="Arial MT"/>
              </a:endParaRPr>
            </a:p>
            <a:p>
              <a:pPr marL="5715">
                <a:spcBef>
                  <a:spcPts val="60"/>
                </a:spcBef>
                <a:buNone/>
              </a:pPr>
              <a:r>
                <a:rPr lang="it-IT" sz="1600" spc="-10" dirty="0">
                  <a:effectLst/>
                  <a:latin typeface="Arial MT"/>
                  <a:ea typeface="Arial MT"/>
                  <a:cs typeface="Arial MT"/>
                </a:rPr>
                <a:t>dell’impatto</a:t>
              </a:r>
              <a:endParaRPr lang="it-IT" sz="1600" dirty="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3" name="Textbox 112">
              <a:extLst>
                <a:ext uri="{FF2B5EF4-FFF2-40B4-BE49-F238E27FC236}">
                  <a16:creationId xmlns:a16="http://schemas.microsoft.com/office/drawing/2014/main" id="{B1D9ED5A-ACD6-3833-CC79-28C482451FE8}"/>
                </a:ext>
              </a:extLst>
            </p:cNvPr>
            <p:cNvSpPr txBox="1"/>
            <p:nvPr/>
          </p:nvSpPr>
          <p:spPr>
            <a:xfrm>
              <a:off x="1693417" y="260131"/>
              <a:ext cx="1651000" cy="141414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8890" algn="ctr">
                <a:lnSpc>
                  <a:spcPts val="1515"/>
                </a:lnSpc>
                <a:buNone/>
              </a:pPr>
              <a:r>
                <a:rPr lang="it-IT" sz="1350" b="1" spc="-1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Valutare</a:t>
              </a:r>
              <a:r>
                <a:rPr lang="it-IT" sz="1350" b="1" spc="-4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 </a:t>
              </a:r>
              <a:r>
                <a:rPr lang="it-IT" sz="1350" b="1" spc="-5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è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  <a:p>
              <a:pPr marR="11430" indent="1270" algn="ctr">
                <a:lnSpc>
                  <a:spcPts val="3240"/>
                </a:lnSpc>
                <a:buNone/>
              </a:pPr>
              <a:r>
                <a:rPr lang="it-IT" sz="1800" b="1" spc="-1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un’esperienza </a:t>
              </a:r>
              <a:r>
                <a:rPr lang="it-IT" sz="18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che</a:t>
              </a:r>
              <a:r>
                <a:rPr lang="it-IT" sz="1800" b="1" spc="-10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 </a:t>
              </a:r>
              <a:r>
                <a:rPr lang="it-IT" sz="18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cambia</a:t>
              </a:r>
              <a:r>
                <a:rPr lang="it-IT" sz="1800" b="1" spc="-95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 </a:t>
              </a:r>
              <a:r>
                <a:rPr lang="it-IT" sz="18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 MT"/>
                  <a:cs typeface="Arial MT"/>
                </a:rPr>
                <a:t>chi la fa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4" name="Textbox 113">
              <a:extLst>
                <a:ext uri="{FF2B5EF4-FFF2-40B4-BE49-F238E27FC236}">
                  <a16:creationId xmlns:a16="http://schemas.microsoft.com/office/drawing/2014/main" id="{B8DF1BCA-01D7-5A7E-678B-AFD1D3421128}"/>
                </a:ext>
              </a:extLst>
            </p:cNvPr>
            <p:cNvSpPr txBox="1"/>
            <p:nvPr/>
          </p:nvSpPr>
          <p:spPr>
            <a:xfrm>
              <a:off x="436118" y="2653369"/>
              <a:ext cx="3289300" cy="154241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42900" marR="702945" lvl="0" indent="-342900">
                <a:lnSpc>
                  <a:spcPct val="156000"/>
                </a:lnSpc>
                <a:buClr>
                  <a:srgbClr val="00AF50"/>
                </a:buClr>
                <a:buSzPts val="1200"/>
                <a:buFont typeface="Wingdings" panose="05000000000000000000" pitchFamily="2" charset="2"/>
                <a:buChar char=""/>
                <a:tabLst>
                  <a:tab pos="214630" algn="l"/>
                </a:tabLst>
              </a:pP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conoscere</a:t>
              </a:r>
              <a:r>
                <a:rPr lang="it-IT" sz="1600" spc="-8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meglio</a:t>
              </a:r>
              <a:r>
                <a:rPr lang="it-IT" sz="1600" spc="-6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e</a:t>
              </a:r>
              <a:r>
                <a:rPr lang="it-IT" sz="1600" spc="-4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approfondire</a:t>
              </a:r>
              <a:r>
                <a:rPr lang="it-IT" sz="1600" spc="-7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le complessità dell’organizzazione</a:t>
              </a:r>
            </a:p>
            <a:p>
              <a:pPr marL="342900" marR="11430" lvl="0" indent="-342900">
                <a:lnSpc>
                  <a:spcPct val="156000"/>
                </a:lnSpc>
                <a:buClr>
                  <a:srgbClr val="00AF50"/>
                </a:buClr>
                <a:buSzPts val="1200"/>
                <a:buFont typeface="Wingdings" panose="05000000000000000000" pitchFamily="2" charset="2"/>
                <a:buChar char=""/>
                <a:tabLst>
                  <a:tab pos="214630" algn="l"/>
                </a:tabLst>
              </a:pP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interiorizzare</a:t>
              </a:r>
              <a:r>
                <a:rPr lang="it-IT" sz="1600" spc="-5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gli</a:t>
              </a:r>
              <a:r>
                <a:rPr lang="it-IT" sz="1600" spc="-4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strumenti</a:t>
              </a:r>
              <a:r>
                <a:rPr lang="it-IT" sz="1600" spc="-6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della</a:t>
              </a:r>
              <a:r>
                <a:rPr lang="it-IT" sz="1600" spc="-7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valutazione</a:t>
              </a:r>
              <a:r>
                <a:rPr lang="it-IT" sz="1600" spc="-7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di impatto in ottica di </a:t>
              </a:r>
              <a:r>
                <a:rPr lang="it-IT" sz="1600" i="1" spc="0" dirty="0" err="1">
                  <a:effectLst/>
                  <a:latin typeface="Arial" panose="020B0604020202020204" pitchFamily="34" charset="0"/>
                  <a:ea typeface="Wingdings" panose="05000000000000000000" pitchFamily="2" charset="2"/>
                  <a:cs typeface="Arial MT"/>
                </a:rPr>
                <a:t>continuos</a:t>
              </a:r>
              <a:r>
                <a:rPr lang="it-IT" sz="1600" i="1" spc="0" dirty="0">
                  <a:effectLst/>
                  <a:latin typeface="Arial" panose="020B0604020202020204" pitchFamily="34" charset="0"/>
                  <a:ea typeface="Wingdings" panose="05000000000000000000" pitchFamily="2" charset="2"/>
                  <a:cs typeface="Arial MT"/>
                </a:rPr>
                <a:t> </a:t>
              </a:r>
              <a:r>
                <a:rPr lang="it-IT" sz="1600" i="1" spc="0" dirty="0" err="1">
                  <a:effectLst/>
                  <a:latin typeface="Arial" panose="020B0604020202020204" pitchFamily="34" charset="0"/>
                  <a:ea typeface="Wingdings" panose="05000000000000000000" pitchFamily="2" charset="2"/>
                  <a:cs typeface="Arial MT"/>
                </a:rPr>
                <a:t>improvement</a:t>
              </a:r>
              <a:endParaRPr lang="it-IT" sz="1600" spc="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endParaRPr>
            </a:p>
            <a:p>
              <a:pPr marL="342900" lvl="0" indent="-342900">
                <a:lnSpc>
                  <a:spcPts val="1365"/>
                </a:lnSpc>
                <a:buClr>
                  <a:srgbClr val="00AF50"/>
                </a:buClr>
                <a:buSzPts val="1200"/>
                <a:buFont typeface="Wingdings" panose="05000000000000000000" pitchFamily="2" charset="2"/>
                <a:buChar char=""/>
                <a:tabLst>
                  <a:tab pos="213995" algn="l"/>
                </a:tabLst>
              </a:pP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far</a:t>
              </a:r>
              <a:r>
                <a:rPr lang="it-IT" sz="1600" spc="-3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crescere</a:t>
              </a:r>
              <a:r>
                <a:rPr lang="it-IT" sz="1600" spc="-4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la</a:t>
              </a:r>
              <a:r>
                <a:rPr lang="it-IT" sz="1600" spc="-3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consapevolezza</a:t>
              </a:r>
              <a:r>
                <a:rPr lang="it-IT" sz="1600" spc="-3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e</a:t>
              </a:r>
              <a:r>
                <a:rPr lang="it-IT" sz="1600" spc="-3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il</a:t>
              </a:r>
              <a:r>
                <a:rPr lang="it-IT" sz="1600" spc="-3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0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senso</a:t>
              </a:r>
              <a:r>
                <a:rPr lang="it-IT" sz="1600" spc="-3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 </a:t>
              </a:r>
              <a:r>
                <a:rPr lang="it-IT" sz="1600" spc="-25" dirty="0">
                  <a:effectLst/>
                  <a:latin typeface="Arial MT"/>
                  <a:ea typeface="Wingdings" panose="05000000000000000000" pitchFamily="2" charset="2"/>
                  <a:cs typeface="Wingdings" panose="05000000000000000000" pitchFamily="2" charset="2"/>
                </a:rPr>
                <a:t>di</a:t>
              </a:r>
              <a:endParaRPr lang="it-IT" sz="1600" spc="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endParaRPr>
            </a:p>
            <a:p>
              <a:pPr marL="214630">
                <a:spcBef>
                  <a:spcPts val="730"/>
                </a:spcBef>
                <a:buNone/>
              </a:pPr>
              <a:r>
                <a:rPr lang="it-IT" sz="1600" spc="-10" dirty="0">
                  <a:effectLst/>
                  <a:latin typeface="Arial MT"/>
                  <a:ea typeface="Arial MT"/>
                  <a:cs typeface="Arial MT"/>
                </a:rPr>
                <a:t>appartenenza</a:t>
              </a:r>
              <a:r>
                <a:rPr lang="it-IT" sz="1600" spc="25" dirty="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600" spc="-10" dirty="0">
                  <a:effectLst/>
                  <a:latin typeface="Arial MT"/>
                  <a:ea typeface="Arial MT"/>
                  <a:cs typeface="Arial MT"/>
                </a:rPr>
                <a:t>all’ente</a:t>
              </a:r>
              <a:endParaRPr lang="it-IT" sz="1600" dirty="0">
                <a:effectLst/>
                <a:latin typeface="Arial MT"/>
                <a:ea typeface="Arial MT"/>
                <a:cs typeface="Arial MT"/>
              </a:endParaRPr>
            </a:p>
          </p:txBody>
        </p:sp>
      </p:grpSp>
      <p:grpSp>
        <p:nvGrpSpPr>
          <p:cNvPr id="15" name="Group 114">
            <a:extLst>
              <a:ext uri="{FF2B5EF4-FFF2-40B4-BE49-F238E27FC236}">
                <a16:creationId xmlns:a16="http://schemas.microsoft.com/office/drawing/2014/main" id="{09171953-6006-72AD-EA42-8CD9E7F238A8}"/>
              </a:ext>
            </a:extLst>
          </p:cNvPr>
          <p:cNvGrpSpPr>
            <a:grpSpLocks/>
          </p:cNvGrpSpPr>
          <p:nvPr/>
        </p:nvGrpSpPr>
        <p:grpSpPr>
          <a:xfrm>
            <a:off x="2880580" y="3840725"/>
            <a:ext cx="727710" cy="206375"/>
            <a:chOff x="0" y="0"/>
            <a:chExt cx="727710" cy="206375"/>
          </a:xfrm>
        </p:grpSpPr>
        <p:sp>
          <p:nvSpPr>
            <p:cNvPr id="16" name="Graphic 115">
              <a:extLst>
                <a:ext uri="{FF2B5EF4-FFF2-40B4-BE49-F238E27FC236}">
                  <a16:creationId xmlns:a16="http://schemas.microsoft.com/office/drawing/2014/main" id="{670DD393-1AE1-BFDC-BA7E-99DD66C71DEB}"/>
                </a:ext>
              </a:extLst>
            </p:cNvPr>
            <p:cNvSpPr/>
            <p:nvPr/>
          </p:nvSpPr>
          <p:spPr>
            <a:xfrm>
              <a:off x="9905" y="9905"/>
              <a:ext cx="708025" cy="186690"/>
            </a:xfrm>
            <a:custGeom>
              <a:avLst/>
              <a:gdLst/>
              <a:ahLst/>
              <a:cxnLst/>
              <a:rect l="l" t="t" r="r" b="b"/>
              <a:pathLst>
                <a:path w="708025" h="186690">
                  <a:moveTo>
                    <a:pt x="17906" y="0"/>
                  </a:moveTo>
                  <a:lnTo>
                    <a:pt x="44970" y="63325"/>
                  </a:lnTo>
                  <a:lnTo>
                    <a:pt x="99656" y="108585"/>
                  </a:lnTo>
                  <a:lnTo>
                    <a:pt x="140094" y="133306"/>
                  </a:lnTo>
                  <a:lnTo>
                    <a:pt x="182514" y="153240"/>
                  </a:lnTo>
                  <a:lnTo>
                    <a:pt x="226475" y="168440"/>
                  </a:lnTo>
                  <a:lnTo>
                    <a:pt x="271539" y="178959"/>
                  </a:lnTo>
                  <a:lnTo>
                    <a:pt x="317265" y="184850"/>
                  </a:lnTo>
                  <a:lnTo>
                    <a:pt x="363213" y="186165"/>
                  </a:lnTo>
                  <a:lnTo>
                    <a:pt x="408944" y="182959"/>
                  </a:lnTo>
                  <a:lnTo>
                    <a:pt x="454018" y="175284"/>
                  </a:lnTo>
                  <a:lnTo>
                    <a:pt x="497995" y="163192"/>
                  </a:lnTo>
                  <a:lnTo>
                    <a:pt x="540435" y="146738"/>
                  </a:lnTo>
                  <a:lnTo>
                    <a:pt x="580898" y="125974"/>
                  </a:lnTo>
                  <a:lnTo>
                    <a:pt x="618944" y="100953"/>
                  </a:lnTo>
                  <a:lnTo>
                    <a:pt x="654134" y="71729"/>
                  </a:lnTo>
                  <a:lnTo>
                    <a:pt x="686028" y="38354"/>
                  </a:lnTo>
                  <a:lnTo>
                    <a:pt x="707872" y="50673"/>
                  </a:lnTo>
                  <a:lnTo>
                    <a:pt x="698855" y="5080"/>
                  </a:lnTo>
                  <a:lnTo>
                    <a:pt x="646150" y="15748"/>
                  </a:lnTo>
                  <a:lnTo>
                    <a:pt x="667867" y="28067"/>
                  </a:lnTo>
                  <a:lnTo>
                    <a:pt x="645624" y="51552"/>
                  </a:lnTo>
                  <a:lnTo>
                    <a:pt x="594947" y="92807"/>
                  </a:lnTo>
                  <a:lnTo>
                    <a:pt x="522973" y="131957"/>
                  </a:lnTo>
                  <a:lnTo>
                    <a:pt x="477548" y="148158"/>
                  </a:lnTo>
                  <a:lnTo>
                    <a:pt x="431014" y="159070"/>
                  </a:lnTo>
                  <a:lnTo>
                    <a:pt x="383886" y="164796"/>
                  </a:lnTo>
                  <a:lnTo>
                    <a:pt x="336678" y="165439"/>
                  </a:lnTo>
                  <a:lnTo>
                    <a:pt x="289905" y="161102"/>
                  </a:lnTo>
                  <a:lnTo>
                    <a:pt x="244082" y="151889"/>
                  </a:lnTo>
                  <a:lnTo>
                    <a:pt x="199723" y="137903"/>
                  </a:lnTo>
                  <a:lnTo>
                    <a:pt x="157343" y="119248"/>
                  </a:lnTo>
                  <a:lnTo>
                    <a:pt x="117457" y="96027"/>
                  </a:lnTo>
                  <a:lnTo>
                    <a:pt x="80579" y="68342"/>
                  </a:lnTo>
                  <a:lnTo>
                    <a:pt x="47224" y="36299"/>
                  </a:lnTo>
                  <a:lnTo>
                    <a:pt x="17906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7" name="Graphic 116">
              <a:extLst>
                <a:ext uri="{FF2B5EF4-FFF2-40B4-BE49-F238E27FC236}">
                  <a16:creationId xmlns:a16="http://schemas.microsoft.com/office/drawing/2014/main" id="{9834B47F-5FC9-0CE9-55B8-D681AD802FBB}"/>
                </a:ext>
              </a:extLst>
            </p:cNvPr>
            <p:cNvSpPr/>
            <p:nvPr/>
          </p:nvSpPr>
          <p:spPr>
            <a:xfrm>
              <a:off x="9905" y="9905"/>
              <a:ext cx="708025" cy="186690"/>
            </a:xfrm>
            <a:custGeom>
              <a:avLst/>
              <a:gdLst/>
              <a:ahLst/>
              <a:cxnLst/>
              <a:rect l="l" t="t" r="r" b="b"/>
              <a:pathLst>
                <a:path w="708025" h="186690">
                  <a:moveTo>
                    <a:pt x="0" y="10160"/>
                  </a:moveTo>
                  <a:lnTo>
                    <a:pt x="17906" y="0"/>
                  </a:lnTo>
                  <a:lnTo>
                    <a:pt x="47224" y="36299"/>
                  </a:lnTo>
                  <a:lnTo>
                    <a:pt x="80579" y="68342"/>
                  </a:lnTo>
                  <a:lnTo>
                    <a:pt x="117457" y="96027"/>
                  </a:lnTo>
                  <a:lnTo>
                    <a:pt x="157343" y="119248"/>
                  </a:lnTo>
                  <a:lnTo>
                    <a:pt x="199723" y="137903"/>
                  </a:lnTo>
                  <a:lnTo>
                    <a:pt x="244082" y="151889"/>
                  </a:lnTo>
                  <a:lnTo>
                    <a:pt x="289905" y="161102"/>
                  </a:lnTo>
                  <a:lnTo>
                    <a:pt x="336678" y="165439"/>
                  </a:lnTo>
                  <a:lnTo>
                    <a:pt x="383886" y="164796"/>
                  </a:lnTo>
                  <a:lnTo>
                    <a:pt x="431014" y="159070"/>
                  </a:lnTo>
                  <a:lnTo>
                    <a:pt x="477548" y="148158"/>
                  </a:lnTo>
                  <a:lnTo>
                    <a:pt x="522973" y="131957"/>
                  </a:lnTo>
                  <a:lnTo>
                    <a:pt x="566775" y="110362"/>
                  </a:lnTo>
                  <a:lnTo>
                    <a:pt x="621274" y="73167"/>
                  </a:lnTo>
                  <a:lnTo>
                    <a:pt x="667867" y="28067"/>
                  </a:lnTo>
                  <a:lnTo>
                    <a:pt x="646150" y="15748"/>
                  </a:lnTo>
                  <a:lnTo>
                    <a:pt x="698855" y="5080"/>
                  </a:lnTo>
                  <a:lnTo>
                    <a:pt x="707872" y="50673"/>
                  </a:lnTo>
                  <a:lnTo>
                    <a:pt x="686028" y="38354"/>
                  </a:lnTo>
                  <a:lnTo>
                    <a:pt x="654134" y="71729"/>
                  </a:lnTo>
                  <a:lnTo>
                    <a:pt x="618944" y="100953"/>
                  </a:lnTo>
                  <a:lnTo>
                    <a:pt x="580898" y="125974"/>
                  </a:lnTo>
                  <a:lnTo>
                    <a:pt x="540435" y="146738"/>
                  </a:lnTo>
                  <a:lnTo>
                    <a:pt x="497995" y="163192"/>
                  </a:lnTo>
                  <a:lnTo>
                    <a:pt x="454018" y="175284"/>
                  </a:lnTo>
                  <a:lnTo>
                    <a:pt x="408944" y="182959"/>
                  </a:lnTo>
                  <a:lnTo>
                    <a:pt x="363213" y="186165"/>
                  </a:lnTo>
                  <a:lnTo>
                    <a:pt x="317265" y="184850"/>
                  </a:lnTo>
                  <a:lnTo>
                    <a:pt x="271539" y="178959"/>
                  </a:lnTo>
                  <a:lnTo>
                    <a:pt x="226475" y="168440"/>
                  </a:lnTo>
                  <a:lnTo>
                    <a:pt x="182514" y="153240"/>
                  </a:lnTo>
                  <a:lnTo>
                    <a:pt x="140094" y="133306"/>
                  </a:lnTo>
                  <a:lnTo>
                    <a:pt x="99656" y="108585"/>
                  </a:lnTo>
                  <a:lnTo>
                    <a:pt x="44970" y="63325"/>
                  </a:lnTo>
                  <a:lnTo>
                    <a:pt x="21197" y="37665"/>
                  </a:lnTo>
                  <a:lnTo>
                    <a:pt x="0" y="10160"/>
                  </a:lnTo>
                  <a:close/>
                </a:path>
              </a:pathLst>
            </a:custGeom>
            <a:ln w="19811">
              <a:solidFill>
                <a:srgbClr val="339966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</p:grpSp>
      <p:grpSp>
        <p:nvGrpSpPr>
          <p:cNvPr id="18" name="Group 117">
            <a:extLst>
              <a:ext uri="{FF2B5EF4-FFF2-40B4-BE49-F238E27FC236}">
                <a16:creationId xmlns:a16="http://schemas.microsoft.com/office/drawing/2014/main" id="{6A6EEB17-494A-99D0-5B1D-534FE526073E}"/>
              </a:ext>
            </a:extLst>
          </p:cNvPr>
          <p:cNvGrpSpPr>
            <a:grpSpLocks/>
          </p:cNvGrpSpPr>
          <p:nvPr/>
        </p:nvGrpSpPr>
        <p:grpSpPr>
          <a:xfrm>
            <a:off x="2833986" y="1679320"/>
            <a:ext cx="4105102" cy="2606231"/>
            <a:chOff x="0" y="0"/>
            <a:chExt cx="2961640" cy="2168525"/>
          </a:xfrm>
        </p:grpSpPr>
        <p:sp>
          <p:nvSpPr>
            <p:cNvPr id="19" name="Graphic 118">
              <a:extLst>
                <a:ext uri="{FF2B5EF4-FFF2-40B4-BE49-F238E27FC236}">
                  <a16:creationId xmlns:a16="http://schemas.microsoft.com/office/drawing/2014/main" id="{20BAC8C3-C5A0-0A49-CDE7-B8B7F94444DA}"/>
                </a:ext>
              </a:extLst>
            </p:cNvPr>
            <p:cNvSpPr/>
            <p:nvPr/>
          </p:nvSpPr>
          <p:spPr>
            <a:xfrm>
              <a:off x="0" y="299232"/>
              <a:ext cx="2468880" cy="1598930"/>
            </a:xfrm>
            <a:custGeom>
              <a:avLst/>
              <a:gdLst/>
              <a:ahLst/>
              <a:cxnLst/>
              <a:rect l="l" t="t" r="r" b="b"/>
              <a:pathLst>
                <a:path w="2468880" h="1598930">
                  <a:moveTo>
                    <a:pt x="1120140" y="186690"/>
                  </a:moveTo>
                  <a:lnTo>
                    <a:pt x="1113472" y="137058"/>
                  </a:lnTo>
                  <a:lnTo>
                    <a:pt x="1094651" y="92468"/>
                  </a:lnTo>
                  <a:lnTo>
                    <a:pt x="1065466" y="54673"/>
                  </a:lnTo>
                  <a:lnTo>
                    <a:pt x="1027684" y="25488"/>
                  </a:lnTo>
                  <a:lnTo>
                    <a:pt x="983081" y="6667"/>
                  </a:lnTo>
                  <a:lnTo>
                    <a:pt x="933450" y="0"/>
                  </a:lnTo>
                  <a:lnTo>
                    <a:pt x="186690" y="0"/>
                  </a:lnTo>
                  <a:lnTo>
                    <a:pt x="137045" y="6667"/>
                  </a:lnTo>
                  <a:lnTo>
                    <a:pt x="92456" y="25488"/>
                  </a:lnTo>
                  <a:lnTo>
                    <a:pt x="54673" y="54673"/>
                  </a:lnTo>
                  <a:lnTo>
                    <a:pt x="25476" y="92456"/>
                  </a:lnTo>
                  <a:lnTo>
                    <a:pt x="6667" y="137058"/>
                  </a:lnTo>
                  <a:lnTo>
                    <a:pt x="0" y="186690"/>
                  </a:lnTo>
                  <a:lnTo>
                    <a:pt x="0" y="1411986"/>
                  </a:lnTo>
                  <a:lnTo>
                    <a:pt x="6667" y="1461630"/>
                  </a:lnTo>
                  <a:lnTo>
                    <a:pt x="25476" y="1506220"/>
                  </a:lnTo>
                  <a:lnTo>
                    <a:pt x="54673" y="1544002"/>
                  </a:lnTo>
                  <a:lnTo>
                    <a:pt x="92456" y="1573199"/>
                  </a:lnTo>
                  <a:lnTo>
                    <a:pt x="137045" y="1592021"/>
                  </a:lnTo>
                  <a:lnTo>
                    <a:pt x="186690" y="1598688"/>
                  </a:lnTo>
                  <a:lnTo>
                    <a:pt x="933450" y="1598688"/>
                  </a:lnTo>
                  <a:lnTo>
                    <a:pt x="983081" y="1592021"/>
                  </a:lnTo>
                  <a:lnTo>
                    <a:pt x="1027671" y="1573199"/>
                  </a:lnTo>
                  <a:lnTo>
                    <a:pt x="1065453" y="1544002"/>
                  </a:lnTo>
                  <a:lnTo>
                    <a:pt x="1094651" y="1506220"/>
                  </a:lnTo>
                  <a:lnTo>
                    <a:pt x="1113472" y="1461630"/>
                  </a:lnTo>
                  <a:lnTo>
                    <a:pt x="1120140" y="1411986"/>
                  </a:lnTo>
                  <a:lnTo>
                    <a:pt x="1120140" y="186690"/>
                  </a:lnTo>
                  <a:close/>
                </a:path>
                <a:path w="2468880" h="1598930">
                  <a:moveTo>
                    <a:pt x="2468880" y="195834"/>
                  </a:moveTo>
                  <a:lnTo>
                    <a:pt x="2462212" y="146202"/>
                  </a:lnTo>
                  <a:lnTo>
                    <a:pt x="2443391" y="101600"/>
                  </a:lnTo>
                  <a:lnTo>
                    <a:pt x="2414206" y="63817"/>
                  </a:lnTo>
                  <a:lnTo>
                    <a:pt x="2376424" y="34632"/>
                  </a:lnTo>
                  <a:lnTo>
                    <a:pt x="2331821" y="15811"/>
                  </a:lnTo>
                  <a:lnTo>
                    <a:pt x="2282190" y="9144"/>
                  </a:lnTo>
                  <a:lnTo>
                    <a:pt x="1535430" y="9144"/>
                  </a:lnTo>
                  <a:lnTo>
                    <a:pt x="1485785" y="15811"/>
                  </a:lnTo>
                  <a:lnTo>
                    <a:pt x="1441183" y="34632"/>
                  </a:lnTo>
                  <a:lnTo>
                    <a:pt x="1403413" y="63817"/>
                  </a:lnTo>
                  <a:lnTo>
                    <a:pt x="1374216" y="101600"/>
                  </a:lnTo>
                  <a:lnTo>
                    <a:pt x="1355407" y="146202"/>
                  </a:lnTo>
                  <a:lnTo>
                    <a:pt x="1348740" y="195834"/>
                  </a:lnTo>
                  <a:lnTo>
                    <a:pt x="1348740" y="1411986"/>
                  </a:lnTo>
                  <a:lnTo>
                    <a:pt x="1355407" y="1461630"/>
                  </a:lnTo>
                  <a:lnTo>
                    <a:pt x="1374216" y="1506220"/>
                  </a:lnTo>
                  <a:lnTo>
                    <a:pt x="1403413" y="1544002"/>
                  </a:lnTo>
                  <a:lnTo>
                    <a:pt x="1441196" y="1573199"/>
                  </a:lnTo>
                  <a:lnTo>
                    <a:pt x="1485785" y="1592021"/>
                  </a:lnTo>
                  <a:lnTo>
                    <a:pt x="1535430" y="1598688"/>
                  </a:lnTo>
                  <a:lnTo>
                    <a:pt x="2282190" y="1598688"/>
                  </a:lnTo>
                  <a:lnTo>
                    <a:pt x="2331821" y="1592021"/>
                  </a:lnTo>
                  <a:lnTo>
                    <a:pt x="2376411" y="1573199"/>
                  </a:lnTo>
                  <a:lnTo>
                    <a:pt x="2414193" y="1544002"/>
                  </a:lnTo>
                  <a:lnTo>
                    <a:pt x="2443391" y="1506220"/>
                  </a:lnTo>
                  <a:lnTo>
                    <a:pt x="2462212" y="1461630"/>
                  </a:lnTo>
                  <a:lnTo>
                    <a:pt x="2468880" y="1411986"/>
                  </a:lnTo>
                  <a:lnTo>
                    <a:pt x="2468880" y="19583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0" name="Graphic 119">
              <a:extLst>
                <a:ext uri="{FF2B5EF4-FFF2-40B4-BE49-F238E27FC236}">
                  <a16:creationId xmlns:a16="http://schemas.microsoft.com/office/drawing/2014/main" id="{62E05C37-353B-FCB4-667D-BE76B7417A0B}"/>
                </a:ext>
              </a:extLst>
            </p:cNvPr>
            <p:cNvSpPr/>
            <p:nvPr/>
          </p:nvSpPr>
          <p:spPr>
            <a:xfrm>
              <a:off x="924433" y="9905"/>
              <a:ext cx="718820" cy="203835"/>
            </a:xfrm>
            <a:custGeom>
              <a:avLst/>
              <a:gdLst/>
              <a:ahLst/>
              <a:cxnLst/>
              <a:rect l="l" t="t" r="r" b="b"/>
              <a:pathLst>
                <a:path w="718820" h="203835">
                  <a:moveTo>
                    <a:pt x="377892" y="0"/>
                  </a:moveTo>
                  <a:lnTo>
                    <a:pt x="332055" y="281"/>
                  </a:lnTo>
                  <a:lnTo>
                    <a:pt x="286312" y="5375"/>
                  </a:lnTo>
                  <a:lnTo>
                    <a:pt x="241100" y="15348"/>
                  </a:lnTo>
                  <a:lnTo>
                    <a:pt x="196857" y="30267"/>
                  </a:lnTo>
                  <a:lnTo>
                    <a:pt x="154021" y="50197"/>
                  </a:lnTo>
                  <a:lnTo>
                    <a:pt x="113030" y="75204"/>
                  </a:lnTo>
                  <a:lnTo>
                    <a:pt x="80206" y="100382"/>
                  </a:lnTo>
                  <a:lnTo>
                    <a:pt x="50276" y="128512"/>
                  </a:lnTo>
                  <a:lnTo>
                    <a:pt x="23465" y="159358"/>
                  </a:lnTo>
                  <a:lnTo>
                    <a:pt x="0" y="192679"/>
                  </a:lnTo>
                  <a:lnTo>
                    <a:pt x="18796" y="203347"/>
                  </a:lnTo>
                  <a:lnTo>
                    <a:pt x="46936" y="164521"/>
                  </a:lnTo>
                  <a:lnTo>
                    <a:pt x="79204" y="130069"/>
                  </a:lnTo>
                  <a:lnTo>
                    <a:pt x="115091" y="100110"/>
                  </a:lnTo>
                  <a:lnTo>
                    <a:pt x="154089" y="74768"/>
                  </a:lnTo>
                  <a:lnTo>
                    <a:pt x="195689" y="54164"/>
                  </a:lnTo>
                  <a:lnTo>
                    <a:pt x="239384" y="38418"/>
                  </a:lnTo>
                  <a:lnTo>
                    <a:pt x="284665" y="27653"/>
                  </a:lnTo>
                  <a:lnTo>
                    <a:pt x="331024" y="21989"/>
                  </a:lnTo>
                  <a:lnTo>
                    <a:pt x="377954" y="21548"/>
                  </a:lnTo>
                  <a:lnTo>
                    <a:pt x="424946" y="26451"/>
                  </a:lnTo>
                  <a:lnTo>
                    <a:pt x="471492" y="36821"/>
                  </a:lnTo>
                  <a:lnTo>
                    <a:pt x="517083" y="52777"/>
                  </a:lnTo>
                  <a:lnTo>
                    <a:pt x="561213" y="74442"/>
                  </a:lnTo>
                  <a:lnTo>
                    <a:pt x="593822" y="95106"/>
                  </a:lnTo>
                  <a:lnTo>
                    <a:pt x="624062" y="118686"/>
                  </a:lnTo>
                  <a:lnTo>
                    <a:pt x="651706" y="145005"/>
                  </a:lnTo>
                  <a:lnTo>
                    <a:pt x="676529" y="173883"/>
                  </a:lnTo>
                  <a:lnTo>
                    <a:pt x="653542" y="186964"/>
                  </a:lnTo>
                  <a:lnTo>
                    <a:pt x="706628" y="198013"/>
                  </a:lnTo>
                  <a:lnTo>
                    <a:pt x="718439" y="150134"/>
                  </a:lnTo>
                  <a:lnTo>
                    <a:pt x="695452" y="163088"/>
                  </a:lnTo>
                  <a:lnTo>
                    <a:pt x="664619" y="127244"/>
                  </a:lnTo>
                  <a:lnTo>
                    <a:pt x="630379" y="95685"/>
                  </a:lnTo>
                  <a:lnTo>
                    <a:pt x="593169" y="68476"/>
                  </a:lnTo>
                  <a:lnTo>
                    <a:pt x="553427" y="45683"/>
                  </a:lnTo>
                  <a:lnTo>
                    <a:pt x="511591" y="27373"/>
                  </a:lnTo>
                  <a:lnTo>
                    <a:pt x="468098" y="13612"/>
                  </a:lnTo>
                  <a:lnTo>
                    <a:pt x="423386" y="4465"/>
                  </a:lnTo>
                  <a:lnTo>
                    <a:pt x="377892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1" name="Graphic 120">
              <a:extLst>
                <a:ext uri="{FF2B5EF4-FFF2-40B4-BE49-F238E27FC236}">
                  <a16:creationId xmlns:a16="http://schemas.microsoft.com/office/drawing/2014/main" id="{6F6DF40C-5744-3F00-C6F4-9847323B3F9D}"/>
                </a:ext>
              </a:extLst>
            </p:cNvPr>
            <p:cNvSpPr/>
            <p:nvPr/>
          </p:nvSpPr>
          <p:spPr>
            <a:xfrm>
              <a:off x="924433" y="9905"/>
              <a:ext cx="718820" cy="203835"/>
            </a:xfrm>
            <a:custGeom>
              <a:avLst/>
              <a:gdLst/>
              <a:ahLst/>
              <a:cxnLst/>
              <a:rect l="l" t="t" r="r" b="b"/>
              <a:pathLst>
                <a:path w="718820" h="203835">
                  <a:moveTo>
                    <a:pt x="0" y="192679"/>
                  </a:moveTo>
                  <a:lnTo>
                    <a:pt x="18796" y="203347"/>
                  </a:lnTo>
                  <a:lnTo>
                    <a:pt x="46936" y="164521"/>
                  </a:lnTo>
                  <a:lnTo>
                    <a:pt x="79204" y="130069"/>
                  </a:lnTo>
                  <a:lnTo>
                    <a:pt x="115091" y="100110"/>
                  </a:lnTo>
                  <a:lnTo>
                    <a:pt x="154089" y="74768"/>
                  </a:lnTo>
                  <a:lnTo>
                    <a:pt x="195689" y="54164"/>
                  </a:lnTo>
                  <a:lnTo>
                    <a:pt x="239384" y="38418"/>
                  </a:lnTo>
                  <a:lnTo>
                    <a:pt x="284665" y="27653"/>
                  </a:lnTo>
                  <a:lnTo>
                    <a:pt x="331024" y="21989"/>
                  </a:lnTo>
                  <a:lnTo>
                    <a:pt x="377954" y="21548"/>
                  </a:lnTo>
                  <a:lnTo>
                    <a:pt x="424946" y="26451"/>
                  </a:lnTo>
                  <a:lnTo>
                    <a:pt x="471492" y="36821"/>
                  </a:lnTo>
                  <a:lnTo>
                    <a:pt x="517083" y="52777"/>
                  </a:lnTo>
                  <a:lnTo>
                    <a:pt x="561213" y="74442"/>
                  </a:lnTo>
                  <a:lnTo>
                    <a:pt x="593822" y="95106"/>
                  </a:lnTo>
                  <a:lnTo>
                    <a:pt x="624062" y="118686"/>
                  </a:lnTo>
                  <a:lnTo>
                    <a:pt x="651706" y="145005"/>
                  </a:lnTo>
                  <a:lnTo>
                    <a:pt x="676529" y="173883"/>
                  </a:lnTo>
                  <a:lnTo>
                    <a:pt x="653542" y="186964"/>
                  </a:lnTo>
                  <a:lnTo>
                    <a:pt x="706628" y="198013"/>
                  </a:lnTo>
                  <a:lnTo>
                    <a:pt x="718439" y="150134"/>
                  </a:lnTo>
                  <a:lnTo>
                    <a:pt x="695452" y="163088"/>
                  </a:lnTo>
                  <a:lnTo>
                    <a:pt x="664619" y="127244"/>
                  </a:lnTo>
                  <a:lnTo>
                    <a:pt x="630379" y="95685"/>
                  </a:lnTo>
                  <a:lnTo>
                    <a:pt x="593169" y="68476"/>
                  </a:lnTo>
                  <a:lnTo>
                    <a:pt x="553427" y="45683"/>
                  </a:lnTo>
                  <a:lnTo>
                    <a:pt x="511591" y="27373"/>
                  </a:lnTo>
                  <a:lnTo>
                    <a:pt x="468098" y="13612"/>
                  </a:lnTo>
                  <a:lnTo>
                    <a:pt x="423386" y="4465"/>
                  </a:lnTo>
                  <a:lnTo>
                    <a:pt x="377892" y="0"/>
                  </a:lnTo>
                  <a:lnTo>
                    <a:pt x="332055" y="281"/>
                  </a:lnTo>
                  <a:lnTo>
                    <a:pt x="286312" y="5375"/>
                  </a:lnTo>
                  <a:lnTo>
                    <a:pt x="241100" y="15348"/>
                  </a:lnTo>
                  <a:lnTo>
                    <a:pt x="196857" y="30267"/>
                  </a:lnTo>
                  <a:lnTo>
                    <a:pt x="154021" y="50197"/>
                  </a:lnTo>
                  <a:lnTo>
                    <a:pt x="113030" y="75204"/>
                  </a:lnTo>
                  <a:lnTo>
                    <a:pt x="80206" y="100382"/>
                  </a:lnTo>
                  <a:lnTo>
                    <a:pt x="50276" y="128512"/>
                  </a:lnTo>
                  <a:lnTo>
                    <a:pt x="23465" y="159358"/>
                  </a:lnTo>
                  <a:lnTo>
                    <a:pt x="0" y="192679"/>
                  </a:lnTo>
                  <a:close/>
                </a:path>
              </a:pathLst>
            </a:custGeom>
            <a:ln w="19812">
              <a:solidFill>
                <a:srgbClr val="339966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2" name="Graphic 121">
              <a:extLst>
                <a:ext uri="{FF2B5EF4-FFF2-40B4-BE49-F238E27FC236}">
                  <a16:creationId xmlns:a16="http://schemas.microsoft.com/office/drawing/2014/main" id="{D713310D-995A-B86B-512E-F57B81E262BA}"/>
                </a:ext>
              </a:extLst>
            </p:cNvPr>
            <p:cNvSpPr/>
            <p:nvPr/>
          </p:nvSpPr>
          <p:spPr>
            <a:xfrm>
              <a:off x="2243708" y="1972203"/>
              <a:ext cx="708025" cy="186690"/>
            </a:xfrm>
            <a:custGeom>
              <a:avLst/>
              <a:gdLst/>
              <a:ahLst/>
              <a:cxnLst/>
              <a:rect l="l" t="t" r="r" b="b"/>
              <a:pathLst>
                <a:path w="708025" h="186690">
                  <a:moveTo>
                    <a:pt x="17906" y="0"/>
                  </a:moveTo>
                  <a:lnTo>
                    <a:pt x="44989" y="63325"/>
                  </a:lnTo>
                  <a:lnTo>
                    <a:pt x="99694" y="108585"/>
                  </a:lnTo>
                  <a:lnTo>
                    <a:pt x="140130" y="133306"/>
                  </a:lnTo>
                  <a:lnTo>
                    <a:pt x="182547" y="153240"/>
                  </a:lnTo>
                  <a:lnTo>
                    <a:pt x="226507" y="168440"/>
                  </a:lnTo>
                  <a:lnTo>
                    <a:pt x="271569" y="178959"/>
                  </a:lnTo>
                  <a:lnTo>
                    <a:pt x="317294" y="184850"/>
                  </a:lnTo>
                  <a:lnTo>
                    <a:pt x="363241" y="186165"/>
                  </a:lnTo>
                  <a:lnTo>
                    <a:pt x="408971" y="182959"/>
                  </a:lnTo>
                  <a:lnTo>
                    <a:pt x="454044" y="175284"/>
                  </a:lnTo>
                  <a:lnTo>
                    <a:pt x="498021" y="163192"/>
                  </a:lnTo>
                  <a:lnTo>
                    <a:pt x="540460" y="146738"/>
                  </a:lnTo>
                  <a:lnTo>
                    <a:pt x="580923" y="125974"/>
                  </a:lnTo>
                  <a:lnTo>
                    <a:pt x="618970" y="100953"/>
                  </a:lnTo>
                  <a:lnTo>
                    <a:pt x="654160" y="71729"/>
                  </a:lnTo>
                  <a:lnTo>
                    <a:pt x="686053" y="38354"/>
                  </a:lnTo>
                  <a:lnTo>
                    <a:pt x="707898" y="50673"/>
                  </a:lnTo>
                  <a:lnTo>
                    <a:pt x="698880" y="5080"/>
                  </a:lnTo>
                  <a:lnTo>
                    <a:pt x="646176" y="15748"/>
                  </a:lnTo>
                  <a:lnTo>
                    <a:pt x="667892" y="28067"/>
                  </a:lnTo>
                  <a:lnTo>
                    <a:pt x="645650" y="51552"/>
                  </a:lnTo>
                  <a:lnTo>
                    <a:pt x="594973" y="92807"/>
                  </a:lnTo>
                  <a:lnTo>
                    <a:pt x="522999" y="131957"/>
                  </a:lnTo>
                  <a:lnTo>
                    <a:pt x="477575" y="148158"/>
                  </a:lnTo>
                  <a:lnTo>
                    <a:pt x="431042" y="159070"/>
                  </a:lnTo>
                  <a:lnTo>
                    <a:pt x="383915" y="164796"/>
                  </a:lnTo>
                  <a:lnTo>
                    <a:pt x="336709" y="165439"/>
                  </a:lnTo>
                  <a:lnTo>
                    <a:pt x="289936" y="161102"/>
                  </a:lnTo>
                  <a:lnTo>
                    <a:pt x="244113" y="151889"/>
                  </a:lnTo>
                  <a:lnTo>
                    <a:pt x="199754" y="137903"/>
                  </a:lnTo>
                  <a:lnTo>
                    <a:pt x="157371" y="119248"/>
                  </a:lnTo>
                  <a:lnTo>
                    <a:pt x="117481" y="96027"/>
                  </a:lnTo>
                  <a:lnTo>
                    <a:pt x="80597" y="68342"/>
                  </a:lnTo>
                  <a:lnTo>
                    <a:pt x="47234" y="36299"/>
                  </a:lnTo>
                  <a:lnTo>
                    <a:pt x="17906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3" name="Graphic 122">
              <a:extLst>
                <a:ext uri="{FF2B5EF4-FFF2-40B4-BE49-F238E27FC236}">
                  <a16:creationId xmlns:a16="http://schemas.microsoft.com/office/drawing/2014/main" id="{36B708F9-7869-1A10-8958-C59FB705AA98}"/>
                </a:ext>
              </a:extLst>
            </p:cNvPr>
            <p:cNvSpPr/>
            <p:nvPr/>
          </p:nvSpPr>
          <p:spPr>
            <a:xfrm>
              <a:off x="2243708" y="1972203"/>
              <a:ext cx="708025" cy="186690"/>
            </a:xfrm>
            <a:custGeom>
              <a:avLst/>
              <a:gdLst/>
              <a:ahLst/>
              <a:cxnLst/>
              <a:rect l="l" t="t" r="r" b="b"/>
              <a:pathLst>
                <a:path w="708025" h="186690">
                  <a:moveTo>
                    <a:pt x="0" y="10160"/>
                  </a:moveTo>
                  <a:lnTo>
                    <a:pt x="17906" y="0"/>
                  </a:lnTo>
                  <a:lnTo>
                    <a:pt x="47234" y="36299"/>
                  </a:lnTo>
                  <a:lnTo>
                    <a:pt x="80597" y="68342"/>
                  </a:lnTo>
                  <a:lnTo>
                    <a:pt x="117481" y="96027"/>
                  </a:lnTo>
                  <a:lnTo>
                    <a:pt x="157371" y="119248"/>
                  </a:lnTo>
                  <a:lnTo>
                    <a:pt x="199754" y="137903"/>
                  </a:lnTo>
                  <a:lnTo>
                    <a:pt x="244113" y="151889"/>
                  </a:lnTo>
                  <a:lnTo>
                    <a:pt x="289936" y="161102"/>
                  </a:lnTo>
                  <a:lnTo>
                    <a:pt x="336709" y="165439"/>
                  </a:lnTo>
                  <a:lnTo>
                    <a:pt x="383915" y="164796"/>
                  </a:lnTo>
                  <a:lnTo>
                    <a:pt x="431042" y="159070"/>
                  </a:lnTo>
                  <a:lnTo>
                    <a:pt x="477575" y="148158"/>
                  </a:lnTo>
                  <a:lnTo>
                    <a:pt x="522999" y="131957"/>
                  </a:lnTo>
                  <a:lnTo>
                    <a:pt x="566801" y="110363"/>
                  </a:lnTo>
                  <a:lnTo>
                    <a:pt x="621299" y="73167"/>
                  </a:lnTo>
                  <a:lnTo>
                    <a:pt x="667892" y="28067"/>
                  </a:lnTo>
                  <a:lnTo>
                    <a:pt x="646176" y="15748"/>
                  </a:lnTo>
                  <a:lnTo>
                    <a:pt x="698880" y="5080"/>
                  </a:lnTo>
                  <a:lnTo>
                    <a:pt x="707898" y="50673"/>
                  </a:lnTo>
                  <a:lnTo>
                    <a:pt x="686053" y="38354"/>
                  </a:lnTo>
                  <a:lnTo>
                    <a:pt x="654160" y="71729"/>
                  </a:lnTo>
                  <a:lnTo>
                    <a:pt x="618970" y="100953"/>
                  </a:lnTo>
                  <a:lnTo>
                    <a:pt x="580923" y="125974"/>
                  </a:lnTo>
                  <a:lnTo>
                    <a:pt x="540460" y="146738"/>
                  </a:lnTo>
                  <a:lnTo>
                    <a:pt x="498021" y="163192"/>
                  </a:lnTo>
                  <a:lnTo>
                    <a:pt x="454044" y="175284"/>
                  </a:lnTo>
                  <a:lnTo>
                    <a:pt x="408971" y="182959"/>
                  </a:lnTo>
                  <a:lnTo>
                    <a:pt x="363241" y="186165"/>
                  </a:lnTo>
                  <a:lnTo>
                    <a:pt x="317294" y="184850"/>
                  </a:lnTo>
                  <a:lnTo>
                    <a:pt x="271569" y="178959"/>
                  </a:lnTo>
                  <a:lnTo>
                    <a:pt x="226507" y="168440"/>
                  </a:lnTo>
                  <a:lnTo>
                    <a:pt x="182547" y="153240"/>
                  </a:lnTo>
                  <a:lnTo>
                    <a:pt x="140130" y="133306"/>
                  </a:lnTo>
                  <a:lnTo>
                    <a:pt x="99694" y="108585"/>
                  </a:lnTo>
                  <a:lnTo>
                    <a:pt x="44989" y="63325"/>
                  </a:lnTo>
                  <a:lnTo>
                    <a:pt x="21220" y="37665"/>
                  </a:lnTo>
                  <a:lnTo>
                    <a:pt x="0" y="10160"/>
                  </a:lnTo>
                  <a:close/>
                </a:path>
              </a:pathLst>
            </a:custGeom>
            <a:ln w="19811">
              <a:solidFill>
                <a:srgbClr val="339966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24" name="Image 123">
              <a:extLst>
                <a:ext uri="{FF2B5EF4-FFF2-40B4-BE49-F238E27FC236}">
                  <a16:creationId xmlns:a16="http://schemas.microsoft.com/office/drawing/2014/main" id="{32504D9A-BABC-4466-7CF6-4257A7DEF64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604" y="149880"/>
              <a:ext cx="612648" cy="608076"/>
            </a:xfrm>
            <a:prstGeom prst="rect">
              <a:avLst/>
            </a:prstGeom>
          </p:spPr>
        </p:pic>
        <p:pic>
          <p:nvPicPr>
            <p:cNvPr id="25" name="Image 124" descr="Risultati immagini per mappatura processo icona">
              <a:extLst>
                <a:ext uri="{FF2B5EF4-FFF2-40B4-BE49-F238E27FC236}">
                  <a16:creationId xmlns:a16="http://schemas.microsoft.com/office/drawing/2014/main" id="{942FDF4B-0D0C-B08F-C514-67EBFAED0F5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4960" y="1565676"/>
              <a:ext cx="635508" cy="505968"/>
            </a:xfrm>
            <a:prstGeom prst="rect">
              <a:avLst/>
            </a:prstGeom>
          </p:spPr>
        </p:pic>
        <p:sp>
          <p:nvSpPr>
            <p:cNvPr id="26" name="Textbox 125">
              <a:extLst>
                <a:ext uri="{FF2B5EF4-FFF2-40B4-BE49-F238E27FC236}">
                  <a16:creationId xmlns:a16="http://schemas.microsoft.com/office/drawing/2014/main" id="{DB3929C2-8C61-D4CF-DAD2-BED3448A430E}"/>
                </a:ext>
              </a:extLst>
            </p:cNvPr>
            <p:cNvSpPr txBox="1"/>
            <p:nvPr/>
          </p:nvSpPr>
          <p:spPr>
            <a:xfrm>
              <a:off x="166370" y="743437"/>
              <a:ext cx="800735" cy="71945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algn="ctr">
                <a:lnSpc>
                  <a:spcPct val="103000"/>
                </a:lnSpc>
                <a:buNone/>
              </a:pPr>
              <a:r>
                <a:rPr lang="it-IT" sz="2000" dirty="0">
                  <a:effectLst/>
                  <a:latin typeface="Arial MT"/>
                  <a:ea typeface="Arial MT"/>
                  <a:cs typeface="Arial MT"/>
                </a:rPr>
                <a:t>Analisi e </a:t>
              </a:r>
              <a:r>
                <a:rPr lang="it-IT" sz="2000" spc="-10" dirty="0">
                  <a:effectLst/>
                  <a:latin typeface="Arial MT"/>
                  <a:ea typeface="Arial MT"/>
                  <a:cs typeface="Arial MT"/>
                </a:rPr>
                <a:t>coinvolgi- </a:t>
              </a:r>
              <a:r>
                <a:rPr lang="it-IT" sz="2000" dirty="0">
                  <a:effectLst/>
                  <a:latin typeface="Arial MT"/>
                  <a:ea typeface="Arial MT"/>
                  <a:cs typeface="Arial MT"/>
                </a:rPr>
                <a:t>mento</a:t>
              </a:r>
              <a:r>
                <a:rPr lang="it-IT" sz="2000" spc="-85" dirty="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2000" dirty="0">
                  <a:effectLst/>
                  <a:latin typeface="Arial MT"/>
                  <a:ea typeface="Arial MT"/>
                  <a:cs typeface="Arial MT"/>
                </a:rPr>
                <a:t>degli </a:t>
              </a:r>
              <a:r>
                <a:rPr lang="it-IT" sz="2000" spc="-10" dirty="0">
                  <a:effectLst/>
                  <a:latin typeface="Arial MT"/>
                  <a:ea typeface="Arial MT"/>
                  <a:cs typeface="Arial MT"/>
                </a:rPr>
                <a:t>stakeholder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27" name="Textbox 126">
              <a:extLst>
                <a:ext uri="{FF2B5EF4-FFF2-40B4-BE49-F238E27FC236}">
                  <a16:creationId xmlns:a16="http://schemas.microsoft.com/office/drawing/2014/main" id="{54232CAD-58E0-2C67-7034-8243D51B8E9E}"/>
                </a:ext>
              </a:extLst>
            </p:cNvPr>
            <p:cNvSpPr txBox="1"/>
            <p:nvPr/>
          </p:nvSpPr>
          <p:spPr>
            <a:xfrm>
              <a:off x="1513966" y="656569"/>
              <a:ext cx="801370" cy="9023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indent="1270" algn="ctr">
                <a:lnSpc>
                  <a:spcPct val="103000"/>
                </a:lnSpc>
                <a:buNone/>
              </a:pPr>
              <a:r>
                <a:rPr lang="it-IT" sz="1400" spc="-10" dirty="0">
                  <a:effectLst/>
                  <a:latin typeface="Arial MT"/>
                  <a:ea typeface="Arial MT"/>
                  <a:cs typeface="Arial MT"/>
                </a:rPr>
                <a:t>Mappatura </a:t>
              </a:r>
              <a:r>
                <a:rPr lang="it-IT" sz="1400" spc="-20" dirty="0">
                  <a:effectLst/>
                  <a:latin typeface="Arial MT"/>
                  <a:ea typeface="Arial MT"/>
                  <a:cs typeface="Arial MT"/>
                </a:rPr>
                <a:t>del </a:t>
              </a:r>
              <a:r>
                <a:rPr lang="it-IT" sz="1400" dirty="0">
                  <a:effectLst/>
                  <a:latin typeface="Arial MT"/>
                  <a:ea typeface="Arial MT"/>
                  <a:cs typeface="Arial MT"/>
                </a:rPr>
                <a:t>processo</a:t>
              </a:r>
              <a:r>
                <a:rPr lang="it-IT" sz="1400" spc="-85" dirty="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1400" dirty="0">
                  <a:effectLst/>
                  <a:latin typeface="Arial MT"/>
                  <a:ea typeface="Arial MT"/>
                  <a:cs typeface="Arial MT"/>
                </a:rPr>
                <a:t>di </a:t>
              </a:r>
              <a:r>
                <a:rPr lang="it-IT" sz="1400" spc="-10" dirty="0" err="1">
                  <a:effectLst/>
                  <a:latin typeface="Arial MT"/>
                  <a:ea typeface="Arial MT"/>
                  <a:cs typeface="Arial MT"/>
                </a:rPr>
                <a:t>cambiamen</a:t>
              </a:r>
              <a:endParaRPr lang="it-IT" sz="1400" dirty="0">
                <a:effectLst/>
                <a:latin typeface="Arial MT"/>
                <a:ea typeface="Arial MT"/>
                <a:cs typeface="Arial MT"/>
              </a:endParaRPr>
            </a:p>
            <a:p>
              <a:pPr marR="8890" algn="ctr">
                <a:buNone/>
              </a:pPr>
              <a:r>
                <a:rPr lang="it-IT" sz="1400" spc="-10" dirty="0">
                  <a:effectLst/>
                  <a:latin typeface="Arial MT"/>
                  <a:ea typeface="Arial MT"/>
                  <a:cs typeface="Arial MT"/>
                </a:rPr>
                <a:t>-</a:t>
              </a:r>
              <a:r>
                <a:rPr lang="it-IT" sz="1400" spc="-25" dirty="0">
                  <a:effectLst/>
                  <a:latin typeface="Arial MT"/>
                  <a:ea typeface="Arial MT"/>
                  <a:cs typeface="Arial MT"/>
                </a:rPr>
                <a:t>to</a:t>
              </a:r>
              <a:endParaRPr lang="it-IT" sz="1400" dirty="0">
                <a:effectLst/>
                <a:latin typeface="Arial MT"/>
                <a:ea typeface="Arial MT"/>
                <a:cs typeface="Arial MT"/>
              </a:endParaRPr>
            </a:p>
          </p:txBody>
        </p:sp>
      </p:grpSp>
      <p:grpSp>
        <p:nvGrpSpPr>
          <p:cNvPr id="28" name="Group 127">
            <a:extLst>
              <a:ext uri="{FF2B5EF4-FFF2-40B4-BE49-F238E27FC236}">
                <a16:creationId xmlns:a16="http://schemas.microsoft.com/office/drawing/2014/main" id="{AECC7FED-DB28-FE20-1AE7-390D6E0D4ABE}"/>
              </a:ext>
            </a:extLst>
          </p:cNvPr>
          <p:cNvGrpSpPr>
            <a:grpSpLocks/>
          </p:cNvGrpSpPr>
          <p:nvPr/>
        </p:nvGrpSpPr>
        <p:grpSpPr>
          <a:xfrm>
            <a:off x="568411" y="1679320"/>
            <a:ext cx="2063296" cy="2435479"/>
            <a:chOff x="0" y="0"/>
            <a:chExt cx="1120140" cy="1577340"/>
          </a:xfrm>
        </p:grpSpPr>
        <p:sp>
          <p:nvSpPr>
            <p:cNvPr id="29" name="Graphic 128">
              <a:extLst>
                <a:ext uri="{FF2B5EF4-FFF2-40B4-BE49-F238E27FC236}">
                  <a16:creationId xmlns:a16="http://schemas.microsoft.com/office/drawing/2014/main" id="{4B7ECFAC-3643-0FB8-13C7-5DEC92D94EB6}"/>
                </a:ext>
              </a:extLst>
            </p:cNvPr>
            <p:cNvSpPr/>
            <p:nvPr/>
          </p:nvSpPr>
          <p:spPr>
            <a:xfrm>
              <a:off x="0" y="0"/>
              <a:ext cx="1120140" cy="1577340"/>
            </a:xfrm>
            <a:custGeom>
              <a:avLst/>
              <a:gdLst/>
              <a:ahLst/>
              <a:cxnLst/>
              <a:rect l="l" t="t" r="r" b="b"/>
              <a:pathLst>
                <a:path w="1120140" h="1577340">
                  <a:moveTo>
                    <a:pt x="933450" y="0"/>
                  </a:moveTo>
                  <a:lnTo>
                    <a:pt x="186690" y="0"/>
                  </a:lnTo>
                  <a:lnTo>
                    <a:pt x="137060" y="6667"/>
                  </a:lnTo>
                  <a:lnTo>
                    <a:pt x="92464" y="25484"/>
                  </a:lnTo>
                  <a:lnTo>
                    <a:pt x="54680" y="54673"/>
                  </a:lnTo>
                  <a:lnTo>
                    <a:pt x="25488" y="92456"/>
                  </a:lnTo>
                  <a:lnTo>
                    <a:pt x="6668" y="137054"/>
                  </a:lnTo>
                  <a:lnTo>
                    <a:pt x="0" y="186690"/>
                  </a:lnTo>
                  <a:lnTo>
                    <a:pt x="0" y="1390650"/>
                  </a:lnTo>
                  <a:lnTo>
                    <a:pt x="6668" y="1440285"/>
                  </a:lnTo>
                  <a:lnTo>
                    <a:pt x="25488" y="1484884"/>
                  </a:lnTo>
                  <a:lnTo>
                    <a:pt x="54680" y="1522666"/>
                  </a:lnTo>
                  <a:lnTo>
                    <a:pt x="92464" y="1551855"/>
                  </a:lnTo>
                  <a:lnTo>
                    <a:pt x="137060" y="1570672"/>
                  </a:lnTo>
                  <a:lnTo>
                    <a:pt x="186690" y="1577340"/>
                  </a:lnTo>
                  <a:lnTo>
                    <a:pt x="933450" y="1577340"/>
                  </a:lnTo>
                  <a:lnTo>
                    <a:pt x="983077" y="1570672"/>
                  </a:lnTo>
                  <a:lnTo>
                    <a:pt x="1027672" y="1551855"/>
                  </a:lnTo>
                  <a:lnTo>
                    <a:pt x="1065456" y="1522666"/>
                  </a:lnTo>
                  <a:lnTo>
                    <a:pt x="1094649" y="1484884"/>
                  </a:lnTo>
                  <a:lnTo>
                    <a:pt x="1113470" y="1440285"/>
                  </a:lnTo>
                  <a:lnTo>
                    <a:pt x="1120140" y="1390650"/>
                  </a:lnTo>
                  <a:lnTo>
                    <a:pt x="1120140" y="186690"/>
                  </a:lnTo>
                  <a:lnTo>
                    <a:pt x="1113470" y="137054"/>
                  </a:lnTo>
                  <a:lnTo>
                    <a:pt x="1094649" y="92456"/>
                  </a:lnTo>
                  <a:lnTo>
                    <a:pt x="1065456" y="54673"/>
                  </a:lnTo>
                  <a:lnTo>
                    <a:pt x="1027672" y="25484"/>
                  </a:lnTo>
                  <a:lnTo>
                    <a:pt x="983077" y="6667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30" name="Image 129">
              <a:extLst>
                <a:ext uri="{FF2B5EF4-FFF2-40B4-BE49-F238E27FC236}">
                  <a16:creationId xmlns:a16="http://schemas.microsoft.com/office/drawing/2014/main" id="{02A20AFF-6381-2597-2ABE-98F6DB4646F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1228344"/>
              <a:ext cx="345948" cy="324612"/>
            </a:xfrm>
            <a:prstGeom prst="rect">
              <a:avLst/>
            </a:prstGeom>
          </p:spPr>
        </p:pic>
        <p:sp>
          <p:nvSpPr>
            <p:cNvPr id="31" name="Textbox 130">
              <a:extLst>
                <a:ext uri="{FF2B5EF4-FFF2-40B4-BE49-F238E27FC236}">
                  <a16:creationId xmlns:a16="http://schemas.microsoft.com/office/drawing/2014/main" id="{4BCF3F34-9262-C256-86F5-949F4D8393C9}"/>
                </a:ext>
              </a:extLst>
            </p:cNvPr>
            <p:cNvSpPr txBox="1"/>
            <p:nvPr/>
          </p:nvSpPr>
          <p:spPr>
            <a:xfrm>
              <a:off x="0" y="0"/>
              <a:ext cx="1120140" cy="15773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buNone/>
              </a:pPr>
              <a:r>
                <a:rPr lang="it-IT" sz="1200" b="1" dirty="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 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  <a:p>
              <a:pPr>
                <a:spcBef>
                  <a:spcPts val="1335"/>
                </a:spcBef>
                <a:buNone/>
              </a:pPr>
              <a:r>
                <a:rPr lang="it-IT" sz="1200" b="1" dirty="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 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  <a:p>
              <a:pPr marL="147955" marR="149225" indent="2540" algn="ctr">
                <a:lnSpc>
                  <a:spcPct val="103000"/>
                </a:lnSpc>
                <a:spcBef>
                  <a:spcPts val="5"/>
                </a:spcBef>
                <a:buNone/>
              </a:pPr>
              <a:r>
                <a:rPr lang="it-IT" sz="2000" spc="-10" dirty="0">
                  <a:effectLst/>
                  <a:latin typeface="Arial MT"/>
                  <a:ea typeface="Arial MT"/>
                  <a:cs typeface="Arial MT"/>
                </a:rPr>
                <a:t>Definizione </a:t>
              </a:r>
              <a:r>
                <a:rPr lang="it-IT" sz="2000" dirty="0">
                  <a:effectLst/>
                  <a:latin typeface="Arial MT"/>
                  <a:ea typeface="Arial MT"/>
                  <a:cs typeface="Arial MT"/>
                </a:rPr>
                <a:t>del</a:t>
              </a:r>
              <a:r>
                <a:rPr lang="it-IT" sz="2000" spc="-85" dirty="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2000" dirty="0">
                  <a:effectLst/>
                  <a:latin typeface="Arial MT"/>
                  <a:ea typeface="Arial MT"/>
                  <a:cs typeface="Arial MT"/>
                </a:rPr>
                <a:t>contesto di analisi</a:t>
              </a:r>
            </a:p>
          </p:txBody>
        </p:sp>
      </p:grpSp>
      <p:grpSp>
        <p:nvGrpSpPr>
          <p:cNvPr id="32" name="Group 131">
            <a:extLst>
              <a:ext uri="{FF2B5EF4-FFF2-40B4-BE49-F238E27FC236}">
                <a16:creationId xmlns:a16="http://schemas.microsoft.com/office/drawing/2014/main" id="{71803632-6542-EA25-C587-1FE37B866DDD}"/>
              </a:ext>
            </a:extLst>
          </p:cNvPr>
          <p:cNvGrpSpPr>
            <a:grpSpLocks/>
          </p:cNvGrpSpPr>
          <p:nvPr/>
        </p:nvGrpSpPr>
        <p:grpSpPr>
          <a:xfrm>
            <a:off x="6939787" y="1625402"/>
            <a:ext cx="2376711" cy="2626942"/>
            <a:chOff x="0" y="0"/>
            <a:chExt cx="1616075" cy="1898014"/>
          </a:xfrm>
        </p:grpSpPr>
        <p:sp>
          <p:nvSpPr>
            <p:cNvPr id="33" name="Graphic 132">
              <a:extLst>
                <a:ext uri="{FF2B5EF4-FFF2-40B4-BE49-F238E27FC236}">
                  <a16:creationId xmlns:a16="http://schemas.microsoft.com/office/drawing/2014/main" id="{C7BEAD5E-6897-8164-995A-81ECF9577CE3}"/>
                </a:ext>
              </a:extLst>
            </p:cNvPr>
            <p:cNvSpPr/>
            <p:nvPr/>
          </p:nvSpPr>
          <p:spPr>
            <a:xfrm>
              <a:off x="0" y="308412"/>
              <a:ext cx="1120140" cy="1590040"/>
            </a:xfrm>
            <a:custGeom>
              <a:avLst/>
              <a:gdLst/>
              <a:ahLst/>
              <a:cxnLst/>
              <a:rect l="l" t="t" r="r" b="b"/>
              <a:pathLst>
                <a:path w="1120140" h="1590040">
                  <a:moveTo>
                    <a:pt x="933450" y="0"/>
                  </a:moveTo>
                  <a:lnTo>
                    <a:pt x="186689" y="0"/>
                  </a:lnTo>
                  <a:lnTo>
                    <a:pt x="137054" y="6667"/>
                  </a:lnTo>
                  <a:lnTo>
                    <a:pt x="92456" y="25484"/>
                  </a:lnTo>
                  <a:lnTo>
                    <a:pt x="54673" y="54673"/>
                  </a:lnTo>
                  <a:lnTo>
                    <a:pt x="25484" y="92455"/>
                  </a:lnTo>
                  <a:lnTo>
                    <a:pt x="6667" y="137054"/>
                  </a:lnTo>
                  <a:lnTo>
                    <a:pt x="0" y="186689"/>
                  </a:lnTo>
                  <a:lnTo>
                    <a:pt x="0" y="1402842"/>
                  </a:lnTo>
                  <a:lnTo>
                    <a:pt x="6667" y="1452477"/>
                  </a:lnTo>
                  <a:lnTo>
                    <a:pt x="25484" y="1497076"/>
                  </a:lnTo>
                  <a:lnTo>
                    <a:pt x="54673" y="1534858"/>
                  </a:lnTo>
                  <a:lnTo>
                    <a:pt x="92455" y="1564047"/>
                  </a:lnTo>
                  <a:lnTo>
                    <a:pt x="137054" y="1582864"/>
                  </a:lnTo>
                  <a:lnTo>
                    <a:pt x="186689" y="1589532"/>
                  </a:lnTo>
                  <a:lnTo>
                    <a:pt x="933450" y="1589532"/>
                  </a:lnTo>
                  <a:lnTo>
                    <a:pt x="983085" y="1582864"/>
                  </a:lnTo>
                  <a:lnTo>
                    <a:pt x="1027683" y="1564047"/>
                  </a:lnTo>
                  <a:lnTo>
                    <a:pt x="1065466" y="1534858"/>
                  </a:lnTo>
                  <a:lnTo>
                    <a:pt x="1094655" y="1497076"/>
                  </a:lnTo>
                  <a:lnTo>
                    <a:pt x="1113472" y="1452477"/>
                  </a:lnTo>
                  <a:lnTo>
                    <a:pt x="1120139" y="1402842"/>
                  </a:lnTo>
                  <a:lnTo>
                    <a:pt x="1120139" y="186689"/>
                  </a:lnTo>
                  <a:lnTo>
                    <a:pt x="1113472" y="137054"/>
                  </a:lnTo>
                  <a:lnTo>
                    <a:pt x="1094655" y="92456"/>
                  </a:lnTo>
                  <a:lnTo>
                    <a:pt x="1065466" y="54673"/>
                  </a:lnTo>
                  <a:lnTo>
                    <a:pt x="1027684" y="25484"/>
                  </a:lnTo>
                  <a:lnTo>
                    <a:pt x="983085" y="6667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4" name="Graphic 133">
              <a:extLst>
                <a:ext uri="{FF2B5EF4-FFF2-40B4-BE49-F238E27FC236}">
                  <a16:creationId xmlns:a16="http://schemas.microsoft.com/office/drawing/2014/main" id="{8395BD6D-B5BA-8B99-F5B1-C79313CCC83C}"/>
                </a:ext>
              </a:extLst>
            </p:cNvPr>
            <p:cNvSpPr/>
            <p:nvPr/>
          </p:nvSpPr>
          <p:spPr>
            <a:xfrm>
              <a:off x="886841" y="9905"/>
              <a:ext cx="718820" cy="202565"/>
            </a:xfrm>
            <a:custGeom>
              <a:avLst/>
              <a:gdLst/>
              <a:ahLst/>
              <a:cxnLst/>
              <a:rect l="l" t="t" r="r" b="b"/>
              <a:pathLst>
                <a:path w="718820" h="202565">
                  <a:moveTo>
                    <a:pt x="377483" y="0"/>
                  </a:moveTo>
                  <a:lnTo>
                    <a:pt x="331563" y="362"/>
                  </a:lnTo>
                  <a:lnTo>
                    <a:pt x="285746" y="5527"/>
                  </a:lnTo>
                  <a:lnTo>
                    <a:pt x="240469" y="15558"/>
                  </a:lnTo>
                  <a:lnTo>
                    <a:pt x="196172" y="30520"/>
                  </a:lnTo>
                  <a:lnTo>
                    <a:pt x="153292" y="50477"/>
                  </a:lnTo>
                  <a:lnTo>
                    <a:pt x="112267" y="75494"/>
                  </a:lnTo>
                  <a:lnTo>
                    <a:pt x="79634" y="100440"/>
                  </a:lnTo>
                  <a:lnTo>
                    <a:pt x="49895" y="128279"/>
                  </a:lnTo>
                  <a:lnTo>
                    <a:pt x="23274" y="158808"/>
                  </a:lnTo>
                  <a:lnTo>
                    <a:pt x="0" y="191826"/>
                  </a:lnTo>
                  <a:lnTo>
                    <a:pt x="18668" y="202494"/>
                  </a:lnTo>
                  <a:lnTo>
                    <a:pt x="46929" y="163760"/>
                  </a:lnTo>
                  <a:lnTo>
                    <a:pt x="79319" y="129406"/>
                  </a:lnTo>
                  <a:lnTo>
                    <a:pt x="115330" y="99551"/>
                  </a:lnTo>
                  <a:lnTo>
                    <a:pt x="154452" y="74313"/>
                  </a:lnTo>
                  <a:lnTo>
                    <a:pt x="196175" y="53813"/>
                  </a:lnTo>
                  <a:lnTo>
                    <a:pt x="239991" y="38167"/>
                  </a:lnTo>
                  <a:lnTo>
                    <a:pt x="285390" y="27497"/>
                  </a:lnTo>
                  <a:lnTo>
                    <a:pt x="331861" y="21920"/>
                  </a:lnTo>
                  <a:lnTo>
                    <a:pt x="378896" y="21556"/>
                  </a:lnTo>
                  <a:lnTo>
                    <a:pt x="425985" y="26524"/>
                  </a:lnTo>
                  <a:lnTo>
                    <a:pt x="472619" y="36942"/>
                  </a:lnTo>
                  <a:lnTo>
                    <a:pt x="518288" y="52929"/>
                  </a:lnTo>
                  <a:lnTo>
                    <a:pt x="562483" y="74605"/>
                  </a:lnTo>
                  <a:lnTo>
                    <a:pt x="594883" y="95128"/>
                  </a:lnTo>
                  <a:lnTo>
                    <a:pt x="652351" y="144507"/>
                  </a:lnTo>
                  <a:lnTo>
                    <a:pt x="677037" y="173030"/>
                  </a:lnTo>
                  <a:lnTo>
                    <a:pt x="654050" y="185984"/>
                  </a:lnTo>
                  <a:lnTo>
                    <a:pt x="707263" y="197160"/>
                  </a:lnTo>
                  <a:lnTo>
                    <a:pt x="718820" y="149281"/>
                  </a:lnTo>
                  <a:lnTo>
                    <a:pt x="695960" y="162235"/>
                  </a:lnTo>
                  <a:lnTo>
                    <a:pt x="664993" y="126502"/>
                  </a:lnTo>
                  <a:lnTo>
                    <a:pt x="630623" y="95055"/>
                  </a:lnTo>
                  <a:lnTo>
                    <a:pt x="593289" y="67959"/>
                  </a:lnTo>
                  <a:lnTo>
                    <a:pt x="553428" y="45279"/>
                  </a:lnTo>
                  <a:lnTo>
                    <a:pt x="511479" y="27078"/>
                  </a:lnTo>
                  <a:lnTo>
                    <a:pt x="467879" y="13422"/>
                  </a:lnTo>
                  <a:lnTo>
                    <a:pt x="423068" y="4374"/>
                  </a:lnTo>
                  <a:lnTo>
                    <a:pt x="377483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5" name="Graphic 134">
              <a:extLst>
                <a:ext uri="{FF2B5EF4-FFF2-40B4-BE49-F238E27FC236}">
                  <a16:creationId xmlns:a16="http://schemas.microsoft.com/office/drawing/2014/main" id="{F267486A-1AA0-690E-959C-9A212B34BEAF}"/>
                </a:ext>
              </a:extLst>
            </p:cNvPr>
            <p:cNvSpPr/>
            <p:nvPr/>
          </p:nvSpPr>
          <p:spPr>
            <a:xfrm>
              <a:off x="886841" y="9905"/>
              <a:ext cx="718820" cy="202565"/>
            </a:xfrm>
            <a:custGeom>
              <a:avLst/>
              <a:gdLst/>
              <a:ahLst/>
              <a:cxnLst/>
              <a:rect l="l" t="t" r="r" b="b"/>
              <a:pathLst>
                <a:path w="718820" h="202565">
                  <a:moveTo>
                    <a:pt x="0" y="191826"/>
                  </a:moveTo>
                  <a:lnTo>
                    <a:pt x="18668" y="202494"/>
                  </a:lnTo>
                  <a:lnTo>
                    <a:pt x="46929" y="163760"/>
                  </a:lnTo>
                  <a:lnTo>
                    <a:pt x="79319" y="129406"/>
                  </a:lnTo>
                  <a:lnTo>
                    <a:pt x="115330" y="99551"/>
                  </a:lnTo>
                  <a:lnTo>
                    <a:pt x="154452" y="74313"/>
                  </a:lnTo>
                  <a:lnTo>
                    <a:pt x="196175" y="53813"/>
                  </a:lnTo>
                  <a:lnTo>
                    <a:pt x="239991" y="38167"/>
                  </a:lnTo>
                  <a:lnTo>
                    <a:pt x="285390" y="27497"/>
                  </a:lnTo>
                  <a:lnTo>
                    <a:pt x="331861" y="21920"/>
                  </a:lnTo>
                  <a:lnTo>
                    <a:pt x="378896" y="21556"/>
                  </a:lnTo>
                  <a:lnTo>
                    <a:pt x="425985" y="26524"/>
                  </a:lnTo>
                  <a:lnTo>
                    <a:pt x="472619" y="36942"/>
                  </a:lnTo>
                  <a:lnTo>
                    <a:pt x="518288" y="52929"/>
                  </a:lnTo>
                  <a:lnTo>
                    <a:pt x="562483" y="74605"/>
                  </a:lnTo>
                  <a:lnTo>
                    <a:pt x="594883" y="95128"/>
                  </a:lnTo>
                  <a:lnTo>
                    <a:pt x="652351" y="144507"/>
                  </a:lnTo>
                  <a:lnTo>
                    <a:pt x="677037" y="173030"/>
                  </a:lnTo>
                  <a:lnTo>
                    <a:pt x="654050" y="185984"/>
                  </a:lnTo>
                  <a:lnTo>
                    <a:pt x="707263" y="197160"/>
                  </a:lnTo>
                  <a:lnTo>
                    <a:pt x="718820" y="149281"/>
                  </a:lnTo>
                  <a:lnTo>
                    <a:pt x="695960" y="162235"/>
                  </a:lnTo>
                  <a:lnTo>
                    <a:pt x="664993" y="126502"/>
                  </a:lnTo>
                  <a:lnTo>
                    <a:pt x="630623" y="95055"/>
                  </a:lnTo>
                  <a:lnTo>
                    <a:pt x="593289" y="67959"/>
                  </a:lnTo>
                  <a:lnTo>
                    <a:pt x="553428" y="45279"/>
                  </a:lnTo>
                  <a:lnTo>
                    <a:pt x="511479" y="27078"/>
                  </a:lnTo>
                  <a:lnTo>
                    <a:pt x="467879" y="13422"/>
                  </a:lnTo>
                  <a:lnTo>
                    <a:pt x="423068" y="4374"/>
                  </a:lnTo>
                  <a:lnTo>
                    <a:pt x="377483" y="0"/>
                  </a:lnTo>
                  <a:lnTo>
                    <a:pt x="331563" y="362"/>
                  </a:lnTo>
                  <a:lnTo>
                    <a:pt x="285746" y="5527"/>
                  </a:lnTo>
                  <a:lnTo>
                    <a:pt x="240469" y="15558"/>
                  </a:lnTo>
                  <a:lnTo>
                    <a:pt x="196172" y="30520"/>
                  </a:lnTo>
                  <a:lnTo>
                    <a:pt x="153292" y="50477"/>
                  </a:lnTo>
                  <a:lnTo>
                    <a:pt x="112267" y="75494"/>
                  </a:lnTo>
                  <a:lnTo>
                    <a:pt x="79634" y="100440"/>
                  </a:lnTo>
                  <a:lnTo>
                    <a:pt x="49895" y="128279"/>
                  </a:lnTo>
                  <a:lnTo>
                    <a:pt x="23274" y="158808"/>
                  </a:lnTo>
                  <a:lnTo>
                    <a:pt x="0" y="191826"/>
                  </a:lnTo>
                  <a:close/>
                </a:path>
              </a:pathLst>
            </a:custGeom>
            <a:ln w="19812">
              <a:solidFill>
                <a:srgbClr val="339966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36" name="Image 135">
              <a:extLst>
                <a:ext uri="{FF2B5EF4-FFF2-40B4-BE49-F238E27FC236}">
                  <a16:creationId xmlns:a16="http://schemas.microsoft.com/office/drawing/2014/main" id="{22B03766-48D8-9157-BDC3-E9B8B4B2712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904" y="192588"/>
              <a:ext cx="425196" cy="413003"/>
            </a:xfrm>
            <a:prstGeom prst="rect">
              <a:avLst/>
            </a:prstGeom>
          </p:spPr>
        </p:pic>
        <p:sp>
          <p:nvSpPr>
            <p:cNvPr id="37" name="Textbox 136">
              <a:extLst>
                <a:ext uri="{FF2B5EF4-FFF2-40B4-BE49-F238E27FC236}">
                  <a16:creationId xmlns:a16="http://schemas.microsoft.com/office/drawing/2014/main" id="{537E397E-F52F-14C4-DFDB-DE7F767ABF96}"/>
                </a:ext>
              </a:extLst>
            </p:cNvPr>
            <p:cNvSpPr txBox="1"/>
            <p:nvPr/>
          </p:nvSpPr>
          <p:spPr>
            <a:xfrm>
              <a:off x="0" y="192588"/>
              <a:ext cx="1120140" cy="17056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buNone/>
              </a:pPr>
              <a:r>
                <a:rPr lang="it-IT" sz="1200" b="1" dirty="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 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  <a:p>
              <a:pPr>
                <a:spcBef>
                  <a:spcPts val="850"/>
                </a:spcBef>
                <a:buNone/>
              </a:pPr>
              <a:r>
                <a:rPr lang="it-IT" sz="1200" b="1" dirty="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 </a:t>
              </a:r>
              <a:endParaRPr lang="it-IT" sz="1100" dirty="0">
                <a:effectLst/>
                <a:latin typeface="Arial MT"/>
                <a:ea typeface="Arial MT"/>
                <a:cs typeface="Arial MT"/>
              </a:endParaRPr>
            </a:p>
            <a:p>
              <a:pPr marL="147320" marR="144780" indent="635" algn="ctr">
                <a:lnSpc>
                  <a:spcPct val="103000"/>
                </a:lnSpc>
                <a:spcBef>
                  <a:spcPts val="5"/>
                </a:spcBef>
                <a:buNone/>
              </a:pPr>
              <a:r>
                <a:rPr lang="it-IT" sz="1400" spc="-10" dirty="0">
                  <a:effectLst/>
                  <a:latin typeface="Arial MT"/>
                  <a:ea typeface="Arial MT"/>
                  <a:cs typeface="Arial MT"/>
                </a:rPr>
                <a:t>Definizione metodologia </a:t>
              </a:r>
              <a:r>
                <a:rPr lang="it-IT" sz="1400" spc="-50" dirty="0">
                  <a:effectLst/>
                  <a:latin typeface="Arial MT"/>
                  <a:ea typeface="Arial MT"/>
                  <a:cs typeface="Arial MT"/>
                </a:rPr>
                <a:t>e </a:t>
              </a:r>
              <a:r>
                <a:rPr lang="it-IT" sz="1400" spc="-10" dirty="0">
                  <a:effectLst/>
                  <a:latin typeface="Arial MT"/>
                  <a:ea typeface="Arial MT"/>
                  <a:cs typeface="Arial MT"/>
                </a:rPr>
                <a:t>popolament</a:t>
              </a:r>
              <a:r>
                <a:rPr lang="it-IT" sz="1400" dirty="0">
                  <a:effectLst/>
                  <a:latin typeface="Arial MT"/>
                  <a:ea typeface="Arial MT"/>
                  <a:cs typeface="Arial MT"/>
                </a:rPr>
                <a:t>o indicatori</a:t>
              </a:r>
            </a:p>
          </p:txBody>
        </p:sp>
      </p:grpSp>
      <p:grpSp>
        <p:nvGrpSpPr>
          <p:cNvPr id="38" name="Group 137">
            <a:extLst>
              <a:ext uri="{FF2B5EF4-FFF2-40B4-BE49-F238E27FC236}">
                <a16:creationId xmlns:a16="http://schemas.microsoft.com/office/drawing/2014/main" id="{0D05D52A-8430-7D1B-C87F-C719FEFBA415}"/>
              </a:ext>
            </a:extLst>
          </p:cNvPr>
          <p:cNvGrpSpPr>
            <a:grpSpLocks/>
          </p:cNvGrpSpPr>
          <p:nvPr/>
        </p:nvGrpSpPr>
        <p:grpSpPr>
          <a:xfrm>
            <a:off x="1208460" y="5098255"/>
            <a:ext cx="6282687" cy="1821461"/>
            <a:chOff x="0" y="0"/>
            <a:chExt cx="5146675" cy="536575"/>
          </a:xfrm>
        </p:grpSpPr>
        <p:sp>
          <p:nvSpPr>
            <p:cNvPr id="39" name="Graphic 138">
              <a:extLst>
                <a:ext uri="{FF2B5EF4-FFF2-40B4-BE49-F238E27FC236}">
                  <a16:creationId xmlns:a16="http://schemas.microsoft.com/office/drawing/2014/main" id="{14766E7A-122F-4FC8-86ED-598279D5BEB8}"/>
                </a:ext>
              </a:extLst>
            </p:cNvPr>
            <p:cNvSpPr/>
            <p:nvPr/>
          </p:nvSpPr>
          <p:spPr>
            <a:xfrm>
              <a:off x="0" y="13881"/>
              <a:ext cx="5146675" cy="518159"/>
            </a:xfrm>
            <a:custGeom>
              <a:avLst/>
              <a:gdLst/>
              <a:ahLst/>
              <a:cxnLst/>
              <a:rect l="l" t="t" r="r" b="b"/>
              <a:pathLst>
                <a:path w="5146675" h="518159">
                  <a:moveTo>
                    <a:pt x="5060188" y="0"/>
                  </a:moveTo>
                  <a:lnTo>
                    <a:pt x="86361" y="0"/>
                  </a:lnTo>
                  <a:lnTo>
                    <a:pt x="52745" y="6778"/>
                  </a:lnTo>
                  <a:lnTo>
                    <a:pt x="25294" y="25273"/>
                  </a:lnTo>
                  <a:lnTo>
                    <a:pt x="6786" y="52720"/>
                  </a:lnTo>
                  <a:lnTo>
                    <a:pt x="0" y="86360"/>
                  </a:lnTo>
                  <a:lnTo>
                    <a:pt x="0" y="431800"/>
                  </a:lnTo>
                  <a:lnTo>
                    <a:pt x="6786" y="465439"/>
                  </a:lnTo>
                  <a:lnTo>
                    <a:pt x="25294" y="492887"/>
                  </a:lnTo>
                  <a:lnTo>
                    <a:pt x="52745" y="511381"/>
                  </a:lnTo>
                  <a:lnTo>
                    <a:pt x="86361" y="518160"/>
                  </a:lnTo>
                  <a:lnTo>
                    <a:pt x="5060188" y="518160"/>
                  </a:lnTo>
                  <a:lnTo>
                    <a:pt x="5093827" y="511381"/>
                  </a:lnTo>
                  <a:lnTo>
                    <a:pt x="5121275" y="492887"/>
                  </a:lnTo>
                  <a:lnTo>
                    <a:pt x="5139769" y="465439"/>
                  </a:lnTo>
                  <a:lnTo>
                    <a:pt x="5146548" y="431800"/>
                  </a:lnTo>
                  <a:lnTo>
                    <a:pt x="5146548" y="86360"/>
                  </a:lnTo>
                  <a:lnTo>
                    <a:pt x="5139769" y="52720"/>
                  </a:lnTo>
                  <a:lnTo>
                    <a:pt x="5121275" y="25273"/>
                  </a:lnTo>
                  <a:lnTo>
                    <a:pt x="5093827" y="6778"/>
                  </a:lnTo>
                  <a:lnTo>
                    <a:pt x="506018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pic>
          <p:nvPicPr>
            <p:cNvPr id="40" name="Image 139">
              <a:extLst>
                <a:ext uri="{FF2B5EF4-FFF2-40B4-BE49-F238E27FC236}">
                  <a16:creationId xmlns:a16="http://schemas.microsoft.com/office/drawing/2014/main" id="{38131C77-C54C-7D7F-6698-325C8C70136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07502" y="0"/>
              <a:ext cx="574733" cy="536359"/>
            </a:xfrm>
            <a:prstGeom prst="rect">
              <a:avLst/>
            </a:prstGeom>
          </p:spPr>
        </p:pic>
        <p:sp>
          <p:nvSpPr>
            <p:cNvPr id="41" name="Textbox 140">
              <a:extLst>
                <a:ext uri="{FF2B5EF4-FFF2-40B4-BE49-F238E27FC236}">
                  <a16:creationId xmlns:a16="http://schemas.microsoft.com/office/drawing/2014/main" id="{D85C2DF3-5C92-EA3A-32E8-B1D5D0279FAF}"/>
                </a:ext>
              </a:extLst>
            </p:cNvPr>
            <p:cNvSpPr txBox="1"/>
            <p:nvPr/>
          </p:nvSpPr>
          <p:spPr>
            <a:xfrm>
              <a:off x="0" y="0"/>
              <a:ext cx="5146675" cy="53657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95"/>
                </a:spcBef>
                <a:buNone/>
              </a:pPr>
              <a:r>
                <a:rPr lang="it-IT" sz="1200" b="1" dirty="0">
                  <a:effectLst/>
                  <a:latin typeface="Arial" panose="020B0604020202020204" pitchFamily="34" charset="0"/>
                  <a:ea typeface="Arial MT"/>
                  <a:cs typeface="Arial MT"/>
                </a:rPr>
                <a:t> </a:t>
              </a:r>
              <a:endParaRPr lang="it-IT" sz="2000" dirty="0">
                <a:effectLst/>
                <a:latin typeface="Arial MT"/>
                <a:ea typeface="Arial MT"/>
                <a:cs typeface="Arial MT"/>
              </a:endParaRPr>
            </a:p>
            <a:p>
              <a:pPr algn="ctr">
                <a:buNone/>
              </a:pPr>
              <a:r>
                <a:rPr lang="it-IT" sz="2000" spc="-10" dirty="0">
                  <a:effectLst/>
                  <a:latin typeface="Arial MT"/>
                  <a:ea typeface="Arial MT"/>
                  <a:cs typeface="Arial MT"/>
                </a:rPr>
                <a:t>Comunicazione</a:t>
              </a:r>
              <a:r>
                <a:rPr lang="it-IT" sz="2000" spc="-15" dirty="0"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it-IT" sz="2000" spc="-10" dirty="0">
                  <a:effectLst/>
                  <a:latin typeface="Arial MT"/>
                  <a:ea typeface="Arial MT"/>
                  <a:cs typeface="Arial MT"/>
                </a:rPr>
                <a:t>risultati</a:t>
              </a:r>
              <a:endParaRPr lang="it-IT" sz="2000" dirty="0">
                <a:effectLst/>
                <a:latin typeface="Arial MT"/>
                <a:ea typeface="Arial MT"/>
                <a:cs typeface="Arial MT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C48EF2F-1AEA-7B16-F9C9-D19DF2339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3" name="Rectangle 47">
            <a:extLst>
              <a:ext uri="{FF2B5EF4-FFF2-40B4-BE49-F238E27FC236}">
                <a16:creationId xmlns:a16="http://schemas.microsoft.com/office/drawing/2014/main" id="{82D49F01-6C38-595C-2C14-41FC70BD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495300"/>
            <a:ext cx="146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400" b="1" i="0" u="none" strike="noStrike" cap="none" normalizeH="0" baseline="0">
              <a:ln>
                <a:noFill/>
              </a:ln>
              <a:solidFill>
                <a:srgbClr val="339966"/>
              </a:solidFill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>
                <a:ln>
                  <a:noFill/>
                </a:ln>
                <a:solidFill>
                  <a:srgbClr val="339966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Processo di valutazione per la crescita e lo sviluppo della conoscenza</a:t>
            </a:r>
            <a:endParaRPr kumimoji="0" lang="it-IT" altLang="it-IT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50">
            <a:extLst>
              <a:ext uri="{FF2B5EF4-FFF2-40B4-BE49-F238E27FC236}">
                <a16:creationId xmlns:a16="http://schemas.microsoft.com/office/drawing/2014/main" id="{C26DF0F9-CB02-8AA2-AB66-6130F4A4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08063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MT"/>
              <a:cs typeface="Arial 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</a:br>
            <a:endParaRPr kumimoji="0" lang="it-IT" altLang="it-IT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52">
            <a:extLst>
              <a:ext uri="{FF2B5EF4-FFF2-40B4-BE49-F238E27FC236}">
                <a16:creationId xmlns:a16="http://schemas.microsoft.com/office/drawing/2014/main" id="{71B55F10-C8E2-95E0-9742-71129B56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5838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MT"/>
              <a:cs typeface="Arial 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4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2071" y="1121212"/>
            <a:ext cx="54372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Principi di Social Value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79906"/>
            <a:ext cx="63329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Fondamenti metodologici per una misurazione efficace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790" y="4038838"/>
            <a:ext cx="7556421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misurazione dell'impatto sociale si basa su principi fondamentali che garantiscono rigore metodologico, trasparenza e rilevanza dei risultati ottenuti. Questi principi guidano l'intero processo di valutazione.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0068"/>
            <a:ext cx="74783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Coinvolgimento e Comprensione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4317802"/>
            <a:ext cx="6422231" cy="2992636"/>
          </a:xfrm>
          <a:prstGeom prst="roundRect">
            <a:avLst>
              <a:gd name="adj" fmla="val 366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770930" y="4317802"/>
            <a:ext cx="91440" cy="2992636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1083588" y="4539020"/>
            <a:ext cx="346400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Coinvolgi gli Stakeholder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083588" y="4990386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È fondamentale coinvolgere attivamente gli stakeholder nel processo di misurazione: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83588" y="5689997"/>
            <a:ext cx="49481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Definire insieme cosa deve essere misurato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83588" y="6079450"/>
            <a:ext cx="53988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Concordare come misurare e valutare i risultati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83588" y="6468904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Garantire che le loro prospettive siano rappresentate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414379" y="4317802"/>
            <a:ext cx="6422231" cy="2992636"/>
          </a:xfrm>
          <a:prstGeom prst="roundRect">
            <a:avLst>
              <a:gd name="adj" fmla="val 366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hape 9"/>
          <p:cNvSpPr/>
          <p:nvPr/>
        </p:nvSpPr>
        <p:spPr>
          <a:xfrm>
            <a:off x="7391519" y="4317802"/>
            <a:ext cx="91440" cy="2992636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7704177" y="453902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Capisci Cosa Cambia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704177" y="4990386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Analizzare tutti i cambiamenti generati dalle attività: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704177" y="5689997"/>
            <a:ext cx="42470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Identificare effetti </a:t>
            </a: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positivi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e negativi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7704177" y="6079450"/>
            <a:ext cx="53582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Riconoscere cambiamenti espressi e inespressi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7704177" y="6468904"/>
            <a:ext cx="52252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Comprendere le dinamiche di trasformazione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1367</Words>
  <Application>Microsoft Office PowerPoint</Application>
  <PresentationFormat>Personalizzato</PresentationFormat>
  <Paragraphs>206</Paragraphs>
  <Slides>23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Arial</vt:lpstr>
      <vt:lpstr>Arimo</vt:lpstr>
      <vt:lpstr>Aptos</vt:lpstr>
      <vt:lpstr>Outfit Extra Bold</vt:lpstr>
      <vt:lpstr>Amasis MT Pro Black</vt:lpstr>
      <vt:lpstr>Arial MT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3</cp:revision>
  <dcterms:created xsi:type="dcterms:W3CDTF">2025-10-20T08:12:32Z</dcterms:created>
  <dcterms:modified xsi:type="dcterms:W3CDTF">2025-10-20T10:33:02Z</dcterms:modified>
</cp:coreProperties>
</file>