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6" r:id="rId21"/>
    <p:sldId id="277" r:id="rId22"/>
    <p:sldId id="278" r:id="rId23"/>
    <p:sldId id="280" r:id="rId24"/>
    <p:sldId id="281" r:id="rId25"/>
    <p:sldId id="282" r:id="rId26"/>
    <p:sldId id="283" r:id="rId27"/>
    <p:sldId id="284" r:id="rId28"/>
    <p:sldId id="285" r:id="rId29"/>
  </p:sldIdLst>
  <p:sldSz cx="14630400" cy="8229600"/>
  <p:notesSz cx="8229600" cy="14630400"/>
  <p:embeddedFontLst>
    <p:embeddedFont>
      <p:font typeface="Alexandria" panose="020B0604020202020204" charset="-78"/>
      <p:regular r:id="rId31"/>
    </p:embeddedFont>
    <p:embeddedFont>
      <p:font typeface="Nobile" panose="020B0604020202020204" charset="0"/>
      <p:regular r:id="rId32"/>
    </p:embeddedFont>
  </p:embeddedFont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2" d="100"/>
          <a:sy n="62" d="100"/>
        </p:scale>
        <p:origin x="984" y="2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6020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it-IT"/>
          </a:p>
        </p:txBody>
      </p:sp>
      <p:sp>
        <p:nvSpPr>
          <p:cNvPr id="3" name="Shape 1"/>
          <p:cNvSpPr/>
          <p:nvPr/>
        </p:nvSpPr>
        <p:spPr>
          <a:xfrm>
            <a:off x="0" y="0"/>
            <a:ext cx="14630400" cy="8229600"/>
          </a:xfrm>
          <a:prstGeom prst="rect">
            <a:avLst/>
          </a:prstGeom>
          <a:solidFill>
            <a:srgbClr val="F9F9FF"/>
          </a:solidFill>
          <a:ln/>
        </p:spPr>
        <p:txBody>
          <a:bodyPr/>
          <a:lstStyle/>
          <a:p>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it-IT"/>
          </a:p>
        </p:txBody>
      </p:sp>
      <p:sp>
        <p:nvSpPr>
          <p:cNvPr id="3" name="Shape 1"/>
          <p:cNvSpPr/>
          <p:nvPr/>
        </p:nvSpPr>
        <p:spPr>
          <a:xfrm>
            <a:off x="0" y="0"/>
            <a:ext cx="14630400" cy="8229600"/>
          </a:xfrm>
          <a:prstGeom prst="rect">
            <a:avLst/>
          </a:prstGeom>
          <a:solidFill>
            <a:srgbClr val="F9F9FF"/>
          </a:solidFill>
          <a:ln/>
        </p:spPr>
        <p:txBody>
          <a:bodyPr/>
          <a:lstStyle/>
          <a:p>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it-IT"/>
          </a:p>
        </p:txBody>
      </p:sp>
      <p:sp>
        <p:nvSpPr>
          <p:cNvPr id="3" name="Shape 1"/>
          <p:cNvSpPr/>
          <p:nvPr/>
        </p:nvSpPr>
        <p:spPr>
          <a:xfrm>
            <a:off x="0" y="0"/>
            <a:ext cx="14630400" cy="8229600"/>
          </a:xfrm>
          <a:prstGeom prst="rect">
            <a:avLst/>
          </a:prstGeom>
          <a:solidFill>
            <a:srgbClr val="F9F9FF"/>
          </a:solidFill>
          <a:ln/>
        </p:spPr>
        <p:txBody>
          <a:bodyPr/>
          <a:lstStyle/>
          <a:p>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it-IT"/>
          </a:p>
        </p:txBody>
      </p:sp>
      <p:sp>
        <p:nvSpPr>
          <p:cNvPr id="3" name="Shape 1"/>
          <p:cNvSpPr/>
          <p:nvPr/>
        </p:nvSpPr>
        <p:spPr>
          <a:xfrm>
            <a:off x="0" y="0"/>
            <a:ext cx="14630400" cy="8229600"/>
          </a:xfrm>
          <a:prstGeom prst="rect">
            <a:avLst/>
          </a:prstGeom>
          <a:solidFill>
            <a:srgbClr val="F9F9FF"/>
          </a:solidFill>
          <a:ln/>
        </p:spPr>
        <p:txBody>
          <a:bodyPr/>
          <a:lstStyle/>
          <a:p>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it-IT"/>
          </a:p>
        </p:txBody>
      </p:sp>
      <p:sp>
        <p:nvSpPr>
          <p:cNvPr id="3" name="Shape 1"/>
          <p:cNvSpPr/>
          <p:nvPr/>
        </p:nvSpPr>
        <p:spPr>
          <a:xfrm>
            <a:off x="0" y="0"/>
            <a:ext cx="14630400" cy="8229600"/>
          </a:xfrm>
          <a:prstGeom prst="rect">
            <a:avLst/>
          </a:prstGeom>
          <a:solidFill>
            <a:srgbClr val="F9F9FF"/>
          </a:solidFill>
          <a:ln/>
        </p:spPr>
        <p:txBody>
          <a:bodyPr/>
          <a:lstStyle/>
          <a:p>
            <a:endParaRPr lang="it-IT"/>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it-IT"/>
          </a:p>
        </p:txBody>
      </p:sp>
      <p:sp>
        <p:nvSpPr>
          <p:cNvPr id="3" name="Shape 1"/>
          <p:cNvSpPr/>
          <p:nvPr/>
        </p:nvSpPr>
        <p:spPr>
          <a:xfrm>
            <a:off x="0" y="0"/>
            <a:ext cx="14630400" cy="8229600"/>
          </a:xfrm>
          <a:prstGeom prst="rect">
            <a:avLst/>
          </a:prstGeom>
          <a:solidFill>
            <a:srgbClr val="F9F9FF"/>
          </a:solidFill>
          <a:ln/>
        </p:spPr>
        <p:txBody>
          <a:bodyPr/>
          <a:lstStyle/>
          <a:p>
            <a:endParaRPr lang="it-IT"/>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it-IT"/>
          </a:p>
        </p:txBody>
      </p:sp>
      <p:sp>
        <p:nvSpPr>
          <p:cNvPr id="3" name="Shape 1"/>
          <p:cNvSpPr/>
          <p:nvPr/>
        </p:nvSpPr>
        <p:spPr>
          <a:xfrm>
            <a:off x="0" y="0"/>
            <a:ext cx="14630400" cy="8229600"/>
          </a:xfrm>
          <a:prstGeom prst="rect">
            <a:avLst/>
          </a:prstGeom>
          <a:solidFill>
            <a:srgbClr val="F9F9FF"/>
          </a:solidFill>
          <a:ln/>
        </p:spPr>
        <p:txBody>
          <a:bodyPr/>
          <a:lstStyle/>
          <a:p>
            <a:endParaRPr lang="it-I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it-IT"/>
          </a:p>
        </p:txBody>
      </p:sp>
      <p:sp>
        <p:nvSpPr>
          <p:cNvPr id="3" name="Shape 1"/>
          <p:cNvSpPr/>
          <p:nvPr/>
        </p:nvSpPr>
        <p:spPr>
          <a:xfrm>
            <a:off x="0" y="0"/>
            <a:ext cx="14630400" cy="8229600"/>
          </a:xfrm>
          <a:prstGeom prst="rect">
            <a:avLst/>
          </a:prstGeom>
          <a:solidFill>
            <a:srgbClr val="F9F9FF"/>
          </a:solidFill>
          <a:ln/>
        </p:spPr>
        <p:txBody>
          <a:bodyPr/>
          <a:lstStyle/>
          <a:p>
            <a:endParaRPr lang="it-I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it-IT"/>
          </a:p>
        </p:txBody>
      </p:sp>
      <p:sp>
        <p:nvSpPr>
          <p:cNvPr id="3" name="Shape 1"/>
          <p:cNvSpPr/>
          <p:nvPr/>
        </p:nvSpPr>
        <p:spPr>
          <a:xfrm>
            <a:off x="0" y="0"/>
            <a:ext cx="14630400" cy="8229600"/>
          </a:xfrm>
          <a:prstGeom prst="rect">
            <a:avLst/>
          </a:prstGeom>
          <a:solidFill>
            <a:srgbClr val="F9F9FF"/>
          </a:solidFill>
          <a:ln/>
        </p:spPr>
        <p:txBody>
          <a:bodyPr/>
          <a:lstStyle/>
          <a:p>
            <a:endParaRPr lang="it-IT"/>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it-IT"/>
          </a:p>
        </p:txBody>
      </p:sp>
      <p:sp>
        <p:nvSpPr>
          <p:cNvPr id="3" name="Shape 1"/>
          <p:cNvSpPr/>
          <p:nvPr/>
        </p:nvSpPr>
        <p:spPr>
          <a:xfrm>
            <a:off x="0" y="0"/>
            <a:ext cx="14630400" cy="8229600"/>
          </a:xfrm>
          <a:prstGeom prst="rect">
            <a:avLst/>
          </a:prstGeom>
          <a:solidFill>
            <a:srgbClr val="F9F9FF"/>
          </a:solidFill>
          <a:ln/>
        </p:spPr>
        <p:txBody>
          <a:bodyPr/>
          <a:lstStyle/>
          <a:p>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it-IT"/>
          </a:p>
        </p:txBody>
      </p:sp>
      <p:sp>
        <p:nvSpPr>
          <p:cNvPr id="3" name="Shape 1"/>
          <p:cNvSpPr/>
          <p:nvPr/>
        </p:nvSpPr>
        <p:spPr>
          <a:xfrm>
            <a:off x="0" y="0"/>
            <a:ext cx="14630400" cy="8229600"/>
          </a:xfrm>
          <a:prstGeom prst="rect">
            <a:avLst/>
          </a:prstGeom>
          <a:solidFill>
            <a:srgbClr val="F9F9FF"/>
          </a:solidFill>
          <a:ln/>
        </p:spPr>
        <p:txBody>
          <a:bodyPr/>
          <a:lstStyle/>
          <a:p>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it-IT"/>
          </a:p>
        </p:txBody>
      </p:sp>
      <p:sp>
        <p:nvSpPr>
          <p:cNvPr id="3" name="Shape 1"/>
          <p:cNvSpPr/>
          <p:nvPr/>
        </p:nvSpPr>
        <p:spPr>
          <a:xfrm>
            <a:off x="0" y="0"/>
            <a:ext cx="14630400" cy="8229600"/>
          </a:xfrm>
          <a:prstGeom prst="rect">
            <a:avLst/>
          </a:prstGeom>
          <a:solidFill>
            <a:srgbClr val="F9F9FF"/>
          </a:solidFill>
          <a:ln/>
        </p:spPr>
        <p:txBody>
          <a:bodyPr/>
          <a:lstStyle/>
          <a:p>
            <a:endParaRPr lang="it-IT"/>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it-IT"/>
          </a:p>
        </p:txBody>
      </p:sp>
      <p:sp>
        <p:nvSpPr>
          <p:cNvPr id="3" name="Shape 1"/>
          <p:cNvSpPr/>
          <p:nvPr/>
        </p:nvSpPr>
        <p:spPr>
          <a:xfrm>
            <a:off x="0" y="0"/>
            <a:ext cx="14630400" cy="8229600"/>
          </a:xfrm>
          <a:prstGeom prst="rect">
            <a:avLst/>
          </a:prstGeom>
          <a:solidFill>
            <a:srgbClr val="F9F9FF"/>
          </a:solidFill>
          <a:ln/>
        </p:spPr>
        <p:txBody>
          <a:bodyPr/>
          <a:lstStyle/>
          <a:p>
            <a:endParaRPr lang="it-IT"/>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it-IT"/>
          </a:p>
        </p:txBody>
      </p:sp>
      <p:sp>
        <p:nvSpPr>
          <p:cNvPr id="3" name="Shape 1"/>
          <p:cNvSpPr/>
          <p:nvPr/>
        </p:nvSpPr>
        <p:spPr>
          <a:xfrm>
            <a:off x="0" y="0"/>
            <a:ext cx="14630400" cy="8229600"/>
          </a:xfrm>
          <a:prstGeom prst="rect">
            <a:avLst/>
          </a:prstGeom>
          <a:solidFill>
            <a:srgbClr val="F9F9FF"/>
          </a:solidFill>
          <a:ln/>
        </p:spPr>
        <p:txBody>
          <a:bodyPr/>
          <a:lstStyle/>
          <a:p>
            <a:endParaRPr lang="it-IT"/>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it-IT"/>
          </a:p>
        </p:txBody>
      </p:sp>
      <p:sp>
        <p:nvSpPr>
          <p:cNvPr id="3" name="Shape 1"/>
          <p:cNvSpPr/>
          <p:nvPr/>
        </p:nvSpPr>
        <p:spPr>
          <a:xfrm>
            <a:off x="0" y="0"/>
            <a:ext cx="14630400" cy="8229600"/>
          </a:xfrm>
          <a:prstGeom prst="rect">
            <a:avLst/>
          </a:prstGeom>
          <a:solidFill>
            <a:srgbClr val="F9F9FF"/>
          </a:solidFill>
          <a:ln/>
        </p:spPr>
        <p:txBody>
          <a:bodyPr/>
          <a:lstStyle/>
          <a:p>
            <a:endParaRPr lang="it-IT"/>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it-IT"/>
          </a:p>
        </p:txBody>
      </p:sp>
      <p:sp>
        <p:nvSpPr>
          <p:cNvPr id="3" name="Shape 1"/>
          <p:cNvSpPr/>
          <p:nvPr/>
        </p:nvSpPr>
        <p:spPr>
          <a:xfrm>
            <a:off x="0" y="0"/>
            <a:ext cx="14630400" cy="8229600"/>
          </a:xfrm>
          <a:prstGeom prst="rect">
            <a:avLst/>
          </a:prstGeom>
          <a:solidFill>
            <a:srgbClr val="F9F9FF"/>
          </a:solidFill>
          <a:ln/>
        </p:spPr>
        <p:txBody>
          <a:bodyPr/>
          <a:lstStyle/>
          <a:p>
            <a:endParaRPr lang="it-IT"/>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it-IT"/>
          </a:p>
        </p:txBody>
      </p:sp>
      <p:sp>
        <p:nvSpPr>
          <p:cNvPr id="3" name="Shape 1"/>
          <p:cNvSpPr/>
          <p:nvPr/>
        </p:nvSpPr>
        <p:spPr>
          <a:xfrm>
            <a:off x="0" y="0"/>
            <a:ext cx="14630400" cy="8229600"/>
          </a:xfrm>
          <a:prstGeom prst="rect">
            <a:avLst/>
          </a:prstGeom>
          <a:solidFill>
            <a:srgbClr val="F9F9FF"/>
          </a:solidFill>
          <a:ln/>
        </p:spPr>
        <p:txBody>
          <a:bodyPr/>
          <a:lstStyle/>
          <a:p>
            <a:endParaRPr lang="it-IT"/>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it-IT"/>
          </a:p>
        </p:txBody>
      </p:sp>
      <p:sp>
        <p:nvSpPr>
          <p:cNvPr id="3" name="Shape 1"/>
          <p:cNvSpPr/>
          <p:nvPr/>
        </p:nvSpPr>
        <p:spPr>
          <a:xfrm>
            <a:off x="0" y="0"/>
            <a:ext cx="14630400" cy="8229600"/>
          </a:xfrm>
          <a:prstGeom prst="rect">
            <a:avLst/>
          </a:prstGeom>
          <a:solidFill>
            <a:srgbClr val="F9F9FF"/>
          </a:solidFill>
          <a:ln/>
        </p:spPr>
        <p:txBody>
          <a:bodyPr/>
          <a:lstStyle/>
          <a:p>
            <a:endParaRPr lang="it-IT"/>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2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it-IT"/>
          </a:p>
        </p:txBody>
      </p:sp>
      <p:sp>
        <p:nvSpPr>
          <p:cNvPr id="3" name="Shape 1"/>
          <p:cNvSpPr/>
          <p:nvPr/>
        </p:nvSpPr>
        <p:spPr>
          <a:xfrm>
            <a:off x="0" y="0"/>
            <a:ext cx="14630400" cy="8229600"/>
          </a:xfrm>
          <a:prstGeom prst="rect">
            <a:avLst/>
          </a:prstGeom>
          <a:solidFill>
            <a:srgbClr val="F9F9FF"/>
          </a:solidFill>
          <a:ln/>
        </p:spPr>
        <p:txBody>
          <a:bodyPr/>
          <a:lstStyle/>
          <a:p>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it-IT"/>
          </a:p>
        </p:txBody>
      </p:sp>
      <p:sp>
        <p:nvSpPr>
          <p:cNvPr id="3" name="Shape 1"/>
          <p:cNvSpPr/>
          <p:nvPr/>
        </p:nvSpPr>
        <p:spPr>
          <a:xfrm>
            <a:off x="0" y="0"/>
            <a:ext cx="14630400" cy="8229600"/>
          </a:xfrm>
          <a:prstGeom prst="rect">
            <a:avLst/>
          </a:prstGeom>
          <a:solidFill>
            <a:srgbClr val="F9F9FF"/>
          </a:solidFill>
          <a:ln/>
        </p:spPr>
        <p:txBody>
          <a:bodyPr/>
          <a:lstStyle/>
          <a:p>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2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it-IT"/>
          </a:p>
        </p:txBody>
      </p:sp>
      <p:sp>
        <p:nvSpPr>
          <p:cNvPr id="3" name="Shape 1"/>
          <p:cNvSpPr/>
          <p:nvPr/>
        </p:nvSpPr>
        <p:spPr>
          <a:xfrm>
            <a:off x="0" y="0"/>
            <a:ext cx="14630400" cy="8229600"/>
          </a:xfrm>
          <a:prstGeom prst="rect">
            <a:avLst/>
          </a:prstGeom>
          <a:solidFill>
            <a:srgbClr val="F9F9FF"/>
          </a:solidFill>
          <a:ln/>
        </p:spPr>
        <p:txBody>
          <a:bodyPr/>
          <a:lstStyle/>
          <a:p>
            <a:endParaRPr lang="it-IT"/>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3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it-IT"/>
          </a:p>
        </p:txBody>
      </p:sp>
      <p:sp>
        <p:nvSpPr>
          <p:cNvPr id="3" name="Shape 1"/>
          <p:cNvSpPr/>
          <p:nvPr/>
        </p:nvSpPr>
        <p:spPr>
          <a:xfrm>
            <a:off x="0" y="0"/>
            <a:ext cx="14630400" cy="8229600"/>
          </a:xfrm>
          <a:prstGeom prst="rect">
            <a:avLst/>
          </a:prstGeom>
          <a:solidFill>
            <a:srgbClr val="F9F9FF"/>
          </a:solidFill>
          <a:ln/>
        </p:spPr>
        <p:txBody>
          <a:bodyPr/>
          <a:lstStyle/>
          <a:p>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it-IT"/>
          </a:p>
        </p:txBody>
      </p:sp>
      <p:sp>
        <p:nvSpPr>
          <p:cNvPr id="3" name="Shape 1"/>
          <p:cNvSpPr/>
          <p:nvPr/>
        </p:nvSpPr>
        <p:spPr>
          <a:xfrm>
            <a:off x="0" y="0"/>
            <a:ext cx="14630400" cy="8229600"/>
          </a:xfrm>
          <a:prstGeom prst="rect">
            <a:avLst/>
          </a:prstGeom>
          <a:solidFill>
            <a:srgbClr val="F9F9FF"/>
          </a:solidFill>
          <a:ln/>
        </p:spPr>
        <p:txBody>
          <a:bodyPr/>
          <a:lstStyle/>
          <a:p>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it-IT"/>
          </a:p>
        </p:txBody>
      </p:sp>
      <p:sp>
        <p:nvSpPr>
          <p:cNvPr id="3" name="Shape 1"/>
          <p:cNvSpPr/>
          <p:nvPr/>
        </p:nvSpPr>
        <p:spPr>
          <a:xfrm>
            <a:off x="0" y="0"/>
            <a:ext cx="14630400" cy="8229600"/>
          </a:xfrm>
          <a:prstGeom prst="rect">
            <a:avLst/>
          </a:prstGeom>
          <a:solidFill>
            <a:srgbClr val="F9F9FF"/>
          </a:solidFill>
          <a:ln/>
        </p:spPr>
        <p:txBody>
          <a:bodyPr/>
          <a:lstStyle/>
          <a:p>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it-IT"/>
          </a:p>
        </p:txBody>
      </p:sp>
      <p:sp>
        <p:nvSpPr>
          <p:cNvPr id="3" name="Shape 1"/>
          <p:cNvSpPr/>
          <p:nvPr/>
        </p:nvSpPr>
        <p:spPr>
          <a:xfrm>
            <a:off x="0" y="0"/>
            <a:ext cx="14630400" cy="8229600"/>
          </a:xfrm>
          <a:prstGeom prst="rect">
            <a:avLst/>
          </a:prstGeom>
          <a:solidFill>
            <a:srgbClr val="F9F9FF"/>
          </a:solidFill>
          <a:ln/>
        </p:spPr>
        <p:txBody>
          <a:bodyPr/>
          <a:lstStyle/>
          <a:p>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it-IT"/>
          </a:p>
        </p:txBody>
      </p:sp>
      <p:sp>
        <p:nvSpPr>
          <p:cNvPr id="3" name="Shape 1"/>
          <p:cNvSpPr/>
          <p:nvPr/>
        </p:nvSpPr>
        <p:spPr>
          <a:xfrm>
            <a:off x="0" y="0"/>
            <a:ext cx="14630400" cy="8229600"/>
          </a:xfrm>
          <a:prstGeom prst="rect">
            <a:avLst/>
          </a:prstGeom>
          <a:solidFill>
            <a:srgbClr val="F9F9FF"/>
          </a:solidFill>
          <a:ln/>
        </p:spPr>
        <p:txBody>
          <a:bodyPr/>
          <a:lstStyle/>
          <a:p>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it-IT"/>
          </a:p>
        </p:txBody>
      </p:sp>
      <p:sp>
        <p:nvSpPr>
          <p:cNvPr id="3" name="Shape 1"/>
          <p:cNvSpPr/>
          <p:nvPr/>
        </p:nvSpPr>
        <p:spPr>
          <a:xfrm>
            <a:off x="0" y="0"/>
            <a:ext cx="14630400" cy="8229600"/>
          </a:xfrm>
          <a:prstGeom prst="rect">
            <a:avLst/>
          </a:prstGeom>
          <a:solidFill>
            <a:srgbClr val="F9F9FF"/>
          </a:solidFill>
          <a:ln/>
        </p:spPr>
        <p:txBody>
          <a:bodyPr/>
          <a:lstStyle/>
          <a:p>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it-IT"/>
          </a:p>
        </p:txBody>
      </p:sp>
      <p:sp>
        <p:nvSpPr>
          <p:cNvPr id="3" name="Shape 1"/>
          <p:cNvSpPr/>
          <p:nvPr/>
        </p:nvSpPr>
        <p:spPr>
          <a:xfrm>
            <a:off x="0" y="0"/>
            <a:ext cx="14630400" cy="8229600"/>
          </a:xfrm>
          <a:prstGeom prst="rect">
            <a:avLst/>
          </a:prstGeom>
          <a:solidFill>
            <a:srgbClr val="F9F9FF"/>
          </a:solidFill>
          <a:ln/>
        </p:spPr>
        <p:txBody>
          <a:bodyPr/>
          <a:lstStyle/>
          <a:p>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7.xml"/><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19552" y="498106"/>
            <a:ext cx="8238999" cy="1860233"/>
          </a:xfrm>
          <a:prstGeom prst="rect">
            <a:avLst/>
          </a:prstGeom>
          <a:noFill/>
          <a:ln/>
        </p:spPr>
        <p:txBody>
          <a:bodyPr wrap="square" lIns="0" tIns="0" rIns="0" bIns="0" rtlCol="0" anchor="t"/>
          <a:lstStyle/>
          <a:p>
            <a:pPr marL="0" indent="0" algn="l">
              <a:lnSpc>
                <a:spcPts val="4850"/>
              </a:lnSpc>
              <a:buNone/>
            </a:pPr>
            <a:r>
              <a:rPr lang="en-US" sz="4400" dirty="0">
                <a:solidFill>
                  <a:srgbClr val="1B1B27"/>
                </a:solidFill>
                <a:latin typeface="Alexandria" pitchFamily="34" charset="0"/>
                <a:ea typeface="Alexandria" pitchFamily="34" charset="-122"/>
                <a:cs typeface="Alexandria" pitchFamily="34" charset="-120"/>
              </a:rPr>
              <a:t>Dal problema all'impatto: Progettazione e valutazione di un servizio sociale</a:t>
            </a:r>
            <a:endParaRPr lang="en-US" sz="4400" dirty="0"/>
          </a:p>
        </p:txBody>
      </p:sp>
      <p:sp>
        <p:nvSpPr>
          <p:cNvPr id="4" name="Text 1"/>
          <p:cNvSpPr/>
          <p:nvPr/>
        </p:nvSpPr>
        <p:spPr>
          <a:xfrm>
            <a:off x="6280190" y="4002881"/>
            <a:ext cx="7556421" cy="1458805"/>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 Project Work: </a:t>
            </a:r>
            <a:r>
              <a:rPr lang="en-US" sz="1950" dirty="0" err="1">
                <a:solidFill>
                  <a:srgbClr val="404155"/>
                </a:solidFill>
                <a:latin typeface="Nobile" pitchFamily="34" charset="0"/>
                <a:ea typeface="Nobile" pitchFamily="34" charset="-122"/>
                <a:cs typeface="Nobile" pitchFamily="34" charset="-120"/>
              </a:rPr>
              <a:t>laboratorio</a:t>
            </a:r>
            <a:r>
              <a:rPr lang="en-US" sz="1950" dirty="0">
                <a:solidFill>
                  <a:srgbClr val="404155"/>
                </a:solidFill>
                <a:latin typeface="Nobile" pitchFamily="34" charset="0"/>
                <a:ea typeface="Nobile" pitchFamily="34" charset="-122"/>
                <a:cs typeface="Nobile" pitchFamily="34" charset="-120"/>
              </a:rPr>
              <a:t> pratico per sperimentare il processo creativo e metodologico alla base di ogni intervento sociale efficace.</a:t>
            </a:r>
            <a:endParaRPr lang="en-US" sz="19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815221"/>
            <a:ext cx="12944237"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Connessione con gli Obiettivi di Sviluppo Sostenibile</a:t>
            </a:r>
            <a:endParaRPr lang="en-US" sz="3900" dirty="0"/>
          </a:p>
        </p:txBody>
      </p:sp>
      <p:sp>
        <p:nvSpPr>
          <p:cNvPr id="3" name="Text 1"/>
          <p:cNvSpPr/>
          <p:nvPr/>
        </p:nvSpPr>
        <p:spPr>
          <a:xfrm>
            <a:off x="793790" y="1832134"/>
            <a:ext cx="13042821" cy="793909"/>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Il collegamento con gli SDGs delle Nazioni Unite non è un esercizio formale, ma contestualizza il progetto in una visione globale dello sviluppo.</a:t>
            </a:r>
            <a:endParaRPr lang="en-US" sz="1950" dirty="0"/>
          </a:p>
        </p:txBody>
      </p:sp>
      <p:sp>
        <p:nvSpPr>
          <p:cNvPr id="4" name="Text 2"/>
          <p:cNvSpPr/>
          <p:nvPr/>
        </p:nvSpPr>
        <p:spPr>
          <a:xfrm>
            <a:off x="2254091" y="3205282"/>
            <a:ext cx="2480905" cy="310158"/>
          </a:xfrm>
          <a:prstGeom prst="rect">
            <a:avLst/>
          </a:prstGeom>
          <a:noFill/>
          <a:ln/>
        </p:spPr>
        <p:txBody>
          <a:bodyPr wrap="none" lIns="0" tIns="0" rIns="0" bIns="0" rtlCol="0" anchor="t"/>
          <a:lstStyle/>
          <a:p>
            <a:pPr marL="0" indent="0" algn="r">
              <a:lnSpc>
                <a:spcPts val="2400"/>
              </a:lnSpc>
              <a:buNone/>
            </a:pPr>
            <a:r>
              <a:rPr lang="en-US" sz="2400" b="1" dirty="0">
                <a:solidFill>
                  <a:srgbClr val="FF0000"/>
                </a:solidFill>
                <a:latin typeface="Alexandria" pitchFamily="34" charset="0"/>
                <a:ea typeface="Alexandria" pitchFamily="34" charset="-122"/>
                <a:cs typeface="Alexandria" pitchFamily="34" charset="-120"/>
              </a:rPr>
              <a:t>Istruzione di qualità</a:t>
            </a:r>
            <a:endParaRPr lang="en-US" sz="2400" b="1" dirty="0">
              <a:solidFill>
                <a:srgbClr val="FF0000"/>
              </a:solidFill>
            </a:endParaRPr>
          </a:p>
        </p:txBody>
      </p:sp>
      <p:sp>
        <p:nvSpPr>
          <p:cNvPr id="5" name="Text 3"/>
          <p:cNvSpPr/>
          <p:nvPr/>
        </p:nvSpPr>
        <p:spPr>
          <a:xfrm>
            <a:off x="793790" y="3634502"/>
            <a:ext cx="3941207" cy="793909"/>
          </a:xfrm>
          <a:prstGeom prst="rect">
            <a:avLst/>
          </a:prstGeom>
          <a:noFill/>
          <a:ln/>
        </p:spPr>
        <p:txBody>
          <a:bodyPr wrap="square" lIns="0" tIns="0" rIns="0" bIns="0" rtlCol="0" anchor="t"/>
          <a:lstStyle/>
          <a:p>
            <a:pPr marL="0" indent="0" algn="r">
              <a:lnSpc>
                <a:spcPts val="3100"/>
              </a:lnSpc>
              <a:buNone/>
            </a:pPr>
            <a:r>
              <a:rPr lang="en-US" sz="1950" dirty="0">
                <a:solidFill>
                  <a:srgbClr val="404155"/>
                </a:solidFill>
                <a:latin typeface="Nobile" pitchFamily="34" charset="0"/>
                <a:ea typeface="Nobile" pitchFamily="34" charset="-122"/>
                <a:cs typeface="Nobile" pitchFamily="34" charset="-120"/>
              </a:rPr>
              <a:t>SDG 4 - Garantire un'istruzione inclusiva ed equa</a:t>
            </a:r>
            <a:endParaRPr lang="en-US" sz="1950" dirty="0"/>
          </a:p>
        </p:txBody>
      </p:sp>
      <p:pic>
        <p:nvPicPr>
          <p:cNvPr id="6" name="Image 0" descr="preencoded.png"/>
          <p:cNvPicPr>
            <a:picLocks noChangeAspect="1"/>
          </p:cNvPicPr>
          <p:nvPr/>
        </p:nvPicPr>
        <p:blipFill>
          <a:blip r:embed="rId3"/>
          <a:stretch>
            <a:fillRect/>
          </a:stretch>
        </p:blipFill>
        <p:spPr>
          <a:xfrm>
            <a:off x="5032653" y="2849285"/>
            <a:ext cx="4564975" cy="4564975"/>
          </a:xfrm>
          <a:prstGeom prst="rect">
            <a:avLst/>
          </a:prstGeom>
        </p:spPr>
      </p:pic>
      <p:pic>
        <p:nvPicPr>
          <p:cNvPr id="7" name="Image 1" descr="preencoded.png"/>
          <p:cNvPicPr>
            <a:picLocks noChangeAspect="1"/>
          </p:cNvPicPr>
          <p:nvPr/>
        </p:nvPicPr>
        <p:blipFill>
          <a:blip r:embed="rId4"/>
          <a:stretch>
            <a:fillRect/>
          </a:stretch>
        </p:blipFill>
        <p:spPr>
          <a:xfrm>
            <a:off x="6036766" y="3816370"/>
            <a:ext cx="296942" cy="371118"/>
          </a:xfrm>
          <a:prstGeom prst="rect">
            <a:avLst/>
          </a:prstGeom>
        </p:spPr>
      </p:pic>
      <p:sp>
        <p:nvSpPr>
          <p:cNvPr id="8" name="Text 4"/>
          <p:cNvSpPr/>
          <p:nvPr/>
        </p:nvSpPr>
        <p:spPr>
          <a:xfrm>
            <a:off x="9895284" y="3205282"/>
            <a:ext cx="2480905" cy="310158"/>
          </a:xfrm>
          <a:prstGeom prst="rect">
            <a:avLst/>
          </a:prstGeom>
          <a:noFill/>
          <a:ln/>
        </p:spPr>
        <p:txBody>
          <a:bodyPr wrap="none" lIns="0" tIns="0" rIns="0" bIns="0" rtlCol="0" anchor="t"/>
          <a:lstStyle/>
          <a:p>
            <a:pPr marL="0" indent="0" algn="l">
              <a:lnSpc>
                <a:spcPts val="2400"/>
              </a:lnSpc>
              <a:buNone/>
            </a:pPr>
            <a:r>
              <a:rPr lang="en-US" sz="2400" b="1" dirty="0">
                <a:solidFill>
                  <a:srgbClr val="FF0000"/>
                </a:solidFill>
                <a:latin typeface="Alexandria" pitchFamily="34" charset="0"/>
                <a:ea typeface="Alexandria" pitchFamily="34" charset="-122"/>
                <a:cs typeface="Alexandria" pitchFamily="34" charset="-120"/>
              </a:rPr>
              <a:t>Lavoro dignitoso</a:t>
            </a:r>
            <a:endParaRPr lang="en-US" sz="2400" b="1" dirty="0">
              <a:solidFill>
                <a:srgbClr val="FF0000"/>
              </a:solidFill>
            </a:endParaRPr>
          </a:p>
        </p:txBody>
      </p:sp>
      <p:sp>
        <p:nvSpPr>
          <p:cNvPr id="9" name="Text 5"/>
          <p:cNvSpPr/>
          <p:nvPr/>
        </p:nvSpPr>
        <p:spPr>
          <a:xfrm>
            <a:off x="9895284" y="3634502"/>
            <a:ext cx="3941326" cy="793909"/>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SDG 8 - Promuovere crescita economica inclusiva</a:t>
            </a:r>
            <a:endParaRPr lang="en-US" sz="1950" dirty="0"/>
          </a:p>
        </p:txBody>
      </p:sp>
      <p:pic>
        <p:nvPicPr>
          <p:cNvPr id="10" name="Image 2" descr="preencoded.png"/>
          <p:cNvPicPr>
            <a:picLocks noChangeAspect="1"/>
          </p:cNvPicPr>
          <p:nvPr/>
        </p:nvPicPr>
        <p:blipFill>
          <a:blip r:embed="rId5"/>
          <a:stretch>
            <a:fillRect/>
          </a:stretch>
        </p:blipFill>
        <p:spPr>
          <a:xfrm>
            <a:off x="5032653" y="2849285"/>
            <a:ext cx="4564975" cy="4564975"/>
          </a:xfrm>
          <a:prstGeom prst="rect">
            <a:avLst/>
          </a:prstGeom>
        </p:spPr>
      </p:pic>
      <p:pic>
        <p:nvPicPr>
          <p:cNvPr id="11" name="Image 3" descr="preencoded.png"/>
          <p:cNvPicPr>
            <a:picLocks noChangeAspect="1"/>
          </p:cNvPicPr>
          <p:nvPr/>
        </p:nvPicPr>
        <p:blipFill>
          <a:blip r:embed="rId6"/>
          <a:stretch>
            <a:fillRect/>
          </a:stretch>
        </p:blipFill>
        <p:spPr>
          <a:xfrm>
            <a:off x="8296335" y="3816370"/>
            <a:ext cx="296942" cy="371118"/>
          </a:xfrm>
          <a:prstGeom prst="rect">
            <a:avLst/>
          </a:prstGeom>
        </p:spPr>
      </p:pic>
      <p:sp>
        <p:nvSpPr>
          <p:cNvPr id="12" name="Text 6"/>
          <p:cNvSpPr/>
          <p:nvPr/>
        </p:nvSpPr>
        <p:spPr>
          <a:xfrm>
            <a:off x="9895284" y="5438061"/>
            <a:ext cx="3146227" cy="310158"/>
          </a:xfrm>
          <a:prstGeom prst="rect">
            <a:avLst/>
          </a:prstGeom>
          <a:noFill/>
          <a:ln/>
        </p:spPr>
        <p:txBody>
          <a:bodyPr wrap="none" lIns="0" tIns="0" rIns="0" bIns="0" rtlCol="0" anchor="t"/>
          <a:lstStyle/>
          <a:p>
            <a:pPr marL="0" indent="0" algn="l">
              <a:lnSpc>
                <a:spcPts val="2400"/>
              </a:lnSpc>
              <a:buNone/>
            </a:pPr>
            <a:r>
              <a:rPr lang="en-US" sz="2400" b="1" dirty="0">
                <a:solidFill>
                  <a:srgbClr val="FF0000"/>
                </a:solidFill>
                <a:latin typeface="Alexandria" pitchFamily="34" charset="0"/>
                <a:ea typeface="Alexandria" pitchFamily="34" charset="-122"/>
                <a:cs typeface="Alexandria" pitchFamily="34" charset="-120"/>
              </a:rPr>
              <a:t>Ridurre le disuguaglianze</a:t>
            </a:r>
            <a:endParaRPr lang="en-US" sz="2400" b="1" dirty="0">
              <a:solidFill>
                <a:srgbClr val="FF0000"/>
              </a:solidFill>
            </a:endParaRPr>
          </a:p>
        </p:txBody>
      </p:sp>
      <p:sp>
        <p:nvSpPr>
          <p:cNvPr id="13" name="Text 7"/>
          <p:cNvSpPr/>
          <p:nvPr/>
        </p:nvSpPr>
        <p:spPr>
          <a:xfrm>
            <a:off x="9895284" y="5867281"/>
            <a:ext cx="3941326" cy="1190863"/>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SDG 10 - Ridurre le disuguaglianze all'interno dei paesi</a:t>
            </a:r>
            <a:endParaRPr lang="en-US" sz="1950" dirty="0"/>
          </a:p>
        </p:txBody>
      </p:sp>
      <p:pic>
        <p:nvPicPr>
          <p:cNvPr id="14" name="Image 4" descr="preencoded.png"/>
          <p:cNvPicPr>
            <a:picLocks noChangeAspect="1"/>
          </p:cNvPicPr>
          <p:nvPr/>
        </p:nvPicPr>
        <p:blipFill>
          <a:blip r:embed="rId7"/>
          <a:stretch>
            <a:fillRect/>
          </a:stretch>
        </p:blipFill>
        <p:spPr>
          <a:xfrm>
            <a:off x="5032653" y="2849285"/>
            <a:ext cx="4564975" cy="4564975"/>
          </a:xfrm>
          <a:prstGeom prst="rect">
            <a:avLst/>
          </a:prstGeom>
        </p:spPr>
      </p:pic>
      <p:pic>
        <p:nvPicPr>
          <p:cNvPr id="15" name="Image 5" descr="preencoded.png"/>
          <p:cNvPicPr>
            <a:picLocks noChangeAspect="1"/>
          </p:cNvPicPr>
          <p:nvPr/>
        </p:nvPicPr>
        <p:blipFill>
          <a:blip r:embed="rId8"/>
          <a:stretch>
            <a:fillRect/>
          </a:stretch>
        </p:blipFill>
        <p:spPr>
          <a:xfrm>
            <a:off x="8296335" y="6075938"/>
            <a:ext cx="296942" cy="371118"/>
          </a:xfrm>
          <a:prstGeom prst="rect">
            <a:avLst/>
          </a:prstGeom>
        </p:spPr>
      </p:pic>
      <p:sp>
        <p:nvSpPr>
          <p:cNvPr id="16" name="Text 8"/>
          <p:cNvSpPr/>
          <p:nvPr/>
        </p:nvSpPr>
        <p:spPr>
          <a:xfrm>
            <a:off x="2254091" y="5636538"/>
            <a:ext cx="2480905" cy="310158"/>
          </a:xfrm>
          <a:prstGeom prst="rect">
            <a:avLst/>
          </a:prstGeom>
          <a:noFill/>
          <a:ln/>
        </p:spPr>
        <p:txBody>
          <a:bodyPr wrap="none" lIns="0" tIns="0" rIns="0" bIns="0" rtlCol="0" anchor="t"/>
          <a:lstStyle/>
          <a:p>
            <a:pPr marL="0" indent="0" algn="r">
              <a:lnSpc>
                <a:spcPts val="2400"/>
              </a:lnSpc>
              <a:buNone/>
            </a:pPr>
            <a:r>
              <a:rPr lang="en-US" sz="2400" b="1" dirty="0">
                <a:solidFill>
                  <a:srgbClr val="FF0000"/>
                </a:solidFill>
                <a:latin typeface="Alexandria" pitchFamily="34" charset="0"/>
                <a:ea typeface="Alexandria" pitchFamily="34" charset="-122"/>
                <a:cs typeface="Alexandria" pitchFamily="34" charset="-120"/>
              </a:rPr>
              <a:t>Città sostenibili</a:t>
            </a:r>
            <a:endParaRPr lang="en-US" sz="2400" b="1" dirty="0">
              <a:solidFill>
                <a:srgbClr val="FF0000"/>
              </a:solidFill>
            </a:endParaRPr>
          </a:p>
        </p:txBody>
      </p:sp>
      <p:sp>
        <p:nvSpPr>
          <p:cNvPr id="17" name="Text 9"/>
          <p:cNvSpPr/>
          <p:nvPr/>
        </p:nvSpPr>
        <p:spPr>
          <a:xfrm>
            <a:off x="793790" y="6065758"/>
            <a:ext cx="3941207" cy="793909"/>
          </a:xfrm>
          <a:prstGeom prst="rect">
            <a:avLst/>
          </a:prstGeom>
          <a:noFill/>
          <a:ln/>
        </p:spPr>
        <p:txBody>
          <a:bodyPr wrap="square" lIns="0" tIns="0" rIns="0" bIns="0" rtlCol="0" anchor="t"/>
          <a:lstStyle/>
          <a:p>
            <a:pPr marL="0" indent="0" algn="r">
              <a:lnSpc>
                <a:spcPts val="3100"/>
              </a:lnSpc>
              <a:buNone/>
            </a:pPr>
            <a:r>
              <a:rPr lang="en-US" sz="1950" dirty="0">
                <a:solidFill>
                  <a:srgbClr val="404155"/>
                </a:solidFill>
                <a:latin typeface="Nobile" pitchFamily="34" charset="0"/>
                <a:ea typeface="Nobile" pitchFamily="34" charset="-122"/>
                <a:cs typeface="Nobile" pitchFamily="34" charset="-120"/>
              </a:rPr>
              <a:t>SDG 11 - Rendere le città inclusive e sostenibili</a:t>
            </a:r>
            <a:endParaRPr lang="en-US" sz="1950" dirty="0"/>
          </a:p>
        </p:txBody>
      </p:sp>
      <p:pic>
        <p:nvPicPr>
          <p:cNvPr id="18" name="Image 6" descr="preencoded.png"/>
          <p:cNvPicPr>
            <a:picLocks noChangeAspect="1"/>
          </p:cNvPicPr>
          <p:nvPr/>
        </p:nvPicPr>
        <p:blipFill>
          <a:blip r:embed="rId9"/>
          <a:stretch>
            <a:fillRect/>
          </a:stretch>
        </p:blipFill>
        <p:spPr>
          <a:xfrm>
            <a:off x="5032653" y="2849285"/>
            <a:ext cx="4564975" cy="4564975"/>
          </a:xfrm>
          <a:prstGeom prst="rect">
            <a:avLst/>
          </a:prstGeom>
        </p:spPr>
      </p:pic>
      <p:pic>
        <p:nvPicPr>
          <p:cNvPr id="19" name="Image 7" descr="preencoded.png"/>
          <p:cNvPicPr>
            <a:picLocks noChangeAspect="1"/>
          </p:cNvPicPr>
          <p:nvPr/>
        </p:nvPicPr>
        <p:blipFill>
          <a:blip r:embed="rId10"/>
          <a:stretch>
            <a:fillRect/>
          </a:stretch>
        </p:blipFill>
        <p:spPr>
          <a:xfrm>
            <a:off x="6036766" y="6075938"/>
            <a:ext cx="296942" cy="37111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558165" y="870347"/>
            <a:ext cx="8027670" cy="1308259"/>
          </a:xfrm>
          <a:prstGeom prst="rect">
            <a:avLst/>
          </a:prstGeom>
          <a:noFill/>
          <a:ln/>
        </p:spPr>
        <p:txBody>
          <a:bodyPr wrap="none" lIns="0" tIns="0" rIns="0" bIns="0" rtlCol="0" anchor="t"/>
          <a:lstStyle/>
          <a:p>
            <a:pPr marL="0" indent="0" algn="l">
              <a:lnSpc>
                <a:spcPts val="10300"/>
              </a:lnSpc>
              <a:buNone/>
            </a:pPr>
            <a:r>
              <a:rPr lang="en-US" sz="8200" dirty="0">
                <a:solidFill>
                  <a:srgbClr val="1B1B27"/>
                </a:solidFill>
                <a:latin typeface="Alexandria" pitchFamily="34" charset="0"/>
                <a:ea typeface="Alexandria" pitchFamily="34" charset="-122"/>
                <a:cs typeface="Alexandria" pitchFamily="34" charset="-120"/>
              </a:rPr>
              <a:t>FASE 2</a:t>
            </a:r>
            <a:endParaRPr lang="en-US" sz="8200" dirty="0"/>
          </a:p>
        </p:txBody>
      </p:sp>
      <p:sp>
        <p:nvSpPr>
          <p:cNvPr id="4" name="Text 1"/>
          <p:cNvSpPr/>
          <p:nvPr/>
        </p:nvSpPr>
        <p:spPr>
          <a:xfrm>
            <a:off x="558165" y="2387918"/>
            <a:ext cx="8027670" cy="3924776"/>
          </a:xfrm>
          <a:prstGeom prst="rect">
            <a:avLst/>
          </a:prstGeom>
          <a:noFill/>
          <a:ln/>
        </p:spPr>
        <p:txBody>
          <a:bodyPr wrap="square" lIns="0" tIns="0" rIns="0" bIns="0" rtlCol="0" anchor="t"/>
          <a:lstStyle/>
          <a:p>
            <a:pPr marL="0" indent="0" algn="l">
              <a:lnSpc>
                <a:spcPts val="10300"/>
              </a:lnSpc>
              <a:buNone/>
            </a:pPr>
            <a:r>
              <a:rPr lang="en-US" sz="6000" dirty="0">
                <a:solidFill>
                  <a:srgbClr val="1B1B27"/>
                </a:solidFill>
                <a:latin typeface="Alexandria" pitchFamily="34" charset="0"/>
                <a:ea typeface="Alexandria" pitchFamily="34" charset="-122"/>
                <a:cs typeface="Alexandria" pitchFamily="34" charset="-120"/>
              </a:rPr>
              <a:t>Costruzione della Teoria del Cambiamento</a:t>
            </a:r>
            <a:endParaRPr lang="en-US" sz="6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224677"/>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Domande fondamentali del cambiamento sociale</a:t>
            </a:r>
            <a:endParaRPr lang="en-US" sz="3900" dirty="0"/>
          </a:p>
        </p:txBody>
      </p:sp>
      <p:sp>
        <p:nvSpPr>
          <p:cNvPr id="4" name="Text 1"/>
          <p:cNvSpPr/>
          <p:nvPr/>
        </p:nvSpPr>
        <p:spPr>
          <a:xfrm>
            <a:off x="6577846" y="2985730"/>
            <a:ext cx="7258764" cy="1984772"/>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Come si produce il cambiamento nei comportamenti individuali? Quali sono le condizioni necessarie perché una competenza acquisita si traduca in trasformazione duratura? In che modo le modificazioni individuali generano effetti comunitari?</a:t>
            </a:r>
            <a:endParaRPr lang="en-US" sz="1950" dirty="0"/>
          </a:p>
        </p:txBody>
      </p:sp>
      <p:sp>
        <p:nvSpPr>
          <p:cNvPr id="5" name="Shape 2"/>
          <p:cNvSpPr/>
          <p:nvPr/>
        </p:nvSpPr>
        <p:spPr>
          <a:xfrm>
            <a:off x="6280190" y="2762488"/>
            <a:ext cx="22860" cy="2431256"/>
          </a:xfrm>
          <a:prstGeom prst="rect">
            <a:avLst/>
          </a:prstGeom>
          <a:solidFill>
            <a:srgbClr val="1B54DA"/>
          </a:solidFill>
          <a:ln/>
        </p:spPr>
        <p:txBody>
          <a:bodyPr/>
          <a:lstStyle/>
          <a:p>
            <a:endParaRPr lang="it-IT"/>
          </a:p>
        </p:txBody>
      </p:sp>
      <p:sp>
        <p:nvSpPr>
          <p:cNvPr id="6" name="Text 3"/>
          <p:cNvSpPr/>
          <p:nvPr/>
        </p:nvSpPr>
        <p:spPr>
          <a:xfrm>
            <a:off x="6280190" y="5416987"/>
            <a:ext cx="7556421" cy="1587818"/>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Affrontare queste domande in modo esplicito e sistematico distingue un progetto ben concepito da un'iniziativa improvvisata. La Teoria del Cambiamento vi costringe a rendere trasparenti le credenze alla base delle scelte progettuali.</a:t>
            </a:r>
            <a:endParaRPr lang="en-US" sz="19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1279327"/>
            <a:ext cx="8484989"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Dalla logica progettuale ai risultati</a:t>
            </a:r>
            <a:endParaRPr lang="en-US" sz="3900" dirty="0"/>
          </a:p>
        </p:txBody>
      </p:sp>
      <p:sp>
        <p:nvSpPr>
          <p:cNvPr id="3" name="Shape 1"/>
          <p:cNvSpPr/>
          <p:nvPr/>
        </p:nvSpPr>
        <p:spPr>
          <a:xfrm>
            <a:off x="793790" y="4313158"/>
            <a:ext cx="13042821" cy="22860"/>
          </a:xfrm>
          <a:prstGeom prst="roundRect">
            <a:avLst>
              <a:gd name="adj" fmla="val 364651"/>
            </a:avLst>
          </a:prstGeom>
          <a:solidFill>
            <a:srgbClr val="B8C3DF"/>
          </a:solidFill>
          <a:ln/>
        </p:spPr>
        <p:txBody>
          <a:bodyPr/>
          <a:lstStyle/>
          <a:p>
            <a:endParaRPr lang="it-IT"/>
          </a:p>
        </p:txBody>
      </p:sp>
      <p:sp>
        <p:nvSpPr>
          <p:cNvPr id="4" name="Shape 2"/>
          <p:cNvSpPr/>
          <p:nvPr/>
        </p:nvSpPr>
        <p:spPr>
          <a:xfrm>
            <a:off x="3316486" y="3717846"/>
            <a:ext cx="22860" cy="595313"/>
          </a:xfrm>
          <a:prstGeom prst="roundRect">
            <a:avLst>
              <a:gd name="adj" fmla="val 364651"/>
            </a:avLst>
          </a:prstGeom>
          <a:solidFill>
            <a:srgbClr val="B8C3DF"/>
          </a:solidFill>
          <a:ln/>
        </p:spPr>
        <p:txBody>
          <a:bodyPr/>
          <a:lstStyle/>
          <a:p>
            <a:endParaRPr lang="it-IT"/>
          </a:p>
        </p:txBody>
      </p:sp>
      <p:sp>
        <p:nvSpPr>
          <p:cNvPr id="5" name="Shape 3"/>
          <p:cNvSpPr/>
          <p:nvPr/>
        </p:nvSpPr>
        <p:spPr>
          <a:xfrm>
            <a:off x="3104674" y="4089916"/>
            <a:ext cx="446484" cy="446484"/>
          </a:xfrm>
          <a:prstGeom prst="roundRect">
            <a:avLst>
              <a:gd name="adj" fmla="val 18670"/>
            </a:avLst>
          </a:prstGeom>
          <a:solidFill>
            <a:srgbClr val="D2DDF9"/>
          </a:solidFill>
          <a:ln w="7620">
            <a:solidFill>
              <a:srgbClr val="B8C3DF"/>
            </a:solidFill>
            <a:prstDash val="solid"/>
          </a:ln>
        </p:spPr>
        <p:txBody>
          <a:bodyPr/>
          <a:lstStyle/>
          <a:p>
            <a:endParaRPr lang="it-IT"/>
          </a:p>
        </p:txBody>
      </p:sp>
      <p:sp>
        <p:nvSpPr>
          <p:cNvPr id="6" name="Text 4"/>
          <p:cNvSpPr/>
          <p:nvPr/>
        </p:nvSpPr>
        <p:spPr>
          <a:xfrm>
            <a:off x="3179088" y="4127123"/>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04155"/>
                </a:solidFill>
                <a:latin typeface="Alexandria" pitchFamily="34" charset="0"/>
                <a:ea typeface="Alexandria" pitchFamily="34" charset="-122"/>
                <a:cs typeface="Alexandria" pitchFamily="34" charset="-120"/>
              </a:rPr>
              <a:t>1</a:t>
            </a:r>
            <a:endParaRPr lang="en-US" sz="2300" dirty="0"/>
          </a:p>
        </p:txBody>
      </p:sp>
      <p:sp>
        <p:nvSpPr>
          <p:cNvPr id="7" name="Text 5"/>
          <p:cNvSpPr/>
          <p:nvPr/>
        </p:nvSpPr>
        <p:spPr>
          <a:xfrm>
            <a:off x="2087404" y="2296239"/>
            <a:ext cx="2480905" cy="310158"/>
          </a:xfrm>
          <a:prstGeom prst="rect">
            <a:avLst/>
          </a:prstGeom>
          <a:noFill/>
          <a:ln/>
        </p:spPr>
        <p:txBody>
          <a:bodyPr wrap="none" lIns="0" tIns="0" rIns="0" bIns="0" rtlCol="0" anchor="t"/>
          <a:lstStyle/>
          <a:p>
            <a:pPr marL="0" indent="0" algn="ctr">
              <a:lnSpc>
                <a:spcPts val="2400"/>
              </a:lnSpc>
              <a:buNone/>
            </a:pPr>
            <a:r>
              <a:rPr lang="en-US" sz="2400" b="1" dirty="0">
                <a:solidFill>
                  <a:srgbClr val="FF0000"/>
                </a:solidFill>
                <a:latin typeface="Alexandria" pitchFamily="34" charset="0"/>
                <a:ea typeface="Alexandria" pitchFamily="34" charset="-122"/>
                <a:cs typeface="Alexandria" pitchFamily="34" charset="-120"/>
              </a:rPr>
              <a:t>Attività</a:t>
            </a:r>
            <a:endParaRPr lang="en-US" sz="2400" b="1" dirty="0">
              <a:solidFill>
                <a:srgbClr val="FF0000"/>
              </a:solidFill>
            </a:endParaRPr>
          </a:p>
        </p:txBody>
      </p:sp>
      <p:sp>
        <p:nvSpPr>
          <p:cNvPr id="8" name="Text 6"/>
          <p:cNvSpPr/>
          <p:nvPr/>
        </p:nvSpPr>
        <p:spPr>
          <a:xfrm>
            <a:off x="992148" y="2725460"/>
            <a:ext cx="4671536" cy="793909"/>
          </a:xfrm>
          <a:prstGeom prst="rect">
            <a:avLst/>
          </a:prstGeom>
          <a:noFill/>
          <a:ln/>
        </p:spPr>
        <p:txBody>
          <a:bodyPr wrap="square" lIns="0" tIns="0" rIns="0" bIns="0" rtlCol="0" anchor="t"/>
          <a:lstStyle/>
          <a:p>
            <a:pPr marL="0" indent="0" algn="ctr">
              <a:lnSpc>
                <a:spcPts val="3100"/>
              </a:lnSpc>
              <a:buNone/>
            </a:pPr>
            <a:r>
              <a:rPr lang="en-US" sz="1950" dirty="0">
                <a:solidFill>
                  <a:srgbClr val="404155"/>
                </a:solidFill>
                <a:latin typeface="Nobile" pitchFamily="34" charset="0"/>
                <a:ea typeface="Nobile" pitchFamily="34" charset="-122"/>
                <a:cs typeface="Nobile" pitchFamily="34" charset="-120"/>
              </a:rPr>
              <a:t>Interventi concreti derivanti logicamente dall'analisi del problema</a:t>
            </a:r>
            <a:endParaRPr lang="en-US" sz="1950" dirty="0"/>
          </a:p>
        </p:txBody>
      </p:sp>
      <p:sp>
        <p:nvSpPr>
          <p:cNvPr id="9" name="Shape 7"/>
          <p:cNvSpPr/>
          <p:nvPr/>
        </p:nvSpPr>
        <p:spPr>
          <a:xfrm>
            <a:off x="5974556" y="4313158"/>
            <a:ext cx="22860" cy="595313"/>
          </a:xfrm>
          <a:prstGeom prst="roundRect">
            <a:avLst>
              <a:gd name="adj" fmla="val 364651"/>
            </a:avLst>
          </a:prstGeom>
          <a:solidFill>
            <a:srgbClr val="B8C3DF"/>
          </a:solidFill>
          <a:ln/>
        </p:spPr>
        <p:txBody>
          <a:bodyPr/>
          <a:lstStyle/>
          <a:p>
            <a:endParaRPr lang="it-IT"/>
          </a:p>
        </p:txBody>
      </p:sp>
      <p:sp>
        <p:nvSpPr>
          <p:cNvPr id="10" name="Shape 8"/>
          <p:cNvSpPr/>
          <p:nvPr/>
        </p:nvSpPr>
        <p:spPr>
          <a:xfrm>
            <a:off x="5762744" y="4089916"/>
            <a:ext cx="446484" cy="446484"/>
          </a:xfrm>
          <a:prstGeom prst="roundRect">
            <a:avLst>
              <a:gd name="adj" fmla="val 18670"/>
            </a:avLst>
          </a:prstGeom>
          <a:solidFill>
            <a:srgbClr val="D2DDF9"/>
          </a:solidFill>
          <a:ln w="7620">
            <a:solidFill>
              <a:srgbClr val="B8C3DF"/>
            </a:solidFill>
            <a:prstDash val="solid"/>
          </a:ln>
        </p:spPr>
        <p:txBody>
          <a:bodyPr/>
          <a:lstStyle/>
          <a:p>
            <a:endParaRPr lang="it-IT"/>
          </a:p>
        </p:txBody>
      </p:sp>
      <p:sp>
        <p:nvSpPr>
          <p:cNvPr id="11" name="Text 9"/>
          <p:cNvSpPr/>
          <p:nvPr/>
        </p:nvSpPr>
        <p:spPr>
          <a:xfrm>
            <a:off x="5837158" y="4127123"/>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04155"/>
                </a:solidFill>
                <a:latin typeface="Alexandria" pitchFamily="34" charset="0"/>
                <a:ea typeface="Alexandria" pitchFamily="34" charset="-122"/>
                <a:cs typeface="Alexandria" pitchFamily="34" charset="-120"/>
              </a:rPr>
              <a:t>2</a:t>
            </a:r>
            <a:endParaRPr lang="en-US" sz="2300" dirty="0"/>
          </a:p>
        </p:txBody>
      </p:sp>
      <p:sp>
        <p:nvSpPr>
          <p:cNvPr id="12" name="Text 10"/>
          <p:cNvSpPr/>
          <p:nvPr/>
        </p:nvSpPr>
        <p:spPr>
          <a:xfrm>
            <a:off x="4745593" y="5106948"/>
            <a:ext cx="2480905" cy="310158"/>
          </a:xfrm>
          <a:prstGeom prst="rect">
            <a:avLst/>
          </a:prstGeom>
          <a:noFill/>
          <a:ln/>
        </p:spPr>
        <p:txBody>
          <a:bodyPr wrap="none" lIns="0" tIns="0" rIns="0" bIns="0" rtlCol="0" anchor="t"/>
          <a:lstStyle/>
          <a:p>
            <a:pPr marL="0" indent="0" algn="ctr">
              <a:lnSpc>
                <a:spcPts val="2400"/>
              </a:lnSpc>
              <a:buNone/>
            </a:pPr>
            <a:r>
              <a:rPr lang="en-US" sz="2400" b="1" dirty="0">
                <a:solidFill>
                  <a:srgbClr val="FF0000"/>
                </a:solidFill>
                <a:latin typeface="Alexandria" pitchFamily="34" charset="0"/>
                <a:ea typeface="Alexandria" pitchFamily="34" charset="-122"/>
                <a:cs typeface="Alexandria" pitchFamily="34" charset="-120"/>
              </a:rPr>
              <a:t>Output</a:t>
            </a:r>
            <a:endParaRPr lang="en-US" sz="2400" b="1" dirty="0">
              <a:solidFill>
                <a:srgbClr val="FF0000"/>
              </a:solidFill>
            </a:endParaRPr>
          </a:p>
        </p:txBody>
      </p:sp>
      <p:sp>
        <p:nvSpPr>
          <p:cNvPr id="13" name="Text 11"/>
          <p:cNvSpPr/>
          <p:nvPr/>
        </p:nvSpPr>
        <p:spPr>
          <a:xfrm>
            <a:off x="3650218" y="5536168"/>
            <a:ext cx="4671655" cy="793909"/>
          </a:xfrm>
          <a:prstGeom prst="rect">
            <a:avLst/>
          </a:prstGeom>
          <a:noFill/>
          <a:ln/>
        </p:spPr>
        <p:txBody>
          <a:bodyPr wrap="square" lIns="0" tIns="0" rIns="0" bIns="0" rtlCol="0" anchor="t"/>
          <a:lstStyle/>
          <a:p>
            <a:pPr marL="0" indent="0" algn="ctr">
              <a:lnSpc>
                <a:spcPts val="3100"/>
              </a:lnSpc>
              <a:buNone/>
            </a:pPr>
            <a:r>
              <a:rPr lang="en-US" sz="1950" dirty="0">
                <a:solidFill>
                  <a:srgbClr val="404155"/>
                </a:solidFill>
                <a:latin typeface="Nobile" pitchFamily="34" charset="0"/>
                <a:ea typeface="Nobile" pitchFamily="34" charset="-122"/>
                <a:cs typeface="Nobile" pitchFamily="34" charset="-120"/>
              </a:rPr>
              <a:t>Risultati immediati e tangibili che potete controllare direttamente</a:t>
            </a:r>
            <a:endParaRPr lang="en-US" sz="1950" dirty="0"/>
          </a:p>
        </p:txBody>
      </p:sp>
      <p:sp>
        <p:nvSpPr>
          <p:cNvPr id="14" name="Shape 12"/>
          <p:cNvSpPr/>
          <p:nvPr/>
        </p:nvSpPr>
        <p:spPr>
          <a:xfrm>
            <a:off x="8632746" y="3717846"/>
            <a:ext cx="22860" cy="595313"/>
          </a:xfrm>
          <a:prstGeom prst="roundRect">
            <a:avLst>
              <a:gd name="adj" fmla="val 364651"/>
            </a:avLst>
          </a:prstGeom>
          <a:solidFill>
            <a:srgbClr val="B8C3DF"/>
          </a:solidFill>
          <a:ln/>
        </p:spPr>
        <p:txBody>
          <a:bodyPr/>
          <a:lstStyle/>
          <a:p>
            <a:endParaRPr lang="it-IT"/>
          </a:p>
        </p:txBody>
      </p:sp>
      <p:sp>
        <p:nvSpPr>
          <p:cNvPr id="15" name="Shape 13"/>
          <p:cNvSpPr/>
          <p:nvPr/>
        </p:nvSpPr>
        <p:spPr>
          <a:xfrm>
            <a:off x="8420933" y="4089916"/>
            <a:ext cx="446484" cy="446484"/>
          </a:xfrm>
          <a:prstGeom prst="roundRect">
            <a:avLst>
              <a:gd name="adj" fmla="val 18670"/>
            </a:avLst>
          </a:prstGeom>
          <a:solidFill>
            <a:srgbClr val="D2DDF9"/>
          </a:solidFill>
          <a:ln w="7620">
            <a:solidFill>
              <a:srgbClr val="B8C3DF"/>
            </a:solidFill>
            <a:prstDash val="solid"/>
          </a:ln>
        </p:spPr>
        <p:txBody>
          <a:bodyPr/>
          <a:lstStyle/>
          <a:p>
            <a:endParaRPr lang="it-IT"/>
          </a:p>
        </p:txBody>
      </p:sp>
      <p:sp>
        <p:nvSpPr>
          <p:cNvPr id="16" name="Text 14"/>
          <p:cNvSpPr/>
          <p:nvPr/>
        </p:nvSpPr>
        <p:spPr>
          <a:xfrm>
            <a:off x="8495348" y="4127123"/>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04155"/>
                </a:solidFill>
                <a:latin typeface="Alexandria" pitchFamily="34" charset="0"/>
                <a:ea typeface="Alexandria" pitchFamily="34" charset="-122"/>
                <a:cs typeface="Alexandria" pitchFamily="34" charset="-120"/>
              </a:rPr>
              <a:t>3</a:t>
            </a:r>
            <a:endParaRPr lang="en-US" sz="2300" dirty="0"/>
          </a:p>
        </p:txBody>
      </p:sp>
      <p:sp>
        <p:nvSpPr>
          <p:cNvPr id="17" name="Text 15"/>
          <p:cNvSpPr/>
          <p:nvPr/>
        </p:nvSpPr>
        <p:spPr>
          <a:xfrm>
            <a:off x="7403783" y="2296239"/>
            <a:ext cx="2480905" cy="310158"/>
          </a:xfrm>
          <a:prstGeom prst="rect">
            <a:avLst/>
          </a:prstGeom>
          <a:noFill/>
          <a:ln/>
        </p:spPr>
        <p:txBody>
          <a:bodyPr wrap="none" lIns="0" tIns="0" rIns="0" bIns="0" rtlCol="0" anchor="t"/>
          <a:lstStyle/>
          <a:p>
            <a:pPr marL="0" indent="0" algn="ctr">
              <a:lnSpc>
                <a:spcPts val="2400"/>
              </a:lnSpc>
              <a:buNone/>
            </a:pPr>
            <a:r>
              <a:rPr lang="en-US" sz="2400" b="1" dirty="0">
                <a:solidFill>
                  <a:srgbClr val="FF0000"/>
                </a:solidFill>
                <a:latin typeface="Alexandria" pitchFamily="34" charset="0"/>
                <a:ea typeface="Alexandria" pitchFamily="34" charset="-122"/>
                <a:cs typeface="Alexandria" pitchFamily="34" charset="-120"/>
              </a:rPr>
              <a:t>Outcome</a:t>
            </a:r>
            <a:endParaRPr lang="en-US" sz="2400" b="1" dirty="0">
              <a:solidFill>
                <a:srgbClr val="FF0000"/>
              </a:solidFill>
            </a:endParaRPr>
          </a:p>
        </p:txBody>
      </p:sp>
      <p:sp>
        <p:nvSpPr>
          <p:cNvPr id="18" name="Text 16"/>
          <p:cNvSpPr/>
          <p:nvPr/>
        </p:nvSpPr>
        <p:spPr>
          <a:xfrm>
            <a:off x="6308408" y="2725460"/>
            <a:ext cx="4671655" cy="793909"/>
          </a:xfrm>
          <a:prstGeom prst="rect">
            <a:avLst/>
          </a:prstGeom>
          <a:noFill/>
          <a:ln/>
        </p:spPr>
        <p:txBody>
          <a:bodyPr wrap="square" lIns="0" tIns="0" rIns="0" bIns="0" rtlCol="0" anchor="t"/>
          <a:lstStyle/>
          <a:p>
            <a:pPr marL="0" indent="0" algn="ctr">
              <a:lnSpc>
                <a:spcPts val="3100"/>
              </a:lnSpc>
              <a:buNone/>
            </a:pPr>
            <a:r>
              <a:rPr lang="en-US" sz="1950" dirty="0">
                <a:solidFill>
                  <a:srgbClr val="404155"/>
                </a:solidFill>
                <a:latin typeface="Nobile" pitchFamily="34" charset="0"/>
                <a:ea typeface="Nobile" pitchFamily="34" charset="-122"/>
                <a:cs typeface="Nobile" pitchFamily="34" charset="-120"/>
              </a:rPr>
              <a:t>Cambiamenti reali nella vita dei beneficiari del vostro intervento</a:t>
            </a:r>
            <a:endParaRPr lang="en-US" sz="1950" dirty="0"/>
          </a:p>
        </p:txBody>
      </p:sp>
      <p:sp>
        <p:nvSpPr>
          <p:cNvPr id="19" name="Shape 17"/>
          <p:cNvSpPr/>
          <p:nvPr/>
        </p:nvSpPr>
        <p:spPr>
          <a:xfrm>
            <a:off x="11290935" y="4313158"/>
            <a:ext cx="22860" cy="595313"/>
          </a:xfrm>
          <a:prstGeom prst="roundRect">
            <a:avLst>
              <a:gd name="adj" fmla="val 364651"/>
            </a:avLst>
          </a:prstGeom>
          <a:solidFill>
            <a:srgbClr val="B8C3DF"/>
          </a:solidFill>
          <a:ln/>
        </p:spPr>
        <p:txBody>
          <a:bodyPr/>
          <a:lstStyle/>
          <a:p>
            <a:endParaRPr lang="it-IT"/>
          </a:p>
        </p:txBody>
      </p:sp>
      <p:sp>
        <p:nvSpPr>
          <p:cNvPr id="20" name="Shape 18"/>
          <p:cNvSpPr/>
          <p:nvPr/>
        </p:nvSpPr>
        <p:spPr>
          <a:xfrm>
            <a:off x="11079123" y="4089916"/>
            <a:ext cx="446484" cy="446484"/>
          </a:xfrm>
          <a:prstGeom prst="roundRect">
            <a:avLst>
              <a:gd name="adj" fmla="val 18670"/>
            </a:avLst>
          </a:prstGeom>
          <a:solidFill>
            <a:srgbClr val="D2DDF9"/>
          </a:solidFill>
          <a:ln w="7620">
            <a:solidFill>
              <a:srgbClr val="B8C3DF"/>
            </a:solidFill>
            <a:prstDash val="solid"/>
          </a:ln>
        </p:spPr>
        <p:txBody>
          <a:bodyPr/>
          <a:lstStyle/>
          <a:p>
            <a:endParaRPr lang="it-IT"/>
          </a:p>
        </p:txBody>
      </p:sp>
      <p:sp>
        <p:nvSpPr>
          <p:cNvPr id="21" name="Text 19"/>
          <p:cNvSpPr/>
          <p:nvPr/>
        </p:nvSpPr>
        <p:spPr>
          <a:xfrm>
            <a:off x="11153537" y="4127123"/>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04155"/>
                </a:solidFill>
                <a:latin typeface="Alexandria" pitchFamily="34" charset="0"/>
                <a:ea typeface="Alexandria" pitchFamily="34" charset="-122"/>
                <a:cs typeface="Alexandria" pitchFamily="34" charset="-120"/>
              </a:rPr>
              <a:t>4</a:t>
            </a:r>
            <a:endParaRPr lang="en-US" sz="2300" dirty="0"/>
          </a:p>
        </p:txBody>
      </p:sp>
      <p:sp>
        <p:nvSpPr>
          <p:cNvPr id="22" name="Text 20"/>
          <p:cNvSpPr/>
          <p:nvPr/>
        </p:nvSpPr>
        <p:spPr>
          <a:xfrm>
            <a:off x="10061972" y="5106948"/>
            <a:ext cx="2480905" cy="310158"/>
          </a:xfrm>
          <a:prstGeom prst="rect">
            <a:avLst/>
          </a:prstGeom>
          <a:noFill/>
          <a:ln/>
        </p:spPr>
        <p:txBody>
          <a:bodyPr wrap="none" lIns="0" tIns="0" rIns="0" bIns="0" rtlCol="0" anchor="t"/>
          <a:lstStyle/>
          <a:p>
            <a:pPr marL="0" indent="0" algn="ctr">
              <a:lnSpc>
                <a:spcPts val="2400"/>
              </a:lnSpc>
              <a:buNone/>
            </a:pPr>
            <a:r>
              <a:rPr lang="en-US" sz="2400" b="1" dirty="0">
                <a:solidFill>
                  <a:srgbClr val="FF0000"/>
                </a:solidFill>
                <a:latin typeface="Alexandria" pitchFamily="34" charset="0"/>
                <a:ea typeface="Alexandria" pitchFamily="34" charset="-122"/>
                <a:cs typeface="Alexandria" pitchFamily="34" charset="-120"/>
              </a:rPr>
              <a:t>Impatto</a:t>
            </a:r>
            <a:endParaRPr lang="en-US" sz="2400" b="1" dirty="0">
              <a:solidFill>
                <a:srgbClr val="FF0000"/>
              </a:solidFill>
            </a:endParaRPr>
          </a:p>
        </p:txBody>
      </p:sp>
      <p:sp>
        <p:nvSpPr>
          <p:cNvPr id="23" name="Text 21"/>
          <p:cNvSpPr/>
          <p:nvPr/>
        </p:nvSpPr>
        <p:spPr>
          <a:xfrm>
            <a:off x="8966597" y="5536168"/>
            <a:ext cx="4671655" cy="793909"/>
          </a:xfrm>
          <a:prstGeom prst="rect">
            <a:avLst/>
          </a:prstGeom>
          <a:noFill/>
          <a:ln/>
        </p:spPr>
        <p:txBody>
          <a:bodyPr wrap="square" lIns="0" tIns="0" rIns="0" bIns="0" rtlCol="0" anchor="t"/>
          <a:lstStyle/>
          <a:p>
            <a:pPr marL="0" indent="0" algn="ctr">
              <a:lnSpc>
                <a:spcPts val="3100"/>
              </a:lnSpc>
              <a:buNone/>
            </a:pPr>
            <a:r>
              <a:rPr lang="en-US" sz="1950" dirty="0">
                <a:solidFill>
                  <a:srgbClr val="404155"/>
                </a:solidFill>
                <a:latin typeface="Nobile" pitchFamily="34" charset="0"/>
                <a:ea typeface="Nobile" pitchFamily="34" charset="-122"/>
                <a:cs typeface="Nobile" pitchFamily="34" charset="-120"/>
              </a:rPr>
              <a:t>Effetti più ampi e duraturi a livello comunitario o sistemico</a:t>
            </a:r>
            <a:endParaRPr lang="en-US" sz="1950" dirty="0"/>
          </a:p>
        </p:txBody>
      </p:sp>
      <p:sp>
        <p:nvSpPr>
          <p:cNvPr id="24" name="Text 22"/>
          <p:cNvSpPr/>
          <p:nvPr/>
        </p:nvSpPr>
        <p:spPr>
          <a:xfrm>
            <a:off x="793790" y="6553319"/>
            <a:ext cx="13042821" cy="396954"/>
          </a:xfrm>
          <a:prstGeom prst="rect">
            <a:avLst/>
          </a:prstGeom>
          <a:noFill/>
          <a:ln/>
        </p:spPr>
        <p:txBody>
          <a:bodyPr wrap="non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Ogni livello deve essere collegato logicamente al precedente attraverso assunzioni verificabili.</a:t>
            </a:r>
            <a:endParaRPr lang="en-US" sz="19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955715"/>
            <a:ext cx="7556421" cy="1860233"/>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Progettazione delle attività: equilibrio tra ambizione e realismo</a:t>
            </a:r>
            <a:endParaRPr lang="en-US" sz="3900" dirty="0"/>
          </a:p>
        </p:txBody>
      </p:sp>
      <p:sp>
        <p:nvSpPr>
          <p:cNvPr id="4" name="Text 1"/>
          <p:cNvSpPr/>
          <p:nvPr/>
        </p:nvSpPr>
        <p:spPr>
          <a:xfrm>
            <a:off x="6280190" y="3311962"/>
            <a:ext cx="2867501" cy="310158"/>
          </a:xfrm>
          <a:prstGeom prst="rect">
            <a:avLst/>
          </a:prstGeom>
          <a:noFill/>
          <a:ln/>
        </p:spPr>
        <p:txBody>
          <a:bodyPr wrap="none" lIns="0" tIns="0" rIns="0" bIns="0" rtlCol="0" anchor="t"/>
          <a:lstStyle/>
          <a:p>
            <a:pPr marL="0" indent="0" algn="l">
              <a:lnSpc>
                <a:spcPts val="2400"/>
              </a:lnSpc>
              <a:buNone/>
            </a:pPr>
            <a:r>
              <a:rPr lang="en-US" sz="2400" b="1" dirty="0">
                <a:solidFill>
                  <a:srgbClr val="1B1B27"/>
                </a:solidFill>
                <a:latin typeface="Alexandria" pitchFamily="34" charset="0"/>
                <a:ea typeface="Alexandria" pitchFamily="34" charset="-122"/>
                <a:cs typeface="Alexandria" pitchFamily="34" charset="-120"/>
              </a:rPr>
              <a:t>Criteri di progettazione</a:t>
            </a:r>
            <a:endParaRPr lang="en-US" sz="2400" b="1" dirty="0"/>
          </a:p>
        </p:txBody>
      </p:sp>
      <p:sp>
        <p:nvSpPr>
          <p:cNvPr id="5" name="Text 2"/>
          <p:cNvSpPr/>
          <p:nvPr/>
        </p:nvSpPr>
        <p:spPr>
          <a:xfrm>
            <a:off x="6280190" y="3820478"/>
            <a:ext cx="3536156" cy="793909"/>
          </a:xfrm>
          <a:prstGeom prst="rect">
            <a:avLst/>
          </a:prstGeom>
          <a:noFill/>
          <a:ln/>
        </p:spPr>
        <p:txBody>
          <a:bodyPr wrap="square" lIns="0" tIns="0" rIns="0" bIns="0" rtlCol="0" anchor="t"/>
          <a:lstStyle/>
          <a:p>
            <a:pPr marL="342900" indent="-342900" algn="l">
              <a:lnSpc>
                <a:spcPts val="2500"/>
              </a:lnSpc>
              <a:buSzPct val="100000"/>
              <a:buChar char="•"/>
            </a:pPr>
            <a:r>
              <a:rPr lang="en-US" sz="2000" dirty="0">
                <a:solidFill>
                  <a:srgbClr val="404155"/>
                </a:solidFill>
                <a:latin typeface="Nobile" pitchFamily="34" charset="0"/>
                <a:ea typeface="Nobile" pitchFamily="34" charset="-122"/>
                <a:cs typeface="Nobile" pitchFamily="34" charset="-120"/>
              </a:rPr>
              <a:t>Derivazione logica dall'analisi del problema</a:t>
            </a:r>
            <a:endParaRPr lang="en-US" sz="2000" dirty="0"/>
          </a:p>
        </p:txBody>
      </p:sp>
      <p:sp>
        <p:nvSpPr>
          <p:cNvPr id="6" name="Text 3"/>
          <p:cNvSpPr/>
          <p:nvPr/>
        </p:nvSpPr>
        <p:spPr>
          <a:xfrm>
            <a:off x="6280190" y="4683800"/>
            <a:ext cx="3536156" cy="793909"/>
          </a:xfrm>
          <a:prstGeom prst="rect">
            <a:avLst/>
          </a:prstGeom>
          <a:noFill/>
          <a:ln/>
        </p:spPr>
        <p:txBody>
          <a:bodyPr wrap="square" lIns="0" tIns="0" rIns="0" bIns="0" rtlCol="0" anchor="t"/>
          <a:lstStyle/>
          <a:p>
            <a:pPr marL="342900" indent="-342900" algn="l">
              <a:lnSpc>
                <a:spcPts val="2500"/>
              </a:lnSpc>
              <a:buSzPct val="100000"/>
              <a:buChar char="•"/>
            </a:pPr>
            <a:r>
              <a:rPr lang="en-US" sz="2000" dirty="0">
                <a:solidFill>
                  <a:srgbClr val="404155"/>
                </a:solidFill>
                <a:latin typeface="Nobile" pitchFamily="34" charset="0"/>
                <a:ea typeface="Nobile" pitchFamily="34" charset="-122"/>
                <a:cs typeface="Nobile" pitchFamily="34" charset="-120"/>
              </a:rPr>
              <a:t>Innovazione e intensità sufficienti</a:t>
            </a:r>
            <a:endParaRPr lang="en-US" sz="2000" dirty="0"/>
          </a:p>
        </p:txBody>
      </p:sp>
      <p:sp>
        <p:nvSpPr>
          <p:cNvPr id="7" name="Text 4"/>
          <p:cNvSpPr/>
          <p:nvPr/>
        </p:nvSpPr>
        <p:spPr>
          <a:xfrm>
            <a:off x="6280190" y="5547122"/>
            <a:ext cx="3536156" cy="793909"/>
          </a:xfrm>
          <a:prstGeom prst="rect">
            <a:avLst/>
          </a:prstGeom>
          <a:noFill/>
          <a:ln/>
        </p:spPr>
        <p:txBody>
          <a:bodyPr wrap="square" lIns="0" tIns="0" rIns="0" bIns="0" rtlCol="0" anchor="t"/>
          <a:lstStyle/>
          <a:p>
            <a:pPr marL="342900" indent="-342900" algn="l">
              <a:lnSpc>
                <a:spcPts val="2500"/>
              </a:lnSpc>
              <a:buSzPct val="100000"/>
              <a:buChar char="•"/>
            </a:pPr>
            <a:r>
              <a:rPr lang="en-US" sz="2000" dirty="0">
                <a:solidFill>
                  <a:srgbClr val="404155"/>
                </a:solidFill>
                <a:latin typeface="Nobile" pitchFamily="34" charset="0"/>
                <a:ea typeface="Nobile" pitchFamily="34" charset="-122"/>
                <a:cs typeface="Nobile" pitchFamily="34" charset="-120"/>
              </a:rPr>
              <a:t>Realizzabilità con risorse disponibili</a:t>
            </a:r>
            <a:endParaRPr lang="en-US" sz="2000" dirty="0"/>
          </a:p>
        </p:txBody>
      </p:sp>
      <p:sp>
        <p:nvSpPr>
          <p:cNvPr id="8" name="Text 5"/>
          <p:cNvSpPr/>
          <p:nvPr/>
        </p:nvSpPr>
        <p:spPr>
          <a:xfrm>
            <a:off x="6280190" y="6410444"/>
            <a:ext cx="3536156" cy="793909"/>
          </a:xfrm>
          <a:prstGeom prst="rect">
            <a:avLst/>
          </a:prstGeom>
          <a:noFill/>
          <a:ln/>
        </p:spPr>
        <p:txBody>
          <a:bodyPr wrap="square" lIns="0" tIns="0" rIns="0" bIns="0" rtlCol="0" anchor="t"/>
          <a:lstStyle/>
          <a:p>
            <a:pPr marL="342900" indent="-342900" algn="l">
              <a:lnSpc>
                <a:spcPts val="2500"/>
              </a:lnSpc>
              <a:buSzPct val="100000"/>
              <a:buChar char="•"/>
            </a:pPr>
            <a:r>
              <a:rPr lang="en-US" sz="2000" dirty="0">
                <a:solidFill>
                  <a:srgbClr val="404155"/>
                </a:solidFill>
                <a:latin typeface="Nobile" pitchFamily="34" charset="0"/>
                <a:ea typeface="Nobile" pitchFamily="34" charset="-122"/>
                <a:cs typeface="Nobile" pitchFamily="34" charset="-120"/>
              </a:rPr>
              <a:t>Adattamento al contesto territoriale</a:t>
            </a:r>
            <a:endParaRPr lang="en-US" sz="2000" dirty="0"/>
          </a:p>
        </p:txBody>
      </p:sp>
      <p:sp>
        <p:nvSpPr>
          <p:cNvPr id="9" name="Text 6"/>
          <p:cNvSpPr/>
          <p:nvPr/>
        </p:nvSpPr>
        <p:spPr>
          <a:xfrm>
            <a:off x="10308074" y="3311962"/>
            <a:ext cx="2480905" cy="310158"/>
          </a:xfrm>
          <a:prstGeom prst="rect">
            <a:avLst/>
          </a:prstGeom>
          <a:noFill/>
          <a:ln/>
        </p:spPr>
        <p:txBody>
          <a:bodyPr wrap="none" lIns="0" tIns="0" rIns="0" bIns="0" rtlCol="0" anchor="t"/>
          <a:lstStyle/>
          <a:p>
            <a:pPr marL="0" indent="0" algn="l">
              <a:lnSpc>
                <a:spcPts val="2400"/>
              </a:lnSpc>
              <a:buNone/>
            </a:pPr>
            <a:endParaRPr lang="en-US" sz="19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1476494"/>
            <a:ext cx="9104590"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Output: risultati tangibili e misurabili</a:t>
            </a:r>
            <a:endParaRPr lang="en-US" sz="3900" dirty="0"/>
          </a:p>
        </p:txBody>
      </p:sp>
      <p:sp>
        <p:nvSpPr>
          <p:cNvPr id="3" name="Text 1"/>
          <p:cNvSpPr/>
          <p:nvPr/>
        </p:nvSpPr>
        <p:spPr>
          <a:xfrm>
            <a:off x="793790" y="2493407"/>
            <a:ext cx="13042821" cy="793909"/>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Gli output rappresentano ciò che potete controllare direttamente e costituiscono la base per tutto ciò che seguirà. Richiedono precisione quantitativa e qualitativa.</a:t>
            </a:r>
            <a:endParaRPr lang="en-US" sz="1950" dirty="0"/>
          </a:p>
        </p:txBody>
      </p:sp>
      <p:sp>
        <p:nvSpPr>
          <p:cNvPr id="4" name="Text 2"/>
          <p:cNvSpPr/>
          <p:nvPr/>
        </p:nvSpPr>
        <p:spPr>
          <a:xfrm>
            <a:off x="793790" y="3609737"/>
            <a:ext cx="4182189"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40</a:t>
            </a:r>
            <a:endParaRPr lang="en-US" sz="5150" dirty="0"/>
          </a:p>
        </p:txBody>
      </p:sp>
      <p:sp>
        <p:nvSpPr>
          <p:cNvPr id="5" name="Text 3"/>
          <p:cNvSpPr/>
          <p:nvPr/>
        </p:nvSpPr>
        <p:spPr>
          <a:xfrm>
            <a:off x="1644372" y="4512707"/>
            <a:ext cx="2480905" cy="310158"/>
          </a:xfrm>
          <a:prstGeom prst="rect">
            <a:avLst/>
          </a:prstGeom>
          <a:noFill/>
          <a:ln/>
        </p:spPr>
        <p:txBody>
          <a:bodyPr wrap="none" lIns="0" tIns="0" rIns="0" bIns="0" rtlCol="0" anchor="t"/>
          <a:lstStyle/>
          <a:p>
            <a:pPr marL="0" indent="0" algn="ctr">
              <a:lnSpc>
                <a:spcPts val="2400"/>
              </a:lnSpc>
              <a:buNone/>
            </a:pPr>
            <a:r>
              <a:rPr lang="en-US" sz="2400" b="1" dirty="0">
                <a:solidFill>
                  <a:srgbClr val="FF0000"/>
                </a:solidFill>
                <a:latin typeface="Alexandria" pitchFamily="34" charset="0"/>
                <a:ea typeface="Alexandria" pitchFamily="34" charset="-122"/>
                <a:cs typeface="Alexandria" pitchFamily="34" charset="-120"/>
              </a:rPr>
              <a:t>Ore di formazione</a:t>
            </a:r>
            <a:endParaRPr lang="en-US" sz="2400" b="1" dirty="0">
              <a:solidFill>
                <a:srgbClr val="FF0000"/>
              </a:solidFill>
            </a:endParaRPr>
          </a:p>
        </p:txBody>
      </p:sp>
      <p:sp>
        <p:nvSpPr>
          <p:cNvPr id="6" name="Text 4"/>
          <p:cNvSpPr/>
          <p:nvPr/>
        </p:nvSpPr>
        <p:spPr>
          <a:xfrm>
            <a:off x="793790" y="4941927"/>
            <a:ext cx="4182189" cy="793909"/>
          </a:xfrm>
          <a:prstGeom prst="rect">
            <a:avLst/>
          </a:prstGeom>
          <a:noFill/>
          <a:ln/>
        </p:spPr>
        <p:txBody>
          <a:bodyPr wrap="square" lIns="0" tIns="0" rIns="0" bIns="0" rtlCol="0" anchor="t"/>
          <a:lstStyle/>
          <a:p>
            <a:pPr marL="0" indent="0" algn="ctr">
              <a:lnSpc>
                <a:spcPts val="3100"/>
              </a:lnSpc>
              <a:buNone/>
            </a:pPr>
            <a:r>
              <a:rPr lang="en-US" sz="1950" dirty="0">
                <a:solidFill>
                  <a:srgbClr val="404155"/>
                </a:solidFill>
                <a:latin typeface="Nobile" pitchFamily="34" charset="0"/>
                <a:ea typeface="Nobile" pitchFamily="34" charset="-122"/>
                <a:cs typeface="Nobile" pitchFamily="34" charset="-120"/>
              </a:rPr>
              <a:t>Erogate con metodologie specifiche</a:t>
            </a:r>
            <a:endParaRPr lang="en-US" sz="1950" dirty="0"/>
          </a:p>
        </p:txBody>
      </p:sp>
      <p:sp>
        <p:nvSpPr>
          <p:cNvPr id="7" name="Text 5"/>
          <p:cNvSpPr/>
          <p:nvPr/>
        </p:nvSpPr>
        <p:spPr>
          <a:xfrm>
            <a:off x="5223986" y="3609737"/>
            <a:ext cx="4182308"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25</a:t>
            </a:r>
            <a:endParaRPr lang="en-US" sz="5150" dirty="0"/>
          </a:p>
        </p:txBody>
      </p:sp>
      <p:sp>
        <p:nvSpPr>
          <p:cNvPr id="8" name="Text 6"/>
          <p:cNvSpPr/>
          <p:nvPr/>
        </p:nvSpPr>
        <p:spPr>
          <a:xfrm>
            <a:off x="6001226" y="4512707"/>
            <a:ext cx="2627709" cy="310158"/>
          </a:xfrm>
          <a:prstGeom prst="rect">
            <a:avLst/>
          </a:prstGeom>
          <a:noFill/>
          <a:ln/>
        </p:spPr>
        <p:txBody>
          <a:bodyPr wrap="none" lIns="0" tIns="0" rIns="0" bIns="0" rtlCol="0" anchor="t"/>
          <a:lstStyle/>
          <a:p>
            <a:pPr marL="0" indent="0" algn="ctr">
              <a:lnSpc>
                <a:spcPts val="2400"/>
              </a:lnSpc>
              <a:buNone/>
            </a:pPr>
            <a:r>
              <a:rPr lang="en-US" sz="2400" b="1" dirty="0">
                <a:solidFill>
                  <a:srgbClr val="FF0000"/>
                </a:solidFill>
                <a:latin typeface="Alexandria" pitchFamily="34" charset="0"/>
                <a:ea typeface="Alexandria" pitchFamily="34" charset="-122"/>
                <a:cs typeface="Alexandria" pitchFamily="34" charset="-120"/>
              </a:rPr>
              <a:t>Partecipanti coinvolti</a:t>
            </a:r>
            <a:endParaRPr lang="en-US" sz="2400" b="1" dirty="0">
              <a:solidFill>
                <a:srgbClr val="FF0000"/>
              </a:solidFill>
            </a:endParaRPr>
          </a:p>
        </p:txBody>
      </p:sp>
      <p:sp>
        <p:nvSpPr>
          <p:cNvPr id="9" name="Text 7"/>
          <p:cNvSpPr/>
          <p:nvPr/>
        </p:nvSpPr>
        <p:spPr>
          <a:xfrm>
            <a:off x="5223986" y="4941927"/>
            <a:ext cx="4182308" cy="396954"/>
          </a:xfrm>
          <a:prstGeom prst="rect">
            <a:avLst/>
          </a:prstGeom>
          <a:noFill/>
          <a:ln/>
        </p:spPr>
        <p:txBody>
          <a:bodyPr wrap="none" lIns="0" tIns="0" rIns="0" bIns="0" rtlCol="0" anchor="t"/>
          <a:lstStyle/>
          <a:p>
            <a:pPr marL="0" indent="0" algn="ctr">
              <a:lnSpc>
                <a:spcPts val="3100"/>
              </a:lnSpc>
              <a:buNone/>
            </a:pPr>
            <a:r>
              <a:rPr lang="en-US" sz="1950" dirty="0">
                <a:solidFill>
                  <a:srgbClr val="404155"/>
                </a:solidFill>
                <a:latin typeface="Nobile" pitchFamily="34" charset="0"/>
                <a:ea typeface="Nobile" pitchFamily="34" charset="-122"/>
                <a:cs typeface="Nobile" pitchFamily="34" charset="-120"/>
              </a:rPr>
              <a:t>Con caratteristiche definite</a:t>
            </a:r>
            <a:endParaRPr lang="en-US" sz="1950" dirty="0"/>
          </a:p>
        </p:txBody>
      </p:sp>
      <p:sp>
        <p:nvSpPr>
          <p:cNvPr id="10" name="Text 8"/>
          <p:cNvSpPr/>
          <p:nvPr/>
        </p:nvSpPr>
        <p:spPr>
          <a:xfrm>
            <a:off x="9654302" y="3609737"/>
            <a:ext cx="4182308"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15</a:t>
            </a:r>
            <a:endParaRPr lang="en-US" sz="5150" dirty="0"/>
          </a:p>
        </p:txBody>
      </p:sp>
      <p:sp>
        <p:nvSpPr>
          <p:cNvPr id="11" name="Text 9"/>
          <p:cNvSpPr/>
          <p:nvPr/>
        </p:nvSpPr>
        <p:spPr>
          <a:xfrm>
            <a:off x="10304383" y="4512707"/>
            <a:ext cx="2882146" cy="310158"/>
          </a:xfrm>
          <a:prstGeom prst="rect">
            <a:avLst/>
          </a:prstGeom>
          <a:noFill/>
          <a:ln/>
        </p:spPr>
        <p:txBody>
          <a:bodyPr wrap="none" lIns="0" tIns="0" rIns="0" bIns="0" rtlCol="0" anchor="t"/>
          <a:lstStyle/>
          <a:p>
            <a:pPr marL="0" indent="0" algn="ctr">
              <a:lnSpc>
                <a:spcPts val="2400"/>
              </a:lnSpc>
              <a:buNone/>
            </a:pPr>
            <a:r>
              <a:rPr lang="en-US" sz="2400" b="1" dirty="0">
                <a:solidFill>
                  <a:srgbClr val="FF0000"/>
                </a:solidFill>
                <a:latin typeface="Alexandria" pitchFamily="34" charset="0"/>
                <a:ea typeface="Alexandria" pitchFamily="34" charset="-122"/>
                <a:cs typeface="Alexandria" pitchFamily="34" charset="-120"/>
              </a:rPr>
              <a:t>Competenze certificate</a:t>
            </a:r>
            <a:endParaRPr lang="en-US" sz="2400" b="1" dirty="0">
              <a:solidFill>
                <a:srgbClr val="FF0000"/>
              </a:solidFill>
            </a:endParaRPr>
          </a:p>
        </p:txBody>
      </p:sp>
      <p:sp>
        <p:nvSpPr>
          <p:cNvPr id="12" name="Text 10"/>
          <p:cNvSpPr/>
          <p:nvPr/>
        </p:nvSpPr>
        <p:spPr>
          <a:xfrm>
            <a:off x="9654302" y="4941927"/>
            <a:ext cx="4182308" cy="793909"/>
          </a:xfrm>
          <a:prstGeom prst="rect">
            <a:avLst/>
          </a:prstGeom>
          <a:noFill/>
          <a:ln/>
        </p:spPr>
        <p:txBody>
          <a:bodyPr wrap="square" lIns="0" tIns="0" rIns="0" bIns="0" rtlCol="0" anchor="t"/>
          <a:lstStyle/>
          <a:p>
            <a:pPr marL="0" indent="0" algn="ctr">
              <a:lnSpc>
                <a:spcPts val="3100"/>
              </a:lnSpc>
              <a:buNone/>
            </a:pPr>
            <a:r>
              <a:rPr lang="en-US" sz="1950" dirty="0">
                <a:solidFill>
                  <a:srgbClr val="404155"/>
                </a:solidFill>
                <a:latin typeface="Nobile" pitchFamily="34" charset="0"/>
                <a:ea typeface="Nobile" pitchFamily="34" charset="-122"/>
                <a:cs typeface="Nobile" pitchFamily="34" charset="-120"/>
              </a:rPr>
              <a:t>Attraverso valutazioni standardizzate</a:t>
            </a:r>
            <a:endParaRPr lang="en-US" sz="19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02786" y="341295"/>
            <a:ext cx="7911227" cy="1926431"/>
          </a:xfrm>
          <a:prstGeom prst="rect">
            <a:avLst/>
          </a:prstGeom>
          <a:noFill/>
          <a:ln/>
        </p:spPr>
        <p:txBody>
          <a:bodyPr wrap="square" lIns="0" tIns="0" rIns="0" bIns="0" rtlCol="0" anchor="t"/>
          <a:lstStyle/>
          <a:p>
            <a:pPr marL="0" indent="0" algn="l">
              <a:lnSpc>
                <a:spcPts val="7550"/>
              </a:lnSpc>
              <a:buNone/>
            </a:pPr>
            <a:r>
              <a:rPr lang="en-US" sz="6050" dirty="0">
                <a:solidFill>
                  <a:srgbClr val="1B1B27"/>
                </a:solidFill>
                <a:latin typeface="Alexandria" pitchFamily="34" charset="0"/>
                <a:ea typeface="Alexandria" pitchFamily="34" charset="-122"/>
                <a:cs typeface="Alexandria" pitchFamily="34" charset="-120"/>
              </a:rPr>
              <a:t>Outcome: il cambiamento reale</a:t>
            </a:r>
            <a:endParaRPr lang="en-US" sz="6050" dirty="0"/>
          </a:p>
        </p:txBody>
      </p:sp>
      <p:sp>
        <p:nvSpPr>
          <p:cNvPr id="4" name="Text 1"/>
          <p:cNvSpPr/>
          <p:nvPr/>
        </p:nvSpPr>
        <p:spPr>
          <a:xfrm>
            <a:off x="6125647" y="2483866"/>
            <a:ext cx="7911227" cy="924401"/>
          </a:xfrm>
          <a:prstGeom prst="rect">
            <a:avLst/>
          </a:prstGeom>
          <a:noFill/>
          <a:ln/>
        </p:spPr>
        <p:txBody>
          <a:bodyPr wrap="square" lIns="0" tIns="0" rIns="0" bIns="0" rtlCol="0" anchor="t"/>
          <a:lstStyle/>
          <a:p>
            <a:pPr marL="0" indent="0" algn="l">
              <a:lnSpc>
                <a:spcPts val="2400"/>
              </a:lnSpc>
              <a:buNone/>
            </a:pPr>
            <a:r>
              <a:rPr lang="en-US" sz="2000" dirty="0">
                <a:solidFill>
                  <a:srgbClr val="404155"/>
                </a:solidFill>
                <a:latin typeface="Nobile" pitchFamily="34" charset="0"/>
                <a:ea typeface="Nobile" pitchFamily="34" charset="-122"/>
                <a:cs typeface="Nobile" pitchFamily="34" charset="-120"/>
              </a:rPr>
              <a:t>Gli outcome sono i cambiamenti che si verificano nella vita delle persone: acquisizione di competenze, modifica di comportamenti, miglioramento di condizioni di vita. A differenza degli output, non sono sotto il vostro controllo diretto.</a:t>
            </a:r>
            <a:endParaRPr lang="en-US" sz="2000" dirty="0"/>
          </a:p>
        </p:txBody>
      </p:sp>
      <p:sp>
        <p:nvSpPr>
          <p:cNvPr id="5" name="Shape 2"/>
          <p:cNvSpPr/>
          <p:nvPr/>
        </p:nvSpPr>
        <p:spPr>
          <a:xfrm>
            <a:off x="6102787" y="4315539"/>
            <a:ext cx="22860" cy="2853690"/>
          </a:xfrm>
          <a:prstGeom prst="roundRect">
            <a:avLst>
              <a:gd name="adj" fmla="val 283172"/>
            </a:avLst>
          </a:prstGeom>
          <a:solidFill>
            <a:srgbClr val="B8C3DF"/>
          </a:solidFill>
          <a:ln/>
        </p:spPr>
        <p:txBody>
          <a:bodyPr/>
          <a:lstStyle/>
          <a:p>
            <a:endParaRPr lang="it-IT"/>
          </a:p>
        </p:txBody>
      </p:sp>
      <p:sp>
        <p:nvSpPr>
          <p:cNvPr id="6" name="Shape 3"/>
          <p:cNvSpPr/>
          <p:nvPr/>
        </p:nvSpPr>
        <p:spPr>
          <a:xfrm>
            <a:off x="6125647" y="4315539"/>
            <a:ext cx="7911227" cy="1272778"/>
          </a:xfrm>
          <a:prstGeom prst="rect">
            <a:avLst/>
          </a:prstGeom>
          <a:solidFill>
            <a:srgbClr val="D2DDF9"/>
          </a:solidFill>
          <a:ln w="7620">
            <a:solidFill>
              <a:srgbClr val="B8C3DF"/>
            </a:solidFill>
            <a:prstDash val="solid"/>
          </a:ln>
        </p:spPr>
        <p:txBody>
          <a:bodyPr/>
          <a:lstStyle/>
          <a:p>
            <a:endParaRPr lang="it-IT"/>
          </a:p>
        </p:txBody>
      </p:sp>
      <p:sp>
        <p:nvSpPr>
          <p:cNvPr id="7" name="Text 4"/>
          <p:cNvSpPr/>
          <p:nvPr/>
        </p:nvSpPr>
        <p:spPr>
          <a:xfrm>
            <a:off x="6279713" y="4477226"/>
            <a:ext cx="2129909" cy="240744"/>
          </a:xfrm>
          <a:prstGeom prst="rect">
            <a:avLst/>
          </a:prstGeom>
          <a:noFill/>
          <a:ln/>
        </p:spPr>
        <p:txBody>
          <a:bodyPr wrap="none" lIns="0" tIns="0" rIns="0" bIns="0" rtlCol="0" anchor="t"/>
          <a:lstStyle/>
          <a:p>
            <a:pPr marL="0" indent="0" algn="l">
              <a:lnSpc>
                <a:spcPts val="1850"/>
              </a:lnSpc>
              <a:buNone/>
            </a:pPr>
            <a:r>
              <a:rPr lang="en-US" dirty="0">
                <a:solidFill>
                  <a:srgbClr val="404155"/>
                </a:solidFill>
                <a:latin typeface="Alexandria" pitchFamily="34" charset="0"/>
                <a:ea typeface="Alexandria" pitchFamily="34" charset="-122"/>
                <a:cs typeface="Alexandria" pitchFamily="34" charset="-120"/>
              </a:rPr>
              <a:t>Sfida della definizione</a:t>
            </a:r>
            <a:endParaRPr lang="en-US" dirty="0"/>
          </a:p>
        </p:txBody>
      </p:sp>
      <p:sp>
        <p:nvSpPr>
          <p:cNvPr id="8" name="Text 5"/>
          <p:cNvSpPr/>
          <p:nvPr/>
        </p:nvSpPr>
        <p:spPr>
          <a:xfrm>
            <a:off x="6279713" y="4810363"/>
            <a:ext cx="7595473" cy="616268"/>
          </a:xfrm>
          <a:prstGeom prst="rect">
            <a:avLst/>
          </a:prstGeom>
          <a:noFill/>
          <a:ln/>
        </p:spPr>
        <p:txBody>
          <a:bodyPr wrap="square" lIns="0" tIns="0" rIns="0" bIns="0" rtlCol="0" anchor="t"/>
          <a:lstStyle/>
          <a:p>
            <a:pPr marL="0" indent="0" algn="l">
              <a:lnSpc>
                <a:spcPts val="2400"/>
              </a:lnSpc>
              <a:buNone/>
            </a:pPr>
            <a:r>
              <a:rPr lang="en-US" sz="2000" dirty="0">
                <a:solidFill>
                  <a:srgbClr val="404155"/>
                </a:solidFill>
                <a:latin typeface="Nobile" pitchFamily="34" charset="0"/>
                <a:ea typeface="Nobile" pitchFamily="34" charset="-122"/>
                <a:cs typeface="Nobile" pitchFamily="34" charset="-120"/>
              </a:rPr>
              <a:t>Immaginare cambiamenti ambiziosi ma plausibili, considerando le tempistiche reali del cambiamento sociale</a:t>
            </a:r>
            <a:endParaRPr lang="en-US" sz="2000" dirty="0"/>
          </a:p>
        </p:txBody>
      </p:sp>
      <p:sp>
        <p:nvSpPr>
          <p:cNvPr id="9" name="Shape 6"/>
          <p:cNvSpPr/>
          <p:nvPr/>
        </p:nvSpPr>
        <p:spPr>
          <a:xfrm>
            <a:off x="6125647" y="5896451"/>
            <a:ext cx="7911227" cy="1272778"/>
          </a:xfrm>
          <a:prstGeom prst="rect">
            <a:avLst/>
          </a:prstGeom>
          <a:solidFill>
            <a:srgbClr val="D2DDF9"/>
          </a:solidFill>
          <a:ln w="7620">
            <a:solidFill>
              <a:srgbClr val="B8C3DF"/>
            </a:solidFill>
            <a:prstDash val="solid"/>
          </a:ln>
        </p:spPr>
        <p:txBody>
          <a:bodyPr/>
          <a:lstStyle/>
          <a:p>
            <a:endParaRPr lang="it-IT"/>
          </a:p>
        </p:txBody>
      </p:sp>
      <p:sp>
        <p:nvSpPr>
          <p:cNvPr id="10" name="Text 7"/>
          <p:cNvSpPr/>
          <p:nvPr/>
        </p:nvSpPr>
        <p:spPr>
          <a:xfrm>
            <a:off x="6279713" y="6058138"/>
            <a:ext cx="2455545" cy="240744"/>
          </a:xfrm>
          <a:prstGeom prst="rect">
            <a:avLst/>
          </a:prstGeom>
          <a:noFill/>
          <a:ln/>
        </p:spPr>
        <p:txBody>
          <a:bodyPr wrap="none" lIns="0" tIns="0" rIns="0" bIns="0" rtlCol="0" anchor="t"/>
          <a:lstStyle/>
          <a:p>
            <a:pPr marL="0" indent="0" algn="l">
              <a:lnSpc>
                <a:spcPts val="1850"/>
              </a:lnSpc>
              <a:buNone/>
            </a:pPr>
            <a:r>
              <a:rPr lang="en-US" sz="2000" dirty="0">
                <a:solidFill>
                  <a:srgbClr val="404155"/>
                </a:solidFill>
                <a:latin typeface="Alexandria" pitchFamily="34" charset="0"/>
                <a:ea typeface="Alexandria" pitchFamily="34" charset="-122"/>
                <a:cs typeface="Alexandria" pitchFamily="34" charset="-120"/>
              </a:rPr>
              <a:t>Comprensione temporale</a:t>
            </a:r>
            <a:endParaRPr lang="en-US" sz="2000" dirty="0"/>
          </a:p>
        </p:txBody>
      </p:sp>
      <p:sp>
        <p:nvSpPr>
          <p:cNvPr id="11" name="Text 8"/>
          <p:cNvSpPr/>
          <p:nvPr/>
        </p:nvSpPr>
        <p:spPr>
          <a:xfrm>
            <a:off x="6279713" y="6391275"/>
            <a:ext cx="7595473" cy="616268"/>
          </a:xfrm>
          <a:prstGeom prst="rect">
            <a:avLst/>
          </a:prstGeom>
          <a:noFill/>
          <a:ln/>
        </p:spPr>
        <p:txBody>
          <a:bodyPr wrap="square" lIns="0" tIns="0" rIns="0" bIns="0" rtlCol="0" anchor="t"/>
          <a:lstStyle/>
          <a:p>
            <a:pPr marL="0" indent="0" algn="l">
              <a:lnSpc>
                <a:spcPts val="2400"/>
              </a:lnSpc>
              <a:buNone/>
            </a:pPr>
            <a:r>
              <a:rPr lang="en-US" sz="2000" dirty="0">
                <a:solidFill>
                  <a:srgbClr val="404155"/>
                </a:solidFill>
                <a:latin typeface="Nobile" pitchFamily="34" charset="0"/>
                <a:ea typeface="Nobile" pitchFamily="34" charset="-122"/>
                <a:cs typeface="Nobile" pitchFamily="34" charset="-120"/>
              </a:rPr>
              <a:t>Alcuni outcome si manifestano rapidamente, altri richiedono mesi o anni per consolidarsi</a:t>
            </a:r>
            <a:endParaRPr lang="en-US" sz="2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85813" y="540187"/>
            <a:ext cx="6903720" cy="613886"/>
          </a:xfrm>
          <a:prstGeom prst="rect">
            <a:avLst/>
          </a:prstGeom>
          <a:noFill/>
          <a:ln/>
        </p:spPr>
        <p:txBody>
          <a:bodyPr wrap="none" lIns="0" tIns="0" rIns="0" bIns="0" rtlCol="0" anchor="t"/>
          <a:lstStyle/>
          <a:p>
            <a:pPr marL="0" indent="0" algn="l">
              <a:lnSpc>
                <a:spcPts val="4800"/>
              </a:lnSpc>
              <a:buNone/>
            </a:pPr>
            <a:r>
              <a:rPr lang="en-US" sz="3850" dirty="0">
                <a:solidFill>
                  <a:srgbClr val="1B1B27"/>
                </a:solidFill>
                <a:latin typeface="Alexandria" pitchFamily="34" charset="0"/>
                <a:ea typeface="Alexandria" pitchFamily="34" charset="-122"/>
                <a:cs typeface="Alexandria" pitchFamily="34" charset="-120"/>
              </a:rPr>
              <a:t>Impatto: la visione sistemica</a:t>
            </a:r>
            <a:endParaRPr lang="en-US" sz="3850" dirty="0"/>
          </a:p>
        </p:txBody>
      </p:sp>
      <p:sp>
        <p:nvSpPr>
          <p:cNvPr id="3" name="Text 1"/>
          <p:cNvSpPr/>
          <p:nvPr/>
        </p:nvSpPr>
        <p:spPr>
          <a:xfrm>
            <a:off x="785813" y="1546979"/>
            <a:ext cx="13058775" cy="785813"/>
          </a:xfrm>
          <a:prstGeom prst="rect">
            <a:avLst/>
          </a:prstGeom>
          <a:noFill/>
          <a:ln/>
        </p:spPr>
        <p:txBody>
          <a:bodyPr wrap="square" lIns="0" tIns="0" rIns="0" bIns="0" rtlCol="0" anchor="t"/>
          <a:lstStyle/>
          <a:p>
            <a:pPr marL="0" indent="0" algn="l">
              <a:lnSpc>
                <a:spcPts val="3050"/>
              </a:lnSpc>
              <a:buNone/>
            </a:pPr>
            <a:r>
              <a:rPr lang="en-US" sz="1900" dirty="0">
                <a:solidFill>
                  <a:srgbClr val="404155"/>
                </a:solidFill>
                <a:latin typeface="Nobile" pitchFamily="34" charset="0"/>
                <a:ea typeface="Nobile" pitchFamily="34" charset="-122"/>
                <a:cs typeface="Nobile" pitchFamily="34" charset="-120"/>
              </a:rPr>
              <a:t>L'impatto va oltre i cambiamenti individuali per abbracciare trasformazioni nelle dinamiche sociali, politiche pubbliche, pratiche organizzative, cultura locale.</a:t>
            </a:r>
            <a:endParaRPr lang="en-US" sz="1900" dirty="0"/>
          </a:p>
        </p:txBody>
      </p:sp>
      <p:sp>
        <p:nvSpPr>
          <p:cNvPr id="4" name="Text 2"/>
          <p:cNvSpPr/>
          <p:nvPr/>
        </p:nvSpPr>
        <p:spPr>
          <a:xfrm>
            <a:off x="2574012" y="3469243"/>
            <a:ext cx="2455902" cy="306943"/>
          </a:xfrm>
          <a:prstGeom prst="rect">
            <a:avLst/>
          </a:prstGeom>
          <a:noFill/>
          <a:ln/>
        </p:spPr>
        <p:txBody>
          <a:bodyPr wrap="none" lIns="0" tIns="0" rIns="0" bIns="0" rtlCol="0" anchor="t"/>
          <a:lstStyle/>
          <a:p>
            <a:pPr marL="0" indent="0" algn="r">
              <a:lnSpc>
                <a:spcPts val="2400"/>
              </a:lnSpc>
              <a:buNone/>
            </a:pPr>
            <a:r>
              <a:rPr lang="en-US" sz="2800" dirty="0">
                <a:solidFill>
                  <a:srgbClr val="404155"/>
                </a:solidFill>
                <a:latin typeface="Alexandria" pitchFamily="34" charset="0"/>
                <a:ea typeface="Alexandria" pitchFamily="34" charset="-122"/>
                <a:cs typeface="Alexandria" pitchFamily="34" charset="-120"/>
              </a:rPr>
              <a:t>Coesione sociale</a:t>
            </a:r>
            <a:endParaRPr lang="en-US" sz="2800" dirty="0"/>
          </a:p>
        </p:txBody>
      </p:sp>
      <p:pic>
        <p:nvPicPr>
          <p:cNvPr id="5" name="Image 0" descr="preencoded.png"/>
          <p:cNvPicPr>
            <a:picLocks noChangeAspect="1"/>
          </p:cNvPicPr>
          <p:nvPr/>
        </p:nvPicPr>
        <p:blipFill>
          <a:blip r:embed="rId3"/>
          <a:stretch>
            <a:fillRect/>
          </a:stretch>
        </p:blipFill>
        <p:spPr>
          <a:xfrm>
            <a:off x="5029914" y="2553772"/>
            <a:ext cx="4570571" cy="4570571"/>
          </a:xfrm>
          <a:prstGeom prst="rect">
            <a:avLst/>
          </a:prstGeom>
        </p:spPr>
      </p:pic>
      <p:pic>
        <p:nvPicPr>
          <p:cNvPr id="6" name="Image 1" descr="preencoded.png"/>
          <p:cNvPicPr>
            <a:picLocks noChangeAspect="1"/>
          </p:cNvPicPr>
          <p:nvPr/>
        </p:nvPicPr>
        <p:blipFill>
          <a:blip r:embed="rId4"/>
          <a:stretch>
            <a:fillRect/>
          </a:stretch>
        </p:blipFill>
        <p:spPr>
          <a:xfrm>
            <a:off x="6224766" y="3974485"/>
            <a:ext cx="276225" cy="345281"/>
          </a:xfrm>
          <a:prstGeom prst="rect">
            <a:avLst/>
          </a:prstGeom>
        </p:spPr>
      </p:pic>
      <p:sp>
        <p:nvSpPr>
          <p:cNvPr id="7" name="Text 3"/>
          <p:cNvSpPr/>
          <p:nvPr/>
        </p:nvSpPr>
        <p:spPr>
          <a:xfrm>
            <a:off x="8765441" y="2836724"/>
            <a:ext cx="2455902" cy="306943"/>
          </a:xfrm>
          <a:prstGeom prst="rect">
            <a:avLst/>
          </a:prstGeom>
          <a:noFill/>
          <a:ln/>
        </p:spPr>
        <p:txBody>
          <a:bodyPr wrap="none" lIns="0" tIns="0" rIns="0" bIns="0" rtlCol="0" anchor="t"/>
          <a:lstStyle/>
          <a:p>
            <a:pPr marL="0" indent="0" algn="l">
              <a:lnSpc>
                <a:spcPts val="2400"/>
              </a:lnSpc>
              <a:buNone/>
            </a:pPr>
            <a:r>
              <a:rPr lang="en-US" sz="2800" dirty="0">
                <a:solidFill>
                  <a:srgbClr val="404155"/>
                </a:solidFill>
                <a:latin typeface="Alexandria" pitchFamily="34" charset="0"/>
                <a:ea typeface="Alexandria" pitchFamily="34" charset="-122"/>
                <a:cs typeface="Alexandria" pitchFamily="34" charset="-120"/>
              </a:rPr>
              <a:t>Politiche pubbliche</a:t>
            </a:r>
            <a:endParaRPr lang="en-US" sz="2800" dirty="0"/>
          </a:p>
        </p:txBody>
      </p:sp>
      <p:pic>
        <p:nvPicPr>
          <p:cNvPr id="8" name="Image 2" descr="preencoded.png"/>
          <p:cNvPicPr>
            <a:picLocks noChangeAspect="1"/>
          </p:cNvPicPr>
          <p:nvPr/>
        </p:nvPicPr>
        <p:blipFill>
          <a:blip r:embed="rId5"/>
          <a:stretch>
            <a:fillRect/>
          </a:stretch>
        </p:blipFill>
        <p:spPr>
          <a:xfrm>
            <a:off x="5029914" y="2553772"/>
            <a:ext cx="4570571" cy="4570571"/>
          </a:xfrm>
          <a:prstGeom prst="rect">
            <a:avLst/>
          </a:prstGeom>
        </p:spPr>
      </p:pic>
      <p:pic>
        <p:nvPicPr>
          <p:cNvPr id="9" name="Image 3" descr="preencoded.png"/>
          <p:cNvPicPr>
            <a:picLocks noChangeAspect="1"/>
          </p:cNvPicPr>
          <p:nvPr/>
        </p:nvPicPr>
        <p:blipFill>
          <a:blip r:embed="rId6"/>
          <a:stretch>
            <a:fillRect/>
          </a:stretch>
        </p:blipFill>
        <p:spPr>
          <a:xfrm>
            <a:off x="7540645" y="3546931"/>
            <a:ext cx="276225" cy="345281"/>
          </a:xfrm>
          <a:prstGeom prst="rect">
            <a:avLst/>
          </a:prstGeom>
        </p:spPr>
      </p:pic>
      <p:sp>
        <p:nvSpPr>
          <p:cNvPr id="10" name="Text 4"/>
          <p:cNvSpPr/>
          <p:nvPr/>
        </p:nvSpPr>
        <p:spPr>
          <a:xfrm>
            <a:off x="9993392" y="4685586"/>
            <a:ext cx="3086338" cy="306943"/>
          </a:xfrm>
          <a:prstGeom prst="rect">
            <a:avLst/>
          </a:prstGeom>
          <a:noFill/>
          <a:ln/>
        </p:spPr>
        <p:txBody>
          <a:bodyPr wrap="none" lIns="0" tIns="0" rIns="0" bIns="0" rtlCol="0" anchor="t"/>
          <a:lstStyle/>
          <a:p>
            <a:pPr marL="0" indent="0" algn="l">
              <a:lnSpc>
                <a:spcPts val="2400"/>
              </a:lnSpc>
              <a:buNone/>
            </a:pPr>
            <a:r>
              <a:rPr lang="en-US" sz="2800" dirty="0">
                <a:solidFill>
                  <a:srgbClr val="404155"/>
                </a:solidFill>
                <a:latin typeface="Alexandria" pitchFamily="34" charset="0"/>
                <a:ea typeface="Alexandria" pitchFamily="34" charset="-122"/>
                <a:cs typeface="Alexandria" pitchFamily="34" charset="-120"/>
              </a:rPr>
              <a:t>Competitività economica</a:t>
            </a:r>
            <a:endParaRPr lang="en-US" sz="2800" dirty="0"/>
          </a:p>
        </p:txBody>
      </p:sp>
      <p:pic>
        <p:nvPicPr>
          <p:cNvPr id="11" name="Image 4" descr="preencoded.png"/>
          <p:cNvPicPr>
            <a:picLocks noChangeAspect="1"/>
          </p:cNvPicPr>
          <p:nvPr/>
        </p:nvPicPr>
        <p:blipFill>
          <a:blip r:embed="rId7"/>
          <a:stretch>
            <a:fillRect/>
          </a:stretch>
        </p:blipFill>
        <p:spPr>
          <a:xfrm>
            <a:off x="5029914" y="2553772"/>
            <a:ext cx="4570571" cy="4570571"/>
          </a:xfrm>
          <a:prstGeom prst="rect">
            <a:avLst/>
          </a:prstGeom>
        </p:spPr>
      </p:pic>
      <p:pic>
        <p:nvPicPr>
          <p:cNvPr id="12" name="Image 5" descr="preencoded.png"/>
          <p:cNvPicPr>
            <a:picLocks noChangeAspect="1"/>
          </p:cNvPicPr>
          <p:nvPr/>
        </p:nvPicPr>
        <p:blipFill>
          <a:blip r:embed="rId8"/>
          <a:stretch>
            <a:fillRect/>
          </a:stretch>
        </p:blipFill>
        <p:spPr>
          <a:xfrm>
            <a:off x="8353842" y="4666357"/>
            <a:ext cx="276225" cy="345281"/>
          </a:xfrm>
          <a:prstGeom prst="rect">
            <a:avLst/>
          </a:prstGeom>
        </p:spPr>
      </p:pic>
      <p:sp>
        <p:nvSpPr>
          <p:cNvPr id="13" name="Text 5"/>
          <p:cNvSpPr/>
          <p:nvPr/>
        </p:nvSpPr>
        <p:spPr>
          <a:xfrm>
            <a:off x="8765441" y="6460807"/>
            <a:ext cx="2916674" cy="306943"/>
          </a:xfrm>
          <a:prstGeom prst="rect">
            <a:avLst/>
          </a:prstGeom>
          <a:noFill/>
          <a:ln/>
        </p:spPr>
        <p:txBody>
          <a:bodyPr wrap="none" lIns="0" tIns="0" rIns="0" bIns="0" rtlCol="0" anchor="t"/>
          <a:lstStyle/>
          <a:p>
            <a:pPr marL="0" indent="0" algn="l">
              <a:lnSpc>
                <a:spcPts val="2400"/>
              </a:lnSpc>
              <a:buNone/>
            </a:pPr>
            <a:r>
              <a:rPr lang="en-US" sz="2800" dirty="0">
                <a:solidFill>
                  <a:srgbClr val="404155"/>
                </a:solidFill>
                <a:latin typeface="Alexandria" pitchFamily="34" charset="0"/>
                <a:ea typeface="Alexandria" pitchFamily="34" charset="-122"/>
                <a:cs typeface="Alexandria" pitchFamily="34" charset="-120"/>
              </a:rPr>
              <a:t>Cambiamento culturale</a:t>
            </a:r>
            <a:endParaRPr lang="en-US" sz="2800" dirty="0"/>
          </a:p>
        </p:txBody>
      </p:sp>
      <p:pic>
        <p:nvPicPr>
          <p:cNvPr id="14" name="Image 6" descr="preencoded.png"/>
          <p:cNvPicPr>
            <a:picLocks noChangeAspect="1"/>
          </p:cNvPicPr>
          <p:nvPr/>
        </p:nvPicPr>
        <p:blipFill>
          <a:blip r:embed="rId9"/>
          <a:stretch>
            <a:fillRect/>
          </a:stretch>
        </p:blipFill>
        <p:spPr>
          <a:xfrm>
            <a:off x="5029914" y="2553772"/>
            <a:ext cx="4570571" cy="4570571"/>
          </a:xfrm>
          <a:prstGeom prst="rect">
            <a:avLst/>
          </a:prstGeom>
        </p:spPr>
      </p:pic>
      <p:pic>
        <p:nvPicPr>
          <p:cNvPr id="15" name="Image 7" descr="preencoded.png"/>
          <p:cNvPicPr>
            <a:picLocks noChangeAspect="1"/>
          </p:cNvPicPr>
          <p:nvPr/>
        </p:nvPicPr>
        <p:blipFill>
          <a:blip r:embed="rId10"/>
          <a:stretch>
            <a:fillRect/>
          </a:stretch>
        </p:blipFill>
        <p:spPr>
          <a:xfrm>
            <a:off x="7540645" y="5785664"/>
            <a:ext cx="276225" cy="345281"/>
          </a:xfrm>
          <a:prstGeom prst="rect">
            <a:avLst/>
          </a:prstGeom>
        </p:spPr>
      </p:pic>
      <p:sp>
        <p:nvSpPr>
          <p:cNvPr id="16" name="Text 6"/>
          <p:cNvSpPr/>
          <p:nvPr/>
        </p:nvSpPr>
        <p:spPr>
          <a:xfrm>
            <a:off x="2601427" y="5703391"/>
            <a:ext cx="2455902" cy="306943"/>
          </a:xfrm>
          <a:prstGeom prst="rect">
            <a:avLst/>
          </a:prstGeom>
          <a:noFill/>
          <a:ln/>
        </p:spPr>
        <p:txBody>
          <a:bodyPr wrap="none" lIns="0" tIns="0" rIns="0" bIns="0" rtlCol="0" anchor="t"/>
          <a:lstStyle/>
          <a:p>
            <a:pPr marL="0" indent="0" algn="r">
              <a:lnSpc>
                <a:spcPts val="2400"/>
              </a:lnSpc>
              <a:buNone/>
            </a:pPr>
            <a:r>
              <a:rPr lang="en-US" sz="2800" dirty="0">
                <a:solidFill>
                  <a:srgbClr val="404155"/>
                </a:solidFill>
                <a:latin typeface="Alexandria" pitchFamily="34" charset="0"/>
                <a:ea typeface="Alexandria" pitchFamily="34" charset="-122"/>
                <a:cs typeface="Alexandria" pitchFamily="34" charset="-120"/>
              </a:rPr>
              <a:t>Innovazione sociale</a:t>
            </a:r>
            <a:endParaRPr lang="en-US" sz="2800" dirty="0"/>
          </a:p>
        </p:txBody>
      </p:sp>
      <p:pic>
        <p:nvPicPr>
          <p:cNvPr id="17" name="Image 8" descr="preencoded.png"/>
          <p:cNvPicPr>
            <a:picLocks noChangeAspect="1"/>
          </p:cNvPicPr>
          <p:nvPr/>
        </p:nvPicPr>
        <p:blipFill>
          <a:blip r:embed="rId11"/>
          <a:stretch>
            <a:fillRect/>
          </a:stretch>
        </p:blipFill>
        <p:spPr>
          <a:xfrm>
            <a:off x="5029914" y="2553772"/>
            <a:ext cx="4570571" cy="4570571"/>
          </a:xfrm>
          <a:prstGeom prst="rect">
            <a:avLst/>
          </a:prstGeom>
        </p:spPr>
      </p:pic>
      <p:pic>
        <p:nvPicPr>
          <p:cNvPr id="18" name="Image 9" descr="preencoded.png"/>
          <p:cNvPicPr>
            <a:picLocks noChangeAspect="1"/>
          </p:cNvPicPr>
          <p:nvPr/>
        </p:nvPicPr>
        <p:blipFill>
          <a:blip r:embed="rId12"/>
          <a:stretch>
            <a:fillRect/>
          </a:stretch>
        </p:blipFill>
        <p:spPr>
          <a:xfrm>
            <a:off x="6224766" y="5358110"/>
            <a:ext cx="276225" cy="345281"/>
          </a:xfrm>
          <a:prstGeom prst="rect">
            <a:avLst/>
          </a:prstGeom>
        </p:spPr>
      </p:pic>
      <p:sp>
        <p:nvSpPr>
          <p:cNvPr id="19" name="Text 7"/>
          <p:cNvSpPr/>
          <p:nvPr/>
        </p:nvSpPr>
        <p:spPr>
          <a:xfrm>
            <a:off x="785813" y="7345323"/>
            <a:ext cx="13058775" cy="392906"/>
          </a:xfrm>
          <a:prstGeom prst="rect">
            <a:avLst/>
          </a:prstGeom>
          <a:noFill/>
          <a:ln/>
        </p:spPr>
        <p:txBody>
          <a:bodyPr wrap="none" lIns="0" tIns="0" rIns="0" bIns="0" rtlCol="0" anchor="t"/>
          <a:lstStyle/>
          <a:p>
            <a:pPr marL="0" indent="0" algn="l">
              <a:lnSpc>
                <a:spcPts val="3050"/>
              </a:lnSpc>
              <a:buNone/>
            </a:pPr>
            <a:r>
              <a:rPr lang="en-US" sz="1900" dirty="0">
                <a:solidFill>
                  <a:srgbClr val="404155"/>
                </a:solidFill>
                <a:latin typeface="Nobile" pitchFamily="34" charset="0"/>
                <a:ea typeface="Nobile" pitchFamily="34" charset="-122"/>
                <a:cs typeface="Nobile" pitchFamily="34" charset="-120"/>
              </a:rPr>
              <a:t>Richiede umiltà e realismo: raramente un singolo progetto produce trasformazioni sistemiche significative.</a:t>
            </a:r>
            <a:endParaRPr lang="en-US" sz="19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93790" y="1067395"/>
            <a:ext cx="11391305"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Il Logical Framework: sintesi e formalizzazione</a:t>
            </a:r>
            <a:endParaRPr lang="en-US" sz="3900" dirty="0"/>
          </a:p>
        </p:txBody>
      </p:sp>
      <p:sp>
        <p:nvSpPr>
          <p:cNvPr id="3" name="Text 1"/>
          <p:cNvSpPr/>
          <p:nvPr/>
        </p:nvSpPr>
        <p:spPr>
          <a:xfrm>
            <a:off x="793790" y="2084308"/>
            <a:ext cx="13042821" cy="793909"/>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Strumento che organizza in forma tabellare la logica del progetto, evidenziando relazioni causali e specificando indicatori di misurazione.</a:t>
            </a:r>
            <a:endParaRPr lang="en-US" sz="1950" dirty="0"/>
          </a:p>
        </p:txBody>
      </p:sp>
      <p:sp>
        <p:nvSpPr>
          <p:cNvPr id="4" name="Shape 2"/>
          <p:cNvSpPr/>
          <p:nvPr/>
        </p:nvSpPr>
        <p:spPr>
          <a:xfrm>
            <a:off x="793790" y="3101459"/>
            <a:ext cx="13042821" cy="4060746"/>
          </a:xfrm>
          <a:prstGeom prst="roundRect">
            <a:avLst>
              <a:gd name="adj" fmla="val 2053"/>
            </a:avLst>
          </a:prstGeom>
          <a:noFill/>
          <a:ln w="7620">
            <a:solidFill>
              <a:srgbClr val="000000">
                <a:alpha val="8000"/>
              </a:srgbClr>
            </a:solidFill>
            <a:prstDash val="solid"/>
          </a:ln>
        </p:spPr>
        <p:txBody>
          <a:bodyPr/>
          <a:lstStyle/>
          <a:p>
            <a:endParaRPr lang="it-IT"/>
          </a:p>
        </p:txBody>
      </p:sp>
      <p:sp>
        <p:nvSpPr>
          <p:cNvPr id="5" name="Shape 3"/>
          <p:cNvSpPr/>
          <p:nvPr/>
        </p:nvSpPr>
        <p:spPr>
          <a:xfrm>
            <a:off x="801410" y="3109079"/>
            <a:ext cx="13027581" cy="650319"/>
          </a:xfrm>
          <a:prstGeom prst="rect">
            <a:avLst/>
          </a:prstGeom>
          <a:solidFill>
            <a:srgbClr val="FFFFFF">
              <a:alpha val="4000"/>
            </a:srgbClr>
          </a:solidFill>
          <a:ln/>
        </p:spPr>
        <p:txBody>
          <a:bodyPr/>
          <a:lstStyle/>
          <a:p>
            <a:endParaRPr lang="it-IT"/>
          </a:p>
        </p:txBody>
      </p:sp>
      <p:sp>
        <p:nvSpPr>
          <p:cNvPr id="6" name="Text 4"/>
          <p:cNvSpPr/>
          <p:nvPr/>
        </p:nvSpPr>
        <p:spPr>
          <a:xfrm>
            <a:off x="1000006" y="3235762"/>
            <a:ext cx="2856309" cy="396954"/>
          </a:xfrm>
          <a:prstGeom prst="rect">
            <a:avLst/>
          </a:prstGeom>
          <a:noFill/>
          <a:ln/>
        </p:spPr>
        <p:txBody>
          <a:bodyPr wrap="none" lIns="0" tIns="0" rIns="0" bIns="0" rtlCol="0" anchor="t"/>
          <a:lstStyle/>
          <a:p>
            <a:pPr marL="0" indent="0" algn="l">
              <a:lnSpc>
                <a:spcPts val="3100"/>
              </a:lnSpc>
              <a:buNone/>
            </a:pPr>
            <a:r>
              <a:rPr lang="en-US" sz="1950" b="1" dirty="0">
                <a:solidFill>
                  <a:srgbClr val="404155"/>
                </a:solidFill>
                <a:latin typeface="Nobile" pitchFamily="34" charset="0"/>
                <a:ea typeface="Nobile" pitchFamily="34" charset="-122"/>
                <a:cs typeface="Nobile" pitchFamily="34" charset="-120"/>
              </a:rPr>
              <a:t>Livello</a:t>
            </a:r>
            <a:endParaRPr lang="en-US" sz="1950" dirty="0"/>
          </a:p>
        </p:txBody>
      </p:sp>
      <p:sp>
        <p:nvSpPr>
          <p:cNvPr id="7" name="Text 5"/>
          <p:cNvSpPr/>
          <p:nvPr/>
        </p:nvSpPr>
        <p:spPr>
          <a:xfrm>
            <a:off x="4260652" y="3235762"/>
            <a:ext cx="2852499" cy="396954"/>
          </a:xfrm>
          <a:prstGeom prst="rect">
            <a:avLst/>
          </a:prstGeom>
          <a:noFill/>
          <a:ln/>
        </p:spPr>
        <p:txBody>
          <a:bodyPr wrap="none" lIns="0" tIns="0" rIns="0" bIns="0" rtlCol="0" anchor="t"/>
          <a:lstStyle/>
          <a:p>
            <a:pPr marL="0" indent="0" algn="l">
              <a:lnSpc>
                <a:spcPts val="3100"/>
              </a:lnSpc>
              <a:buNone/>
            </a:pPr>
            <a:r>
              <a:rPr lang="en-US" sz="1950" b="1" dirty="0">
                <a:solidFill>
                  <a:srgbClr val="404155"/>
                </a:solidFill>
                <a:latin typeface="Nobile" pitchFamily="34" charset="0"/>
                <a:ea typeface="Nobile" pitchFamily="34" charset="-122"/>
                <a:cs typeface="Nobile" pitchFamily="34" charset="-120"/>
              </a:rPr>
              <a:t>Descrizione</a:t>
            </a:r>
            <a:endParaRPr lang="en-US" sz="1950" dirty="0"/>
          </a:p>
        </p:txBody>
      </p:sp>
      <p:sp>
        <p:nvSpPr>
          <p:cNvPr id="8" name="Text 6"/>
          <p:cNvSpPr/>
          <p:nvPr/>
        </p:nvSpPr>
        <p:spPr>
          <a:xfrm>
            <a:off x="7517487" y="3235762"/>
            <a:ext cx="2852499" cy="396954"/>
          </a:xfrm>
          <a:prstGeom prst="rect">
            <a:avLst/>
          </a:prstGeom>
          <a:noFill/>
          <a:ln/>
        </p:spPr>
        <p:txBody>
          <a:bodyPr wrap="none" lIns="0" tIns="0" rIns="0" bIns="0" rtlCol="0" anchor="t"/>
          <a:lstStyle/>
          <a:p>
            <a:pPr marL="0" indent="0" algn="l">
              <a:lnSpc>
                <a:spcPts val="3100"/>
              </a:lnSpc>
              <a:buNone/>
            </a:pPr>
            <a:r>
              <a:rPr lang="en-US" sz="1950" b="1" dirty="0">
                <a:solidFill>
                  <a:srgbClr val="404155"/>
                </a:solidFill>
                <a:latin typeface="Nobile" pitchFamily="34" charset="0"/>
                <a:ea typeface="Nobile" pitchFamily="34" charset="-122"/>
                <a:cs typeface="Nobile" pitchFamily="34" charset="-120"/>
              </a:rPr>
              <a:t>Indicatori</a:t>
            </a:r>
            <a:endParaRPr lang="en-US" sz="1950" dirty="0"/>
          </a:p>
        </p:txBody>
      </p:sp>
      <p:sp>
        <p:nvSpPr>
          <p:cNvPr id="9" name="Text 7"/>
          <p:cNvSpPr/>
          <p:nvPr/>
        </p:nvSpPr>
        <p:spPr>
          <a:xfrm>
            <a:off x="10774323" y="3235762"/>
            <a:ext cx="2856309" cy="396954"/>
          </a:xfrm>
          <a:prstGeom prst="rect">
            <a:avLst/>
          </a:prstGeom>
          <a:noFill/>
          <a:ln/>
        </p:spPr>
        <p:txBody>
          <a:bodyPr wrap="none" lIns="0" tIns="0" rIns="0" bIns="0" rtlCol="0" anchor="t"/>
          <a:lstStyle/>
          <a:p>
            <a:pPr marL="0" indent="0" algn="l">
              <a:lnSpc>
                <a:spcPts val="3100"/>
              </a:lnSpc>
              <a:buNone/>
            </a:pPr>
            <a:r>
              <a:rPr lang="en-US" sz="1950" b="1" dirty="0">
                <a:solidFill>
                  <a:srgbClr val="404155"/>
                </a:solidFill>
                <a:latin typeface="Nobile" pitchFamily="34" charset="0"/>
                <a:ea typeface="Nobile" pitchFamily="34" charset="-122"/>
                <a:cs typeface="Nobile" pitchFamily="34" charset="-120"/>
              </a:rPr>
              <a:t>Assunzioni</a:t>
            </a:r>
            <a:endParaRPr lang="en-US" sz="1950" dirty="0"/>
          </a:p>
        </p:txBody>
      </p:sp>
      <p:sp>
        <p:nvSpPr>
          <p:cNvPr id="10" name="Shape 8"/>
          <p:cNvSpPr/>
          <p:nvPr/>
        </p:nvSpPr>
        <p:spPr>
          <a:xfrm>
            <a:off x="801410" y="3759398"/>
            <a:ext cx="13027581" cy="1047274"/>
          </a:xfrm>
          <a:prstGeom prst="rect">
            <a:avLst/>
          </a:prstGeom>
          <a:solidFill>
            <a:srgbClr val="000000">
              <a:alpha val="4000"/>
            </a:srgbClr>
          </a:solidFill>
          <a:ln/>
        </p:spPr>
        <p:txBody>
          <a:bodyPr/>
          <a:lstStyle/>
          <a:p>
            <a:endParaRPr lang="it-IT"/>
          </a:p>
        </p:txBody>
      </p:sp>
      <p:sp>
        <p:nvSpPr>
          <p:cNvPr id="11" name="Text 9"/>
          <p:cNvSpPr/>
          <p:nvPr/>
        </p:nvSpPr>
        <p:spPr>
          <a:xfrm>
            <a:off x="1000006" y="3886081"/>
            <a:ext cx="2856309" cy="396954"/>
          </a:xfrm>
          <a:prstGeom prst="rect">
            <a:avLst/>
          </a:prstGeom>
          <a:noFill/>
          <a:ln/>
        </p:spPr>
        <p:txBody>
          <a:bodyPr wrap="non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Impatto</a:t>
            </a:r>
            <a:endParaRPr lang="en-US" sz="1950" dirty="0"/>
          </a:p>
        </p:txBody>
      </p:sp>
      <p:sp>
        <p:nvSpPr>
          <p:cNvPr id="12" name="Text 10"/>
          <p:cNvSpPr/>
          <p:nvPr/>
        </p:nvSpPr>
        <p:spPr>
          <a:xfrm>
            <a:off x="4260652" y="3886081"/>
            <a:ext cx="2852499" cy="396954"/>
          </a:xfrm>
          <a:prstGeom prst="rect">
            <a:avLst/>
          </a:prstGeom>
          <a:noFill/>
          <a:ln/>
        </p:spPr>
        <p:txBody>
          <a:bodyPr wrap="non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Effetti sistemici</a:t>
            </a:r>
            <a:endParaRPr lang="en-US" sz="1950" dirty="0"/>
          </a:p>
        </p:txBody>
      </p:sp>
      <p:sp>
        <p:nvSpPr>
          <p:cNvPr id="13" name="Text 11"/>
          <p:cNvSpPr/>
          <p:nvPr/>
        </p:nvSpPr>
        <p:spPr>
          <a:xfrm>
            <a:off x="7517487" y="3886081"/>
            <a:ext cx="2852499" cy="793909"/>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Indicatori di lungo termine</a:t>
            </a:r>
            <a:endParaRPr lang="en-US" sz="1950" dirty="0"/>
          </a:p>
        </p:txBody>
      </p:sp>
      <p:sp>
        <p:nvSpPr>
          <p:cNvPr id="14" name="Text 12"/>
          <p:cNvSpPr/>
          <p:nvPr/>
        </p:nvSpPr>
        <p:spPr>
          <a:xfrm>
            <a:off x="10774323" y="3886081"/>
            <a:ext cx="2856309" cy="396954"/>
          </a:xfrm>
          <a:prstGeom prst="rect">
            <a:avLst/>
          </a:prstGeom>
          <a:noFill/>
          <a:ln/>
        </p:spPr>
        <p:txBody>
          <a:bodyPr wrap="non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Condizioni esterne</a:t>
            </a:r>
            <a:endParaRPr lang="en-US" sz="1950" dirty="0"/>
          </a:p>
        </p:txBody>
      </p:sp>
      <p:sp>
        <p:nvSpPr>
          <p:cNvPr id="15" name="Shape 13"/>
          <p:cNvSpPr/>
          <p:nvPr/>
        </p:nvSpPr>
        <p:spPr>
          <a:xfrm>
            <a:off x="801410" y="4806672"/>
            <a:ext cx="13027581" cy="1047274"/>
          </a:xfrm>
          <a:prstGeom prst="rect">
            <a:avLst/>
          </a:prstGeom>
          <a:solidFill>
            <a:srgbClr val="FFFFFF">
              <a:alpha val="4000"/>
            </a:srgbClr>
          </a:solidFill>
          <a:ln/>
        </p:spPr>
        <p:txBody>
          <a:bodyPr/>
          <a:lstStyle/>
          <a:p>
            <a:endParaRPr lang="it-IT"/>
          </a:p>
        </p:txBody>
      </p:sp>
      <p:sp>
        <p:nvSpPr>
          <p:cNvPr id="16" name="Text 14"/>
          <p:cNvSpPr/>
          <p:nvPr/>
        </p:nvSpPr>
        <p:spPr>
          <a:xfrm>
            <a:off x="1000006" y="4933355"/>
            <a:ext cx="2856309" cy="396954"/>
          </a:xfrm>
          <a:prstGeom prst="rect">
            <a:avLst/>
          </a:prstGeom>
          <a:noFill/>
          <a:ln/>
        </p:spPr>
        <p:txBody>
          <a:bodyPr wrap="non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Outcome</a:t>
            </a:r>
            <a:endParaRPr lang="en-US" sz="1950" dirty="0"/>
          </a:p>
        </p:txBody>
      </p:sp>
      <p:sp>
        <p:nvSpPr>
          <p:cNvPr id="17" name="Text 15"/>
          <p:cNvSpPr/>
          <p:nvPr/>
        </p:nvSpPr>
        <p:spPr>
          <a:xfrm>
            <a:off x="4260652" y="4933355"/>
            <a:ext cx="2852499" cy="793909"/>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Cambiamenti nei beneficiari</a:t>
            </a:r>
            <a:endParaRPr lang="en-US" sz="1950" dirty="0"/>
          </a:p>
        </p:txBody>
      </p:sp>
      <p:sp>
        <p:nvSpPr>
          <p:cNvPr id="18" name="Text 16"/>
          <p:cNvSpPr/>
          <p:nvPr/>
        </p:nvSpPr>
        <p:spPr>
          <a:xfrm>
            <a:off x="7517487" y="4933355"/>
            <a:ext cx="2852499" cy="793909"/>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Indicatori di medio termine</a:t>
            </a:r>
            <a:endParaRPr lang="en-US" sz="1950" dirty="0"/>
          </a:p>
        </p:txBody>
      </p:sp>
      <p:sp>
        <p:nvSpPr>
          <p:cNvPr id="19" name="Text 17"/>
          <p:cNvSpPr/>
          <p:nvPr/>
        </p:nvSpPr>
        <p:spPr>
          <a:xfrm>
            <a:off x="10774323" y="4933355"/>
            <a:ext cx="2856309" cy="396954"/>
          </a:xfrm>
          <a:prstGeom prst="rect">
            <a:avLst/>
          </a:prstGeom>
          <a:noFill/>
          <a:ln/>
        </p:spPr>
        <p:txBody>
          <a:bodyPr wrap="non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Fattori di contesto</a:t>
            </a:r>
            <a:endParaRPr lang="en-US" sz="1950" dirty="0"/>
          </a:p>
        </p:txBody>
      </p:sp>
      <p:sp>
        <p:nvSpPr>
          <p:cNvPr id="20" name="Shape 18"/>
          <p:cNvSpPr/>
          <p:nvPr/>
        </p:nvSpPr>
        <p:spPr>
          <a:xfrm>
            <a:off x="801410" y="5853946"/>
            <a:ext cx="13027581" cy="650319"/>
          </a:xfrm>
          <a:prstGeom prst="rect">
            <a:avLst/>
          </a:prstGeom>
          <a:solidFill>
            <a:srgbClr val="000000">
              <a:alpha val="4000"/>
            </a:srgbClr>
          </a:solidFill>
          <a:ln/>
        </p:spPr>
        <p:txBody>
          <a:bodyPr/>
          <a:lstStyle/>
          <a:p>
            <a:endParaRPr lang="it-IT"/>
          </a:p>
        </p:txBody>
      </p:sp>
      <p:sp>
        <p:nvSpPr>
          <p:cNvPr id="21" name="Text 19"/>
          <p:cNvSpPr/>
          <p:nvPr/>
        </p:nvSpPr>
        <p:spPr>
          <a:xfrm>
            <a:off x="1000006" y="5980628"/>
            <a:ext cx="2856309" cy="396954"/>
          </a:xfrm>
          <a:prstGeom prst="rect">
            <a:avLst/>
          </a:prstGeom>
          <a:noFill/>
          <a:ln/>
        </p:spPr>
        <p:txBody>
          <a:bodyPr wrap="non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Output</a:t>
            </a:r>
            <a:endParaRPr lang="en-US" sz="1950" dirty="0"/>
          </a:p>
        </p:txBody>
      </p:sp>
      <p:sp>
        <p:nvSpPr>
          <p:cNvPr id="22" name="Text 20"/>
          <p:cNvSpPr/>
          <p:nvPr/>
        </p:nvSpPr>
        <p:spPr>
          <a:xfrm>
            <a:off x="4260652" y="5980628"/>
            <a:ext cx="2852499" cy="396954"/>
          </a:xfrm>
          <a:prstGeom prst="rect">
            <a:avLst/>
          </a:prstGeom>
          <a:noFill/>
          <a:ln/>
        </p:spPr>
        <p:txBody>
          <a:bodyPr wrap="non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Risultati diretti</a:t>
            </a:r>
            <a:endParaRPr lang="en-US" sz="1950" dirty="0"/>
          </a:p>
        </p:txBody>
      </p:sp>
      <p:sp>
        <p:nvSpPr>
          <p:cNvPr id="23" name="Text 21"/>
          <p:cNvSpPr/>
          <p:nvPr/>
        </p:nvSpPr>
        <p:spPr>
          <a:xfrm>
            <a:off x="7517487" y="5980628"/>
            <a:ext cx="2852499" cy="396954"/>
          </a:xfrm>
          <a:prstGeom prst="rect">
            <a:avLst/>
          </a:prstGeom>
          <a:noFill/>
          <a:ln/>
        </p:spPr>
        <p:txBody>
          <a:bodyPr wrap="non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Indicatori quantitativi</a:t>
            </a:r>
            <a:endParaRPr lang="en-US" sz="1950" dirty="0"/>
          </a:p>
        </p:txBody>
      </p:sp>
      <p:sp>
        <p:nvSpPr>
          <p:cNvPr id="24" name="Text 22"/>
          <p:cNvSpPr/>
          <p:nvPr/>
        </p:nvSpPr>
        <p:spPr>
          <a:xfrm>
            <a:off x="10774323" y="5980628"/>
            <a:ext cx="2856309" cy="396954"/>
          </a:xfrm>
          <a:prstGeom prst="rect">
            <a:avLst/>
          </a:prstGeom>
          <a:noFill/>
          <a:ln/>
        </p:spPr>
        <p:txBody>
          <a:bodyPr wrap="non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Risorse disponibili</a:t>
            </a:r>
            <a:endParaRPr lang="en-US" sz="1950" dirty="0"/>
          </a:p>
        </p:txBody>
      </p:sp>
      <p:sp>
        <p:nvSpPr>
          <p:cNvPr id="25" name="Shape 23"/>
          <p:cNvSpPr/>
          <p:nvPr/>
        </p:nvSpPr>
        <p:spPr>
          <a:xfrm>
            <a:off x="801410" y="6504265"/>
            <a:ext cx="13027581" cy="650319"/>
          </a:xfrm>
          <a:prstGeom prst="rect">
            <a:avLst/>
          </a:prstGeom>
          <a:solidFill>
            <a:srgbClr val="FFFFFF">
              <a:alpha val="4000"/>
            </a:srgbClr>
          </a:solidFill>
          <a:ln/>
        </p:spPr>
        <p:txBody>
          <a:bodyPr/>
          <a:lstStyle/>
          <a:p>
            <a:endParaRPr lang="it-IT"/>
          </a:p>
        </p:txBody>
      </p:sp>
      <p:sp>
        <p:nvSpPr>
          <p:cNvPr id="26" name="Text 24"/>
          <p:cNvSpPr/>
          <p:nvPr/>
        </p:nvSpPr>
        <p:spPr>
          <a:xfrm>
            <a:off x="1000006" y="6630948"/>
            <a:ext cx="2856309" cy="396954"/>
          </a:xfrm>
          <a:prstGeom prst="rect">
            <a:avLst/>
          </a:prstGeom>
          <a:noFill/>
          <a:ln/>
        </p:spPr>
        <p:txBody>
          <a:bodyPr wrap="non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Attività</a:t>
            </a:r>
            <a:endParaRPr lang="en-US" sz="1950" dirty="0"/>
          </a:p>
        </p:txBody>
      </p:sp>
      <p:sp>
        <p:nvSpPr>
          <p:cNvPr id="27" name="Text 25"/>
          <p:cNvSpPr/>
          <p:nvPr/>
        </p:nvSpPr>
        <p:spPr>
          <a:xfrm>
            <a:off x="4260652" y="6630948"/>
            <a:ext cx="2852499" cy="396954"/>
          </a:xfrm>
          <a:prstGeom prst="rect">
            <a:avLst/>
          </a:prstGeom>
          <a:noFill/>
          <a:ln/>
        </p:spPr>
        <p:txBody>
          <a:bodyPr wrap="non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Interventi realizzati</a:t>
            </a:r>
            <a:endParaRPr lang="en-US" sz="1950" dirty="0"/>
          </a:p>
        </p:txBody>
      </p:sp>
      <p:sp>
        <p:nvSpPr>
          <p:cNvPr id="28" name="Text 26"/>
          <p:cNvSpPr/>
          <p:nvPr/>
        </p:nvSpPr>
        <p:spPr>
          <a:xfrm>
            <a:off x="7517487" y="6630948"/>
            <a:ext cx="2852499" cy="396954"/>
          </a:xfrm>
          <a:prstGeom prst="rect">
            <a:avLst/>
          </a:prstGeom>
          <a:noFill/>
          <a:ln/>
        </p:spPr>
        <p:txBody>
          <a:bodyPr wrap="non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Indicatori di processo</a:t>
            </a:r>
            <a:endParaRPr lang="en-US" sz="1950" dirty="0"/>
          </a:p>
        </p:txBody>
      </p:sp>
      <p:sp>
        <p:nvSpPr>
          <p:cNvPr id="29" name="Text 27"/>
          <p:cNvSpPr/>
          <p:nvPr/>
        </p:nvSpPr>
        <p:spPr>
          <a:xfrm>
            <a:off x="10774323" y="6630948"/>
            <a:ext cx="2856309" cy="396954"/>
          </a:xfrm>
          <a:prstGeom prst="rect">
            <a:avLst/>
          </a:prstGeom>
          <a:noFill/>
          <a:ln/>
        </p:spPr>
        <p:txBody>
          <a:bodyPr wrap="non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Capacità operative</a:t>
            </a:r>
            <a:endParaRPr lang="en-US" sz="19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93790" y="697349"/>
            <a:ext cx="9855994" cy="855821"/>
          </a:xfrm>
          <a:prstGeom prst="rect">
            <a:avLst/>
          </a:prstGeom>
          <a:noFill/>
          <a:ln/>
        </p:spPr>
        <p:txBody>
          <a:bodyPr wrap="none" lIns="0" tIns="0" rIns="0" bIns="0" rtlCol="0" anchor="t"/>
          <a:lstStyle/>
          <a:p>
            <a:pPr marL="0" indent="0" algn="l">
              <a:lnSpc>
                <a:spcPts val="6700"/>
              </a:lnSpc>
              <a:buNone/>
            </a:pPr>
            <a:r>
              <a:rPr lang="en-US" sz="5350" dirty="0">
                <a:solidFill>
                  <a:srgbClr val="1B1B27"/>
                </a:solidFill>
                <a:latin typeface="Alexandria" pitchFamily="34" charset="0"/>
                <a:ea typeface="Alexandria" pitchFamily="34" charset="-122"/>
                <a:cs typeface="Alexandria" pitchFamily="34" charset="-120"/>
              </a:rPr>
              <a:t>Mappatura degli stakeholder</a:t>
            </a:r>
            <a:endParaRPr lang="en-US" sz="5350" dirty="0"/>
          </a:p>
        </p:txBody>
      </p:sp>
      <p:sp>
        <p:nvSpPr>
          <p:cNvPr id="3" name="Text 1"/>
          <p:cNvSpPr/>
          <p:nvPr/>
        </p:nvSpPr>
        <p:spPr>
          <a:xfrm>
            <a:off x="793790" y="1950006"/>
            <a:ext cx="13042821" cy="793909"/>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Il cambiamento sociale avviene sempre all'interno di reti complesse di relazioni. Identificare stakeholder, interessi, influenza e possibili reazioni è essenziale per strategie di engagement efficaci.</a:t>
            </a:r>
            <a:endParaRPr lang="en-US" sz="1950" dirty="0"/>
          </a:p>
        </p:txBody>
      </p:sp>
      <p:sp>
        <p:nvSpPr>
          <p:cNvPr id="4" name="Text 2"/>
          <p:cNvSpPr/>
          <p:nvPr/>
        </p:nvSpPr>
        <p:spPr>
          <a:xfrm>
            <a:off x="2254091" y="3422333"/>
            <a:ext cx="2480905" cy="310158"/>
          </a:xfrm>
          <a:prstGeom prst="rect">
            <a:avLst/>
          </a:prstGeom>
          <a:noFill/>
          <a:ln/>
        </p:spPr>
        <p:txBody>
          <a:bodyPr wrap="none" lIns="0" tIns="0" rIns="0" bIns="0" rtlCol="0" anchor="t"/>
          <a:lstStyle/>
          <a:p>
            <a:pPr marL="0" indent="0" algn="r">
              <a:lnSpc>
                <a:spcPts val="2400"/>
              </a:lnSpc>
              <a:buNone/>
            </a:pPr>
            <a:r>
              <a:rPr lang="en-US" sz="2400" b="1" dirty="0">
                <a:solidFill>
                  <a:srgbClr val="0070C0"/>
                </a:solidFill>
                <a:latin typeface="Alexandria" pitchFamily="34" charset="0"/>
                <a:ea typeface="Alexandria" pitchFamily="34" charset="-122"/>
                <a:cs typeface="Alexandria" pitchFamily="34" charset="-120"/>
              </a:rPr>
              <a:t>Istituzioni</a:t>
            </a:r>
            <a:endParaRPr lang="en-US" sz="2400" b="1" dirty="0">
              <a:solidFill>
                <a:srgbClr val="0070C0"/>
              </a:solidFill>
            </a:endParaRPr>
          </a:p>
        </p:txBody>
      </p:sp>
      <p:sp>
        <p:nvSpPr>
          <p:cNvPr id="5" name="Text 3"/>
          <p:cNvSpPr/>
          <p:nvPr/>
        </p:nvSpPr>
        <p:spPr>
          <a:xfrm>
            <a:off x="793790" y="3851553"/>
            <a:ext cx="3941207" cy="793909"/>
          </a:xfrm>
          <a:prstGeom prst="rect">
            <a:avLst/>
          </a:prstGeom>
          <a:noFill/>
          <a:ln/>
        </p:spPr>
        <p:txBody>
          <a:bodyPr wrap="square" lIns="0" tIns="0" rIns="0" bIns="0" rtlCol="0" anchor="t"/>
          <a:lstStyle/>
          <a:p>
            <a:pPr marL="0" indent="0" algn="r">
              <a:lnSpc>
                <a:spcPts val="3100"/>
              </a:lnSpc>
              <a:buNone/>
            </a:pPr>
            <a:r>
              <a:rPr lang="en-US" sz="1950" dirty="0">
                <a:solidFill>
                  <a:srgbClr val="404155"/>
                </a:solidFill>
                <a:latin typeface="Nobile" pitchFamily="34" charset="0"/>
                <a:ea typeface="Nobile" pitchFamily="34" charset="-122"/>
                <a:cs typeface="Nobile" pitchFamily="34" charset="-120"/>
              </a:rPr>
              <a:t>Enti pubblici, amministrazioni locali</a:t>
            </a:r>
            <a:endParaRPr lang="en-US" sz="1950" dirty="0"/>
          </a:p>
        </p:txBody>
      </p:sp>
      <p:pic>
        <p:nvPicPr>
          <p:cNvPr id="6" name="Image 0" descr="preencoded.png"/>
          <p:cNvPicPr>
            <a:picLocks noChangeAspect="1"/>
          </p:cNvPicPr>
          <p:nvPr/>
        </p:nvPicPr>
        <p:blipFill>
          <a:blip r:embed="rId3"/>
          <a:stretch>
            <a:fillRect/>
          </a:stretch>
        </p:blipFill>
        <p:spPr>
          <a:xfrm>
            <a:off x="5032653" y="2967157"/>
            <a:ext cx="4564975" cy="4564975"/>
          </a:xfrm>
          <a:prstGeom prst="rect">
            <a:avLst/>
          </a:prstGeom>
        </p:spPr>
      </p:pic>
      <p:pic>
        <p:nvPicPr>
          <p:cNvPr id="7" name="Image 1" descr="preencoded.png"/>
          <p:cNvPicPr>
            <a:picLocks noChangeAspect="1"/>
          </p:cNvPicPr>
          <p:nvPr/>
        </p:nvPicPr>
        <p:blipFill>
          <a:blip r:embed="rId4"/>
          <a:stretch>
            <a:fillRect/>
          </a:stretch>
        </p:blipFill>
        <p:spPr>
          <a:xfrm>
            <a:off x="5874008" y="4124861"/>
            <a:ext cx="296942" cy="371118"/>
          </a:xfrm>
          <a:prstGeom prst="rect">
            <a:avLst/>
          </a:prstGeom>
        </p:spPr>
      </p:pic>
      <p:sp>
        <p:nvSpPr>
          <p:cNvPr id="8" name="Text 4"/>
          <p:cNvSpPr/>
          <p:nvPr/>
        </p:nvSpPr>
        <p:spPr>
          <a:xfrm>
            <a:off x="9895284" y="3215640"/>
            <a:ext cx="2480905" cy="310158"/>
          </a:xfrm>
          <a:prstGeom prst="rect">
            <a:avLst/>
          </a:prstGeom>
          <a:noFill/>
          <a:ln/>
        </p:spPr>
        <p:txBody>
          <a:bodyPr wrap="none" lIns="0" tIns="0" rIns="0" bIns="0" rtlCol="0" anchor="t"/>
          <a:lstStyle/>
          <a:p>
            <a:pPr marL="0" indent="0" algn="l">
              <a:lnSpc>
                <a:spcPts val="2400"/>
              </a:lnSpc>
              <a:buNone/>
            </a:pPr>
            <a:r>
              <a:rPr lang="en-US" sz="2400" b="1" dirty="0">
                <a:solidFill>
                  <a:srgbClr val="0070C0"/>
                </a:solidFill>
                <a:latin typeface="Alexandria" pitchFamily="34" charset="0"/>
                <a:ea typeface="Alexandria" pitchFamily="34" charset="-122"/>
                <a:cs typeface="Alexandria" pitchFamily="34" charset="-120"/>
              </a:rPr>
              <a:t>Beneficiari</a:t>
            </a:r>
            <a:endParaRPr lang="en-US" sz="2400" b="1" dirty="0">
              <a:solidFill>
                <a:srgbClr val="0070C0"/>
              </a:solidFill>
            </a:endParaRPr>
          </a:p>
        </p:txBody>
      </p:sp>
      <p:sp>
        <p:nvSpPr>
          <p:cNvPr id="9" name="Text 5"/>
          <p:cNvSpPr/>
          <p:nvPr/>
        </p:nvSpPr>
        <p:spPr>
          <a:xfrm>
            <a:off x="9895284" y="3644860"/>
            <a:ext cx="3941326" cy="396954"/>
          </a:xfrm>
          <a:prstGeom prst="rect">
            <a:avLst/>
          </a:prstGeom>
          <a:noFill/>
          <a:ln/>
        </p:spPr>
        <p:txBody>
          <a:bodyPr wrap="non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Destinatari diretti e indiretti</a:t>
            </a:r>
            <a:endParaRPr lang="en-US" sz="1950" dirty="0"/>
          </a:p>
        </p:txBody>
      </p:sp>
      <p:pic>
        <p:nvPicPr>
          <p:cNvPr id="10" name="Image 2" descr="preencoded.png"/>
          <p:cNvPicPr>
            <a:picLocks noChangeAspect="1"/>
          </p:cNvPicPr>
          <p:nvPr/>
        </p:nvPicPr>
        <p:blipFill>
          <a:blip r:embed="rId5"/>
          <a:stretch>
            <a:fillRect/>
          </a:stretch>
        </p:blipFill>
        <p:spPr>
          <a:xfrm>
            <a:off x="5032653" y="2967157"/>
            <a:ext cx="4564975" cy="4564975"/>
          </a:xfrm>
          <a:prstGeom prst="rect">
            <a:avLst/>
          </a:prstGeom>
        </p:spPr>
      </p:pic>
      <p:pic>
        <p:nvPicPr>
          <p:cNvPr id="11" name="Image 3" descr="preencoded.png"/>
          <p:cNvPicPr>
            <a:picLocks noChangeAspect="1"/>
          </p:cNvPicPr>
          <p:nvPr/>
        </p:nvPicPr>
        <p:blipFill>
          <a:blip r:embed="rId6"/>
          <a:stretch>
            <a:fillRect/>
          </a:stretch>
        </p:blipFill>
        <p:spPr>
          <a:xfrm>
            <a:off x="7660303" y="3544431"/>
            <a:ext cx="296942" cy="371118"/>
          </a:xfrm>
          <a:prstGeom prst="rect">
            <a:avLst/>
          </a:prstGeom>
        </p:spPr>
      </p:pic>
      <p:sp>
        <p:nvSpPr>
          <p:cNvPr id="12" name="Text 6"/>
          <p:cNvSpPr/>
          <p:nvPr/>
        </p:nvSpPr>
        <p:spPr>
          <a:xfrm>
            <a:off x="9994463" y="4836438"/>
            <a:ext cx="2480905" cy="310158"/>
          </a:xfrm>
          <a:prstGeom prst="rect">
            <a:avLst/>
          </a:prstGeom>
          <a:noFill/>
          <a:ln/>
        </p:spPr>
        <p:txBody>
          <a:bodyPr wrap="none" lIns="0" tIns="0" rIns="0" bIns="0" rtlCol="0" anchor="t"/>
          <a:lstStyle/>
          <a:p>
            <a:pPr marL="0" indent="0" algn="l">
              <a:lnSpc>
                <a:spcPts val="2400"/>
              </a:lnSpc>
              <a:buNone/>
            </a:pPr>
            <a:r>
              <a:rPr lang="en-US" sz="2400" b="1" dirty="0">
                <a:solidFill>
                  <a:srgbClr val="0070C0"/>
                </a:solidFill>
                <a:latin typeface="Alexandria" pitchFamily="34" charset="0"/>
                <a:ea typeface="Alexandria" pitchFamily="34" charset="-122"/>
                <a:cs typeface="Alexandria" pitchFamily="34" charset="-120"/>
              </a:rPr>
              <a:t>Partner</a:t>
            </a:r>
            <a:endParaRPr lang="en-US" sz="2400" b="1" dirty="0">
              <a:solidFill>
                <a:srgbClr val="0070C0"/>
              </a:solidFill>
            </a:endParaRPr>
          </a:p>
        </p:txBody>
      </p:sp>
      <p:sp>
        <p:nvSpPr>
          <p:cNvPr id="13" name="Text 7"/>
          <p:cNvSpPr/>
          <p:nvPr/>
        </p:nvSpPr>
        <p:spPr>
          <a:xfrm>
            <a:off x="9994463" y="5265658"/>
            <a:ext cx="3842147" cy="396954"/>
          </a:xfrm>
          <a:prstGeom prst="rect">
            <a:avLst/>
          </a:prstGeom>
          <a:noFill/>
          <a:ln/>
        </p:spPr>
        <p:txBody>
          <a:bodyPr wrap="non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Organizzazioni del terzo settore</a:t>
            </a:r>
            <a:endParaRPr lang="en-US" sz="1950" dirty="0"/>
          </a:p>
        </p:txBody>
      </p:sp>
      <p:pic>
        <p:nvPicPr>
          <p:cNvPr id="14" name="Image 4" descr="preencoded.png"/>
          <p:cNvPicPr>
            <a:picLocks noChangeAspect="1"/>
          </p:cNvPicPr>
          <p:nvPr/>
        </p:nvPicPr>
        <p:blipFill>
          <a:blip r:embed="rId7"/>
          <a:stretch>
            <a:fillRect/>
          </a:stretch>
        </p:blipFill>
        <p:spPr>
          <a:xfrm>
            <a:off x="5032653" y="2967157"/>
            <a:ext cx="4564975" cy="4564975"/>
          </a:xfrm>
          <a:prstGeom prst="rect">
            <a:avLst/>
          </a:prstGeom>
        </p:spPr>
      </p:pic>
      <p:pic>
        <p:nvPicPr>
          <p:cNvPr id="15" name="Image 5" descr="preencoded.png"/>
          <p:cNvPicPr>
            <a:picLocks noChangeAspect="1"/>
          </p:cNvPicPr>
          <p:nvPr/>
        </p:nvPicPr>
        <p:blipFill>
          <a:blip r:embed="rId8"/>
          <a:stretch>
            <a:fillRect/>
          </a:stretch>
        </p:blipFill>
        <p:spPr>
          <a:xfrm>
            <a:off x="8764250" y="5064026"/>
            <a:ext cx="296942" cy="371118"/>
          </a:xfrm>
          <a:prstGeom prst="rect">
            <a:avLst/>
          </a:prstGeom>
        </p:spPr>
      </p:pic>
      <p:sp>
        <p:nvSpPr>
          <p:cNvPr id="16" name="Text 8"/>
          <p:cNvSpPr/>
          <p:nvPr/>
        </p:nvSpPr>
        <p:spPr>
          <a:xfrm>
            <a:off x="9895284" y="6457355"/>
            <a:ext cx="2480905" cy="310158"/>
          </a:xfrm>
          <a:prstGeom prst="rect">
            <a:avLst/>
          </a:prstGeom>
          <a:noFill/>
          <a:ln/>
        </p:spPr>
        <p:txBody>
          <a:bodyPr wrap="none" lIns="0" tIns="0" rIns="0" bIns="0" rtlCol="0" anchor="t"/>
          <a:lstStyle/>
          <a:p>
            <a:pPr marL="0" indent="0" algn="l">
              <a:lnSpc>
                <a:spcPts val="2400"/>
              </a:lnSpc>
              <a:buNone/>
            </a:pPr>
            <a:r>
              <a:rPr lang="en-US" sz="2400" b="1" dirty="0">
                <a:solidFill>
                  <a:srgbClr val="0070C0"/>
                </a:solidFill>
                <a:latin typeface="Alexandria" pitchFamily="34" charset="0"/>
                <a:ea typeface="Alexandria" pitchFamily="34" charset="-122"/>
                <a:cs typeface="Alexandria" pitchFamily="34" charset="-120"/>
              </a:rPr>
              <a:t>Finanziatori</a:t>
            </a:r>
            <a:endParaRPr lang="en-US" sz="2400" b="1" dirty="0">
              <a:solidFill>
                <a:srgbClr val="0070C0"/>
              </a:solidFill>
            </a:endParaRPr>
          </a:p>
        </p:txBody>
      </p:sp>
      <p:sp>
        <p:nvSpPr>
          <p:cNvPr id="17" name="Text 9"/>
          <p:cNvSpPr/>
          <p:nvPr/>
        </p:nvSpPr>
        <p:spPr>
          <a:xfrm>
            <a:off x="9895284" y="6886575"/>
            <a:ext cx="3941326" cy="396954"/>
          </a:xfrm>
          <a:prstGeom prst="rect">
            <a:avLst/>
          </a:prstGeom>
          <a:noFill/>
          <a:ln/>
        </p:spPr>
        <p:txBody>
          <a:bodyPr wrap="non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Fondazioni, enti erogatori</a:t>
            </a:r>
            <a:endParaRPr lang="en-US" sz="1950" dirty="0"/>
          </a:p>
        </p:txBody>
      </p:sp>
      <p:pic>
        <p:nvPicPr>
          <p:cNvPr id="18" name="Image 6" descr="preencoded.png"/>
          <p:cNvPicPr>
            <a:picLocks noChangeAspect="1"/>
          </p:cNvPicPr>
          <p:nvPr/>
        </p:nvPicPr>
        <p:blipFill>
          <a:blip r:embed="rId9"/>
          <a:stretch>
            <a:fillRect/>
          </a:stretch>
        </p:blipFill>
        <p:spPr>
          <a:xfrm>
            <a:off x="5032653" y="2967157"/>
            <a:ext cx="4564975" cy="4564975"/>
          </a:xfrm>
          <a:prstGeom prst="rect">
            <a:avLst/>
          </a:prstGeom>
        </p:spPr>
      </p:pic>
      <p:pic>
        <p:nvPicPr>
          <p:cNvPr id="19" name="Image 7" descr="preencoded.png"/>
          <p:cNvPicPr>
            <a:picLocks noChangeAspect="1"/>
          </p:cNvPicPr>
          <p:nvPr/>
        </p:nvPicPr>
        <p:blipFill>
          <a:blip r:embed="rId10"/>
          <a:stretch>
            <a:fillRect/>
          </a:stretch>
        </p:blipFill>
        <p:spPr>
          <a:xfrm>
            <a:off x="7660303" y="6583620"/>
            <a:ext cx="296942" cy="371118"/>
          </a:xfrm>
          <a:prstGeom prst="rect">
            <a:avLst/>
          </a:prstGeom>
        </p:spPr>
      </p:pic>
      <p:sp>
        <p:nvSpPr>
          <p:cNvPr id="20" name="Text 10"/>
          <p:cNvSpPr/>
          <p:nvPr/>
        </p:nvSpPr>
        <p:spPr>
          <a:xfrm>
            <a:off x="2254091" y="6052066"/>
            <a:ext cx="2480905" cy="310158"/>
          </a:xfrm>
          <a:prstGeom prst="rect">
            <a:avLst/>
          </a:prstGeom>
          <a:noFill/>
          <a:ln/>
        </p:spPr>
        <p:txBody>
          <a:bodyPr wrap="none" lIns="0" tIns="0" rIns="0" bIns="0" rtlCol="0" anchor="t"/>
          <a:lstStyle/>
          <a:p>
            <a:pPr marL="0" indent="0" algn="r">
              <a:lnSpc>
                <a:spcPts val="2400"/>
              </a:lnSpc>
              <a:buNone/>
            </a:pPr>
            <a:r>
              <a:rPr lang="en-US" sz="2400" b="1" dirty="0">
                <a:solidFill>
                  <a:srgbClr val="0070C0"/>
                </a:solidFill>
                <a:latin typeface="Alexandria" pitchFamily="34" charset="0"/>
                <a:ea typeface="Alexandria" pitchFamily="34" charset="-122"/>
                <a:cs typeface="Alexandria" pitchFamily="34" charset="-120"/>
              </a:rPr>
              <a:t>Comunità</a:t>
            </a:r>
            <a:endParaRPr lang="en-US" sz="2400" b="1" dirty="0">
              <a:solidFill>
                <a:srgbClr val="0070C0"/>
              </a:solidFill>
            </a:endParaRPr>
          </a:p>
        </p:txBody>
      </p:sp>
      <p:sp>
        <p:nvSpPr>
          <p:cNvPr id="21" name="Text 11"/>
          <p:cNvSpPr/>
          <p:nvPr/>
        </p:nvSpPr>
        <p:spPr>
          <a:xfrm>
            <a:off x="793790" y="6481286"/>
            <a:ext cx="3941207" cy="396954"/>
          </a:xfrm>
          <a:prstGeom prst="rect">
            <a:avLst/>
          </a:prstGeom>
          <a:noFill/>
          <a:ln/>
        </p:spPr>
        <p:txBody>
          <a:bodyPr wrap="none" lIns="0" tIns="0" rIns="0" bIns="0" rtlCol="0" anchor="t"/>
          <a:lstStyle/>
          <a:p>
            <a:pPr marL="0" indent="0" algn="r">
              <a:lnSpc>
                <a:spcPts val="3100"/>
              </a:lnSpc>
              <a:buNone/>
            </a:pPr>
            <a:r>
              <a:rPr lang="en-US" sz="1950" dirty="0">
                <a:solidFill>
                  <a:srgbClr val="404155"/>
                </a:solidFill>
                <a:latin typeface="Nobile" pitchFamily="34" charset="0"/>
                <a:ea typeface="Nobile" pitchFamily="34" charset="-122"/>
                <a:cs typeface="Nobile" pitchFamily="34" charset="-120"/>
              </a:rPr>
              <a:t>Cittadini, gruppi di interesse</a:t>
            </a:r>
            <a:endParaRPr lang="en-US" sz="1950" dirty="0"/>
          </a:p>
        </p:txBody>
      </p:sp>
      <p:pic>
        <p:nvPicPr>
          <p:cNvPr id="22" name="Image 8" descr="preencoded.png"/>
          <p:cNvPicPr>
            <a:picLocks noChangeAspect="1"/>
          </p:cNvPicPr>
          <p:nvPr/>
        </p:nvPicPr>
        <p:blipFill>
          <a:blip r:embed="rId11"/>
          <a:stretch>
            <a:fillRect/>
          </a:stretch>
        </p:blipFill>
        <p:spPr>
          <a:xfrm>
            <a:off x="5032653" y="2967157"/>
            <a:ext cx="4564975" cy="4564975"/>
          </a:xfrm>
          <a:prstGeom prst="rect">
            <a:avLst/>
          </a:prstGeom>
        </p:spPr>
      </p:pic>
      <p:pic>
        <p:nvPicPr>
          <p:cNvPr id="23" name="Image 9" descr="preencoded.png"/>
          <p:cNvPicPr>
            <a:picLocks noChangeAspect="1"/>
          </p:cNvPicPr>
          <p:nvPr/>
        </p:nvPicPr>
        <p:blipFill>
          <a:blip r:embed="rId12"/>
          <a:stretch>
            <a:fillRect/>
          </a:stretch>
        </p:blipFill>
        <p:spPr>
          <a:xfrm>
            <a:off x="5874008" y="6003191"/>
            <a:ext cx="296942" cy="37111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817721"/>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L'essenza del progetto sociale contemporaneo</a:t>
            </a:r>
            <a:endParaRPr lang="en-US" sz="3900" dirty="0"/>
          </a:p>
        </p:txBody>
      </p:sp>
      <p:sp>
        <p:nvSpPr>
          <p:cNvPr id="4" name="Shape 1"/>
          <p:cNvSpPr/>
          <p:nvPr/>
        </p:nvSpPr>
        <p:spPr>
          <a:xfrm>
            <a:off x="6280190" y="2355533"/>
            <a:ext cx="3679031" cy="3222903"/>
          </a:xfrm>
          <a:prstGeom prst="roundRect">
            <a:avLst>
              <a:gd name="adj" fmla="val 2586"/>
            </a:avLst>
          </a:prstGeom>
          <a:solidFill>
            <a:srgbClr val="D2DDF9"/>
          </a:solidFill>
          <a:ln w="7620">
            <a:solidFill>
              <a:srgbClr val="B8C3DF"/>
            </a:solidFill>
            <a:prstDash val="solid"/>
          </a:ln>
        </p:spPr>
        <p:txBody>
          <a:bodyPr/>
          <a:lstStyle/>
          <a:p>
            <a:endParaRPr lang="it-IT"/>
          </a:p>
        </p:txBody>
      </p:sp>
      <p:sp>
        <p:nvSpPr>
          <p:cNvPr id="5" name="Text 2"/>
          <p:cNvSpPr/>
          <p:nvPr/>
        </p:nvSpPr>
        <p:spPr>
          <a:xfrm>
            <a:off x="6486168" y="2561511"/>
            <a:ext cx="260413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Rigore metodologico</a:t>
            </a:r>
            <a:endParaRPr lang="en-US" sz="1950" dirty="0"/>
          </a:p>
        </p:txBody>
      </p:sp>
      <p:sp>
        <p:nvSpPr>
          <p:cNvPr id="6" name="Text 3"/>
          <p:cNvSpPr/>
          <p:nvPr/>
        </p:nvSpPr>
        <p:spPr>
          <a:xfrm>
            <a:off x="6486168" y="2990731"/>
            <a:ext cx="3267075" cy="1984772"/>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L'epoca della sola buona volontà è tramontata.  Chi opera nel sociale deve coniugare passione e metodologia scientifica.</a:t>
            </a:r>
            <a:endParaRPr lang="en-US" sz="1950" dirty="0"/>
          </a:p>
        </p:txBody>
      </p:sp>
      <p:sp>
        <p:nvSpPr>
          <p:cNvPr id="7" name="Shape 4"/>
          <p:cNvSpPr/>
          <p:nvPr/>
        </p:nvSpPr>
        <p:spPr>
          <a:xfrm>
            <a:off x="10157579" y="2355533"/>
            <a:ext cx="3679031" cy="3222903"/>
          </a:xfrm>
          <a:prstGeom prst="roundRect">
            <a:avLst>
              <a:gd name="adj" fmla="val 2586"/>
            </a:avLst>
          </a:prstGeom>
          <a:solidFill>
            <a:srgbClr val="D2DDF9"/>
          </a:solidFill>
          <a:ln w="7620">
            <a:solidFill>
              <a:srgbClr val="B8C3DF"/>
            </a:solidFill>
            <a:prstDash val="solid"/>
          </a:ln>
        </p:spPr>
        <p:txBody>
          <a:bodyPr/>
          <a:lstStyle/>
          <a:p>
            <a:endParaRPr lang="it-IT"/>
          </a:p>
        </p:txBody>
      </p:sp>
      <p:sp>
        <p:nvSpPr>
          <p:cNvPr id="8" name="Text 5"/>
          <p:cNvSpPr/>
          <p:nvPr/>
        </p:nvSpPr>
        <p:spPr>
          <a:xfrm>
            <a:off x="10363557" y="2561511"/>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Evidence-based</a:t>
            </a:r>
            <a:endParaRPr lang="en-US" sz="1950" dirty="0"/>
          </a:p>
        </p:txBody>
      </p:sp>
      <p:sp>
        <p:nvSpPr>
          <p:cNvPr id="9" name="Text 6"/>
          <p:cNvSpPr/>
          <p:nvPr/>
        </p:nvSpPr>
        <p:spPr>
          <a:xfrm>
            <a:off x="10363557" y="2990731"/>
            <a:ext cx="3267075" cy="2381726"/>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Ogni intervento deve essere supportato da evidenze concrete e risultati misurabili per dimostrare il proprio impatto.</a:t>
            </a:r>
            <a:endParaRPr lang="en-US" sz="1950" dirty="0"/>
          </a:p>
        </p:txBody>
      </p:sp>
      <p:sp>
        <p:nvSpPr>
          <p:cNvPr id="10" name="Shape 7"/>
          <p:cNvSpPr/>
          <p:nvPr/>
        </p:nvSpPr>
        <p:spPr>
          <a:xfrm>
            <a:off x="6280190" y="5776793"/>
            <a:ext cx="7556421" cy="1635085"/>
          </a:xfrm>
          <a:prstGeom prst="roundRect">
            <a:avLst>
              <a:gd name="adj" fmla="val 5098"/>
            </a:avLst>
          </a:prstGeom>
          <a:solidFill>
            <a:srgbClr val="D2DDF9"/>
          </a:solidFill>
          <a:ln w="7620">
            <a:solidFill>
              <a:srgbClr val="B8C3DF"/>
            </a:solidFill>
            <a:prstDash val="solid"/>
          </a:ln>
        </p:spPr>
        <p:txBody>
          <a:bodyPr/>
          <a:lstStyle/>
          <a:p>
            <a:endParaRPr lang="it-IT"/>
          </a:p>
        </p:txBody>
      </p:sp>
      <p:sp>
        <p:nvSpPr>
          <p:cNvPr id="11" name="Text 8"/>
          <p:cNvSpPr/>
          <p:nvPr/>
        </p:nvSpPr>
        <p:spPr>
          <a:xfrm>
            <a:off x="6486168" y="598277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Accountability</a:t>
            </a:r>
            <a:endParaRPr lang="en-US" sz="1950" dirty="0"/>
          </a:p>
        </p:txBody>
      </p:sp>
      <p:sp>
        <p:nvSpPr>
          <p:cNvPr id="12" name="Text 9"/>
          <p:cNvSpPr/>
          <p:nvPr/>
        </p:nvSpPr>
        <p:spPr>
          <a:xfrm>
            <a:off x="6486168" y="6411992"/>
            <a:ext cx="7144464" cy="793909"/>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La capacità di rendere conto ai propri stakeholder è diventata una competenza strategica fondamentale.</a:t>
            </a:r>
            <a:endParaRPr lang="en-US" sz="19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1472803"/>
            <a:ext cx="7556421" cy="1860590"/>
          </a:xfrm>
          <a:prstGeom prst="rect">
            <a:avLst/>
          </a:prstGeom>
          <a:noFill/>
          <a:ln/>
        </p:spPr>
        <p:txBody>
          <a:bodyPr wrap="none" lIns="0" tIns="0" rIns="0" bIns="0" rtlCol="0" anchor="t"/>
          <a:lstStyle/>
          <a:p>
            <a:pPr marL="0" indent="0" algn="l">
              <a:lnSpc>
                <a:spcPts val="14650"/>
              </a:lnSpc>
              <a:buNone/>
            </a:pPr>
            <a:r>
              <a:rPr lang="en-US" sz="11700" dirty="0">
                <a:solidFill>
                  <a:srgbClr val="1B1B27"/>
                </a:solidFill>
                <a:latin typeface="Alexandria" pitchFamily="34" charset="0"/>
                <a:ea typeface="Alexandria" pitchFamily="34" charset="-122"/>
                <a:cs typeface="Alexandria" pitchFamily="34" charset="-120"/>
              </a:rPr>
              <a:t>FASE 3</a:t>
            </a:r>
            <a:endParaRPr lang="en-US" sz="11700" dirty="0"/>
          </a:p>
        </p:txBody>
      </p:sp>
      <p:sp>
        <p:nvSpPr>
          <p:cNvPr id="4" name="Text 1"/>
          <p:cNvSpPr/>
          <p:nvPr/>
        </p:nvSpPr>
        <p:spPr>
          <a:xfrm>
            <a:off x="793790" y="3631049"/>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Costruzione di uno strumento di rilevazione</a:t>
            </a:r>
            <a:endParaRPr lang="en-US" sz="3900" dirty="0"/>
          </a:p>
        </p:txBody>
      </p:sp>
      <p:sp>
        <p:nvSpPr>
          <p:cNvPr id="5" name="Text 2"/>
          <p:cNvSpPr/>
          <p:nvPr/>
        </p:nvSpPr>
        <p:spPr>
          <a:xfrm>
            <a:off x="793790" y="5168860"/>
            <a:ext cx="7556421" cy="1587818"/>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Il momento tecnico e creativo in cui la Teoria del Cambiamento si trasforma in qualcosa di tangibile e misurabile. Ogni scelta riflette assunzioni profonde su cosa significhi conoscere e misurare il cambiamento sociale.</a:t>
            </a:r>
            <a:endParaRPr lang="en-US" sz="19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Text 0"/>
          <p:cNvSpPr/>
          <p:nvPr/>
        </p:nvSpPr>
        <p:spPr>
          <a:xfrm>
            <a:off x="793790" y="1233487"/>
            <a:ext cx="8747522" cy="855821"/>
          </a:xfrm>
          <a:prstGeom prst="rect">
            <a:avLst/>
          </a:prstGeom>
          <a:noFill/>
          <a:ln/>
        </p:spPr>
        <p:txBody>
          <a:bodyPr wrap="none" lIns="0" tIns="0" rIns="0" bIns="0" rtlCol="0" anchor="t"/>
          <a:lstStyle/>
          <a:p>
            <a:pPr marL="0" indent="0" algn="l">
              <a:lnSpc>
                <a:spcPts val="6700"/>
              </a:lnSpc>
              <a:buNone/>
            </a:pPr>
            <a:r>
              <a:rPr lang="en-US" sz="5350" dirty="0">
                <a:solidFill>
                  <a:srgbClr val="1B1B27"/>
                </a:solidFill>
                <a:latin typeface="Alexandria" pitchFamily="34" charset="0"/>
                <a:ea typeface="Alexandria" pitchFamily="34" charset="-122"/>
                <a:cs typeface="Alexandria" pitchFamily="34" charset="-120"/>
              </a:rPr>
              <a:t>Dalla teoria agli indicatori</a:t>
            </a:r>
            <a:endParaRPr lang="en-US" sz="5350" dirty="0"/>
          </a:p>
        </p:txBody>
      </p:sp>
      <p:sp>
        <p:nvSpPr>
          <p:cNvPr id="3" name="Text 1"/>
          <p:cNvSpPr/>
          <p:nvPr/>
        </p:nvSpPr>
        <p:spPr>
          <a:xfrm>
            <a:off x="793790" y="2486144"/>
            <a:ext cx="13042821" cy="793909"/>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Gli indicatori sono ponti concettuali che collegano outcome teorici con domande concrete. La selezione influenza profondamente il tipo di informazioni raccolte.</a:t>
            </a:r>
            <a:endParaRPr lang="en-US" sz="1950" dirty="0"/>
          </a:p>
        </p:txBody>
      </p:sp>
      <p:pic>
        <p:nvPicPr>
          <p:cNvPr id="4" name="Image 0" descr="preencoded.png"/>
          <p:cNvPicPr>
            <a:picLocks noChangeAspect="1"/>
          </p:cNvPicPr>
          <p:nvPr/>
        </p:nvPicPr>
        <p:blipFill>
          <a:blip r:embed="rId3"/>
          <a:stretch>
            <a:fillRect/>
          </a:stretch>
        </p:blipFill>
        <p:spPr>
          <a:xfrm>
            <a:off x="793790" y="3503295"/>
            <a:ext cx="4347567" cy="793790"/>
          </a:xfrm>
          <a:prstGeom prst="rect">
            <a:avLst/>
          </a:prstGeom>
        </p:spPr>
      </p:pic>
      <p:sp>
        <p:nvSpPr>
          <p:cNvPr id="5" name="Text 2"/>
          <p:cNvSpPr/>
          <p:nvPr/>
        </p:nvSpPr>
        <p:spPr>
          <a:xfrm>
            <a:off x="992148" y="4495443"/>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404155"/>
                </a:solidFill>
                <a:latin typeface="Alexandria" pitchFamily="34" charset="0"/>
                <a:ea typeface="Alexandria" pitchFamily="34" charset="-122"/>
                <a:cs typeface="Alexandria" pitchFamily="34" charset="-120"/>
              </a:rPr>
              <a:t>Outcome teorico</a:t>
            </a:r>
            <a:endParaRPr lang="en-US" sz="2300" dirty="0"/>
          </a:p>
        </p:txBody>
      </p:sp>
      <p:sp>
        <p:nvSpPr>
          <p:cNvPr id="6" name="Text 3"/>
          <p:cNvSpPr/>
          <p:nvPr/>
        </p:nvSpPr>
        <p:spPr>
          <a:xfrm>
            <a:off x="992148" y="4986576"/>
            <a:ext cx="3950851" cy="793909"/>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"Miglioramento competenze digitali"</a:t>
            </a:r>
            <a:endParaRPr lang="en-US" sz="1950" dirty="0"/>
          </a:p>
        </p:txBody>
      </p:sp>
      <p:pic>
        <p:nvPicPr>
          <p:cNvPr id="7" name="Image 1" descr="preencoded.png"/>
          <p:cNvPicPr>
            <a:picLocks noChangeAspect="1"/>
          </p:cNvPicPr>
          <p:nvPr/>
        </p:nvPicPr>
        <p:blipFill>
          <a:blip r:embed="rId4"/>
          <a:stretch>
            <a:fillRect/>
          </a:stretch>
        </p:blipFill>
        <p:spPr>
          <a:xfrm>
            <a:off x="5141357" y="3503295"/>
            <a:ext cx="4347567" cy="793790"/>
          </a:xfrm>
          <a:prstGeom prst="rect">
            <a:avLst/>
          </a:prstGeom>
        </p:spPr>
      </p:pic>
      <p:sp>
        <p:nvSpPr>
          <p:cNvPr id="8" name="Text 4"/>
          <p:cNvSpPr/>
          <p:nvPr/>
        </p:nvSpPr>
        <p:spPr>
          <a:xfrm>
            <a:off x="5339715" y="4495443"/>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404155"/>
                </a:solidFill>
                <a:latin typeface="Alexandria" pitchFamily="34" charset="0"/>
                <a:ea typeface="Alexandria" pitchFamily="34" charset="-122"/>
                <a:cs typeface="Alexandria" pitchFamily="34" charset="-120"/>
              </a:rPr>
              <a:t>Indicatori possibili</a:t>
            </a:r>
            <a:endParaRPr lang="en-US" sz="2300" dirty="0"/>
          </a:p>
        </p:txBody>
      </p:sp>
      <p:sp>
        <p:nvSpPr>
          <p:cNvPr id="9" name="Text 5"/>
          <p:cNvSpPr/>
          <p:nvPr/>
        </p:nvSpPr>
        <p:spPr>
          <a:xfrm>
            <a:off x="5339715" y="4986576"/>
            <a:ext cx="3950851" cy="1190863"/>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Auto-percezione, capacità software, frequenza utilizzo, task standardizzati</a:t>
            </a:r>
            <a:endParaRPr lang="en-US" sz="1950" dirty="0"/>
          </a:p>
        </p:txBody>
      </p:sp>
      <p:pic>
        <p:nvPicPr>
          <p:cNvPr id="10" name="Image 2" descr="preencoded.png"/>
          <p:cNvPicPr>
            <a:picLocks noChangeAspect="1"/>
          </p:cNvPicPr>
          <p:nvPr/>
        </p:nvPicPr>
        <p:blipFill>
          <a:blip r:embed="rId5"/>
          <a:stretch>
            <a:fillRect/>
          </a:stretch>
        </p:blipFill>
        <p:spPr>
          <a:xfrm>
            <a:off x="9488924" y="3503295"/>
            <a:ext cx="4347567" cy="793790"/>
          </a:xfrm>
          <a:prstGeom prst="rect">
            <a:avLst/>
          </a:prstGeom>
        </p:spPr>
      </p:pic>
      <p:sp>
        <p:nvSpPr>
          <p:cNvPr id="11" name="Text 6"/>
          <p:cNvSpPr/>
          <p:nvPr/>
        </p:nvSpPr>
        <p:spPr>
          <a:xfrm>
            <a:off x="9687282" y="4495443"/>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404155"/>
                </a:solidFill>
                <a:latin typeface="Alexandria" pitchFamily="34" charset="0"/>
                <a:ea typeface="Alexandria" pitchFamily="34" charset="-122"/>
                <a:cs typeface="Alexandria" pitchFamily="34" charset="-120"/>
              </a:rPr>
              <a:t>Domande concrete</a:t>
            </a:r>
            <a:endParaRPr lang="en-US" sz="2300" dirty="0"/>
          </a:p>
        </p:txBody>
      </p:sp>
      <p:sp>
        <p:nvSpPr>
          <p:cNvPr id="12" name="Text 7"/>
          <p:cNvSpPr/>
          <p:nvPr/>
        </p:nvSpPr>
        <p:spPr>
          <a:xfrm>
            <a:off x="9687282" y="4986576"/>
            <a:ext cx="3950851" cy="793909"/>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Questionario strutturato e mirato</a:t>
            </a:r>
            <a:endParaRPr lang="en-US" sz="1950" dirty="0"/>
          </a:p>
        </p:txBody>
      </p:sp>
      <p:sp>
        <p:nvSpPr>
          <p:cNvPr id="13" name="Text 8"/>
          <p:cNvSpPr/>
          <p:nvPr/>
        </p:nvSpPr>
        <p:spPr>
          <a:xfrm>
            <a:off x="793790" y="6599039"/>
            <a:ext cx="13042821" cy="396954"/>
          </a:xfrm>
          <a:prstGeom prst="rect">
            <a:avLst/>
          </a:prstGeom>
          <a:noFill/>
          <a:ln/>
        </p:spPr>
        <p:txBody>
          <a:bodyPr wrap="non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Ciascun indicatore cattura dimensioni diverse del concetto e influenza il tipo di dati raccolti.</a:t>
            </a:r>
            <a:endParaRPr lang="en-US" sz="19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Text 0"/>
          <p:cNvSpPr/>
          <p:nvPr/>
        </p:nvSpPr>
        <p:spPr>
          <a:xfrm>
            <a:off x="966785" y="801500"/>
            <a:ext cx="8395692"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Indicatori quantitativi e qualitativi</a:t>
            </a:r>
            <a:endParaRPr lang="en-US" sz="3900" dirty="0"/>
          </a:p>
        </p:txBody>
      </p:sp>
      <p:sp>
        <p:nvSpPr>
          <p:cNvPr id="3" name="Text 1"/>
          <p:cNvSpPr/>
          <p:nvPr/>
        </p:nvSpPr>
        <p:spPr>
          <a:xfrm>
            <a:off x="793790" y="2748841"/>
            <a:ext cx="2678787" cy="310158"/>
          </a:xfrm>
          <a:prstGeom prst="rect">
            <a:avLst/>
          </a:prstGeom>
          <a:noFill/>
          <a:ln/>
        </p:spPr>
        <p:txBody>
          <a:bodyPr wrap="none" lIns="0" tIns="0" rIns="0" bIns="0" rtlCol="0" anchor="t"/>
          <a:lstStyle/>
          <a:p>
            <a:pPr marL="0" indent="0" algn="l">
              <a:lnSpc>
                <a:spcPts val="2400"/>
              </a:lnSpc>
              <a:buNone/>
            </a:pPr>
            <a:r>
              <a:rPr lang="en-US" sz="2800" b="1" dirty="0">
                <a:solidFill>
                  <a:srgbClr val="FF0000"/>
                </a:solidFill>
                <a:latin typeface="Alexandria" pitchFamily="34" charset="0"/>
                <a:ea typeface="Alexandria" pitchFamily="34" charset="-122"/>
                <a:cs typeface="Alexandria" pitchFamily="34" charset="-120"/>
              </a:rPr>
              <a:t>Indicatori quantitativi</a:t>
            </a:r>
            <a:endParaRPr lang="en-US" sz="2800" b="1" dirty="0">
              <a:solidFill>
                <a:srgbClr val="FF0000"/>
              </a:solidFill>
            </a:endParaRPr>
          </a:p>
        </p:txBody>
      </p:sp>
      <p:sp>
        <p:nvSpPr>
          <p:cNvPr id="4" name="Text 2"/>
          <p:cNvSpPr/>
          <p:nvPr/>
        </p:nvSpPr>
        <p:spPr>
          <a:xfrm>
            <a:off x="793790" y="3612356"/>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2000" dirty="0">
                <a:solidFill>
                  <a:srgbClr val="404155"/>
                </a:solidFill>
                <a:latin typeface="Nobile" pitchFamily="34" charset="0"/>
                <a:ea typeface="Nobile" pitchFamily="34" charset="-122"/>
                <a:cs typeface="Nobile" pitchFamily="34" charset="-120"/>
              </a:rPr>
              <a:t>Catturano ampiezza e intensità</a:t>
            </a:r>
            <a:endParaRPr lang="en-US" sz="2000" dirty="0"/>
          </a:p>
        </p:txBody>
      </p:sp>
      <p:sp>
        <p:nvSpPr>
          <p:cNvPr id="5" name="Text 3"/>
          <p:cNvSpPr/>
          <p:nvPr/>
        </p:nvSpPr>
        <p:spPr>
          <a:xfrm>
            <a:off x="793790" y="3999309"/>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2000" dirty="0">
                <a:solidFill>
                  <a:srgbClr val="404155"/>
                </a:solidFill>
                <a:latin typeface="Nobile" pitchFamily="34" charset="0"/>
                <a:ea typeface="Nobile" pitchFamily="34" charset="-122"/>
                <a:cs typeface="Nobile" pitchFamily="34" charset="-120"/>
              </a:rPr>
              <a:t>Permettono confronti sistematici</a:t>
            </a:r>
            <a:endParaRPr lang="en-US" sz="2000" dirty="0"/>
          </a:p>
        </p:txBody>
      </p:sp>
      <p:sp>
        <p:nvSpPr>
          <p:cNvPr id="6" name="Text 4"/>
          <p:cNvSpPr/>
          <p:nvPr/>
        </p:nvSpPr>
        <p:spPr>
          <a:xfrm>
            <a:off x="793790" y="4386263"/>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2000" dirty="0">
                <a:solidFill>
                  <a:srgbClr val="404155"/>
                </a:solidFill>
                <a:latin typeface="Nobile" pitchFamily="34" charset="0"/>
                <a:ea typeface="Nobile" pitchFamily="34" charset="-122"/>
                <a:cs typeface="Nobile" pitchFamily="34" charset="-120"/>
              </a:rPr>
              <a:t>Identificano pattern e correlazioni</a:t>
            </a:r>
            <a:endParaRPr lang="en-US" sz="2000" dirty="0"/>
          </a:p>
        </p:txBody>
      </p:sp>
      <p:sp>
        <p:nvSpPr>
          <p:cNvPr id="7" name="Text 5"/>
          <p:cNvSpPr/>
          <p:nvPr/>
        </p:nvSpPr>
        <p:spPr>
          <a:xfrm>
            <a:off x="793790" y="4773216"/>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2000" dirty="0">
                <a:solidFill>
                  <a:srgbClr val="404155"/>
                </a:solidFill>
                <a:latin typeface="Nobile" pitchFamily="34" charset="0"/>
                <a:ea typeface="Nobile" pitchFamily="34" charset="-122"/>
                <a:cs typeface="Nobile" pitchFamily="34" charset="-120"/>
              </a:rPr>
              <a:t>Misurano manifestazioni osservabili</a:t>
            </a:r>
            <a:endParaRPr lang="en-US" sz="2000" dirty="0"/>
          </a:p>
        </p:txBody>
      </p:sp>
      <p:sp>
        <p:nvSpPr>
          <p:cNvPr id="8" name="Text 6"/>
          <p:cNvSpPr/>
          <p:nvPr/>
        </p:nvSpPr>
        <p:spPr>
          <a:xfrm>
            <a:off x="793790" y="5269349"/>
            <a:ext cx="6279356" cy="793909"/>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Utili per livelli di partecipazione, frequenze di comportamento, variazioni in scale standardizzate.</a:t>
            </a:r>
            <a:endParaRPr lang="en-US" sz="1950" dirty="0"/>
          </a:p>
        </p:txBody>
      </p:sp>
      <p:sp>
        <p:nvSpPr>
          <p:cNvPr id="9" name="Text 7"/>
          <p:cNvSpPr/>
          <p:nvPr/>
        </p:nvSpPr>
        <p:spPr>
          <a:xfrm>
            <a:off x="7564874" y="2748841"/>
            <a:ext cx="2486620" cy="310158"/>
          </a:xfrm>
          <a:prstGeom prst="rect">
            <a:avLst/>
          </a:prstGeom>
          <a:noFill/>
          <a:ln/>
        </p:spPr>
        <p:txBody>
          <a:bodyPr wrap="none" lIns="0" tIns="0" rIns="0" bIns="0" rtlCol="0" anchor="t"/>
          <a:lstStyle/>
          <a:p>
            <a:pPr marL="0" indent="0" algn="l">
              <a:lnSpc>
                <a:spcPts val="2400"/>
              </a:lnSpc>
              <a:buNone/>
            </a:pPr>
            <a:r>
              <a:rPr lang="en-US" sz="2800" b="1" dirty="0">
                <a:solidFill>
                  <a:srgbClr val="FF0000"/>
                </a:solidFill>
                <a:latin typeface="Alexandria" pitchFamily="34" charset="0"/>
                <a:ea typeface="Alexandria" pitchFamily="34" charset="-122"/>
                <a:cs typeface="Alexandria" pitchFamily="34" charset="-120"/>
              </a:rPr>
              <a:t>Indicatori qualitativi</a:t>
            </a:r>
            <a:endParaRPr lang="en-US" sz="2800" b="1" dirty="0">
              <a:solidFill>
                <a:srgbClr val="FF0000"/>
              </a:solidFill>
            </a:endParaRPr>
          </a:p>
        </p:txBody>
      </p:sp>
      <p:sp>
        <p:nvSpPr>
          <p:cNvPr id="10" name="Text 8"/>
          <p:cNvSpPr/>
          <p:nvPr/>
        </p:nvSpPr>
        <p:spPr>
          <a:xfrm>
            <a:off x="7564874" y="3612356"/>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2000" dirty="0">
                <a:solidFill>
                  <a:srgbClr val="404155"/>
                </a:solidFill>
                <a:latin typeface="Nobile" pitchFamily="34" charset="0"/>
                <a:ea typeface="Nobile" pitchFamily="34" charset="-122"/>
                <a:cs typeface="Nobile" pitchFamily="34" charset="-120"/>
              </a:rPr>
              <a:t>Esplorano dimensioni profonde</a:t>
            </a:r>
            <a:endParaRPr lang="en-US" sz="2000" dirty="0"/>
          </a:p>
        </p:txBody>
      </p:sp>
      <p:sp>
        <p:nvSpPr>
          <p:cNvPr id="11" name="Text 9"/>
          <p:cNvSpPr/>
          <p:nvPr/>
        </p:nvSpPr>
        <p:spPr>
          <a:xfrm>
            <a:off x="7564874" y="3999309"/>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2000" dirty="0">
                <a:solidFill>
                  <a:srgbClr val="404155"/>
                </a:solidFill>
                <a:latin typeface="Nobile" pitchFamily="34" charset="0"/>
                <a:ea typeface="Nobile" pitchFamily="34" charset="-122"/>
                <a:cs typeface="Nobile" pitchFamily="34" charset="-120"/>
              </a:rPr>
              <a:t>Catturano l'esperienza soggettiva</a:t>
            </a:r>
            <a:endParaRPr lang="en-US" sz="2000" dirty="0"/>
          </a:p>
        </p:txBody>
      </p:sp>
      <p:sp>
        <p:nvSpPr>
          <p:cNvPr id="12" name="Text 10"/>
          <p:cNvSpPr/>
          <p:nvPr/>
        </p:nvSpPr>
        <p:spPr>
          <a:xfrm>
            <a:off x="7564874" y="4386263"/>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2000" dirty="0">
                <a:solidFill>
                  <a:srgbClr val="404155"/>
                </a:solidFill>
                <a:latin typeface="Nobile" pitchFamily="34" charset="0"/>
                <a:ea typeface="Nobile" pitchFamily="34" charset="-122"/>
                <a:cs typeface="Nobile" pitchFamily="34" charset="-120"/>
              </a:rPr>
              <a:t>Rivelano significati attribuiti</a:t>
            </a:r>
            <a:endParaRPr lang="en-US" sz="2000" dirty="0"/>
          </a:p>
        </p:txBody>
      </p:sp>
      <p:sp>
        <p:nvSpPr>
          <p:cNvPr id="13" name="Text 11"/>
          <p:cNvSpPr/>
          <p:nvPr/>
        </p:nvSpPr>
        <p:spPr>
          <a:xfrm>
            <a:off x="7564874" y="4773216"/>
            <a:ext cx="6279356" cy="317540"/>
          </a:xfrm>
          <a:prstGeom prst="rect">
            <a:avLst/>
          </a:prstGeom>
          <a:noFill/>
          <a:ln/>
        </p:spPr>
        <p:txBody>
          <a:bodyPr wrap="none" lIns="0" tIns="0" rIns="0" bIns="0" rtlCol="0" anchor="t"/>
          <a:lstStyle/>
          <a:p>
            <a:pPr marL="342900" indent="-342900" algn="l">
              <a:lnSpc>
                <a:spcPts val="2500"/>
              </a:lnSpc>
              <a:buSzPct val="100000"/>
              <a:buChar char="•"/>
            </a:pPr>
            <a:r>
              <a:rPr lang="en-US" sz="2000" dirty="0">
                <a:solidFill>
                  <a:srgbClr val="404155"/>
                </a:solidFill>
                <a:latin typeface="Nobile" pitchFamily="34" charset="0"/>
                <a:ea typeface="Nobile" pitchFamily="34" charset="-122"/>
                <a:cs typeface="Nobile" pitchFamily="34" charset="-120"/>
              </a:rPr>
              <a:t>Descrivono processi di cambiamento</a:t>
            </a:r>
            <a:endParaRPr lang="en-US" sz="2000" dirty="0"/>
          </a:p>
        </p:txBody>
      </p:sp>
      <p:sp>
        <p:nvSpPr>
          <p:cNvPr id="14" name="Text 12"/>
          <p:cNvSpPr/>
          <p:nvPr/>
        </p:nvSpPr>
        <p:spPr>
          <a:xfrm>
            <a:off x="7564874" y="5269349"/>
            <a:ext cx="6279356" cy="793909"/>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Essenziali per comprendere come e perché avviene il cambiamento dal punto di vista dei beneficiari.</a:t>
            </a:r>
            <a:endParaRPr lang="en-US" sz="195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542508"/>
            <a:ext cx="7556421" cy="1860590"/>
          </a:xfrm>
          <a:prstGeom prst="rect">
            <a:avLst/>
          </a:prstGeom>
          <a:noFill/>
          <a:ln/>
        </p:spPr>
        <p:txBody>
          <a:bodyPr wrap="none" lIns="0" tIns="0" rIns="0" bIns="0" rtlCol="0" anchor="t"/>
          <a:lstStyle/>
          <a:p>
            <a:pPr marL="0" indent="0" algn="l">
              <a:lnSpc>
                <a:spcPts val="14650"/>
              </a:lnSpc>
              <a:buNone/>
            </a:pPr>
            <a:r>
              <a:rPr lang="en-US" sz="8000" dirty="0">
                <a:solidFill>
                  <a:srgbClr val="1B1B27"/>
                </a:solidFill>
                <a:latin typeface="Alexandria" pitchFamily="34" charset="0"/>
                <a:ea typeface="Alexandria" pitchFamily="34" charset="-122"/>
                <a:cs typeface="Alexandria" pitchFamily="34" charset="-120"/>
              </a:rPr>
              <a:t>FASE 4</a:t>
            </a:r>
            <a:endParaRPr lang="en-US" sz="8000" dirty="0"/>
          </a:p>
        </p:txBody>
      </p:sp>
      <p:sp>
        <p:nvSpPr>
          <p:cNvPr id="4" name="Text 1"/>
          <p:cNvSpPr/>
          <p:nvPr/>
        </p:nvSpPr>
        <p:spPr>
          <a:xfrm>
            <a:off x="793790" y="3631049"/>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Wireframe e visualizzazione dati</a:t>
            </a:r>
            <a:endParaRPr lang="en-US" sz="3900" dirty="0"/>
          </a:p>
        </p:txBody>
      </p:sp>
      <p:sp>
        <p:nvSpPr>
          <p:cNvPr id="5" name="Text 2"/>
          <p:cNvSpPr/>
          <p:nvPr/>
        </p:nvSpPr>
        <p:spPr>
          <a:xfrm>
            <a:off x="793790" y="5168860"/>
            <a:ext cx="7556421" cy="1587818"/>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Trasformare dati grezzi in narrazioni visive che comunicano efficacemente l'impatto. Non è questione di estetica, ma competenza professionale che determina il successo nel comunicare valore agli stakeholder.</a:t>
            </a:r>
            <a:endParaRPr lang="en-US" sz="195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sp>
        <p:nvSpPr>
          <p:cNvPr id="2" name="Text 0"/>
          <p:cNvSpPr/>
          <p:nvPr/>
        </p:nvSpPr>
        <p:spPr>
          <a:xfrm>
            <a:off x="793790" y="1915597"/>
            <a:ext cx="11108055"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Dalla dashboard alla storia del cambiamento</a:t>
            </a:r>
            <a:endParaRPr lang="en-US" sz="3900" dirty="0"/>
          </a:p>
        </p:txBody>
      </p:sp>
      <p:sp>
        <p:nvSpPr>
          <p:cNvPr id="3" name="Text 1"/>
          <p:cNvSpPr/>
          <p:nvPr/>
        </p:nvSpPr>
        <p:spPr>
          <a:xfrm>
            <a:off x="793790" y="2932509"/>
            <a:ext cx="13042821" cy="793909"/>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Ogni elemento della dashboard comunica valori, priorità e visione del cambiamento sociale. La progettazione richiede integrazione di competenze tecniche con comprensione delle dinamiche comunicative.</a:t>
            </a:r>
            <a:endParaRPr lang="en-US" sz="1950" dirty="0"/>
          </a:p>
        </p:txBody>
      </p:sp>
      <p:pic>
        <p:nvPicPr>
          <p:cNvPr id="4" name="Image 0" descr="preencoded.png"/>
          <p:cNvPicPr>
            <a:picLocks noChangeAspect="1"/>
          </p:cNvPicPr>
          <p:nvPr/>
        </p:nvPicPr>
        <p:blipFill>
          <a:blip r:embed="rId3"/>
          <a:stretch>
            <a:fillRect/>
          </a:stretch>
        </p:blipFill>
        <p:spPr>
          <a:xfrm>
            <a:off x="793790" y="3949660"/>
            <a:ext cx="496133" cy="496133"/>
          </a:xfrm>
          <a:prstGeom prst="rect">
            <a:avLst/>
          </a:prstGeom>
        </p:spPr>
      </p:pic>
      <p:sp>
        <p:nvSpPr>
          <p:cNvPr id="5" name="Text 2"/>
          <p:cNvSpPr/>
          <p:nvPr/>
        </p:nvSpPr>
        <p:spPr>
          <a:xfrm>
            <a:off x="793790" y="4693801"/>
            <a:ext cx="2480905" cy="310158"/>
          </a:xfrm>
          <a:prstGeom prst="rect">
            <a:avLst/>
          </a:prstGeom>
          <a:noFill/>
          <a:ln/>
        </p:spPr>
        <p:txBody>
          <a:bodyPr wrap="none" lIns="0" tIns="0" rIns="0" bIns="0" rtlCol="0" anchor="t"/>
          <a:lstStyle/>
          <a:p>
            <a:pPr marL="0" indent="0" algn="l">
              <a:lnSpc>
                <a:spcPts val="2400"/>
              </a:lnSpc>
              <a:buNone/>
            </a:pPr>
            <a:r>
              <a:rPr lang="en-US" sz="2400" b="1" dirty="0">
                <a:solidFill>
                  <a:srgbClr val="404155"/>
                </a:solidFill>
                <a:latin typeface="Alexandria" pitchFamily="34" charset="0"/>
                <a:ea typeface="Alexandria" pitchFamily="34" charset="-122"/>
                <a:cs typeface="Alexandria" pitchFamily="34" charset="-120"/>
              </a:rPr>
              <a:t>Card KPI</a:t>
            </a:r>
            <a:endParaRPr lang="en-US" sz="2400" b="1" dirty="0"/>
          </a:p>
        </p:txBody>
      </p:sp>
      <p:sp>
        <p:nvSpPr>
          <p:cNvPr id="6" name="Text 3"/>
          <p:cNvSpPr/>
          <p:nvPr/>
        </p:nvSpPr>
        <p:spPr>
          <a:xfrm>
            <a:off x="793790" y="5123021"/>
            <a:ext cx="4182189" cy="1190863"/>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Numero che sintetizza l'essenza del progetto e cattura immediatamente l'attenzione</a:t>
            </a:r>
            <a:endParaRPr lang="en-US" sz="1950" dirty="0"/>
          </a:p>
        </p:txBody>
      </p:sp>
      <p:pic>
        <p:nvPicPr>
          <p:cNvPr id="7" name="Image 1" descr="preencoded.png"/>
          <p:cNvPicPr>
            <a:picLocks noChangeAspect="1"/>
          </p:cNvPicPr>
          <p:nvPr/>
        </p:nvPicPr>
        <p:blipFill>
          <a:blip r:embed="rId4"/>
          <a:stretch>
            <a:fillRect/>
          </a:stretch>
        </p:blipFill>
        <p:spPr>
          <a:xfrm>
            <a:off x="5223986" y="3949660"/>
            <a:ext cx="496133" cy="496133"/>
          </a:xfrm>
          <a:prstGeom prst="rect">
            <a:avLst/>
          </a:prstGeom>
        </p:spPr>
      </p:pic>
      <p:sp>
        <p:nvSpPr>
          <p:cNvPr id="8" name="Text 4"/>
          <p:cNvSpPr/>
          <p:nvPr/>
        </p:nvSpPr>
        <p:spPr>
          <a:xfrm>
            <a:off x="5223986" y="4693801"/>
            <a:ext cx="2480905" cy="310158"/>
          </a:xfrm>
          <a:prstGeom prst="rect">
            <a:avLst/>
          </a:prstGeom>
          <a:noFill/>
          <a:ln/>
        </p:spPr>
        <p:txBody>
          <a:bodyPr wrap="none" lIns="0" tIns="0" rIns="0" bIns="0" rtlCol="0" anchor="t"/>
          <a:lstStyle/>
          <a:p>
            <a:pPr marL="0" indent="0" algn="l">
              <a:lnSpc>
                <a:spcPts val="2400"/>
              </a:lnSpc>
              <a:buNone/>
            </a:pPr>
            <a:r>
              <a:rPr lang="en-US" sz="2400" b="1" dirty="0">
                <a:solidFill>
                  <a:srgbClr val="404155"/>
                </a:solidFill>
                <a:latin typeface="Alexandria" pitchFamily="34" charset="0"/>
                <a:ea typeface="Alexandria" pitchFamily="34" charset="-122"/>
                <a:cs typeface="Alexandria" pitchFamily="34" charset="-120"/>
              </a:rPr>
              <a:t>Grafico prima/dopo</a:t>
            </a:r>
            <a:endParaRPr lang="en-US" sz="2400" b="1" dirty="0"/>
          </a:p>
        </p:txBody>
      </p:sp>
      <p:sp>
        <p:nvSpPr>
          <p:cNvPr id="9" name="Text 5"/>
          <p:cNvSpPr/>
          <p:nvPr/>
        </p:nvSpPr>
        <p:spPr>
          <a:xfrm>
            <a:off x="5223986" y="5123021"/>
            <a:ext cx="4182308" cy="1190863"/>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Rende visivamente evidente la trasformazione prodotta dall'intervento</a:t>
            </a:r>
            <a:endParaRPr lang="en-US" sz="1950" dirty="0"/>
          </a:p>
        </p:txBody>
      </p:sp>
      <p:pic>
        <p:nvPicPr>
          <p:cNvPr id="10" name="Image 2" descr="preencoded.png"/>
          <p:cNvPicPr>
            <a:picLocks noChangeAspect="1"/>
          </p:cNvPicPr>
          <p:nvPr/>
        </p:nvPicPr>
        <p:blipFill>
          <a:blip r:embed="rId5"/>
          <a:stretch>
            <a:fillRect/>
          </a:stretch>
        </p:blipFill>
        <p:spPr>
          <a:xfrm>
            <a:off x="9654302" y="3949660"/>
            <a:ext cx="496133" cy="496133"/>
          </a:xfrm>
          <a:prstGeom prst="rect">
            <a:avLst/>
          </a:prstGeom>
        </p:spPr>
      </p:pic>
      <p:sp>
        <p:nvSpPr>
          <p:cNvPr id="11" name="Text 6"/>
          <p:cNvSpPr/>
          <p:nvPr/>
        </p:nvSpPr>
        <p:spPr>
          <a:xfrm>
            <a:off x="9654302" y="4693801"/>
            <a:ext cx="2973110" cy="310158"/>
          </a:xfrm>
          <a:prstGeom prst="rect">
            <a:avLst/>
          </a:prstGeom>
          <a:noFill/>
          <a:ln/>
        </p:spPr>
        <p:txBody>
          <a:bodyPr wrap="none" lIns="0" tIns="0" rIns="0" bIns="0" rtlCol="0" anchor="t"/>
          <a:lstStyle/>
          <a:p>
            <a:pPr marL="0" indent="0" algn="l">
              <a:lnSpc>
                <a:spcPts val="2400"/>
              </a:lnSpc>
              <a:buNone/>
            </a:pPr>
            <a:r>
              <a:rPr lang="en-US" sz="2400" b="1" dirty="0">
                <a:solidFill>
                  <a:srgbClr val="404155"/>
                </a:solidFill>
                <a:latin typeface="Alexandria" pitchFamily="34" charset="0"/>
                <a:ea typeface="Alexandria" pitchFamily="34" charset="-122"/>
                <a:cs typeface="Alexandria" pitchFamily="34" charset="-120"/>
              </a:rPr>
              <a:t>Grafico di composizione</a:t>
            </a:r>
            <a:endParaRPr lang="en-US" sz="2400" b="1" dirty="0"/>
          </a:p>
        </p:txBody>
      </p:sp>
      <p:sp>
        <p:nvSpPr>
          <p:cNvPr id="12" name="Text 7"/>
          <p:cNvSpPr/>
          <p:nvPr/>
        </p:nvSpPr>
        <p:spPr>
          <a:xfrm>
            <a:off x="9654302" y="5123021"/>
            <a:ext cx="4182308" cy="793909"/>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Esplora diversità e inclusività, documenta ampiezza dell'impatto</a:t>
            </a:r>
            <a:endParaRPr lang="en-US" sz="195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sp>
        <p:nvSpPr>
          <p:cNvPr id="2" name="Text 0"/>
          <p:cNvSpPr/>
          <p:nvPr/>
        </p:nvSpPr>
        <p:spPr>
          <a:xfrm>
            <a:off x="793790" y="1151096"/>
            <a:ext cx="8744783" cy="855821"/>
          </a:xfrm>
          <a:prstGeom prst="rect">
            <a:avLst/>
          </a:prstGeom>
          <a:noFill/>
          <a:ln/>
        </p:spPr>
        <p:txBody>
          <a:bodyPr wrap="none" lIns="0" tIns="0" rIns="0" bIns="0" rtlCol="0" anchor="t"/>
          <a:lstStyle/>
          <a:p>
            <a:pPr marL="0" indent="0" algn="l">
              <a:lnSpc>
                <a:spcPts val="6700"/>
              </a:lnSpc>
              <a:buNone/>
            </a:pPr>
            <a:r>
              <a:rPr lang="en-US" sz="5350" dirty="0">
                <a:solidFill>
                  <a:srgbClr val="1B1B27"/>
                </a:solidFill>
                <a:latin typeface="Alexandria" pitchFamily="34" charset="0"/>
                <a:ea typeface="Alexandria" pitchFamily="34" charset="-122"/>
                <a:cs typeface="Alexandria" pitchFamily="34" charset="-120"/>
              </a:rPr>
              <a:t>Principi di design efficace</a:t>
            </a:r>
            <a:endParaRPr lang="en-US" sz="5350" dirty="0"/>
          </a:p>
        </p:txBody>
      </p:sp>
      <p:sp>
        <p:nvSpPr>
          <p:cNvPr id="3" name="Shape 1"/>
          <p:cNvSpPr/>
          <p:nvPr/>
        </p:nvSpPr>
        <p:spPr>
          <a:xfrm>
            <a:off x="793790" y="2701409"/>
            <a:ext cx="6422231" cy="1940481"/>
          </a:xfrm>
          <a:prstGeom prst="roundRect">
            <a:avLst>
              <a:gd name="adj" fmla="val 5655"/>
            </a:avLst>
          </a:prstGeom>
          <a:solidFill>
            <a:srgbClr val="F9F9FF"/>
          </a:solidFill>
          <a:ln/>
        </p:spPr>
        <p:txBody>
          <a:bodyPr/>
          <a:lstStyle/>
          <a:p>
            <a:endParaRPr lang="it-IT"/>
          </a:p>
        </p:txBody>
      </p:sp>
      <p:sp>
        <p:nvSpPr>
          <p:cNvPr id="4" name="Shape 2"/>
          <p:cNvSpPr/>
          <p:nvPr/>
        </p:nvSpPr>
        <p:spPr>
          <a:xfrm>
            <a:off x="793790" y="2678549"/>
            <a:ext cx="6422231" cy="91440"/>
          </a:xfrm>
          <a:prstGeom prst="roundRect">
            <a:avLst>
              <a:gd name="adj" fmla="val 91163"/>
            </a:avLst>
          </a:prstGeom>
          <a:solidFill>
            <a:srgbClr val="1B54DA"/>
          </a:solidFill>
          <a:ln/>
        </p:spPr>
        <p:txBody>
          <a:bodyPr/>
          <a:lstStyle/>
          <a:p>
            <a:endParaRPr lang="it-IT"/>
          </a:p>
        </p:txBody>
      </p:sp>
      <p:sp>
        <p:nvSpPr>
          <p:cNvPr id="5" name="Shape 3"/>
          <p:cNvSpPr/>
          <p:nvPr/>
        </p:nvSpPr>
        <p:spPr>
          <a:xfrm>
            <a:off x="3707249" y="2403753"/>
            <a:ext cx="595313" cy="595313"/>
          </a:xfrm>
          <a:prstGeom prst="roundRect">
            <a:avLst>
              <a:gd name="adj" fmla="val 153600"/>
            </a:avLst>
          </a:prstGeom>
          <a:solidFill>
            <a:srgbClr val="1B54DA"/>
          </a:solidFill>
          <a:ln/>
        </p:spPr>
        <p:txBody>
          <a:bodyPr/>
          <a:lstStyle/>
          <a:p>
            <a:endParaRPr lang="it-IT"/>
          </a:p>
        </p:txBody>
      </p:sp>
      <p:sp>
        <p:nvSpPr>
          <p:cNvPr id="6" name="Text 4"/>
          <p:cNvSpPr/>
          <p:nvPr/>
        </p:nvSpPr>
        <p:spPr>
          <a:xfrm>
            <a:off x="3885843" y="2552581"/>
            <a:ext cx="238125" cy="297656"/>
          </a:xfrm>
          <a:prstGeom prst="rect">
            <a:avLst/>
          </a:prstGeom>
          <a:noFill/>
          <a:ln/>
        </p:spPr>
        <p:txBody>
          <a:bodyPr wrap="none" lIns="0" tIns="0" rIns="0" bIns="0" rtlCol="0" anchor="t"/>
          <a:lstStyle/>
          <a:p>
            <a:pPr marL="0" indent="0" algn="l">
              <a:lnSpc>
                <a:spcPts val="3000"/>
              </a:lnSpc>
              <a:buNone/>
            </a:pPr>
            <a:r>
              <a:rPr lang="en-US" sz="1850" dirty="0">
                <a:solidFill>
                  <a:srgbClr val="FFFFFF"/>
                </a:solidFill>
                <a:latin typeface="Alexandria" pitchFamily="34" charset="0"/>
                <a:ea typeface="Alexandria" pitchFamily="34" charset="-122"/>
                <a:cs typeface="Alexandria" pitchFamily="34" charset="-120"/>
              </a:rPr>
              <a:t>1</a:t>
            </a:r>
            <a:endParaRPr lang="en-US" sz="1850" dirty="0"/>
          </a:p>
        </p:txBody>
      </p:sp>
      <p:sp>
        <p:nvSpPr>
          <p:cNvPr id="7" name="Text 5"/>
          <p:cNvSpPr/>
          <p:nvPr/>
        </p:nvSpPr>
        <p:spPr>
          <a:xfrm>
            <a:off x="1015008" y="3197542"/>
            <a:ext cx="2480905" cy="310158"/>
          </a:xfrm>
          <a:prstGeom prst="rect">
            <a:avLst/>
          </a:prstGeom>
          <a:noFill/>
          <a:ln/>
        </p:spPr>
        <p:txBody>
          <a:bodyPr wrap="none" lIns="0" tIns="0" rIns="0" bIns="0" rtlCol="0" anchor="t"/>
          <a:lstStyle/>
          <a:p>
            <a:pPr marL="0" indent="0" algn="l">
              <a:lnSpc>
                <a:spcPts val="2400"/>
              </a:lnSpc>
              <a:buNone/>
            </a:pPr>
            <a:r>
              <a:rPr lang="en-US" sz="2400" b="1" dirty="0">
                <a:solidFill>
                  <a:srgbClr val="FF0000"/>
                </a:solidFill>
                <a:latin typeface="Alexandria" pitchFamily="34" charset="0"/>
                <a:ea typeface="Alexandria" pitchFamily="34" charset="-122"/>
                <a:cs typeface="Alexandria" pitchFamily="34" charset="-120"/>
              </a:rPr>
              <a:t>Gerarchia visiva</a:t>
            </a:r>
            <a:endParaRPr lang="en-US" sz="2400" b="1" dirty="0">
              <a:solidFill>
                <a:srgbClr val="FF0000"/>
              </a:solidFill>
            </a:endParaRPr>
          </a:p>
        </p:txBody>
      </p:sp>
      <p:sp>
        <p:nvSpPr>
          <p:cNvPr id="8" name="Text 6"/>
          <p:cNvSpPr/>
          <p:nvPr/>
        </p:nvSpPr>
        <p:spPr>
          <a:xfrm>
            <a:off x="1015008" y="3626763"/>
            <a:ext cx="5979795" cy="793909"/>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Guidare l'occhio attraverso un percorso logico che corrisponde alla struttura narrativa</a:t>
            </a:r>
            <a:endParaRPr lang="en-US" sz="1950" dirty="0"/>
          </a:p>
        </p:txBody>
      </p:sp>
      <p:sp>
        <p:nvSpPr>
          <p:cNvPr id="9" name="Shape 7"/>
          <p:cNvSpPr/>
          <p:nvPr/>
        </p:nvSpPr>
        <p:spPr>
          <a:xfrm>
            <a:off x="7414379" y="2701409"/>
            <a:ext cx="6422231" cy="1940481"/>
          </a:xfrm>
          <a:prstGeom prst="roundRect">
            <a:avLst>
              <a:gd name="adj" fmla="val 5655"/>
            </a:avLst>
          </a:prstGeom>
          <a:solidFill>
            <a:srgbClr val="F9F9FF"/>
          </a:solidFill>
          <a:ln/>
        </p:spPr>
        <p:txBody>
          <a:bodyPr/>
          <a:lstStyle/>
          <a:p>
            <a:endParaRPr lang="it-IT"/>
          </a:p>
        </p:txBody>
      </p:sp>
      <p:sp>
        <p:nvSpPr>
          <p:cNvPr id="10" name="Shape 8"/>
          <p:cNvSpPr/>
          <p:nvPr/>
        </p:nvSpPr>
        <p:spPr>
          <a:xfrm>
            <a:off x="7414379" y="2678549"/>
            <a:ext cx="6422231" cy="91440"/>
          </a:xfrm>
          <a:prstGeom prst="roundRect">
            <a:avLst>
              <a:gd name="adj" fmla="val 91163"/>
            </a:avLst>
          </a:prstGeom>
          <a:solidFill>
            <a:srgbClr val="1B54DA"/>
          </a:solidFill>
          <a:ln/>
        </p:spPr>
        <p:txBody>
          <a:bodyPr/>
          <a:lstStyle/>
          <a:p>
            <a:endParaRPr lang="it-IT"/>
          </a:p>
        </p:txBody>
      </p:sp>
      <p:sp>
        <p:nvSpPr>
          <p:cNvPr id="11" name="Shape 9"/>
          <p:cNvSpPr/>
          <p:nvPr/>
        </p:nvSpPr>
        <p:spPr>
          <a:xfrm>
            <a:off x="10327838" y="2403753"/>
            <a:ext cx="595313" cy="595313"/>
          </a:xfrm>
          <a:prstGeom prst="roundRect">
            <a:avLst>
              <a:gd name="adj" fmla="val 153600"/>
            </a:avLst>
          </a:prstGeom>
          <a:solidFill>
            <a:srgbClr val="1B54DA"/>
          </a:solidFill>
          <a:ln/>
        </p:spPr>
        <p:txBody>
          <a:bodyPr/>
          <a:lstStyle/>
          <a:p>
            <a:endParaRPr lang="it-IT"/>
          </a:p>
        </p:txBody>
      </p:sp>
      <p:sp>
        <p:nvSpPr>
          <p:cNvPr id="12" name="Text 10"/>
          <p:cNvSpPr/>
          <p:nvPr/>
        </p:nvSpPr>
        <p:spPr>
          <a:xfrm>
            <a:off x="10506432" y="2552581"/>
            <a:ext cx="238125" cy="297656"/>
          </a:xfrm>
          <a:prstGeom prst="rect">
            <a:avLst/>
          </a:prstGeom>
          <a:noFill/>
          <a:ln/>
        </p:spPr>
        <p:txBody>
          <a:bodyPr wrap="none" lIns="0" tIns="0" rIns="0" bIns="0" rtlCol="0" anchor="t"/>
          <a:lstStyle/>
          <a:p>
            <a:pPr marL="0" indent="0" algn="l">
              <a:lnSpc>
                <a:spcPts val="3000"/>
              </a:lnSpc>
              <a:buNone/>
            </a:pPr>
            <a:r>
              <a:rPr lang="en-US" sz="1850" dirty="0">
                <a:solidFill>
                  <a:srgbClr val="FFFFFF"/>
                </a:solidFill>
                <a:latin typeface="Alexandria" pitchFamily="34" charset="0"/>
                <a:ea typeface="Alexandria" pitchFamily="34" charset="-122"/>
                <a:cs typeface="Alexandria" pitchFamily="34" charset="-120"/>
              </a:rPr>
              <a:t>2</a:t>
            </a:r>
            <a:endParaRPr lang="en-US" sz="1850" dirty="0"/>
          </a:p>
        </p:txBody>
      </p:sp>
      <p:sp>
        <p:nvSpPr>
          <p:cNvPr id="13" name="Text 11"/>
          <p:cNvSpPr/>
          <p:nvPr/>
        </p:nvSpPr>
        <p:spPr>
          <a:xfrm>
            <a:off x="7635597" y="3197542"/>
            <a:ext cx="2480905" cy="310158"/>
          </a:xfrm>
          <a:prstGeom prst="rect">
            <a:avLst/>
          </a:prstGeom>
          <a:noFill/>
          <a:ln/>
        </p:spPr>
        <p:txBody>
          <a:bodyPr wrap="none" lIns="0" tIns="0" rIns="0" bIns="0" rtlCol="0" anchor="t"/>
          <a:lstStyle/>
          <a:p>
            <a:pPr marL="0" indent="0" algn="l">
              <a:lnSpc>
                <a:spcPts val="2400"/>
              </a:lnSpc>
              <a:buNone/>
            </a:pPr>
            <a:r>
              <a:rPr lang="en-US" sz="2400" b="1" dirty="0">
                <a:solidFill>
                  <a:srgbClr val="FF0000"/>
                </a:solidFill>
                <a:latin typeface="Alexandria" pitchFamily="34" charset="0"/>
                <a:ea typeface="Alexandria" pitchFamily="34" charset="-122"/>
                <a:cs typeface="Alexandria" pitchFamily="34" charset="-120"/>
              </a:rPr>
              <a:t>Contestualizzazione</a:t>
            </a:r>
            <a:endParaRPr lang="en-US" sz="2400" b="1" dirty="0">
              <a:solidFill>
                <a:srgbClr val="FF0000"/>
              </a:solidFill>
            </a:endParaRPr>
          </a:p>
        </p:txBody>
      </p:sp>
      <p:sp>
        <p:nvSpPr>
          <p:cNvPr id="14" name="Text 12"/>
          <p:cNvSpPr/>
          <p:nvPr/>
        </p:nvSpPr>
        <p:spPr>
          <a:xfrm>
            <a:off x="7635597" y="3626763"/>
            <a:ext cx="5979795" cy="793909"/>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I dati acquistano significato quando confrontati con benchmark esterni o standard di settore</a:t>
            </a:r>
            <a:endParaRPr lang="en-US" sz="1950" dirty="0"/>
          </a:p>
        </p:txBody>
      </p:sp>
      <p:sp>
        <p:nvSpPr>
          <p:cNvPr id="15" name="Shape 13"/>
          <p:cNvSpPr/>
          <p:nvPr/>
        </p:nvSpPr>
        <p:spPr>
          <a:xfrm>
            <a:off x="793790" y="5137904"/>
            <a:ext cx="6422231" cy="1940481"/>
          </a:xfrm>
          <a:prstGeom prst="roundRect">
            <a:avLst>
              <a:gd name="adj" fmla="val 5655"/>
            </a:avLst>
          </a:prstGeom>
          <a:solidFill>
            <a:srgbClr val="F9F9FF"/>
          </a:solidFill>
          <a:ln/>
        </p:spPr>
        <p:txBody>
          <a:bodyPr/>
          <a:lstStyle/>
          <a:p>
            <a:endParaRPr lang="it-IT"/>
          </a:p>
        </p:txBody>
      </p:sp>
      <p:sp>
        <p:nvSpPr>
          <p:cNvPr id="16" name="Shape 14"/>
          <p:cNvSpPr/>
          <p:nvPr/>
        </p:nvSpPr>
        <p:spPr>
          <a:xfrm>
            <a:off x="793790" y="5115044"/>
            <a:ext cx="6422231" cy="91440"/>
          </a:xfrm>
          <a:prstGeom prst="roundRect">
            <a:avLst>
              <a:gd name="adj" fmla="val 91163"/>
            </a:avLst>
          </a:prstGeom>
          <a:solidFill>
            <a:srgbClr val="1B54DA"/>
          </a:solidFill>
          <a:ln/>
        </p:spPr>
        <p:txBody>
          <a:bodyPr/>
          <a:lstStyle/>
          <a:p>
            <a:endParaRPr lang="it-IT"/>
          </a:p>
        </p:txBody>
      </p:sp>
      <p:sp>
        <p:nvSpPr>
          <p:cNvPr id="17" name="Shape 15"/>
          <p:cNvSpPr/>
          <p:nvPr/>
        </p:nvSpPr>
        <p:spPr>
          <a:xfrm>
            <a:off x="3707249" y="4840248"/>
            <a:ext cx="595313" cy="595313"/>
          </a:xfrm>
          <a:prstGeom prst="roundRect">
            <a:avLst>
              <a:gd name="adj" fmla="val 153600"/>
            </a:avLst>
          </a:prstGeom>
          <a:solidFill>
            <a:srgbClr val="1B54DA"/>
          </a:solidFill>
          <a:ln/>
        </p:spPr>
        <p:txBody>
          <a:bodyPr/>
          <a:lstStyle/>
          <a:p>
            <a:endParaRPr lang="it-IT"/>
          </a:p>
        </p:txBody>
      </p:sp>
      <p:sp>
        <p:nvSpPr>
          <p:cNvPr id="18" name="Text 16"/>
          <p:cNvSpPr/>
          <p:nvPr/>
        </p:nvSpPr>
        <p:spPr>
          <a:xfrm>
            <a:off x="3885843" y="4989076"/>
            <a:ext cx="238125" cy="297656"/>
          </a:xfrm>
          <a:prstGeom prst="rect">
            <a:avLst/>
          </a:prstGeom>
          <a:noFill/>
          <a:ln/>
        </p:spPr>
        <p:txBody>
          <a:bodyPr wrap="none" lIns="0" tIns="0" rIns="0" bIns="0" rtlCol="0" anchor="t"/>
          <a:lstStyle/>
          <a:p>
            <a:pPr marL="0" indent="0" algn="l">
              <a:lnSpc>
                <a:spcPts val="3000"/>
              </a:lnSpc>
              <a:buNone/>
            </a:pPr>
            <a:r>
              <a:rPr lang="en-US" sz="1850" dirty="0">
                <a:solidFill>
                  <a:srgbClr val="FFFFFF"/>
                </a:solidFill>
                <a:latin typeface="Alexandria" pitchFamily="34" charset="0"/>
                <a:ea typeface="Alexandria" pitchFamily="34" charset="-122"/>
                <a:cs typeface="Alexandria" pitchFamily="34" charset="-120"/>
              </a:rPr>
              <a:t>3</a:t>
            </a:r>
            <a:endParaRPr lang="en-US" sz="1850" dirty="0"/>
          </a:p>
        </p:txBody>
      </p:sp>
      <p:sp>
        <p:nvSpPr>
          <p:cNvPr id="19" name="Text 17"/>
          <p:cNvSpPr/>
          <p:nvPr/>
        </p:nvSpPr>
        <p:spPr>
          <a:xfrm>
            <a:off x="1015008" y="5634038"/>
            <a:ext cx="2875955" cy="310158"/>
          </a:xfrm>
          <a:prstGeom prst="rect">
            <a:avLst/>
          </a:prstGeom>
          <a:noFill/>
          <a:ln/>
        </p:spPr>
        <p:txBody>
          <a:bodyPr wrap="none" lIns="0" tIns="0" rIns="0" bIns="0" rtlCol="0" anchor="t"/>
          <a:lstStyle/>
          <a:p>
            <a:pPr marL="0" indent="0" algn="l">
              <a:lnSpc>
                <a:spcPts val="2400"/>
              </a:lnSpc>
              <a:buNone/>
            </a:pPr>
            <a:r>
              <a:rPr lang="en-US" sz="2400" b="1" dirty="0">
                <a:solidFill>
                  <a:srgbClr val="FF0000"/>
                </a:solidFill>
                <a:latin typeface="Alexandria" pitchFamily="34" charset="0"/>
                <a:ea typeface="Alexandria" pitchFamily="34" charset="-122"/>
                <a:cs typeface="Alexandria" pitchFamily="34" charset="-120"/>
              </a:rPr>
              <a:t>Onestà rappresentativa</a:t>
            </a:r>
            <a:endParaRPr lang="en-US" sz="2400" b="1" dirty="0">
              <a:solidFill>
                <a:srgbClr val="FF0000"/>
              </a:solidFill>
            </a:endParaRPr>
          </a:p>
        </p:txBody>
      </p:sp>
      <p:sp>
        <p:nvSpPr>
          <p:cNvPr id="20" name="Text 18"/>
          <p:cNvSpPr/>
          <p:nvPr/>
        </p:nvSpPr>
        <p:spPr>
          <a:xfrm>
            <a:off x="1015008" y="6063258"/>
            <a:ext cx="5979795" cy="793909"/>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Rappresentare risultati in modo completo, evidenziando successi, limiti e sfide</a:t>
            </a:r>
            <a:endParaRPr lang="en-US" sz="1950" dirty="0"/>
          </a:p>
        </p:txBody>
      </p:sp>
      <p:sp>
        <p:nvSpPr>
          <p:cNvPr id="21" name="Shape 19"/>
          <p:cNvSpPr/>
          <p:nvPr/>
        </p:nvSpPr>
        <p:spPr>
          <a:xfrm>
            <a:off x="7414379" y="5137904"/>
            <a:ext cx="6422231" cy="1940481"/>
          </a:xfrm>
          <a:prstGeom prst="roundRect">
            <a:avLst>
              <a:gd name="adj" fmla="val 5655"/>
            </a:avLst>
          </a:prstGeom>
          <a:solidFill>
            <a:srgbClr val="F9F9FF"/>
          </a:solidFill>
          <a:ln/>
        </p:spPr>
        <p:txBody>
          <a:bodyPr/>
          <a:lstStyle/>
          <a:p>
            <a:endParaRPr lang="it-IT"/>
          </a:p>
        </p:txBody>
      </p:sp>
      <p:sp>
        <p:nvSpPr>
          <p:cNvPr id="22" name="Shape 20"/>
          <p:cNvSpPr/>
          <p:nvPr/>
        </p:nvSpPr>
        <p:spPr>
          <a:xfrm>
            <a:off x="7414379" y="5115044"/>
            <a:ext cx="6422231" cy="91440"/>
          </a:xfrm>
          <a:prstGeom prst="roundRect">
            <a:avLst>
              <a:gd name="adj" fmla="val 91163"/>
            </a:avLst>
          </a:prstGeom>
          <a:solidFill>
            <a:srgbClr val="1B54DA"/>
          </a:solidFill>
          <a:ln/>
        </p:spPr>
        <p:txBody>
          <a:bodyPr/>
          <a:lstStyle/>
          <a:p>
            <a:endParaRPr lang="it-IT"/>
          </a:p>
        </p:txBody>
      </p:sp>
      <p:sp>
        <p:nvSpPr>
          <p:cNvPr id="23" name="Shape 21"/>
          <p:cNvSpPr/>
          <p:nvPr/>
        </p:nvSpPr>
        <p:spPr>
          <a:xfrm>
            <a:off x="10327838" y="4840248"/>
            <a:ext cx="595313" cy="595313"/>
          </a:xfrm>
          <a:prstGeom prst="roundRect">
            <a:avLst>
              <a:gd name="adj" fmla="val 153600"/>
            </a:avLst>
          </a:prstGeom>
          <a:solidFill>
            <a:srgbClr val="1B54DA"/>
          </a:solidFill>
          <a:ln/>
        </p:spPr>
        <p:txBody>
          <a:bodyPr/>
          <a:lstStyle/>
          <a:p>
            <a:endParaRPr lang="it-IT"/>
          </a:p>
        </p:txBody>
      </p:sp>
      <p:sp>
        <p:nvSpPr>
          <p:cNvPr id="24" name="Text 22"/>
          <p:cNvSpPr/>
          <p:nvPr/>
        </p:nvSpPr>
        <p:spPr>
          <a:xfrm>
            <a:off x="10506432" y="4989076"/>
            <a:ext cx="238125" cy="297656"/>
          </a:xfrm>
          <a:prstGeom prst="rect">
            <a:avLst/>
          </a:prstGeom>
          <a:noFill/>
          <a:ln/>
        </p:spPr>
        <p:txBody>
          <a:bodyPr wrap="none" lIns="0" tIns="0" rIns="0" bIns="0" rtlCol="0" anchor="t"/>
          <a:lstStyle/>
          <a:p>
            <a:pPr marL="0" indent="0" algn="l">
              <a:lnSpc>
                <a:spcPts val="3000"/>
              </a:lnSpc>
              <a:buNone/>
            </a:pPr>
            <a:r>
              <a:rPr lang="en-US" sz="1850" dirty="0">
                <a:solidFill>
                  <a:srgbClr val="FFFFFF"/>
                </a:solidFill>
                <a:latin typeface="Alexandria" pitchFamily="34" charset="0"/>
                <a:ea typeface="Alexandria" pitchFamily="34" charset="-122"/>
                <a:cs typeface="Alexandria" pitchFamily="34" charset="-120"/>
              </a:rPr>
              <a:t>4</a:t>
            </a:r>
            <a:endParaRPr lang="en-US" sz="1850" dirty="0"/>
          </a:p>
        </p:txBody>
      </p:sp>
      <p:sp>
        <p:nvSpPr>
          <p:cNvPr id="25" name="Text 23"/>
          <p:cNvSpPr/>
          <p:nvPr/>
        </p:nvSpPr>
        <p:spPr>
          <a:xfrm>
            <a:off x="7635597" y="5634038"/>
            <a:ext cx="2480905" cy="310158"/>
          </a:xfrm>
          <a:prstGeom prst="rect">
            <a:avLst/>
          </a:prstGeom>
          <a:noFill/>
          <a:ln/>
        </p:spPr>
        <p:txBody>
          <a:bodyPr wrap="none" lIns="0" tIns="0" rIns="0" bIns="0" rtlCol="0" anchor="t"/>
          <a:lstStyle/>
          <a:p>
            <a:pPr marL="0" indent="0" algn="l">
              <a:lnSpc>
                <a:spcPts val="2400"/>
              </a:lnSpc>
              <a:buNone/>
            </a:pPr>
            <a:r>
              <a:rPr lang="en-US" sz="2400" b="1" dirty="0">
                <a:solidFill>
                  <a:srgbClr val="FF0000"/>
                </a:solidFill>
                <a:latin typeface="Alexandria" pitchFamily="34" charset="0"/>
                <a:ea typeface="Alexandria" pitchFamily="34" charset="-122"/>
                <a:cs typeface="Alexandria" pitchFamily="34" charset="-120"/>
              </a:rPr>
              <a:t>Accessibilità</a:t>
            </a:r>
            <a:endParaRPr lang="en-US" sz="2400" b="1" dirty="0">
              <a:solidFill>
                <a:srgbClr val="FF0000"/>
              </a:solidFill>
            </a:endParaRPr>
          </a:p>
        </p:txBody>
      </p:sp>
      <p:sp>
        <p:nvSpPr>
          <p:cNvPr id="26" name="Text 24"/>
          <p:cNvSpPr/>
          <p:nvPr/>
        </p:nvSpPr>
        <p:spPr>
          <a:xfrm>
            <a:off x="7635597" y="6063258"/>
            <a:ext cx="5979795" cy="793909"/>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Considerare daltonismo, differenze culturali, livelli di familiarità con visualizzazioni</a:t>
            </a:r>
            <a:endParaRPr lang="en-US" sz="195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89" y="542508"/>
            <a:ext cx="7556421" cy="1860590"/>
          </a:xfrm>
          <a:prstGeom prst="rect">
            <a:avLst/>
          </a:prstGeom>
          <a:noFill/>
          <a:ln/>
        </p:spPr>
        <p:txBody>
          <a:bodyPr wrap="none" lIns="0" tIns="0" rIns="0" bIns="0" rtlCol="0" anchor="t"/>
          <a:lstStyle/>
          <a:p>
            <a:pPr marL="0" indent="0" algn="l">
              <a:lnSpc>
                <a:spcPts val="14650"/>
              </a:lnSpc>
              <a:buNone/>
            </a:pPr>
            <a:r>
              <a:rPr lang="en-US" sz="10000" dirty="0">
                <a:solidFill>
                  <a:srgbClr val="1B1B27"/>
                </a:solidFill>
                <a:latin typeface="Alexandria" pitchFamily="34" charset="0"/>
                <a:ea typeface="Alexandria" pitchFamily="34" charset="-122"/>
                <a:cs typeface="Alexandria" pitchFamily="34" charset="-120"/>
              </a:rPr>
              <a:t>FASE 5</a:t>
            </a:r>
            <a:endParaRPr lang="en-US" sz="10000" dirty="0"/>
          </a:p>
        </p:txBody>
      </p:sp>
      <p:sp>
        <p:nvSpPr>
          <p:cNvPr id="4" name="Text 1"/>
          <p:cNvSpPr/>
          <p:nvPr/>
        </p:nvSpPr>
        <p:spPr>
          <a:xfrm>
            <a:off x="6280190" y="2679579"/>
            <a:ext cx="7556421" cy="1240155"/>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Presentazione finale e restituzione</a:t>
            </a:r>
            <a:endParaRPr lang="en-US" sz="3900" dirty="0"/>
          </a:p>
        </p:txBody>
      </p:sp>
      <p:sp>
        <p:nvSpPr>
          <p:cNvPr id="5" name="Text 2"/>
          <p:cNvSpPr/>
          <p:nvPr/>
        </p:nvSpPr>
        <p:spPr>
          <a:xfrm>
            <a:off x="6280190" y="5168860"/>
            <a:ext cx="7556421" cy="1587818"/>
          </a:xfrm>
          <a:prstGeom prst="rect">
            <a:avLst/>
          </a:prstGeom>
          <a:noFill/>
          <a:ln/>
        </p:spPr>
        <p:txBody>
          <a:bodyPr wrap="square" lIns="0" tIns="0" rIns="0" bIns="0" rtlCol="0" anchor="t"/>
          <a:lstStyle/>
          <a:p>
            <a:pPr marL="0" indent="0" algn="just">
              <a:lnSpc>
                <a:spcPts val="3100"/>
              </a:lnSpc>
              <a:buNone/>
            </a:pPr>
            <a:r>
              <a:rPr lang="en-US" sz="2400" dirty="0" err="1">
                <a:solidFill>
                  <a:srgbClr val="404155"/>
                </a:solidFill>
                <a:latin typeface="Nobile" pitchFamily="34" charset="0"/>
                <a:ea typeface="Nobile" pitchFamily="34" charset="-122"/>
                <a:cs typeface="Nobile" pitchFamily="34" charset="-120"/>
              </a:rPr>
              <a:t>Trasformare</a:t>
            </a:r>
            <a:r>
              <a:rPr lang="en-US" sz="2400" dirty="0">
                <a:solidFill>
                  <a:srgbClr val="404155"/>
                </a:solidFill>
                <a:latin typeface="Nobile" pitchFamily="34" charset="0"/>
                <a:ea typeface="Nobile" pitchFamily="34" charset="-122"/>
                <a:cs typeface="Nobile" pitchFamily="34" charset="-120"/>
              </a:rPr>
              <a:t> analisi complesse in narrazioni convincenti per decisori e stakeholder. La capacità di condensare settimane di lavoro in 10 slide efficaci riflette una realtà professionale cruciale.</a:t>
            </a:r>
            <a:endParaRPr lang="en-US" sz="24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sp>
        <p:nvSpPr>
          <p:cNvPr id="2" name="Text 0"/>
          <p:cNvSpPr/>
          <p:nvPr/>
        </p:nvSpPr>
        <p:spPr>
          <a:xfrm>
            <a:off x="659963" y="455176"/>
            <a:ext cx="13310473" cy="2062639"/>
          </a:xfrm>
          <a:prstGeom prst="rect">
            <a:avLst/>
          </a:prstGeom>
          <a:noFill/>
          <a:ln/>
        </p:spPr>
        <p:txBody>
          <a:bodyPr wrap="square" lIns="0" tIns="0" rIns="0" bIns="0" rtlCol="0" anchor="t"/>
          <a:lstStyle/>
          <a:p>
            <a:pPr marL="0" indent="0" algn="l">
              <a:lnSpc>
                <a:spcPts val="8100"/>
              </a:lnSpc>
              <a:buNone/>
            </a:pPr>
            <a:r>
              <a:rPr lang="en-US" sz="6450" dirty="0">
                <a:solidFill>
                  <a:srgbClr val="1B1B27"/>
                </a:solidFill>
                <a:latin typeface="Alexandria" pitchFamily="34" charset="0"/>
                <a:ea typeface="Alexandria" pitchFamily="34" charset="-122"/>
                <a:cs typeface="Alexandria" pitchFamily="34" charset="-120"/>
              </a:rPr>
              <a:t>Struttura della presentazione vincente</a:t>
            </a:r>
            <a:endParaRPr lang="en-US" sz="6450" dirty="0"/>
          </a:p>
        </p:txBody>
      </p:sp>
      <p:sp>
        <p:nvSpPr>
          <p:cNvPr id="3" name="Shape 1"/>
          <p:cNvSpPr/>
          <p:nvPr/>
        </p:nvSpPr>
        <p:spPr>
          <a:xfrm>
            <a:off x="7303770" y="2847737"/>
            <a:ext cx="22860" cy="4926568"/>
          </a:xfrm>
          <a:prstGeom prst="roundRect">
            <a:avLst>
              <a:gd name="adj" fmla="val 303174"/>
            </a:avLst>
          </a:prstGeom>
          <a:solidFill>
            <a:srgbClr val="B8C3DF"/>
          </a:solidFill>
          <a:ln/>
        </p:spPr>
        <p:txBody>
          <a:bodyPr/>
          <a:lstStyle/>
          <a:p>
            <a:endParaRPr lang="it-IT"/>
          </a:p>
        </p:txBody>
      </p:sp>
      <p:sp>
        <p:nvSpPr>
          <p:cNvPr id="4" name="Shape 2"/>
          <p:cNvSpPr/>
          <p:nvPr/>
        </p:nvSpPr>
        <p:spPr>
          <a:xfrm>
            <a:off x="6657499" y="3021925"/>
            <a:ext cx="494943" cy="22860"/>
          </a:xfrm>
          <a:prstGeom prst="roundRect">
            <a:avLst>
              <a:gd name="adj" fmla="val 303174"/>
            </a:avLst>
          </a:prstGeom>
          <a:solidFill>
            <a:srgbClr val="B8C3DF"/>
          </a:solidFill>
          <a:ln/>
        </p:spPr>
        <p:txBody>
          <a:bodyPr/>
          <a:lstStyle/>
          <a:p>
            <a:endParaRPr lang="it-IT"/>
          </a:p>
        </p:txBody>
      </p:sp>
      <p:sp>
        <p:nvSpPr>
          <p:cNvPr id="5" name="Shape 3"/>
          <p:cNvSpPr/>
          <p:nvPr/>
        </p:nvSpPr>
        <p:spPr>
          <a:xfrm>
            <a:off x="7129582" y="2847737"/>
            <a:ext cx="371237" cy="371237"/>
          </a:xfrm>
          <a:prstGeom prst="roundRect">
            <a:avLst>
              <a:gd name="adj" fmla="val 18669"/>
            </a:avLst>
          </a:prstGeom>
          <a:solidFill>
            <a:srgbClr val="D2DDF9"/>
          </a:solidFill>
          <a:ln w="7620">
            <a:solidFill>
              <a:srgbClr val="B8C3DF"/>
            </a:solidFill>
            <a:prstDash val="solid"/>
          </a:ln>
        </p:spPr>
        <p:txBody>
          <a:bodyPr/>
          <a:lstStyle/>
          <a:p>
            <a:endParaRPr lang="it-IT"/>
          </a:p>
        </p:txBody>
      </p:sp>
      <p:sp>
        <p:nvSpPr>
          <p:cNvPr id="6" name="Text 4"/>
          <p:cNvSpPr/>
          <p:nvPr/>
        </p:nvSpPr>
        <p:spPr>
          <a:xfrm>
            <a:off x="7191494" y="2878693"/>
            <a:ext cx="247412" cy="309324"/>
          </a:xfrm>
          <a:prstGeom prst="rect">
            <a:avLst/>
          </a:prstGeom>
          <a:noFill/>
          <a:ln/>
        </p:spPr>
        <p:txBody>
          <a:bodyPr wrap="none" lIns="0" tIns="0" rIns="0" bIns="0" rtlCol="0" anchor="t"/>
          <a:lstStyle/>
          <a:p>
            <a:pPr marL="0" indent="0" algn="ctr">
              <a:lnSpc>
                <a:spcPts val="1900"/>
              </a:lnSpc>
              <a:buNone/>
            </a:pPr>
            <a:r>
              <a:rPr lang="en-US" sz="1900" dirty="0">
                <a:solidFill>
                  <a:srgbClr val="404155"/>
                </a:solidFill>
                <a:latin typeface="Alexandria" pitchFamily="34" charset="0"/>
                <a:ea typeface="Alexandria" pitchFamily="34" charset="-122"/>
                <a:cs typeface="Alexandria" pitchFamily="34" charset="-120"/>
              </a:rPr>
              <a:t>1</a:t>
            </a:r>
            <a:endParaRPr lang="en-US" sz="1900" dirty="0"/>
          </a:p>
        </p:txBody>
      </p:sp>
      <p:sp>
        <p:nvSpPr>
          <p:cNvPr id="7" name="Text 5"/>
          <p:cNvSpPr/>
          <p:nvPr/>
        </p:nvSpPr>
        <p:spPr>
          <a:xfrm>
            <a:off x="4594860" y="2904411"/>
            <a:ext cx="2062639" cy="257770"/>
          </a:xfrm>
          <a:prstGeom prst="rect">
            <a:avLst/>
          </a:prstGeom>
          <a:noFill/>
          <a:ln/>
        </p:spPr>
        <p:txBody>
          <a:bodyPr wrap="none" lIns="0" tIns="0" rIns="0" bIns="0" rtlCol="0" anchor="t"/>
          <a:lstStyle/>
          <a:p>
            <a:pPr marL="0" indent="0" algn="r">
              <a:lnSpc>
                <a:spcPts val="2000"/>
              </a:lnSpc>
              <a:buNone/>
            </a:pPr>
            <a:r>
              <a:rPr lang="en-US" sz="2400" b="1" dirty="0">
                <a:solidFill>
                  <a:srgbClr val="404155"/>
                </a:solidFill>
                <a:latin typeface="Alexandria" pitchFamily="34" charset="0"/>
                <a:ea typeface="Alexandria" pitchFamily="34" charset="-122"/>
                <a:cs typeface="Alexandria" pitchFamily="34" charset="-120"/>
              </a:rPr>
              <a:t>Titolo e contesto</a:t>
            </a:r>
            <a:endParaRPr lang="en-US" sz="2400" b="1" dirty="0"/>
          </a:p>
        </p:txBody>
      </p:sp>
      <p:sp>
        <p:nvSpPr>
          <p:cNvPr id="8" name="Text 6"/>
          <p:cNvSpPr/>
          <p:nvPr/>
        </p:nvSpPr>
        <p:spPr>
          <a:xfrm>
            <a:off x="659963" y="3261122"/>
            <a:ext cx="5830253" cy="659844"/>
          </a:xfrm>
          <a:prstGeom prst="rect">
            <a:avLst/>
          </a:prstGeom>
          <a:noFill/>
          <a:ln/>
        </p:spPr>
        <p:txBody>
          <a:bodyPr wrap="square" lIns="0" tIns="0" rIns="0" bIns="0" rtlCol="0" anchor="t"/>
          <a:lstStyle/>
          <a:p>
            <a:pPr marL="0" indent="0" algn="r">
              <a:lnSpc>
                <a:spcPts val="2550"/>
              </a:lnSpc>
              <a:buNone/>
            </a:pPr>
            <a:r>
              <a:rPr lang="en-US" sz="2000" dirty="0">
                <a:solidFill>
                  <a:srgbClr val="404155"/>
                </a:solidFill>
                <a:latin typeface="Nobile" pitchFamily="34" charset="0"/>
                <a:ea typeface="Nobile" pitchFamily="34" charset="-122"/>
                <a:cs typeface="Nobile" pitchFamily="34" charset="-120"/>
              </a:rPr>
              <a:t>Gancio che cattura attenzione e stabilisce frame concettuale</a:t>
            </a:r>
            <a:endParaRPr lang="en-US" sz="2000" dirty="0"/>
          </a:p>
        </p:txBody>
      </p:sp>
      <p:sp>
        <p:nvSpPr>
          <p:cNvPr id="9" name="Shape 7"/>
          <p:cNvSpPr/>
          <p:nvPr/>
        </p:nvSpPr>
        <p:spPr>
          <a:xfrm>
            <a:off x="7477958" y="4011811"/>
            <a:ext cx="494943" cy="22860"/>
          </a:xfrm>
          <a:prstGeom prst="roundRect">
            <a:avLst>
              <a:gd name="adj" fmla="val 303174"/>
            </a:avLst>
          </a:prstGeom>
          <a:solidFill>
            <a:srgbClr val="B8C3DF"/>
          </a:solidFill>
          <a:ln/>
        </p:spPr>
        <p:txBody>
          <a:bodyPr/>
          <a:lstStyle/>
          <a:p>
            <a:endParaRPr lang="it-IT"/>
          </a:p>
        </p:txBody>
      </p:sp>
      <p:sp>
        <p:nvSpPr>
          <p:cNvPr id="10" name="Shape 8"/>
          <p:cNvSpPr/>
          <p:nvPr/>
        </p:nvSpPr>
        <p:spPr>
          <a:xfrm>
            <a:off x="7129582" y="3837623"/>
            <a:ext cx="371237" cy="371237"/>
          </a:xfrm>
          <a:prstGeom prst="roundRect">
            <a:avLst>
              <a:gd name="adj" fmla="val 18669"/>
            </a:avLst>
          </a:prstGeom>
          <a:solidFill>
            <a:srgbClr val="D2DDF9"/>
          </a:solidFill>
          <a:ln w="7620">
            <a:solidFill>
              <a:srgbClr val="B8C3DF"/>
            </a:solidFill>
            <a:prstDash val="solid"/>
          </a:ln>
        </p:spPr>
        <p:txBody>
          <a:bodyPr/>
          <a:lstStyle/>
          <a:p>
            <a:endParaRPr lang="it-IT"/>
          </a:p>
        </p:txBody>
      </p:sp>
      <p:sp>
        <p:nvSpPr>
          <p:cNvPr id="11" name="Text 9"/>
          <p:cNvSpPr/>
          <p:nvPr/>
        </p:nvSpPr>
        <p:spPr>
          <a:xfrm>
            <a:off x="7191494" y="3868579"/>
            <a:ext cx="247412" cy="309324"/>
          </a:xfrm>
          <a:prstGeom prst="rect">
            <a:avLst/>
          </a:prstGeom>
          <a:noFill/>
          <a:ln/>
        </p:spPr>
        <p:txBody>
          <a:bodyPr wrap="none" lIns="0" tIns="0" rIns="0" bIns="0" rtlCol="0" anchor="t"/>
          <a:lstStyle/>
          <a:p>
            <a:pPr marL="0" indent="0" algn="ctr">
              <a:lnSpc>
                <a:spcPts val="1900"/>
              </a:lnSpc>
              <a:buNone/>
            </a:pPr>
            <a:r>
              <a:rPr lang="en-US" sz="1900" dirty="0">
                <a:solidFill>
                  <a:srgbClr val="404155"/>
                </a:solidFill>
                <a:latin typeface="Alexandria" pitchFamily="34" charset="0"/>
                <a:ea typeface="Alexandria" pitchFamily="34" charset="-122"/>
                <a:cs typeface="Alexandria" pitchFamily="34" charset="-120"/>
              </a:rPr>
              <a:t>2</a:t>
            </a:r>
            <a:endParaRPr lang="en-US" sz="1900" dirty="0"/>
          </a:p>
        </p:txBody>
      </p:sp>
      <p:sp>
        <p:nvSpPr>
          <p:cNvPr id="12" name="Text 10"/>
          <p:cNvSpPr/>
          <p:nvPr/>
        </p:nvSpPr>
        <p:spPr>
          <a:xfrm>
            <a:off x="8140184" y="3894296"/>
            <a:ext cx="2532340" cy="257770"/>
          </a:xfrm>
          <a:prstGeom prst="rect">
            <a:avLst/>
          </a:prstGeom>
          <a:noFill/>
          <a:ln/>
        </p:spPr>
        <p:txBody>
          <a:bodyPr wrap="none" lIns="0" tIns="0" rIns="0" bIns="0" rtlCol="0" anchor="t"/>
          <a:lstStyle/>
          <a:p>
            <a:pPr marL="0" indent="0" algn="l">
              <a:lnSpc>
                <a:spcPts val="2000"/>
              </a:lnSpc>
              <a:buNone/>
            </a:pPr>
            <a:r>
              <a:rPr lang="en-US" sz="2400" b="1" dirty="0">
                <a:solidFill>
                  <a:srgbClr val="404155"/>
                </a:solidFill>
                <a:latin typeface="Alexandria" pitchFamily="34" charset="0"/>
                <a:ea typeface="Alexandria" pitchFamily="34" charset="-122"/>
                <a:cs typeface="Alexandria" pitchFamily="34" charset="-120"/>
              </a:rPr>
              <a:t>Teoria del Cambiamento</a:t>
            </a:r>
            <a:endParaRPr lang="en-US" sz="2400" b="1" dirty="0"/>
          </a:p>
        </p:txBody>
      </p:sp>
      <p:sp>
        <p:nvSpPr>
          <p:cNvPr id="13" name="Text 11"/>
          <p:cNvSpPr/>
          <p:nvPr/>
        </p:nvSpPr>
        <p:spPr>
          <a:xfrm>
            <a:off x="7500819" y="4251008"/>
            <a:ext cx="5830253" cy="329922"/>
          </a:xfrm>
          <a:prstGeom prst="rect">
            <a:avLst/>
          </a:prstGeom>
          <a:noFill/>
          <a:ln/>
        </p:spPr>
        <p:txBody>
          <a:bodyPr wrap="none" lIns="0" tIns="0" rIns="0" bIns="0" rtlCol="0" anchor="t"/>
          <a:lstStyle/>
          <a:p>
            <a:pPr marL="0" indent="0" algn="l">
              <a:lnSpc>
                <a:spcPts val="2550"/>
              </a:lnSpc>
              <a:buNone/>
            </a:pPr>
            <a:r>
              <a:rPr lang="en-US" sz="2000" dirty="0">
                <a:solidFill>
                  <a:srgbClr val="404155"/>
                </a:solidFill>
                <a:latin typeface="Nobile" pitchFamily="34" charset="0"/>
                <a:ea typeface="Nobile" pitchFamily="34" charset="-122"/>
                <a:cs typeface="Nobile" pitchFamily="34" charset="-120"/>
              </a:rPr>
              <a:t>Cuore concettuale: logica causale rigorosa ma accessibile</a:t>
            </a:r>
            <a:endParaRPr lang="en-US" sz="2000" dirty="0"/>
          </a:p>
        </p:txBody>
      </p:sp>
      <p:sp>
        <p:nvSpPr>
          <p:cNvPr id="14" name="Shape 12"/>
          <p:cNvSpPr/>
          <p:nvPr/>
        </p:nvSpPr>
        <p:spPr>
          <a:xfrm>
            <a:off x="6657499" y="4865132"/>
            <a:ext cx="494943" cy="22860"/>
          </a:xfrm>
          <a:prstGeom prst="roundRect">
            <a:avLst>
              <a:gd name="adj" fmla="val 303174"/>
            </a:avLst>
          </a:prstGeom>
          <a:solidFill>
            <a:srgbClr val="B8C3DF"/>
          </a:solidFill>
          <a:ln/>
        </p:spPr>
        <p:txBody>
          <a:bodyPr/>
          <a:lstStyle/>
          <a:p>
            <a:endParaRPr lang="it-IT"/>
          </a:p>
        </p:txBody>
      </p:sp>
      <p:sp>
        <p:nvSpPr>
          <p:cNvPr id="15" name="Shape 13"/>
          <p:cNvSpPr/>
          <p:nvPr/>
        </p:nvSpPr>
        <p:spPr>
          <a:xfrm>
            <a:off x="7129582" y="4690943"/>
            <a:ext cx="371237" cy="371237"/>
          </a:xfrm>
          <a:prstGeom prst="roundRect">
            <a:avLst>
              <a:gd name="adj" fmla="val 18669"/>
            </a:avLst>
          </a:prstGeom>
          <a:solidFill>
            <a:srgbClr val="D2DDF9"/>
          </a:solidFill>
          <a:ln w="7620">
            <a:solidFill>
              <a:srgbClr val="B8C3DF"/>
            </a:solidFill>
            <a:prstDash val="solid"/>
          </a:ln>
        </p:spPr>
        <p:txBody>
          <a:bodyPr/>
          <a:lstStyle/>
          <a:p>
            <a:endParaRPr lang="it-IT"/>
          </a:p>
        </p:txBody>
      </p:sp>
      <p:sp>
        <p:nvSpPr>
          <p:cNvPr id="16" name="Text 14"/>
          <p:cNvSpPr/>
          <p:nvPr/>
        </p:nvSpPr>
        <p:spPr>
          <a:xfrm>
            <a:off x="7191494" y="4721900"/>
            <a:ext cx="247412" cy="309324"/>
          </a:xfrm>
          <a:prstGeom prst="rect">
            <a:avLst/>
          </a:prstGeom>
          <a:noFill/>
          <a:ln/>
        </p:spPr>
        <p:txBody>
          <a:bodyPr wrap="none" lIns="0" tIns="0" rIns="0" bIns="0" rtlCol="0" anchor="t"/>
          <a:lstStyle/>
          <a:p>
            <a:pPr marL="0" indent="0" algn="ctr">
              <a:lnSpc>
                <a:spcPts val="1900"/>
              </a:lnSpc>
              <a:buNone/>
            </a:pPr>
            <a:r>
              <a:rPr lang="en-US" sz="1900" dirty="0">
                <a:solidFill>
                  <a:srgbClr val="404155"/>
                </a:solidFill>
                <a:latin typeface="Alexandria" pitchFamily="34" charset="0"/>
                <a:ea typeface="Alexandria" pitchFamily="34" charset="-122"/>
                <a:cs typeface="Alexandria" pitchFamily="34" charset="-120"/>
              </a:rPr>
              <a:t>3</a:t>
            </a:r>
            <a:endParaRPr lang="en-US" sz="1900" dirty="0"/>
          </a:p>
        </p:txBody>
      </p:sp>
      <p:sp>
        <p:nvSpPr>
          <p:cNvPr id="17" name="Text 15"/>
          <p:cNvSpPr/>
          <p:nvPr/>
        </p:nvSpPr>
        <p:spPr>
          <a:xfrm>
            <a:off x="3985617" y="4747617"/>
            <a:ext cx="2504599" cy="257770"/>
          </a:xfrm>
          <a:prstGeom prst="rect">
            <a:avLst/>
          </a:prstGeom>
          <a:noFill/>
          <a:ln/>
        </p:spPr>
        <p:txBody>
          <a:bodyPr wrap="none" lIns="0" tIns="0" rIns="0" bIns="0" rtlCol="0" anchor="t"/>
          <a:lstStyle/>
          <a:p>
            <a:pPr marL="0" indent="0" algn="r">
              <a:lnSpc>
                <a:spcPts val="2000"/>
              </a:lnSpc>
              <a:buNone/>
            </a:pPr>
            <a:r>
              <a:rPr lang="en-US" sz="2400" b="1" dirty="0">
                <a:solidFill>
                  <a:srgbClr val="404155"/>
                </a:solidFill>
                <a:latin typeface="Alexandria" pitchFamily="34" charset="0"/>
                <a:ea typeface="Alexandria" pitchFamily="34" charset="-122"/>
                <a:cs typeface="Alexandria" pitchFamily="34" charset="-120"/>
              </a:rPr>
              <a:t>Indicatori e questionario</a:t>
            </a:r>
            <a:endParaRPr lang="en-US" sz="2400" b="1" dirty="0"/>
          </a:p>
        </p:txBody>
      </p:sp>
      <p:sp>
        <p:nvSpPr>
          <p:cNvPr id="18" name="Text 16"/>
          <p:cNvSpPr/>
          <p:nvPr/>
        </p:nvSpPr>
        <p:spPr>
          <a:xfrm>
            <a:off x="1066740" y="5157193"/>
            <a:ext cx="5830253" cy="329922"/>
          </a:xfrm>
          <a:prstGeom prst="rect">
            <a:avLst/>
          </a:prstGeom>
          <a:noFill/>
          <a:ln/>
        </p:spPr>
        <p:txBody>
          <a:bodyPr wrap="none" lIns="0" tIns="0" rIns="0" bIns="0" rtlCol="0" anchor="t"/>
          <a:lstStyle/>
          <a:p>
            <a:pPr marL="0" indent="0" algn="r">
              <a:lnSpc>
                <a:spcPts val="2550"/>
              </a:lnSpc>
              <a:buNone/>
            </a:pPr>
            <a:r>
              <a:rPr lang="en-US" sz="2000" dirty="0">
                <a:solidFill>
                  <a:srgbClr val="404155"/>
                </a:solidFill>
                <a:latin typeface="Nobile" pitchFamily="34" charset="0"/>
                <a:ea typeface="Nobile" pitchFamily="34" charset="-122"/>
                <a:cs typeface="Nobile" pitchFamily="34" charset="-120"/>
              </a:rPr>
              <a:t>Credibilità scientifica: misurazione concreta e affidabile</a:t>
            </a:r>
            <a:endParaRPr lang="en-US" sz="2000" dirty="0"/>
          </a:p>
        </p:txBody>
      </p:sp>
      <p:sp>
        <p:nvSpPr>
          <p:cNvPr id="19" name="Shape 17"/>
          <p:cNvSpPr/>
          <p:nvPr/>
        </p:nvSpPr>
        <p:spPr>
          <a:xfrm>
            <a:off x="7477958" y="5718453"/>
            <a:ext cx="494943" cy="22860"/>
          </a:xfrm>
          <a:prstGeom prst="roundRect">
            <a:avLst>
              <a:gd name="adj" fmla="val 303174"/>
            </a:avLst>
          </a:prstGeom>
          <a:solidFill>
            <a:srgbClr val="B8C3DF"/>
          </a:solidFill>
          <a:ln/>
        </p:spPr>
        <p:txBody>
          <a:bodyPr/>
          <a:lstStyle/>
          <a:p>
            <a:endParaRPr lang="it-IT"/>
          </a:p>
        </p:txBody>
      </p:sp>
      <p:sp>
        <p:nvSpPr>
          <p:cNvPr id="20" name="Shape 18"/>
          <p:cNvSpPr/>
          <p:nvPr/>
        </p:nvSpPr>
        <p:spPr>
          <a:xfrm>
            <a:off x="7129582" y="5544264"/>
            <a:ext cx="371237" cy="371237"/>
          </a:xfrm>
          <a:prstGeom prst="roundRect">
            <a:avLst>
              <a:gd name="adj" fmla="val 18669"/>
            </a:avLst>
          </a:prstGeom>
          <a:solidFill>
            <a:srgbClr val="D2DDF9"/>
          </a:solidFill>
          <a:ln w="7620">
            <a:solidFill>
              <a:srgbClr val="B8C3DF"/>
            </a:solidFill>
            <a:prstDash val="solid"/>
          </a:ln>
        </p:spPr>
        <p:txBody>
          <a:bodyPr/>
          <a:lstStyle/>
          <a:p>
            <a:endParaRPr lang="it-IT"/>
          </a:p>
        </p:txBody>
      </p:sp>
      <p:sp>
        <p:nvSpPr>
          <p:cNvPr id="21" name="Text 19"/>
          <p:cNvSpPr/>
          <p:nvPr/>
        </p:nvSpPr>
        <p:spPr>
          <a:xfrm>
            <a:off x="7191494" y="5575221"/>
            <a:ext cx="247412" cy="309324"/>
          </a:xfrm>
          <a:prstGeom prst="rect">
            <a:avLst/>
          </a:prstGeom>
          <a:noFill/>
          <a:ln/>
        </p:spPr>
        <p:txBody>
          <a:bodyPr wrap="none" lIns="0" tIns="0" rIns="0" bIns="0" rtlCol="0" anchor="t"/>
          <a:lstStyle/>
          <a:p>
            <a:pPr marL="0" indent="0" algn="ctr">
              <a:lnSpc>
                <a:spcPts val="1900"/>
              </a:lnSpc>
              <a:buNone/>
            </a:pPr>
            <a:r>
              <a:rPr lang="en-US" sz="1900" dirty="0">
                <a:solidFill>
                  <a:srgbClr val="404155"/>
                </a:solidFill>
                <a:latin typeface="Alexandria" pitchFamily="34" charset="0"/>
                <a:ea typeface="Alexandria" pitchFamily="34" charset="-122"/>
                <a:cs typeface="Alexandria" pitchFamily="34" charset="-120"/>
              </a:rPr>
              <a:t>4</a:t>
            </a:r>
            <a:endParaRPr lang="en-US" sz="1900" dirty="0"/>
          </a:p>
        </p:txBody>
      </p:sp>
      <p:sp>
        <p:nvSpPr>
          <p:cNvPr id="22" name="Text 20"/>
          <p:cNvSpPr/>
          <p:nvPr/>
        </p:nvSpPr>
        <p:spPr>
          <a:xfrm>
            <a:off x="8140184" y="5600938"/>
            <a:ext cx="2233374" cy="257770"/>
          </a:xfrm>
          <a:prstGeom prst="rect">
            <a:avLst/>
          </a:prstGeom>
          <a:noFill/>
          <a:ln/>
        </p:spPr>
        <p:txBody>
          <a:bodyPr wrap="none" lIns="0" tIns="0" rIns="0" bIns="0" rtlCol="0" anchor="t"/>
          <a:lstStyle/>
          <a:p>
            <a:pPr marL="0" indent="0" algn="l">
              <a:lnSpc>
                <a:spcPts val="2000"/>
              </a:lnSpc>
              <a:buNone/>
            </a:pPr>
            <a:r>
              <a:rPr lang="en-US" sz="2400" b="1" dirty="0">
                <a:solidFill>
                  <a:srgbClr val="404155"/>
                </a:solidFill>
                <a:latin typeface="Alexandria" pitchFamily="34" charset="0"/>
                <a:ea typeface="Alexandria" pitchFamily="34" charset="-122"/>
                <a:cs typeface="Alexandria" pitchFamily="34" charset="-120"/>
              </a:rPr>
              <a:t>Dashboard wireframe</a:t>
            </a:r>
            <a:endParaRPr lang="en-US" sz="2400" b="1" dirty="0"/>
          </a:p>
        </p:txBody>
      </p:sp>
      <p:sp>
        <p:nvSpPr>
          <p:cNvPr id="23" name="Text 21"/>
          <p:cNvSpPr/>
          <p:nvPr/>
        </p:nvSpPr>
        <p:spPr>
          <a:xfrm>
            <a:off x="8140184" y="5957649"/>
            <a:ext cx="5830253" cy="329922"/>
          </a:xfrm>
          <a:prstGeom prst="rect">
            <a:avLst/>
          </a:prstGeom>
          <a:noFill/>
          <a:ln/>
        </p:spPr>
        <p:txBody>
          <a:bodyPr wrap="none" lIns="0" tIns="0" rIns="0" bIns="0" rtlCol="0" anchor="t"/>
          <a:lstStyle/>
          <a:p>
            <a:pPr marL="0" indent="0" algn="l">
              <a:lnSpc>
                <a:spcPts val="2550"/>
              </a:lnSpc>
              <a:buNone/>
            </a:pPr>
            <a:r>
              <a:rPr lang="en-US" sz="2000" dirty="0">
                <a:solidFill>
                  <a:srgbClr val="404155"/>
                </a:solidFill>
                <a:latin typeface="Nobile" pitchFamily="34" charset="0"/>
                <a:ea typeface="Nobile" pitchFamily="34" charset="-122"/>
                <a:cs typeface="Nobile" pitchFamily="34" charset="-120"/>
              </a:rPr>
              <a:t>Comunicazione impatto: visualizzazioni strategiche</a:t>
            </a:r>
            <a:endParaRPr lang="en-US" sz="2000" dirty="0"/>
          </a:p>
        </p:txBody>
      </p:sp>
      <p:sp>
        <p:nvSpPr>
          <p:cNvPr id="24" name="Shape 22"/>
          <p:cNvSpPr/>
          <p:nvPr/>
        </p:nvSpPr>
        <p:spPr>
          <a:xfrm>
            <a:off x="6657499" y="6571774"/>
            <a:ext cx="494943" cy="22860"/>
          </a:xfrm>
          <a:prstGeom prst="roundRect">
            <a:avLst>
              <a:gd name="adj" fmla="val 303174"/>
            </a:avLst>
          </a:prstGeom>
          <a:solidFill>
            <a:srgbClr val="B8C3DF"/>
          </a:solidFill>
          <a:ln/>
        </p:spPr>
        <p:txBody>
          <a:bodyPr/>
          <a:lstStyle/>
          <a:p>
            <a:endParaRPr lang="it-IT"/>
          </a:p>
        </p:txBody>
      </p:sp>
      <p:sp>
        <p:nvSpPr>
          <p:cNvPr id="25" name="Shape 23"/>
          <p:cNvSpPr/>
          <p:nvPr/>
        </p:nvSpPr>
        <p:spPr>
          <a:xfrm>
            <a:off x="7129582" y="6397585"/>
            <a:ext cx="371237" cy="371237"/>
          </a:xfrm>
          <a:prstGeom prst="roundRect">
            <a:avLst>
              <a:gd name="adj" fmla="val 18669"/>
            </a:avLst>
          </a:prstGeom>
          <a:solidFill>
            <a:srgbClr val="D2DDF9"/>
          </a:solidFill>
          <a:ln w="7620">
            <a:solidFill>
              <a:srgbClr val="B8C3DF"/>
            </a:solidFill>
            <a:prstDash val="solid"/>
          </a:ln>
        </p:spPr>
        <p:txBody>
          <a:bodyPr/>
          <a:lstStyle/>
          <a:p>
            <a:endParaRPr lang="it-IT"/>
          </a:p>
        </p:txBody>
      </p:sp>
      <p:sp>
        <p:nvSpPr>
          <p:cNvPr id="26" name="Text 24"/>
          <p:cNvSpPr/>
          <p:nvPr/>
        </p:nvSpPr>
        <p:spPr>
          <a:xfrm>
            <a:off x="7191494" y="6428542"/>
            <a:ext cx="247412" cy="309324"/>
          </a:xfrm>
          <a:prstGeom prst="rect">
            <a:avLst/>
          </a:prstGeom>
          <a:noFill/>
          <a:ln/>
        </p:spPr>
        <p:txBody>
          <a:bodyPr wrap="none" lIns="0" tIns="0" rIns="0" bIns="0" rtlCol="0" anchor="t"/>
          <a:lstStyle/>
          <a:p>
            <a:pPr marL="0" indent="0" algn="ctr">
              <a:lnSpc>
                <a:spcPts val="1900"/>
              </a:lnSpc>
              <a:buNone/>
            </a:pPr>
            <a:r>
              <a:rPr lang="en-US" sz="1900" dirty="0">
                <a:solidFill>
                  <a:srgbClr val="404155"/>
                </a:solidFill>
                <a:latin typeface="Alexandria" pitchFamily="34" charset="0"/>
                <a:ea typeface="Alexandria" pitchFamily="34" charset="-122"/>
                <a:cs typeface="Alexandria" pitchFamily="34" charset="-120"/>
              </a:rPr>
              <a:t>5</a:t>
            </a:r>
            <a:endParaRPr lang="en-US" sz="1900" dirty="0"/>
          </a:p>
        </p:txBody>
      </p:sp>
      <p:sp>
        <p:nvSpPr>
          <p:cNvPr id="27" name="Text 25"/>
          <p:cNvSpPr/>
          <p:nvPr/>
        </p:nvSpPr>
        <p:spPr>
          <a:xfrm>
            <a:off x="4427577" y="6454259"/>
            <a:ext cx="2062639" cy="257770"/>
          </a:xfrm>
          <a:prstGeom prst="rect">
            <a:avLst/>
          </a:prstGeom>
          <a:noFill/>
          <a:ln/>
        </p:spPr>
        <p:txBody>
          <a:bodyPr wrap="none" lIns="0" tIns="0" rIns="0" bIns="0" rtlCol="0" anchor="t"/>
          <a:lstStyle/>
          <a:p>
            <a:pPr marL="0" indent="0" algn="r">
              <a:lnSpc>
                <a:spcPts val="2000"/>
              </a:lnSpc>
              <a:buNone/>
            </a:pPr>
            <a:r>
              <a:rPr lang="en-US" sz="2400" b="1" dirty="0">
                <a:solidFill>
                  <a:srgbClr val="404155"/>
                </a:solidFill>
                <a:latin typeface="Alexandria" pitchFamily="34" charset="0"/>
                <a:ea typeface="Alexandria" pitchFamily="34" charset="-122"/>
                <a:cs typeface="Alexandria" pitchFamily="34" charset="-120"/>
              </a:rPr>
              <a:t>Call to action</a:t>
            </a:r>
            <a:endParaRPr lang="en-US" sz="2400" b="1" dirty="0"/>
          </a:p>
        </p:txBody>
      </p:sp>
      <p:sp>
        <p:nvSpPr>
          <p:cNvPr id="28" name="Text 26"/>
          <p:cNvSpPr/>
          <p:nvPr/>
        </p:nvSpPr>
        <p:spPr>
          <a:xfrm>
            <a:off x="659963" y="6810970"/>
            <a:ext cx="5830253" cy="329922"/>
          </a:xfrm>
          <a:prstGeom prst="rect">
            <a:avLst/>
          </a:prstGeom>
          <a:noFill/>
          <a:ln/>
        </p:spPr>
        <p:txBody>
          <a:bodyPr wrap="none" lIns="0" tIns="0" rIns="0" bIns="0" rtlCol="0" anchor="t"/>
          <a:lstStyle/>
          <a:p>
            <a:pPr marL="0" indent="0" algn="r">
              <a:lnSpc>
                <a:spcPts val="2550"/>
              </a:lnSpc>
              <a:buNone/>
            </a:pPr>
            <a:r>
              <a:rPr lang="en-US" dirty="0">
                <a:solidFill>
                  <a:srgbClr val="404155"/>
                </a:solidFill>
                <a:latin typeface="Nobile" pitchFamily="34" charset="0"/>
                <a:ea typeface="Nobile" pitchFamily="34" charset="-122"/>
                <a:cs typeface="Nobile" pitchFamily="34" charset="-120"/>
              </a:rPr>
              <a:t>Trasformare comprensione in commitment e investimento</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49116"/>
          </a:xfrm>
          <a:prstGeom prst="rect">
            <a:avLst/>
          </a:prstGeom>
        </p:spPr>
      </p:pic>
      <p:sp>
        <p:nvSpPr>
          <p:cNvPr id="3" name="Text 0"/>
          <p:cNvSpPr/>
          <p:nvPr/>
        </p:nvSpPr>
        <p:spPr>
          <a:xfrm>
            <a:off x="783669" y="2989421"/>
            <a:ext cx="11927800" cy="612219"/>
          </a:xfrm>
          <a:prstGeom prst="rect">
            <a:avLst/>
          </a:prstGeom>
          <a:noFill/>
          <a:ln/>
        </p:spPr>
        <p:txBody>
          <a:bodyPr wrap="none" lIns="0" tIns="0" rIns="0" bIns="0" rtlCol="0" anchor="t"/>
          <a:lstStyle/>
          <a:p>
            <a:pPr marL="0" indent="0" algn="l">
              <a:lnSpc>
                <a:spcPts val="4800"/>
              </a:lnSpc>
              <a:buNone/>
            </a:pPr>
            <a:r>
              <a:rPr lang="en-US" sz="3850" dirty="0">
                <a:solidFill>
                  <a:srgbClr val="1B1B27"/>
                </a:solidFill>
                <a:latin typeface="Alexandria" pitchFamily="34" charset="0"/>
                <a:ea typeface="Alexandria" pitchFamily="34" charset="-122"/>
                <a:cs typeface="Alexandria" pitchFamily="34" charset="-120"/>
              </a:rPr>
              <a:t>Dal </a:t>
            </a:r>
            <a:r>
              <a:rPr lang="en-US" sz="3850" dirty="0" err="1">
                <a:solidFill>
                  <a:srgbClr val="1B1B27"/>
                </a:solidFill>
                <a:latin typeface="Alexandria" pitchFamily="34" charset="0"/>
                <a:ea typeface="Alexandria" pitchFamily="34" charset="-122"/>
                <a:cs typeface="Alexandria" pitchFamily="34" charset="-120"/>
              </a:rPr>
              <a:t>progetto</a:t>
            </a:r>
            <a:r>
              <a:rPr lang="en-US" sz="3850" dirty="0">
                <a:solidFill>
                  <a:srgbClr val="1B1B27"/>
                </a:solidFill>
                <a:latin typeface="Alexandria" pitchFamily="34" charset="0"/>
                <a:ea typeface="Alexandria" pitchFamily="34" charset="-122"/>
                <a:cs typeface="Alexandria" pitchFamily="34" charset="-120"/>
              </a:rPr>
              <a:t> </a:t>
            </a:r>
            <a:r>
              <a:rPr lang="en-US" sz="3850" dirty="0" err="1">
                <a:solidFill>
                  <a:srgbClr val="1B1B27"/>
                </a:solidFill>
                <a:latin typeface="Alexandria" pitchFamily="34" charset="0"/>
                <a:ea typeface="Alexandria" pitchFamily="34" charset="-122"/>
                <a:cs typeface="Alexandria" pitchFamily="34" charset="-120"/>
              </a:rPr>
              <a:t>all'impatto</a:t>
            </a:r>
            <a:r>
              <a:rPr lang="en-US" sz="3850" dirty="0">
                <a:solidFill>
                  <a:srgbClr val="1B1B27"/>
                </a:solidFill>
                <a:latin typeface="Alexandria" pitchFamily="34" charset="0"/>
                <a:ea typeface="Alexandria" pitchFamily="34" charset="-122"/>
                <a:cs typeface="Alexandria" pitchFamily="34" charset="-120"/>
              </a:rPr>
              <a:t>: la vostra trasformazione</a:t>
            </a:r>
            <a:endParaRPr lang="en-US" sz="3850" dirty="0"/>
          </a:p>
        </p:txBody>
      </p:sp>
      <p:sp>
        <p:nvSpPr>
          <p:cNvPr id="5" name="Shape 2"/>
          <p:cNvSpPr/>
          <p:nvPr/>
        </p:nvSpPr>
        <p:spPr>
          <a:xfrm>
            <a:off x="783669" y="5291376"/>
            <a:ext cx="4223742" cy="2397919"/>
          </a:xfrm>
          <a:prstGeom prst="roundRect">
            <a:avLst>
              <a:gd name="adj" fmla="val 3432"/>
            </a:avLst>
          </a:prstGeom>
          <a:solidFill>
            <a:srgbClr val="D2DDF9"/>
          </a:solidFill>
          <a:ln w="7620">
            <a:solidFill>
              <a:srgbClr val="B8C3DF"/>
            </a:solidFill>
            <a:prstDash val="solid"/>
          </a:ln>
        </p:spPr>
        <p:txBody>
          <a:bodyPr/>
          <a:lstStyle/>
          <a:p>
            <a:endParaRPr lang="it-IT"/>
          </a:p>
        </p:txBody>
      </p:sp>
      <p:sp>
        <p:nvSpPr>
          <p:cNvPr id="6" name="Text 3"/>
          <p:cNvSpPr/>
          <p:nvPr/>
        </p:nvSpPr>
        <p:spPr>
          <a:xfrm>
            <a:off x="987147" y="5494853"/>
            <a:ext cx="2726531" cy="306110"/>
          </a:xfrm>
          <a:prstGeom prst="rect">
            <a:avLst/>
          </a:prstGeom>
          <a:noFill/>
          <a:ln/>
        </p:spPr>
        <p:txBody>
          <a:bodyPr wrap="none" lIns="0" tIns="0" rIns="0" bIns="0" rtlCol="0" anchor="t"/>
          <a:lstStyle/>
          <a:p>
            <a:pPr marL="0" indent="0" algn="l">
              <a:lnSpc>
                <a:spcPts val="2400"/>
              </a:lnSpc>
              <a:buNone/>
            </a:pPr>
            <a:r>
              <a:rPr lang="en-US" sz="2400" dirty="0">
                <a:solidFill>
                  <a:srgbClr val="404155"/>
                </a:solidFill>
                <a:latin typeface="Alexandria" pitchFamily="34" charset="0"/>
                <a:ea typeface="Alexandria" pitchFamily="34" charset="-122"/>
                <a:cs typeface="Alexandria" pitchFamily="34" charset="-120"/>
              </a:rPr>
              <a:t>Competenza acquisita</a:t>
            </a:r>
            <a:endParaRPr lang="en-US" sz="2400" dirty="0"/>
          </a:p>
        </p:txBody>
      </p:sp>
      <p:sp>
        <p:nvSpPr>
          <p:cNvPr id="7" name="Text 4"/>
          <p:cNvSpPr/>
          <p:nvPr/>
        </p:nvSpPr>
        <p:spPr>
          <a:xfrm>
            <a:off x="987147" y="5918478"/>
            <a:ext cx="3816787" cy="1567339"/>
          </a:xfrm>
          <a:prstGeom prst="rect">
            <a:avLst/>
          </a:prstGeom>
          <a:noFill/>
          <a:ln/>
        </p:spPr>
        <p:txBody>
          <a:bodyPr wrap="square" lIns="0" tIns="0" rIns="0" bIns="0" rtlCol="0" anchor="t"/>
          <a:lstStyle/>
          <a:p>
            <a:pPr marL="0" indent="0" algn="l">
              <a:lnSpc>
                <a:spcPts val="3050"/>
              </a:lnSpc>
              <a:buNone/>
            </a:pPr>
            <a:r>
              <a:rPr lang="en-US" sz="1900" dirty="0">
                <a:solidFill>
                  <a:srgbClr val="404155"/>
                </a:solidFill>
                <a:latin typeface="Nobile" pitchFamily="34" charset="0"/>
                <a:ea typeface="Nobile" pitchFamily="34" charset="-122"/>
                <a:cs typeface="Nobile" pitchFamily="34" charset="-120"/>
              </a:rPr>
              <a:t>Saper navigare l'intero ciclo di vita di un intervento sociale, dalla prima intuizione alla comunicazione dell'impatto</a:t>
            </a:r>
            <a:endParaRPr lang="en-US" sz="1900" dirty="0"/>
          </a:p>
        </p:txBody>
      </p:sp>
      <p:sp>
        <p:nvSpPr>
          <p:cNvPr id="8" name="Shape 5"/>
          <p:cNvSpPr/>
          <p:nvPr/>
        </p:nvSpPr>
        <p:spPr>
          <a:xfrm>
            <a:off x="5203269" y="5291376"/>
            <a:ext cx="4223742" cy="2397919"/>
          </a:xfrm>
          <a:prstGeom prst="roundRect">
            <a:avLst>
              <a:gd name="adj" fmla="val 3432"/>
            </a:avLst>
          </a:prstGeom>
          <a:solidFill>
            <a:srgbClr val="D2DDF9"/>
          </a:solidFill>
          <a:ln w="7620">
            <a:solidFill>
              <a:srgbClr val="B8C3DF"/>
            </a:solidFill>
            <a:prstDash val="solid"/>
          </a:ln>
        </p:spPr>
        <p:txBody>
          <a:bodyPr/>
          <a:lstStyle/>
          <a:p>
            <a:endParaRPr lang="it-IT"/>
          </a:p>
        </p:txBody>
      </p:sp>
      <p:sp>
        <p:nvSpPr>
          <p:cNvPr id="9" name="Text 6"/>
          <p:cNvSpPr/>
          <p:nvPr/>
        </p:nvSpPr>
        <p:spPr>
          <a:xfrm>
            <a:off x="5406747" y="5494853"/>
            <a:ext cx="2565916" cy="306110"/>
          </a:xfrm>
          <a:prstGeom prst="rect">
            <a:avLst/>
          </a:prstGeom>
          <a:noFill/>
          <a:ln/>
        </p:spPr>
        <p:txBody>
          <a:bodyPr wrap="none" lIns="0" tIns="0" rIns="0" bIns="0" rtlCol="0" anchor="t"/>
          <a:lstStyle/>
          <a:p>
            <a:pPr marL="0" indent="0" algn="l">
              <a:lnSpc>
                <a:spcPts val="2400"/>
              </a:lnSpc>
              <a:buNone/>
            </a:pPr>
            <a:r>
              <a:rPr lang="en-US" sz="2400" dirty="0">
                <a:solidFill>
                  <a:srgbClr val="404155"/>
                </a:solidFill>
                <a:latin typeface="Alexandria" pitchFamily="34" charset="0"/>
                <a:ea typeface="Alexandria" pitchFamily="34" charset="-122"/>
                <a:cs typeface="Alexandria" pitchFamily="34" charset="-120"/>
              </a:rPr>
              <a:t>Visione professionale</a:t>
            </a:r>
            <a:endParaRPr lang="en-US" sz="2400" dirty="0"/>
          </a:p>
        </p:txBody>
      </p:sp>
      <p:sp>
        <p:nvSpPr>
          <p:cNvPr id="10" name="Text 7"/>
          <p:cNvSpPr/>
          <p:nvPr/>
        </p:nvSpPr>
        <p:spPr>
          <a:xfrm>
            <a:off x="5406747" y="5918478"/>
            <a:ext cx="3816787" cy="1175504"/>
          </a:xfrm>
          <a:prstGeom prst="rect">
            <a:avLst/>
          </a:prstGeom>
          <a:noFill/>
          <a:ln/>
        </p:spPr>
        <p:txBody>
          <a:bodyPr wrap="square" lIns="0" tIns="0" rIns="0" bIns="0" rtlCol="0" anchor="t"/>
          <a:lstStyle/>
          <a:p>
            <a:pPr marL="0" indent="0" algn="l">
              <a:lnSpc>
                <a:spcPts val="3050"/>
              </a:lnSpc>
              <a:buNone/>
            </a:pPr>
            <a:r>
              <a:rPr lang="en-US" sz="1900" dirty="0">
                <a:solidFill>
                  <a:srgbClr val="404155"/>
                </a:solidFill>
                <a:latin typeface="Nobile" pitchFamily="34" charset="0"/>
                <a:ea typeface="Nobile" pitchFamily="34" charset="-122"/>
                <a:cs typeface="Nobile" pitchFamily="34" charset="-120"/>
              </a:rPr>
              <a:t>Coniugare passione e rigore metodologico, innovazione e sostenibilità</a:t>
            </a:r>
            <a:endParaRPr lang="en-US" sz="1900" dirty="0"/>
          </a:p>
        </p:txBody>
      </p:sp>
      <p:sp>
        <p:nvSpPr>
          <p:cNvPr id="11" name="Shape 8"/>
          <p:cNvSpPr/>
          <p:nvPr/>
        </p:nvSpPr>
        <p:spPr>
          <a:xfrm>
            <a:off x="9622869" y="5291376"/>
            <a:ext cx="4223742" cy="2397919"/>
          </a:xfrm>
          <a:prstGeom prst="roundRect">
            <a:avLst>
              <a:gd name="adj" fmla="val 3432"/>
            </a:avLst>
          </a:prstGeom>
          <a:solidFill>
            <a:srgbClr val="D2DDF9"/>
          </a:solidFill>
          <a:ln w="7620">
            <a:solidFill>
              <a:srgbClr val="B8C3DF"/>
            </a:solidFill>
            <a:prstDash val="solid"/>
          </a:ln>
        </p:spPr>
        <p:txBody>
          <a:bodyPr/>
          <a:lstStyle/>
          <a:p>
            <a:endParaRPr lang="it-IT"/>
          </a:p>
        </p:txBody>
      </p:sp>
      <p:sp>
        <p:nvSpPr>
          <p:cNvPr id="12" name="Text 9"/>
          <p:cNvSpPr/>
          <p:nvPr/>
        </p:nvSpPr>
        <p:spPr>
          <a:xfrm>
            <a:off x="9826347" y="5494853"/>
            <a:ext cx="2449116" cy="306110"/>
          </a:xfrm>
          <a:prstGeom prst="rect">
            <a:avLst/>
          </a:prstGeom>
          <a:noFill/>
          <a:ln/>
        </p:spPr>
        <p:txBody>
          <a:bodyPr wrap="none" lIns="0" tIns="0" rIns="0" bIns="0" rtlCol="0" anchor="t"/>
          <a:lstStyle/>
          <a:p>
            <a:pPr marL="0" indent="0" algn="l">
              <a:lnSpc>
                <a:spcPts val="2400"/>
              </a:lnSpc>
              <a:buNone/>
            </a:pPr>
            <a:r>
              <a:rPr lang="en-US" sz="2400" dirty="0">
                <a:solidFill>
                  <a:srgbClr val="404155"/>
                </a:solidFill>
                <a:latin typeface="Alexandria" pitchFamily="34" charset="0"/>
                <a:ea typeface="Alexandria" pitchFamily="34" charset="-122"/>
                <a:cs typeface="Alexandria" pitchFamily="34" charset="-120"/>
              </a:rPr>
              <a:t>Impatto futuro</a:t>
            </a:r>
            <a:endParaRPr lang="en-US" sz="2400" dirty="0"/>
          </a:p>
        </p:txBody>
      </p:sp>
      <p:sp>
        <p:nvSpPr>
          <p:cNvPr id="13" name="Text 10"/>
          <p:cNvSpPr/>
          <p:nvPr/>
        </p:nvSpPr>
        <p:spPr>
          <a:xfrm>
            <a:off x="9826347" y="5918478"/>
            <a:ext cx="3816787" cy="1175504"/>
          </a:xfrm>
          <a:prstGeom prst="rect">
            <a:avLst/>
          </a:prstGeom>
          <a:noFill/>
          <a:ln/>
        </p:spPr>
        <p:txBody>
          <a:bodyPr wrap="square" lIns="0" tIns="0" rIns="0" bIns="0" rtlCol="0" anchor="t"/>
          <a:lstStyle/>
          <a:p>
            <a:pPr marL="0" indent="0" algn="l">
              <a:lnSpc>
                <a:spcPts val="3050"/>
              </a:lnSpc>
              <a:buNone/>
            </a:pPr>
            <a:r>
              <a:rPr lang="en-US" sz="1900" dirty="0">
                <a:solidFill>
                  <a:srgbClr val="404155"/>
                </a:solidFill>
                <a:latin typeface="Nobile" pitchFamily="34" charset="0"/>
                <a:ea typeface="Nobile" pitchFamily="34" charset="-122"/>
                <a:cs typeface="Nobile" pitchFamily="34" charset="-120"/>
              </a:rPr>
              <a:t>Mobilitare risorse ed energie per costruire il mondo migliore che avete immaginato</a:t>
            </a:r>
            <a:endParaRPr lang="en-US" sz="19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520904"/>
            <a:ext cx="6462713"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Struttura del Project Work</a:t>
            </a:r>
            <a:endParaRPr lang="en-US" sz="3900" dirty="0"/>
          </a:p>
        </p:txBody>
      </p:sp>
      <p:sp>
        <p:nvSpPr>
          <p:cNvPr id="3" name="Text 1"/>
          <p:cNvSpPr/>
          <p:nvPr/>
        </p:nvSpPr>
        <p:spPr>
          <a:xfrm>
            <a:off x="793790" y="2537817"/>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01</a:t>
            </a:r>
            <a:endParaRPr lang="en-US" sz="1550" dirty="0"/>
          </a:p>
        </p:txBody>
      </p:sp>
      <p:sp>
        <p:nvSpPr>
          <p:cNvPr id="4" name="Shape 2"/>
          <p:cNvSpPr/>
          <p:nvPr/>
        </p:nvSpPr>
        <p:spPr>
          <a:xfrm>
            <a:off x="793790" y="2852142"/>
            <a:ext cx="4215289" cy="22860"/>
          </a:xfrm>
          <a:prstGeom prst="rect">
            <a:avLst/>
          </a:prstGeom>
          <a:solidFill>
            <a:srgbClr val="1B54DA"/>
          </a:solidFill>
          <a:ln/>
        </p:spPr>
        <p:txBody>
          <a:bodyPr/>
          <a:lstStyle/>
          <a:p>
            <a:endParaRPr lang="it-IT"/>
          </a:p>
        </p:txBody>
      </p:sp>
      <p:sp>
        <p:nvSpPr>
          <p:cNvPr id="5" name="Text 3"/>
          <p:cNvSpPr/>
          <p:nvPr/>
        </p:nvSpPr>
        <p:spPr>
          <a:xfrm>
            <a:off x="793790" y="2997041"/>
            <a:ext cx="413956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Analisi del bisogno e del contesto</a:t>
            </a:r>
            <a:endParaRPr lang="en-US" sz="1950" dirty="0"/>
          </a:p>
        </p:txBody>
      </p:sp>
      <p:sp>
        <p:nvSpPr>
          <p:cNvPr id="6" name="Text 4"/>
          <p:cNvSpPr/>
          <p:nvPr/>
        </p:nvSpPr>
        <p:spPr>
          <a:xfrm>
            <a:off x="793790" y="3426262"/>
            <a:ext cx="4215289" cy="1190863"/>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Sviluppare intelligenza sistemica per decostruire la complessità dei fenomeni sociali</a:t>
            </a:r>
            <a:endParaRPr lang="en-US" sz="1950" dirty="0"/>
          </a:p>
        </p:txBody>
      </p:sp>
      <p:sp>
        <p:nvSpPr>
          <p:cNvPr id="7" name="Text 5"/>
          <p:cNvSpPr/>
          <p:nvPr/>
        </p:nvSpPr>
        <p:spPr>
          <a:xfrm>
            <a:off x="5207437" y="2537817"/>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02</a:t>
            </a:r>
            <a:endParaRPr lang="en-US" sz="1550" dirty="0"/>
          </a:p>
        </p:txBody>
      </p:sp>
      <p:sp>
        <p:nvSpPr>
          <p:cNvPr id="8" name="Shape 6"/>
          <p:cNvSpPr/>
          <p:nvPr/>
        </p:nvSpPr>
        <p:spPr>
          <a:xfrm>
            <a:off x="5207437" y="2852142"/>
            <a:ext cx="4215408" cy="22860"/>
          </a:xfrm>
          <a:prstGeom prst="rect">
            <a:avLst/>
          </a:prstGeom>
          <a:solidFill>
            <a:srgbClr val="1B54DA"/>
          </a:solidFill>
          <a:ln/>
        </p:spPr>
        <p:txBody>
          <a:bodyPr/>
          <a:lstStyle/>
          <a:p>
            <a:endParaRPr lang="it-IT"/>
          </a:p>
        </p:txBody>
      </p:sp>
      <p:sp>
        <p:nvSpPr>
          <p:cNvPr id="9" name="Text 7"/>
          <p:cNvSpPr/>
          <p:nvPr/>
        </p:nvSpPr>
        <p:spPr>
          <a:xfrm>
            <a:off x="5207437" y="2997041"/>
            <a:ext cx="4215408"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Costruzione della Teoria del Cambiamento</a:t>
            </a:r>
            <a:endParaRPr lang="en-US" sz="1950" dirty="0"/>
          </a:p>
        </p:txBody>
      </p:sp>
      <p:sp>
        <p:nvSpPr>
          <p:cNvPr id="10" name="Text 8"/>
          <p:cNvSpPr/>
          <p:nvPr/>
        </p:nvSpPr>
        <p:spPr>
          <a:xfrm>
            <a:off x="5207437" y="3736419"/>
            <a:ext cx="4215408" cy="1190863"/>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Trasformare l'intuizione in una logica progettuale coerente e verificabile</a:t>
            </a:r>
            <a:endParaRPr lang="en-US" sz="1950" dirty="0"/>
          </a:p>
        </p:txBody>
      </p:sp>
      <p:sp>
        <p:nvSpPr>
          <p:cNvPr id="11" name="Text 9"/>
          <p:cNvSpPr/>
          <p:nvPr/>
        </p:nvSpPr>
        <p:spPr>
          <a:xfrm>
            <a:off x="9621203" y="2537817"/>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03</a:t>
            </a:r>
            <a:endParaRPr lang="en-US" sz="1550" dirty="0"/>
          </a:p>
        </p:txBody>
      </p:sp>
      <p:sp>
        <p:nvSpPr>
          <p:cNvPr id="12" name="Shape 10"/>
          <p:cNvSpPr/>
          <p:nvPr/>
        </p:nvSpPr>
        <p:spPr>
          <a:xfrm>
            <a:off x="9621203" y="2852142"/>
            <a:ext cx="4215289" cy="22860"/>
          </a:xfrm>
          <a:prstGeom prst="rect">
            <a:avLst/>
          </a:prstGeom>
          <a:solidFill>
            <a:srgbClr val="1B54DA"/>
          </a:solidFill>
          <a:ln/>
        </p:spPr>
        <p:txBody>
          <a:bodyPr/>
          <a:lstStyle/>
          <a:p>
            <a:endParaRPr lang="it-IT"/>
          </a:p>
        </p:txBody>
      </p:sp>
      <p:sp>
        <p:nvSpPr>
          <p:cNvPr id="13" name="Text 11"/>
          <p:cNvSpPr/>
          <p:nvPr/>
        </p:nvSpPr>
        <p:spPr>
          <a:xfrm>
            <a:off x="9621203" y="2997041"/>
            <a:ext cx="4215289"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Costruzione strumento di rilevazione</a:t>
            </a:r>
            <a:endParaRPr lang="en-US" sz="1950" dirty="0"/>
          </a:p>
        </p:txBody>
      </p:sp>
      <p:sp>
        <p:nvSpPr>
          <p:cNvPr id="14" name="Text 12"/>
          <p:cNvSpPr/>
          <p:nvPr/>
        </p:nvSpPr>
        <p:spPr>
          <a:xfrm>
            <a:off x="9621203" y="3736419"/>
            <a:ext cx="4215289" cy="793909"/>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Tradurre concetti astratti in misurazioni concrete e affidabili</a:t>
            </a:r>
            <a:endParaRPr lang="en-US" sz="1950" dirty="0"/>
          </a:p>
        </p:txBody>
      </p:sp>
      <p:sp>
        <p:nvSpPr>
          <p:cNvPr id="15" name="Text 13"/>
          <p:cNvSpPr/>
          <p:nvPr/>
        </p:nvSpPr>
        <p:spPr>
          <a:xfrm>
            <a:off x="793790" y="5274469"/>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04</a:t>
            </a:r>
            <a:endParaRPr lang="en-US" sz="1550" dirty="0"/>
          </a:p>
        </p:txBody>
      </p:sp>
      <p:sp>
        <p:nvSpPr>
          <p:cNvPr id="16" name="Shape 14"/>
          <p:cNvSpPr/>
          <p:nvPr/>
        </p:nvSpPr>
        <p:spPr>
          <a:xfrm>
            <a:off x="793790" y="5588794"/>
            <a:ext cx="6422112" cy="22860"/>
          </a:xfrm>
          <a:prstGeom prst="rect">
            <a:avLst/>
          </a:prstGeom>
          <a:solidFill>
            <a:srgbClr val="1B54DA"/>
          </a:solidFill>
          <a:ln/>
        </p:spPr>
        <p:txBody>
          <a:bodyPr/>
          <a:lstStyle/>
          <a:p>
            <a:endParaRPr lang="it-IT"/>
          </a:p>
        </p:txBody>
      </p:sp>
      <p:sp>
        <p:nvSpPr>
          <p:cNvPr id="17" name="Text 15"/>
          <p:cNvSpPr/>
          <p:nvPr/>
        </p:nvSpPr>
        <p:spPr>
          <a:xfrm>
            <a:off x="793790" y="5733693"/>
            <a:ext cx="3982998"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Wireframe e visualizzazione dati</a:t>
            </a:r>
            <a:endParaRPr lang="en-US" sz="1950" dirty="0"/>
          </a:p>
        </p:txBody>
      </p:sp>
      <p:sp>
        <p:nvSpPr>
          <p:cNvPr id="18" name="Text 16"/>
          <p:cNvSpPr/>
          <p:nvPr/>
        </p:nvSpPr>
        <p:spPr>
          <a:xfrm>
            <a:off x="793790" y="6162913"/>
            <a:ext cx="6422112" cy="396954"/>
          </a:xfrm>
          <a:prstGeom prst="rect">
            <a:avLst/>
          </a:prstGeom>
          <a:noFill/>
          <a:ln/>
        </p:spPr>
        <p:txBody>
          <a:bodyPr wrap="non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Trasformare dati grezzi in narrazioni visive efficaci</a:t>
            </a:r>
            <a:endParaRPr lang="en-US" sz="1950" dirty="0"/>
          </a:p>
        </p:txBody>
      </p:sp>
      <p:sp>
        <p:nvSpPr>
          <p:cNvPr id="19" name="Text 17"/>
          <p:cNvSpPr/>
          <p:nvPr/>
        </p:nvSpPr>
        <p:spPr>
          <a:xfrm>
            <a:off x="7414260" y="5274469"/>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05</a:t>
            </a:r>
            <a:endParaRPr lang="en-US" sz="1550" dirty="0"/>
          </a:p>
        </p:txBody>
      </p:sp>
      <p:sp>
        <p:nvSpPr>
          <p:cNvPr id="20" name="Shape 18"/>
          <p:cNvSpPr/>
          <p:nvPr/>
        </p:nvSpPr>
        <p:spPr>
          <a:xfrm>
            <a:off x="7414260" y="5588794"/>
            <a:ext cx="6422231" cy="22860"/>
          </a:xfrm>
          <a:prstGeom prst="rect">
            <a:avLst/>
          </a:prstGeom>
          <a:solidFill>
            <a:srgbClr val="1B54DA"/>
          </a:solidFill>
          <a:ln/>
        </p:spPr>
        <p:txBody>
          <a:bodyPr/>
          <a:lstStyle/>
          <a:p>
            <a:endParaRPr lang="it-IT"/>
          </a:p>
        </p:txBody>
      </p:sp>
      <p:sp>
        <p:nvSpPr>
          <p:cNvPr id="21" name="Text 19"/>
          <p:cNvSpPr/>
          <p:nvPr/>
        </p:nvSpPr>
        <p:spPr>
          <a:xfrm>
            <a:off x="7414260" y="5733693"/>
            <a:ext cx="2504123"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Presentazione finale</a:t>
            </a:r>
            <a:endParaRPr lang="en-US" sz="1950" dirty="0"/>
          </a:p>
        </p:txBody>
      </p:sp>
      <p:sp>
        <p:nvSpPr>
          <p:cNvPr id="22" name="Text 20"/>
          <p:cNvSpPr/>
          <p:nvPr/>
        </p:nvSpPr>
        <p:spPr>
          <a:xfrm>
            <a:off x="7414260" y="6162913"/>
            <a:ext cx="6422231" cy="396954"/>
          </a:xfrm>
          <a:prstGeom prst="rect">
            <a:avLst/>
          </a:prstGeom>
          <a:noFill/>
          <a:ln/>
        </p:spPr>
        <p:txBody>
          <a:bodyPr wrap="non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Comunicare l'impatto attraverso evidenze convincenti</a:t>
            </a:r>
            <a:endParaRPr lang="en-US" sz="19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80905"/>
          </a:xfrm>
          <a:prstGeom prst="rect">
            <a:avLst/>
          </a:prstGeom>
        </p:spPr>
      </p:pic>
      <p:sp>
        <p:nvSpPr>
          <p:cNvPr id="3" name="Text 0"/>
          <p:cNvSpPr/>
          <p:nvPr/>
        </p:nvSpPr>
        <p:spPr>
          <a:xfrm>
            <a:off x="793790" y="3247906"/>
            <a:ext cx="8758833"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Competenze del progettista sociale</a:t>
            </a:r>
            <a:endParaRPr lang="en-US" sz="3900" dirty="0"/>
          </a:p>
        </p:txBody>
      </p:sp>
      <p:sp>
        <p:nvSpPr>
          <p:cNvPr id="4" name="Text 1"/>
          <p:cNvSpPr/>
          <p:nvPr/>
        </p:nvSpPr>
        <p:spPr>
          <a:xfrm>
            <a:off x="793790" y="4363998"/>
            <a:ext cx="2480905" cy="310158"/>
          </a:xfrm>
          <a:prstGeom prst="rect">
            <a:avLst/>
          </a:prstGeom>
          <a:noFill/>
          <a:ln/>
        </p:spPr>
        <p:txBody>
          <a:bodyPr wrap="none" lIns="0" tIns="0" rIns="0" bIns="0" rtlCol="0" anchor="t"/>
          <a:lstStyle/>
          <a:p>
            <a:pPr marL="0" indent="0" algn="l">
              <a:lnSpc>
                <a:spcPts val="2400"/>
              </a:lnSpc>
              <a:buNone/>
            </a:pPr>
            <a:r>
              <a:rPr lang="en-US" sz="2400" dirty="0">
                <a:solidFill>
                  <a:srgbClr val="1B1B27"/>
                </a:solidFill>
                <a:latin typeface="Alexandria" pitchFamily="34" charset="0"/>
                <a:ea typeface="Alexandria" pitchFamily="34" charset="-122"/>
                <a:cs typeface="Alexandria" pitchFamily="34" charset="-120"/>
              </a:rPr>
              <a:t>Capacità analitiche</a:t>
            </a:r>
            <a:endParaRPr lang="en-US" sz="2400" dirty="0"/>
          </a:p>
        </p:txBody>
      </p:sp>
      <p:sp>
        <p:nvSpPr>
          <p:cNvPr id="5" name="Text 2"/>
          <p:cNvSpPr/>
          <p:nvPr/>
        </p:nvSpPr>
        <p:spPr>
          <a:xfrm>
            <a:off x="793790" y="4872514"/>
            <a:ext cx="4025741" cy="793909"/>
          </a:xfrm>
          <a:prstGeom prst="rect">
            <a:avLst/>
          </a:prstGeom>
          <a:noFill/>
          <a:ln/>
        </p:spPr>
        <p:txBody>
          <a:bodyPr wrap="square" lIns="0" tIns="0" rIns="0" bIns="0" rtlCol="0" anchor="t"/>
          <a:lstStyle/>
          <a:p>
            <a:pPr marL="342900" indent="-342900" algn="l">
              <a:lnSpc>
                <a:spcPts val="2500"/>
              </a:lnSpc>
              <a:buSzPct val="100000"/>
              <a:buChar char="•"/>
            </a:pPr>
            <a:r>
              <a:rPr lang="en-US" dirty="0">
                <a:solidFill>
                  <a:srgbClr val="404155"/>
                </a:solidFill>
                <a:latin typeface="Nobile" pitchFamily="34" charset="0"/>
                <a:ea typeface="Nobile" pitchFamily="34" charset="-122"/>
                <a:cs typeface="Nobile" pitchFamily="34" charset="-120"/>
              </a:rPr>
              <a:t>Lettura critica della realtà sociale</a:t>
            </a:r>
            <a:endParaRPr lang="en-US" dirty="0"/>
          </a:p>
        </p:txBody>
      </p:sp>
      <p:sp>
        <p:nvSpPr>
          <p:cNvPr id="6" name="Text 3"/>
          <p:cNvSpPr/>
          <p:nvPr/>
        </p:nvSpPr>
        <p:spPr>
          <a:xfrm>
            <a:off x="793790" y="5735836"/>
            <a:ext cx="4025741" cy="793909"/>
          </a:xfrm>
          <a:prstGeom prst="rect">
            <a:avLst/>
          </a:prstGeom>
          <a:noFill/>
          <a:ln/>
        </p:spPr>
        <p:txBody>
          <a:bodyPr wrap="square" lIns="0" tIns="0" rIns="0" bIns="0" rtlCol="0" anchor="t"/>
          <a:lstStyle/>
          <a:p>
            <a:pPr marL="342900" indent="-342900" algn="l">
              <a:lnSpc>
                <a:spcPts val="2500"/>
              </a:lnSpc>
              <a:buSzPct val="100000"/>
              <a:buChar char="•"/>
            </a:pPr>
            <a:r>
              <a:rPr lang="en-US" dirty="0">
                <a:solidFill>
                  <a:srgbClr val="404155"/>
                </a:solidFill>
                <a:latin typeface="Nobile" pitchFamily="34" charset="0"/>
                <a:ea typeface="Nobile" pitchFamily="34" charset="-122"/>
                <a:cs typeface="Nobile" pitchFamily="34" charset="-120"/>
              </a:rPr>
              <a:t>Pensiero sistemico e interconnessioni</a:t>
            </a:r>
            <a:endParaRPr lang="en-US" dirty="0"/>
          </a:p>
        </p:txBody>
      </p:sp>
      <p:sp>
        <p:nvSpPr>
          <p:cNvPr id="7" name="Text 4"/>
          <p:cNvSpPr/>
          <p:nvPr/>
        </p:nvSpPr>
        <p:spPr>
          <a:xfrm>
            <a:off x="793790" y="6599158"/>
            <a:ext cx="4025741" cy="793909"/>
          </a:xfrm>
          <a:prstGeom prst="rect">
            <a:avLst/>
          </a:prstGeom>
          <a:noFill/>
          <a:ln/>
        </p:spPr>
        <p:txBody>
          <a:bodyPr wrap="square" lIns="0" tIns="0" rIns="0" bIns="0" rtlCol="0" anchor="t"/>
          <a:lstStyle/>
          <a:p>
            <a:pPr marL="342900" indent="-342900" algn="l">
              <a:lnSpc>
                <a:spcPts val="2500"/>
              </a:lnSpc>
              <a:buSzPct val="100000"/>
              <a:buChar char="•"/>
            </a:pPr>
            <a:r>
              <a:rPr lang="en-US" dirty="0">
                <a:solidFill>
                  <a:srgbClr val="404155"/>
                </a:solidFill>
                <a:latin typeface="Nobile" pitchFamily="34" charset="0"/>
                <a:ea typeface="Nobile" pitchFamily="34" charset="-122"/>
                <a:cs typeface="Nobile" pitchFamily="34" charset="-120"/>
              </a:rPr>
              <a:t>Distinzione tra cause immediate e strutturali</a:t>
            </a:r>
            <a:endParaRPr lang="en-US" dirty="0"/>
          </a:p>
        </p:txBody>
      </p:sp>
      <p:sp>
        <p:nvSpPr>
          <p:cNvPr id="8" name="Text 5"/>
          <p:cNvSpPr/>
          <p:nvPr/>
        </p:nvSpPr>
        <p:spPr>
          <a:xfrm>
            <a:off x="5311259" y="4363998"/>
            <a:ext cx="3541038" cy="310158"/>
          </a:xfrm>
          <a:prstGeom prst="rect">
            <a:avLst/>
          </a:prstGeom>
          <a:noFill/>
          <a:ln/>
        </p:spPr>
        <p:txBody>
          <a:bodyPr wrap="none" lIns="0" tIns="0" rIns="0" bIns="0" rtlCol="0" anchor="t"/>
          <a:lstStyle/>
          <a:p>
            <a:pPr marL="0" indent="0" algn="l">
              <a:lnSpc>
                <a:spcPts val="2400"/>
              </a:lnSpc>
              <a:buNone/>
            </a:pPr>
            <a:r>
              <a:rPr lang="en-US" sz="2400" dirty="0">
                <a:solidFill>
                  <a:srgbClr val="1B1B27"/>
                </a:solidFill>
                <a:latin typeface="Alexandria" pitchFamily="34" charset="0"/>
                <a:ea typeface="Alexandria" pitchFamily="34" charset="-122"/>
                <a:cs typeface="Alexandria" pitchFamily="34" charset="-120"/>
              </a:rPr>
              <a:t>Competenze metodologiche</a:t>
            </a:r>
            <a:endParaRPr lang="en-US" sz="2400" dirty="0"/>
          </a:p>
        </p:txBody>
      </p:sp>
      <p:sp>
        <p:nvSpPr>
          <p:cNvPr id="9" name="Text 6"/>
          <p:cNvSpPr/>
          <p:nvPr/>
        </p:nvSpPr>
        <p:spPr>
          <a:xfrm>
            <a:off x="5311259" y="4872514"/>
            <a:ext cx="4024313" cy="793909"/>
          </a:xfrm>
          <a:prstGeom prst="rect">
            <a:avLst/>
          </a:prstGeom>
          <a:noFill/>
          <a:ln/>
        </p:spPr>
        <p:txBody>
          <a:bodyPr wrap="square" lIns="0" tIns="0" rIns="0" bIns="0" rtlCol="0" anchor="t"/>
          <a:lstStyle/>
          <a:p>
            <a:pPr marL="342900" indent="-342900" algn="l">
              <a:lnSpc>
                <a:spcPts val="2500"/>
              </a:lnSpc>
              <a:buSzPct val="100000"/>
              <a:buChar char="•"/>
            </a:pPr>
            <a:r>
              <a:rPr lang="en-US" dirty="0">
                <a:solidFill>
                  <a:srgbClr val="404155"/>
                </a:solidFill>
                <a:latin typeface="Nobile" pitchFamily="34" charset="0"/>
                <a:ea typeface="Nobile" pitchFamily="34" charset="-122"/>
                <a:cs typeface="Nobile" pitchFamily="34" charset="-120"/>
              </a:rPr>
              <a:t>Costruzione di indicatori misurabili</a:t>
            </a:r>
            <a:endParaRPr lang="en-US" dirty="0"/>
          </a:p>
        </p:txBody>
      </p:sp>
      <p:sp>
        <p:nvSpPr>
          <p:cNvPr id="10" name="Text 7"/>
          <p:cNvSpPr/>
          <p:nvPr/>
        </p:nvSpPr>
        <p:spPr>
          <a:xfrm>
            <a:off x="5311259" y="5735836"/>
            <a:ext cx="4024313" cy="793909"/>
          </a:xfrm>
          <a:prstGeom prst="rect">
            <a:avLst/>
          </a:prstGeom>
          <a:noFill/>
          <a:ln/>
        </p:spPr>
        <p:txBody>
          <a:bodyPr wrap="square" lIns="0" tIns="0" rIns="0" bIns="0" rtlCol="0" anchor="t"/>
          <a:lstStyle/>
          <a:p>
            <a:pPr marL="342900" indent="-342900" algn="l">
              <a:lnSpc>
                <a:spcPts val="2500"/>
              </a:lnSpc>
              <a:buSzPct val="100000"/>
              <a:buChar char="•"/>
            </a:pPr>
            <a:r>
              <a:rPr lang="en-US" dirty="0">
                <a:solidFill>
                  <a:srgbClr val="404155"/>
                </a:solidFill>
                <a:latin typeface="Nobile" pitchFamily="34" charset="0"/>
                <a:ea typeface="Nobile" pitchFamily="34" charset="-122"/>
                <a:cs typeface="Nobile" pitchFamily="34" charset="-120"/>
              </a:rPr>
              <a:t>Progettazione di strumenti di rilevazione</a:t>
            </a:r>
            <a:endParaRPr lang="en-US" dirty="0"/>
          </a:p>
        </p:txBody>
      </p:sp>
      <p:sp>
        <p:nvSpPr>
          <p:cNvPr id="11" name="Text 8"/>
          <p:cNvSpPr/>
          <p:nvPr/>
        </p:nvSpPr>
        <p:spPr>
          <a:xfrm>
            <a:off x="5311259" y="6599158"/>
            <a:ext cx="4024313" cy="396954"/>
          </a:xfrm>
          <a:prstGeom prst="rect">
            <a:avLst/>
          </a:prstGeom>
          <a:noFill/>
          <a:ln/>
        </p:spPr>
        <p:txBody>
          <a:bodyPr wrap="none" lIns="0" tIns="0" rIns="0" bIns="0" rtlCol="0" anchor="t"/>
          <a:lstStyle/>
          <a:p>
            <a:pPr marL="342900" indent="-342900" algn="l">
              <a:lnSpc>
                <a:spcPts val="2500"/>
              </a:lnSpc>
              <a:buSzPct val="100000"/>
              <a:buChar char="•"/>
            </a:pPr>
            <a:r>
              <a:rPr lang="en-US" dirty="0">
                <a:solidFill>
                  <a:srgbClr val="404155"/>
                </a:solidFill>
                <a:latin typeface="Nobile" pitchFamily="34" charset="0"/>
                <a:ea typeface="Nobile" pitchFamily="34" charset="-122"/>
                <a:cs typeface="Nobile" pitchFamily="34" charset="-120"/>
              </a:rPr>
              <a:t>Valutazione evidence-based</a:t>
            </a:r>
            <a:endParaRPr lang="en-US" dirty="0"/>
          </a:p>
        </p:txBody>
      </p:sp>
      <p:sp>
        <p:nvSpPr>
          <p:cNvPr id="12" name="Text 9"/>
          <p:cNvSpPr/>
          <p:nvPr/>
        </p:nvSpPr>
        <p:spPr>
          <a:xfrm>
            <a:off x="10210360" y="4363998"/>
            <a:ext cx="2546390" cy="310158"/>
          </a:xfrm>
          <a:prstGeom prst="rect">
            <a:avLst/>
          </a:prstGeom>
          <a:noFill/>
          <a:ln/>
        </p:spPr>
        <p:txBody>
          <a:bodyPr wrap="none" lIns="0" tIns="0" rIns="0" bIns="0" rtlCol="0" anchor="t"/>
          <a:lstStyle/>
          <a:p>
            <a:pPr marL="0" indent="0" algn="l">
              <a:lnSpc>
                <a:spcPts val="2400"/>
              </a:lnSpc>
              <a:buNone/>
            </a:pPr>
            <a:r>
              <a:rPr lang="en-US" sz="2400" dirty="0">
                <a:solidFill>
                  <a:srgbClr val="1B1B27"/>
                </a:solidFill>
                <a:latin typeface="Alexandria" pitchFamily="34" charset="0"/>
                <a:ea typeface="Alexandria" pitchFamily="34" charset="-122"/>
                <a:cs typeface="Alexandria" pitchFamily="34" charset="-120"/>
              </a:rPr>
              <a:t>Abilità comunicative</a:t>
            </a:r>
            <a:endParaRPr lang="en-US" sz="2400" dirty="0"/>
          </a:p>
        </p:txBody>
      </p:sp>
      <p:sp>
        <p:nvSpPr>
          <p:cNvPr id="13" name="Text 10"/>
          <p:cNvSpPr/>
          <p:nvPr/>
        </p:nvSpPr>
        <p:spPr>
          <a:xfrm>
            <a:off x="9827300" y="4872514"/>
            <a:ext cx="4024313" cy="793909"/>
          </a:xfrm>
          <a:prstGeom prst="rect">
            <a:avLst/>
          </a:prstGeom>
          <a:noFill/>
          <a:ln/>
        </p:spPr>
        <p:txBody>
          <a:bodyPr wrap="square" lIns="0" tIns="0" rIns="0" bIns="0" rtlCol="0" anchor="t"/>
          <a:lstStyle/>
          <a:p>
            <a:pPr marL="342900" indent="-342900" algn="l">
              <a:lnSpc>
                <a:spcPts val="2500"/>
              </a:lnSpc>
              <a:buSzPct val="100000"/>
              <a:buChar char="•"/>
            </a:pPr>
            <a:r>
              <a:rPr lang="en-US" dirty="0">
                <a:solidFill>
                  <a:srgbClr val="404155"/>
                </a:solidFill>
                <a:latin typeface="Nobile" pitchFamily="34" charset="0"/>
                <a:ea typeface="Nobile" pitchFamily="34" charset="-122"/>
                <a:cs typeface="Nobile" pitchFamily="34" charset="-120"/>
              </a:rPr>
              <a:t>Visualizzazione efficace dei dati</a:t>
            </a:r>
            <a:endParaRPr lang="en-US" dirty="0"/>
          </a:p>
        </p:txBody>
      </p:sp>
      <p:sp>
        <p:nvSpPr>
          <p:cNvPr id="14" name="Text 11"/>
          <p:cNvSpPr/>
          <p:nvPr/>
        </p:nvSpPr>
        <p:spPr>
          <a:xfrm>
            <a:off x="9827300" y="5735836"/>
            <a:ext cx="4024313" cy="793909"/>
          </a:xfrm>
          <a:prstGeom prst="rect">
            <a:avLst/>
          </a:prstGeom>
          <a:noFill/>
          <a:ln/>
        </p:spPr>
        <p:txBody>
          <a:bodyPr wrap="square" lIns="0" tIns="0" rIns="0" bIns="0" rtlCol="0" anchor="t"/>
          <a:lstStyle/>
          <a:p>
            <a:pPr marL="342900" indent="-342900" algn="l">
              <a:lnSpc>
                <a:spcPts val="2500"/>
              </a:lnSpc>
              <a:buSzPct val="100000"/>
              <a:buChar char="•"/>
            </a:pPr>
            <a:r>
              <a:rPr lang="en-US" dirty="0">
                <a:solidFill>
                  <a:srgbClr val="404155"/>
                </a:solidFill>
                <a:latin typeface="Nobile" pitchFamily="34" charset="0"/>
                <a:ea typeface="Nobile" pitchFamily="34" charset="-122"/>
                <a:cs typeface="Nobile" pitchFamily="34" charset="-120"/>
              </a:rPr>
              <a:t>Narrazione dell'impatto sociale</a:t>
            </a:r>
            <a:endParaRPr lang="en-US" dirty="0"/>
          </a:p>
        </p:txBody>
      </p:sp>
      <p:sp>
        <p:nvSpPr>
          <p:cNvPr id="15" name="Text 12"/>
          <p:cNvSpPr/>
          <p:nvPr/>
        </p:nvSpPr>
        <p:spPr>
          <a:xfrm>
            <a:off x="9827300" y="6599158"/>
            <a:ext cx="4024313" cy="793909"/>
          </a:xfrm>
          <a:prstGeom prst="rect">
            <a:avLst/>
          </a:prstGeom>
          <a:noFill/>
          <a:ln/>
        </p:spPr>
        <p:txBody>
          <a:bodyPr wrap="square" lIns="0" tIns="0" rIns="0" bIns="0" rtlCol="0" anchor="t"/>
          <a:lstStyle/>
          <a:p>
            <a:pPr marL="342900" indent="-342900" algn="l">
              <a:lnSpc>
                <a:spcPts val="2500"/>
              </a:lnSpc>
              <a:buSzPct val="100000"/>
              <a:buChar char="•"/>
            </a:pPr>
            <a:r>
              <a:rPr lang="en-US" dirty="0">
                <a:solidFill>
                  <a:srgbClr val="404155"/>
                </a:solidFill>
                <a:latin typeface="Nobile" pitchFamily="34" charset="0"/>
                <a:ea typeface="Nobile" pitchFamily="34" charset="-122"/>
                <a:cs typeface="Nobile" pitchFamily="34" charset="-120"/>
              </a:rPr>
              <a:t>Coinvolgimento degli stakeholder</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78524"/>
          </a:xfrm>
          <a:prstGeom prst="rect">
            <a:avLst/>
          </a:prstGeom>
        </p:spPr>
      </p:pic>
      <p:sp>
        <p:nvSpPr>
          <p:cNvPr id="3" name="Text 0"/>
          <p:cNvSpPr/>
          <p:nvPr/>
        </p:nvSpPr>
        <p:spPr>
          <a:xfrm>
            <a:off x="891929" y="2478524"/>
            <a:ext cx="13044249" cy="1486148"/>
          </a:xfrm>
          <a:prstGeom prst="rect">
            <a:avLst/>
          </a:prstGeom>
          <a:noFill/>
          <a:ln/>
        </p:spPr>
        <p:txBody>
          <a:bodyPr wrap="none" lIns="0" tIns="0" rIns="0" bIns="0" rtlCol="0" anchor="t"/>
          <a:lstStyle/>
          <a:p>
            <a:pPr marL="0" indent="0" algn="l">
              <a:lnSpc>
                <a:spcPts val="14600"/>
              </a:lnSpc>
              <a:buNone/>
            </a:pPr>
            <a:r>
              <a:rPr lang="en-US" sz="6600" dirty="0">
                <a:solidFill>
                  <a:srgbClr val="1B1B27"/>
                </a:solidFill>
                <a:latin typeface="Alexandria" pitchFamily="34" charset="0"/>
                <a:ea typeface="Alexandria" pitchFamily="34" charset="-122"/>
                <a:cs typeface="Alexandria" pitchFamily="34" charset="-120"/>
              </a:rPr>
              <a:t>FASE 1</a:t>
            </a:r>
            <a:endParaRPr lang="en-US" sz="6600" dirty="0"/>
          </a:p>
        </p:txBody>
      </p:sp>
      <p:sp>
        <p:nvSpPr>
          <p:cNvPr id="4" name="Text 1"/>
          <p:cNvSpPr/>
          <p:nvPr/>
        </p:nvSpPr>
        <p:spPr>
          <a:xfrm>
            <a:off x="793075" y="4411390"/>
            <a:ext cx="8273058" cy="619720"/>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Analisi del bisogno e del contesto</a:t>
            </a:r>
            <a:endParaRPr lang="en-US" sz="3900" dirty="0"/>
          </a:p>
        </p:txBody>
      </p:sp>
      <p:sp>
        <p:nvSpPr>
          <p:cNvPr id="5" name="Text 2"/>
          <p:cNvSpPr/>
          <p:nvPr/>
        </p:nvSpPr>
        <p:spPr>
          <a:xfrm>
            <a:off x="891928" y="5477828"/>
            <a:ext cx="13044249" cy="1586389"/>
          </a:xfrm>
          <a:prstGeom prst="rect">
            <a:avLst/>
          </a:prstGeom>
          <a:noFill/>
          <a:ln/>
        </p:spPr>
        <p:txBody>
          <a:bodyPr wrap="square" lIns="0" tIns="0" rIns="0" bIns="0" rtlCol="0" anchor="t"/>
          <a:lstStyle/>
          <a:p>
            <a:pPr marL="0" indent="0" algn="just">
              <a:lnSpc>
                <a:spcPts val="3100"/>
              </a:lnSpc>
              <a:buNone/>
            </a:pPr>
            <a:r>
              <a:rPr lang="en-US" sz="2400" dirty="0">
                <a:solidFill>
                  <a:srgbClr val="404155"/>
                </a:solidFill>
                <a:latin typeface="Nobile" pitchFamily="34" charset="0"/>
                <a:ea typeface="Nobile" pitchFamily="34" charset="-122"/>
                <a:cs typeface="Nobile" pitchFamily="34" charset="-120"/>
              </a:rPr>
              <a:t>Il momento più delicato e fondativo dell'intero percorso. Dove </a:t>
            </a:r>
            <a:r>
              <a:rPr lang="en-US" sz="2400" dirty="0" err="1">
                <a:solidFill>
                  <a:srgbClr val="404155"/>
                </a:solidFill>
                <a:latin typeface="Nobile" pitchFamily="34" charset="0"/>
                <a:ea typeface="Nobile" pitchFamily="34" charset="-122"/>
                <a:cs typeface="Nobile" pitchFamily="34" charset="-120"/>
              </a:rPr>
              <a:t>si</a:t>
            </a:r>
            <a:r>
              <a:rPr lang="en-US" sz="2400" dirty="0">
                <a:solidFill>
                  <a:srgbClr val="404155"/>
                </a:solidFill>
                <a:latin typeface="Nobile" pitchFamily="34" charset="0"/>
                <a:ea typeface="Nobile" pitchFamily="34" charset="-122"/>
                <a:cs typeface="Nobile" pitchFamily="34" charset="-120"/>
              </a:rPr>
              <a:t> </a:t>
            </a:r>
            <a:r>
              <a:rPr lang="en-US" sz="2400" dirty="0" err="1">
                <a:solidFill>
                  <a:srgbClr val="404155"/>
                </a:solidFill>
                <a:latin typeface="Nobile" pitchFamily="34" charset="0"/>
                <a:ea typeface="Nobile" pitchFamily="34" charset="-122"/>
                <a:cs typeface="Nobile" pitchFamily="34" charset="-120"/>
              </a:rPr>
              <a:t>supera</a:t>
            </a:r>
            <a:r>
              <a:rPr lang="en-US" sz="2400" dirty="0">
                <a:solidFill>
                  <a:srgbClr val="404155"/>
                </a:solidFill>
                <a:latin typeface="Nobile" pitchFamily="34" charset="0"/>
                <a:ea typeface="Nobile" pitchFamily="34" charset="-122"/>
                <a:cs typeface="Nobile" pitchFamily="34" charset="-120"/>
              </a:rPr>
              <a:t> la capacità di lettura critica della realtà sociale che distingue il progettista esperto dall'osservatore occasionale. Si tratta di </a:t>
            </a:r>
            <a:r>
              <a:rPr lang="en-US" sz="2400" dirty="0" err="1">
                <a:solidFill>
                  <a:srgbClr val="404155"/>
                </a:solidFill>
                <a:latin typeface="Nobile" pitchFamily="34" charset="0"/>
                <a:ea typeface="Nobile" pitchFamily="34" charset="-122"/>
                <a:cs typeface="Nobile" pitchFamily="34" charset="-120"/>
              </a:rPr>
              <a:t>acquisire</a:t>
            </a:r>
            <a:r>
              <a:rPr lang="en-US" sz="2400" dirty="0">
                <a:solidFill>
                  <a:srgbClr val="404155"/>
                </a:solidFill>
                <a:latin typeface="Nobile" pitchFamily="34" charset="0"/>
                <a:ea typeface="Nobile" pitchFamily="34" charset="-122"/>
                <a:cs typeface="Nobile" pitchFamily="34" charset="-120"/>
              </a:rPr>
              <a:t> un metodo strutturato per decostruire la complessità dei fenomeni </a:t>
            </a:r>
            <a:r>
              <a:rPr lang="en-US" sz="2400" dirty="0" err="1">
                <a:solidFill>
                  <a:srgbClr val="404155"/>
                </a:solidFill>
                <a:latin typeface="Nobile" pitchFamily="34" charset="0"/>
                <a:ea typeface="Nobile" pitchFamily="34" charset="-122"/>
                <a:cs typeface="Nobile" pitchFamily="34" charset="-120"/>
              </a:rPr>
              <a:t>sociali</a:t>
            </a:r>
            <a:r>
              <a:rPr lang="en-US" sz="2400" dirty="0">
                <a:solidFill>
                  <a:srgbClr val="404155"/>
                </a:solidFill>
                <a:latin typeface="Nobile" pitchFamily="34" charset="0"/>
                <a:ea typeface="Nobile" pitchFamily="34" charset="-122"/>
                <a:cs typeface="Nobile" pitchFamily="34" charset="-120"/>
              </a:rPr>
              <a:t>.</a:t>
            </a:r>
            <a:endParaRPr lang="en-US" sz="2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832849" y="316469"/>
            <a:ext cx="13187124" cy="1865232"/>
          </a:xfrm>
          <a:prstGeom prst="rect">
            <a:avLst/>
          </a:prstGeom>
          <a:noFill/>
          <a:ln/>
        </p:spPr>
        <p:txBody>
          <a:bodyPr wrap="square" lIns="0" tIns="0" rIns="0" bIns="0" rtlCol="0" anchor="t"/>
          <a:lstStyle/>
          <a:p>
            <a:pPr marL="0" indent="0" algn="l">
              <a:lnSpc>
                <a:spcPts val="8850"/>
              </a:lnSpc>
              <a:buNone/>
            </a:pPr>
            <a:r>
              <a:rPr lang="en-US" sz="5400" dirty="0">
                <a:solidFill>
                  <a:srgbClr val="1B1B27"/>
                </a:solidFill>
                <a:latin typeface="Alexandria" pitchFamily="34" charset="0"/>
                <a:ea typeface="Alexandria" pitchFamily="34" charset="-122"/>
                <a:cs typeface="Alexandria" pitchFamily="34" charset="-120"/>
              </a:rPr>
              <a:t>Dall'osservazione all'intelligenza sistemica</a:t>
            </a:r>
            <a:endParaRPr lang="en-US" sz="5400" dirty="0"/>
          </a:p>
        </p:txBody>
      </p:sp>
      <p:pic>
        <p:nvPicPr>
          <p:cNvPr id="3" name="Image 0" descr="preencoded.png"/>
          <p:cNvPicPr>
            <a:picLocks noChangeAspect="1"/>
          </p:cNvPicPr>
          <p:nvPr/>
        </p:nvPicPr>
        <p:blipFill>
          <a:blip r:embed="rId3"/>
          <a:stretch>
            <a:fillRect/>
          </a:stretch>
        </p:blipFill>
        <p:spPr>
          <a:xfrm>
            <a:off x="721638" y="3293269"/>
            <a:ext cx="902137" cy="1111568"/>
          </a:xfrm>
          <a:prstGeom prst="rect">
            <a:avLst/>
          </a:prstGeom>
        </p:spPr>
      </p:pic>
      <p:sp>
        <p:nvSpPr>
          <p:cNvPr id="4" name="Text 1"/>
          <p:cNvSpPr/>
          <p:nvPr/>
        </p:nvSpPr>
        <p:spPr>
          <a:xfrm>
            <a:off x="1804154" y="3473648"/>
            <a:ext cx="2419826" cy="281821"/>
          </a:xfrm>
          <a:prstGeom prst="rect">
            <a:avLst/>
          </a:prstGeom>
          <a:noFill/>
          <a:ln/>
        </p:spPr>
        <p:txBody>
          <a:bodyPr wrap="none" lIns="0" tIns="0" rIns="0" bIns="0" rtlCol="0" anchor="t"/>
          <a:lstStyle/>
          <a:p>
            <a:pPr marL="0" indent="0" algn="l">
              <a:lnSpc>
                <a:spcPts val="2200"/>
              </a:lnSpc>
              <a:buNone/>
            </a:pPr>
            <a:r>
              <a:rPr lang="en-US" sz="2400" dirty="0">
                <a:solidFill>
                  <a:srgbClr val="404155"/>
                </a:solidFill>
                <a:latin typeface="Alexandria" pitchFamily="34" charset="0"/>
                <a:ea typeface="Alexandria" pitchFamily="34" charset="-122"/>
                <a:cs typeface="Alexandria" pitchFamily="34" charset="-120"/>
              </a:rPr>
              <a:t>Fenomeni superficiali</a:t>
            </a:r>
            <a:endParaRPr lang="en-US" sz="2400" dirty="0"/>
          </a:p>
        </p:txBody>
      </p:sp>
      <p:sp>
        <p:nvSpPr>
          <p:cNvPr id="5" name="Text 2"/>
          <p:cNvSpPr/>
          <p:nvPr/>
        </p:nvSpPr>
        <p:spPr>
          <a:xfrm>
            <a:off x="1804154" y="3863697"/>
            <a:ext cx="12104608" cy="360759"/>
          </a:xfrm>
          <a:prstGeom prst="rect">
            <a:avLst/>
          </a:prstGeom>
          <a:noFill/>
          <a:ln/>
        </p:spPr>
        <p:txBody>
          <a:bodyPr wrap="none" lIns="0" tIns="0" rIns="0" bIns="0" rtlCol="0" anchor="t"/>
          <a:lstStyle/>
          <a:p>
            <a:pPr marL="0" indent="0" algn="l">
              <a:lnSpc>
                <a:spcPts val="2800"/>
              </a:lnSpc>
              <a:buNone/>
            </a:pPr>
            <a:r>
              <a:rPr lang="en-US" sz="2000" dirty="0">
                <a:solidFill>
                  <a:srgbClr val="404155"/>
                </a:solidFill>
                <a:latin typeface="Nobile" pitchFamily="34" charset="0"/>
                <a:ea typeface="Nobile" pitchFamily="34" charset="-122"/>
                <a:cs typeface="Nobile" pitchFamily="34" charset="-120"/>
              </a:rPr>
              <a:t>Ciò che appare evidente in superficie: dispersione scolastica, isolamento anziani, disoccupazione giovanile</a:t>
            </a:r>
            <a:endParaRPr lang="en-US" sz="2000" dirty="0"/>
          </a:p>
        </p:txBody>
      </p:sp>
      <p:pic>
        <p:nvPicPr>
          <p:cNvPr id="6" name="Image 1" descr="preencoded.png"/>
          <p:cNvPicPr>
            <a:picLocks noChangeAspect="1"/>
          </p:cNvPicPr>
          <p:nvPr/>
        </p:nvPicPr>
        <p:blipFill>
          <a:blip r:embed="rId4"/>
          <a:stretch>
            <a:fillRect/>
          </a:stretch>
        </p:blipFill>
        <p:spPr>
          <a:xfrm>
            <a:off x="721638" y="4404836"/>
            <a:ext cx="902137" cy="1111568"/>
          </a:xfrm>
          <a:prstGeom prst="rect">
            <a:avLst/>
          </a:prstGeom>
        </p:spPr>
      </p:pic>
      <p:sp>
        <p:nvSpPr>
          <p:cNvPr id="7" name="Text 3"/>
          <p:cNvSpPr/>
          <p:nvPr/>
        </p:nvSpPr>
        <p:spPr>
          <a:xfrm>
            <a:off x="1804154" y="4585216"/>
            <a:ext cx="2326719" cy="281821"/>
          </a:xfrm>
          <a:prstGeom prst="rect">
            <a:avLst/>
          </a:prstGeom>
          <a:noFill/>
          <a:ln/>
        </p:spPr>
        <p:txBody>
          <a:bodyPr wrap="none" lIns="0" tIns="0" rIns="0" bIns="0" rtlCol="0" anchor="t"/>
          <a:lstStyle/>
          <a:p>
            <a:pPr marL="0" indent="0" algn="l">
              <a:lnSpc>
                <a:spcPts val="2200"/>
              </a:lnSpc>
              <a:buNone/>
            </a:pPr>
            <a:r>
              <a:rPr lang="en-US" sz="2400" dirty="0">
                <a:solidFill>
                  <a:srgbClr val="FF0000"/>
                </a:solidFill>
                <a:latin typeface="Alexandria" pitchFamily="34" charset="0"/>
                <a:ea typeface="Alexandria" pitchFamily="34" charset="-122"/>
                <a:cs typeface="Alexandria" pitchFamily="34" charset="-120"/>
              </a:rPr>
              <a:t>Dinamiche profonde</a:t>
            </a:r>
            <a:endParaRPr lang="en-US" sz="2400" dirty="0">
              <a:solidFill>
                <a:srgbClr val="FF0000"/>
              </a:solidFill>
            </a:endParaRPr>
          </a:p>
        </p:txBody>
      </p:sp>
      <p:sp>
        <p:nvSpPr>
          <p:cNvPr id="8" name="Text 4"/>
          <p:cNvSpPr/>
          <p:nvPr/>
        </p:nvSpPr>
        <p:spPr>
          <a:xfrm>
            <a:off x="1804154" y="4975265"/>
            <a:ext cx="12104608" cy="360759"/>
          </a:xfrm>
          <a:prstGeom prst="rect">
            <a:avLst/>
          </a:prstGeom>
          <a:noFill/>
          <a:ln/>
        </p:spPr>
        <p:txBody>
          <a:bodyPr wrap="none" lIns="0" tIns="0" rIns="0" bIns="0" rtlCol="0" anchor="t"/>
          <a:lstStyle/>
          <a:p>
            <a:pPr marL="0" indent="0" algn="l">
              <a:lnSpc>
                <a:spcPts val="2800"/>
              </a:lnSpc>
              <a:buNone/>
            </a:pPr>
            <a:r>
              <a:rPr lang="en-US" sz="2000" dirty="0">
                <a:solidFill>
                  <a:srgbClr val="404155"/>
                </a:solidFill>
                <a:latin typeface="Nobile" pitchFamily="34" charset="0"/>
                <a:ea typeface="Nobile" pitchFamily="34" charset="-122"/>
                <a:cs typeface="Nobile" pitchFamily="34" charset="-120"/>
              </a:rPr>
              <a:t>I meccanismi che generano e mantengono i problemi sociali nel tempo e nello spazio</a:t>
            </a:r>
            <a:endParaRPr lang="en-US" sz="2000" dirty="0"/>
          </a:p>
        </p:txBody>
      </p:sp>
      <p:pic>
        <p:nvPicPr>
          <p:cNvPr id="9" name="Image 2" descr="preencoded.png"/>
          <p:cNvPicPr>
            <a:picLocks noChangeAspect="1"/>
          </p:cNvPicPr>
          <p:nvPr/>
        </p:nvPicPr>
        <p:blipFill>
          <a:blip r:embed="rId5"/>
          <a:stretch>
            <a:fillRect/>
          </a:stretch>
        </p:blipFill>
        <p:spPr>
          <a:xfrm>
            <a:off x="721638" y="5516404"/>
            <a:ext cx="902137" cy="1111568"/>
          </a:xfrm>
          <a:prstGeom prst="rect">
            <a:avLst/>
          </a:prstGeom>
        </p:spPr>
      </p:pic>
      <p:sp>
        <p:nvSpPr>
          <p:cNvPr id="10" name="Text 5"/>
          <p:cNvSpPr/>
          <p:nvPr/>
        </p:nvSpPr>
        <p:spPr>
          <a:xfrm>
            <a:off x="1804154" y="5696783"/>
            <a:ext cx="3123248" cy="281821"/>
          </a:xfrm>
          <a:prstGeom prst="rect">
            <a:avLst/>
          </a:prstGeom>
          <a:noFill/>
          <a:ln/>
        </p:spPr>
        <p:txBody>
          <a:bodyPr wrap="none" lIns="0" tIns="0" rIns="0" bIns="0" rtlCol="0" anchor="t"/>
          <a:lstStyle/>
          <a:p>
            <a:pPr marL="0" indent="0" algn="l">
              <a:lnSpc>
                <a:spcPts val="2200"/>
              </a:lnSpc>
              <a:buNone/>
            </a:pPr>
            <a:r>
              <a:rPr lang="en-US" sz="2400" dirty="0">
                <a:solidFill>
                  <a:srgbClr val="404155"/>
                </a:solidFill>
                <a:latin typeface="Alexandria" pitchFamily="34" charset="0"/>
                <a:ea typeface="Alexandria" pitchFamily="34" charset="-122"/>
                <a:cs typeface="Alexandria" pitchFamily="34" charset="-120"/>
              </a:rPr>
              <a:t>Interconnessioni sistemiche</a:t>
            </a:r>
            <a:endParaRPr lang="en-US" sz="2400" dirty="0"/>
          </a:p>
        </p:txBody>
      </p:sp>
      <p:sp>
        <p:nvSpPr>
          <p:cNvPr id="11" name="Text 6"/>
          <p:cNvSpPr/>
          <p:nvPr/>
        </p:nvSpPr>
        <p:spPr>
          <a:xfrm>
            <a:off x="1804154" y="6086832"/>
            <a:ext cx="12104608" cy="360759"/>
          </a:xfrm>
          <a:prstGeom prst="rect">
            <a:avLst/>
          </a:prstGeom>
          <a:noFill/>
          <a:ln/>
        </p:spPr>
        <p:txBody>
          <a:bodyPr wrap="none" lIns="0" tIns="0" rIns="0" bIns="0" rtlCol="0" anchor="t"/>
          <a:lstStyle/>
          <a:p>
            <a:pPr marL="0" indent="0" algn="l">
              <a:lnSpc>
                <a:spcPts val="2800"/>
              </a:lnSpc>
              <a:buNone/>
            </a:pPr>
            <a:r>
              <a:rPr lang="en-US" sz="2000" dirty="0">
                <a:solidFill>
                  <a:srgbClr val="404155"/>
                </a:solidFill>
                <a:latin typeface="Nobile" pitchFamily="34" charset="0"/>
                <a:ea typeface="Nobile" pitchFamily="34" charset="-122"/>
                <a:cs typeface="Nobile" pitchFamily="34" charset="-120"/>
              </a:rPr>
              <a:t>La rete complessa di fattori che si influenzano reciprocamente</a:t>
            </a:r>
            <a:endParaRPr lang="en-US" sz="2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31520" y="606981"/>
            <a:ext cx="7443311" cy="571619"/>
          </a:xfrm>
          <a:prstGeom prst="rect">
            <a:avLst/>
          </a:prstGeom>
          <a:noFill/>
          <a:ln/>
        </p:spPr>
        <p:txBody>
          <a:bodyPr wrap="none" lIns="0" tIns="0" rIns="0" bIns="0" rtlCol="0" anchor="t"/>
          <a:lstStyle/>
          <a:p>
            <a:pPr marL="0" indent="0" algn="l">
              <a:lnSpc>
                <a:spcPts val="4500"/>
              </a:lnSpc>
              <a:buNone/>
            </a:pPr>
            <a:r>
              <a:rPr lang="en-US" sz="3600" dirty="0">
                <a:solidFill>
                  <a:srgbClr val="1B1B27"/>
                </a:solidFill>
                <a:latin typeface="Alexandria" pitchFamily="34" charset="0"/>
                <a:ea typeface="Alexandria" pitchFamily="34" charset="-122"/>
                <a:cs typeface="Alexandria" pitchFamily="34" charset="-120"/>
              </a:rPr>
              <a:t>Criteri per la scelta del problema</a:t>
            </a:r>
            <a:endParaRPr lang="en-US" sz="3600" dirty="0"/>
          </a:p>
        </p:txBody>
      </p:sp>
      <p:pic>
        <p:nvPicPr>
          <p:cNvPr id="4" name="Image 1" descr="preencoded.png"/>
          <p:cNvPicPr>
            <a:picLocks noChangeAspect="1"/>
          </p:cNvPicPr>
          <p:nvPr/>
        </p:nvPicPr>
        <p:blipFill>
          <a:blip r:embed="rId4"/>
          <a:stretch>
            <a:fillRect/>
          </a:stretch>
        </p:blipFill>
        <p:spPr>
          <a:xfrm>
            <a:off x="731520" y="1452920"/>
            <a:ext cx="457200" cy="457200"/>
          </a:xfrm>
          <a:prstGeom prst="rect">
            <a:avLst/>
          </a:prstGeom>
        </p:spPr>
      </p:pic>
      <p:sp>
        <p:nvSpPr>
          <p:cNvPr id="5" name="Text 1"/>
          <p:cNvSpPr/>
          <p:nvPr/>
        </p:nvSpPr>
        <p:spPr>
          <a:xfrm>
            <a:off x="731520" y="2138720"/>
            <a:ext cx="2286238" cy="285750"/>
          </a:xfrm>
          <a:prstGeom prst="rect">
            <a:avLst/>
          </a:prstGeom>
          <a:noFill/>
          <a:ln/>
        </p:spPr>
        <p:txBody>
          <a:bodyPr wrap="none" lIns="0" tIns="0" rIns="0" bIns="0" rtlCol="0" anchor="t"/>
          <a:lstStyle/>
          <a:p>
            <a:pPr marL="0" indent="0" algn="l">
              <a:lnSpc>
                <a:spcPts val="2250"/>
              </a:lnSpc>
              <a:buNone/>
            </a:pPr>
            <a:r>
              <a:rPr lang="en-US" sz="1800" b="1" dirty="0">
                <a:solidFill>
                  <a:srgbClr val="FF0000"/>
                </a:solidFill>
                <a:latin typeface="Alexandria" pitchFamily="34" charset="0"/>
                <a:ea typeface="Alexandria" pitchFamily="34" charset="-122"/>
                <a:cs typeface="Alexandria" pitchFamily="34" charset="-120"/>
              </a:rPr>
              <a:t>Rilevanza sociale</a:t>
            </a:r>
            <a:endParaRPr lang="en-US" sz="1800" b="1" dirty="0">
              <a:solidFill>
                <a:srgbClr val="FF0000"/>
              </a:solidFill>
            </a:endParaRPr>
          </a:p>
        </p:txBody>
      </p:sp>
      <p:sp>
        <p:nvSpPr>
          <p:cNvPr id="6" name="Text 2"/>
          <p:cNvSpPr/>
          <p:nvPr/>
        </p:nvSpPr>
        <p:spPr>
          <a:xfrm>
            <a:off x="731520" y="2534126"/>
            <a:ext cx="7680960" cy="731520"/>
          </a:xfrm>
          <a:prstGeom prst="rect">
            <a:avLst/>
          </a:prstGeom>
          <a:noFill/>
          <a:ln/>
        </p:spPr>
        <p:txBody>
          <a:bodyPr wrap="square" lIns="0" tIns="0" rIns="0" bIns="0" rtlCol="0" anchor="t"/>
          <a:lstStyle/>
          <a:p>
            <a:pPr marL="0" indent="0" algn="l">
              <a:lnSpc>
                <a:spcPts val="2850"/>
              </a:lnSpc>
              <a:buNone/>
            </a:pPr>
            <a:r>
              <a:rPr lang="en-US" sz="2000" dirty="0">
                <a:solidFill>
                  <a:srgbClr val="404155"/>
                </a:solidFill>
                <a:latin typeface="Nobile" pitchFamily="34" charset="0"/>
                <a:ea typeface="Nobile" pitchFamily="34" charset="-122"/>
                <a:cs typeface="Nobile" pitchFamily="34" charset="-120"/>
              </a:rPr>
              <a:t>Il problema deve avere un impatto significativo sulla comunità e richiedere interventi urgenti per essere risolto.</a:t>
            </a:r>
            <a:endParaRPr lang="en-US" sz="2000" dirty="0"/>
          </a:p>
        </p:txBody>
      </p:sp>
      <p:pic>
        <p:nvPicPr>
          <p:cNvPr id="7" name="Image 2" descr="preencoded.png"/>
          <p:cNvPicPr>
            <a:picLocks noChangeAspect="1"/>
          </p:cNvPicPr>
          <p:nvPr/>
        </p:nvPicPr>
        <p:blipFill>
          <a:blip r:embed="rId5"/>
          <a:stretch>
            <a:fillRect/>
          </a:stretch>
        </p:blipFill>
        <p:spPr>
          <a:xfrm>
            <a:off x="731520" y="3631406"/>
            <a:ext cx="457200" cy="457200"/>
          </a:xfrm>
          <a:prstGeom prst="rect">
            <a:avLst/>
          </a:prstGeom>
        </p:spPr>
      </p:pic>
      <p:sp>
        <p:nvSpPr>
          <p:cNvPr id="8" name="Text 3"/>
          <p:cNvSpPr/>
          <p:nvPr/>
        </p:nvSpPr>
        <p:spPr>
          <a:xfrm>
            <a:off x="731520" y="4317206"/>
            <a:ext cx="2498169" cy="285750"/>
          </a:xfrm>
          <a:prstGeom prst="rect">
            <a:avLst/>
          </a:prstGeom>
          <a:noFill/>
          <a:ln/>
        </p:spPr>
        <p:txBody>
          <a:bodyPr wrap="none" lIns="0" tIns="0" rIns="0" bIns="0" rtlCol="0" anchor="t"/>
          <a:lstStyle/>
          <a:p>
            <a:pPr marL="0" indent="0" algn="l">
              <a:lnSpc>
                <a:spcPts val="2250"/>
              </a:lnSpc>
              <a:buNone/>
            </a:pPr>
            <a:r>
              <a:rPr lang="en-US" sz="1800" b="1" dirty="0">
                <a:solidFill>
                  <a:srgbClr val="FF0000"/>
                </a:solidFill>
                <a:latin typeface="Alexandria" pitchFamily="34" charset="0"/>
                <a:ea typeface="Alexandria" pitchFamily="34" charset="-122"/>
                <a:cs typeface="Alexandria" pitchFamily="34" charset="-120"/>
              </a:rPr>
              <a:t>Fattibilità progettuale</a:t>
            </a:r>
            <a:endParaRPr lang="en-US" sz="1800" b="1" dirty="0">
              <a:solidFill>
                <a:srgbClr val="FF0000"/>
              </a:solidFill>
            </a:endParaRPr>
          </a:p>
        </p:txBody>
      </p:sp>
      <p:sp>
        <p:nvSpPr>
          <p:cNvPr id="9" name="Text 4"/>
          <p:cNvSpPr/>
          <p:nvPr/>
        </p:nvSpPr>
        <p:spPr>
          <a:xfrm>
            <a:off x="731520" y="4712613"/>
            <a:ext cx="7680960" cy="731520"/>
          </a:xfrm>
          <a:prstGeom prst="rect">
            <a:avLst/>
          </a:prstGeom>
          <a:noFill/>
          <a:ln/>
        </p:spPr>
        <p:txBody>
          <a:bodyPr wrap="square" lIns="0" tIns="0" rIns="0" bIns="0" rtlCol="0" anchor="t"/>
          <a:lstStyle/>
          <a:p>
            <a:pPr marL="0" indent="0" algn="l">
              <a:lnSpc>
                <a:spcPts val="2850"/>
              </a:lnSpc>
              <a:buNone/>
            </a:pPr>
            <a:r>
              <a:rPr lang="en-US" sz="2000" dirty="0">
                <a:solidFill>
                  <a:srgbClr val="404155"/>
                </a:solidFill>
                <a:latin typeface="Nobile" pitchFamily="34" charset="0"/>
                <a:ea typeface="Nobile" pitchFamily="34" charset="-122"/>
                <a:cs typeface="Nobile" pitchFamily="34" charset="-120"/>
              </a:rPr>
              <a:t>Deve essere possibile immaginare interventi concreti e realistici con le risorse disponibili.</a:t>
            </a:r>
            <a:endParaRPr lang="en-US" sz="2000" dirty="0"/>
          </a:p>
        </p:txBody>
      </p:sp>
      <p:pic>
        <p:nvPicPr>
          <p:cNvPr id="10" name="Image 3" descr="preencoded.png"/>
          <p:cNvPicPr>
            <a:picLocks noChangeAspect="1"/>
          </p:cNvPicPr>
          <p:nvPr/>
        </p:nvPicPr>
        <p:blipFill>
          <a:blip r:embed="rId6"/>
          <a:stretch>
            <a:fillRect/>
          </a:stretch>
        </p:blipFill>
        <p:spPr>
          <a:xfrm>
            <a:off x="731520" y="5809893"/>
            <a:ext cx="457200" cy="457200"/>
          </a:xfrm>
          <a:prstGeom prst="rect">
            <a:avLst/>
          </a:prstGeom>
        </p:spPr>
      </p:pic>
      <p:sp>
        <p:nvSpPr>
          <p:cNvPr id="11" name="Text 5"/>
          <p:cNvSpPr/>
          <p:nvPr/>
        </p:nvSpPr>
        <p:spPr>
          <a:xfrm>
            <a:off x="731520" y="6495693"/>
            <a:ext cx="3340537" cy="285750"/>
          </a:xfrm>
          <a:prstGeom prst="rect">
            <a:avLst/>
          </a:prstGeom>
          <a:noFill/>
          <a:ln/>
        </p:spPr>
        <p:txBody>
          <a:bodyPr wrap="none" lIns="0" tIns="0" rIns="0" bIns="0" rtlCol="0" anchor="t"/>
          <a:lstStyle/>
          <a:p>
            <a:pPr marL="0" indent="0" algn="l">
              <a:lnSpc>
                <a:spcPts val="2250"/>
              </a:lnSpc>
              <a:buNone/>
            </a:pPr>
            <a:r>
              <a:rPr lang="en-US" sz="1800" b="1" dirty="0">
                <a:solidFill>
                  <a:srgbClr val="FF0000"/>
                </a:solidFill>
                <a:latin typeface="Alexandria" pitchFamily="34" charset="0"/>
                <a:ea typeface="Alexandria" pitchFamily="34" charset="-122"/>
                <a:cs typeface="Alexandria" pitchFamily="34" charset="-120"/>
              </a:rPr>
              <a:t>Potenziale di apprendimento</a:t>
            </a:r>
            <a:endParaRPr lang="en-US" sz="1800" b="1" dirty="0">
              <a:solidFill>
                <a:srgbClr val="FF0000"/>
              </a:solidFill>
            </a:endParaRPr>
          </a:p>
        </p:txBody>
      </p:sp>
      <p:sp>
        <p:nvSpPr>
          <p:cNvPr id="12" name="Text 6"/>
          <p:cNvSpPr/>
          <p:nvPr/>
        </p:nvSpPr>
        <p:spPr>
          <a:xfrm>
            <a:off x="731520" y="6891099"/>
            <a:ext cx="7680960" cy="731520"/>
          </a:xfrm>
          <a:prstGeom prst="rect">
            <a:avLst/>
          </a:prstGeom>
          <a:noFill/>
          <a:ln/>
        </p:spPr>
        <p:txBody>
          <a:bodyPr wrap="square" lIns="0" tIns="0" rIns="0" bIns="0" rtlCol="0" anchor="t"/>
          <a:lstStyle/>
          <a:p>
            <a:pPr marL="0" indent="0" algn="l">
              <a:lnSpc>
                <a:spcPts val="2850"/>
              </a:lnSpc>
              <a:buNone/>
            </a:pPr>
            <a:r>
              <a:rPr lang="en-US" sz="2000" dirty="0">
                <a:solidFill>
                  <a:srgbClr val="404155"/>
                </a:solidFill>
                <a:latin typeface="Nobile" pitchFamily="34" charset="0"/>
                <a:ea typeface="Nobile" pitchFamily="34" charset="-122"/>
                <a:cs typeface="Nobile" pitchFamily="34" charset="-120"/>
              </a:rPr>
              <a:t>Complessità sufficiente per essere interessante dal punto di vista analitico ma gestibile.</a:t>
            </a:r>
            <a:endParaRPr lang="en-US" sz="2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646867" y="1075849"/>
            <a:ext cx="10861834" cy="697468"/>
          </a:xfrm>
          <a:prstGeom prst="rect">
            <a:avLst/>
          </a:prstGeom>
          <a:noFill/>
          <a:ln/>
        </p:spPr>
        <p:txBody>
          <a:bodyPr wrap="none" lIns="0" tIns="0" rIns="0" bIns="0" rtlCol="0" anchor="t"/>
          <a:lstStyle/>
          <a:p>
            <a:pPr marL="0" indent="0" algn="l">
              <a:lnSpc>
                <a:spcPts val="5450"/>
              </a:lnSpc>
              <a:buNone/>
            </a:pPr>
            <a:r>
              <a:rPr lang="en-US" sz="4350" dirty="0">
                <a:solidFill>
                  <a:srgbClr val="1B1B27"/>
                </a:solidFill>
                <a:latin typeface="Alexandria" pitchFamily="34" charset="0"/>
                <a:ea typeface="Alexandria" pitchFamily="34" charset="-122"/>
                <a:cs typeface="Alexandria" pitchFamily="34" charset="-120"/>
              </a:rPr>
              <a:t>L'albero dei problemi: mappa cognitiva</a:t>
            </a:r>
            <a:endParaRPr lang="en-US" sz="4350" dirty="0"/>
          </a:p>
        </p:txBody>
      </p:sp>
      <p:sp>
        <p:nvSpPr>
          <p:cNvPr id="4" name="Shape 2"/>
          <p:cNvSpPr/>
          <p:nvPr/>
        </p:nvSpPr>
        <p:spPr>
          <a:xfrm>
            <a:off x="3147417" y="2925366"/>
            <a:ext cx="1666994" cy="996434"/>
          </a:xfrm>
          <a:prstGeom prst="roundRect">
            <a:avLst>
              <a:gd name="adj" fmla="val 6818"/>
            </a:avLst>
          </a:prstGeom>
          <a:solidFill>
            <a:srgbClr val="D2DDF9"/>
          </a:solidFill>
          <a:ln w="7620">
            <a:solidFill>
              <a:srgbClr val="B8C3DF"/>
            </a:solidFill>
            <a:prstDash val="solid"/>
          </a:ln>
        </p:spPr>
        <p:txBody>
          <a:bodyPr/>
          <a:lstStyle/>
          <a:p>
            <a:endParaRPr lang="it-IT"/>
          </a:p>
        </p:txBody>
      </p:sp>
      <p:sp>
        <p:nvSpPr>
          <p:cNvPr id="5" name="Text 3"/>
          <p:cNvSpPr/>
          <p:nvPr/>
        </p:nvSpPr>
        <p:spPr>
          <a:xfrm>
            <a:off x="3867150" y="3281482"/>
            <a:ext cx="227409" cy="284202"/>
          </a:xfrm>
          <a:prstGeom prst="rect">
            <a:avLst/>
          </a:prstGeom>
          <a:noFill/>
          <a:ln/>
        </p:spPr>
        <p:txBody>
          <a:bodyPr wrap="none" lIns="0" tIns="0" rIns="0" bIns="0" rtlCol="0" anchor="t"/>
          <a:lstStyle/>
          <a:p>
            <a:pPr marL="0" indent="0" algn="ctr">
              <a:lnSpc>
                <a:spcPts val="2850"/>
              </a:lnSpc>
              <a:buNone/>
            </a:pPr>
            <a:r>
              <a:rPr lang="en-US" sz="1750" dirty="0">
                <a:solidFill>
                  <a:srgbClr val="404155"/>
                </a:solidFill>
                <a:latin typeface="Alexandria" pitchFamily="34" charset="0"/>
                <a:ea typeface="Alexandria" pitchFamily="34" charset="-122"/>
                <a:cs typeface="Alexandria" pitchFamily="34" charset="-120"/>
              </a:rPr>
              <a:t>1</a:t>
            </a:r>
            <a:endParaRPr lang="en-US" sz="1750" dirty="0"/>
          </a:p>
        </p:txBody>
      </p:sp>
      <p:sp>
        <p:nvSpPr>
          <p:cNvPr id="6" name="Text 4"/>
          <p:cNvSpPr/>
          <p:nvPr/>
        </p:nvSpPr>
        <p:spPr>
          <a:xfrm>
            <a:off x="4976098" y="3087053"/>
            <a:ext cx="2021800" cy="252651"/>
          </a:xfrm>
          <a:prstGeom prst="rect">
            <a:avLst/>
          </a:prstGeom>
          <a:noFill/>
          <a:ln/>
        </p:spPr>
        <p:txBody>
          <a:bodyPr wrap="none" lIns="0" tIns="0" rIns="0" bIns="0" rtlCol="0" anchor="t"/>
          <a:lstStyle/>
          <a:p>
            <a:pPr marL="0" indent="0" algn="l">
              <a:lnSpc>
                <a:spcPts val="1950"/>
              </a:lnSpc>
              <a:buNone/>
            </a:pPr>
            <a:r>
              <a:rPr lang="en-US" sz="2400" dirty="0">
                <a:solidFill>
                  <a:srgbClr val="404155"/>
                </a:solidFill>
                <a:latin typeface="Alexandria" pitchFamily="34" charset="0"/>
                <a:ea typeface="Alexandria" pitchFamily="34" charset="-122"/>
                <a:cs typeface="Alexandria" pitchFamily="34" charset="-120"/>
              </a:rPr>
              <a:t>Cause strutturali</a:t>
            </a:r>
            <a:endParaRPr lang="en-US" sz="2400" dirty="0"/>
          </a:p>
        </p:txBody>
      </p:sp>
      <p:sp>
        <p:nvSpPr>
          <p:cNvPr id="7" name="Text 5"/>
          <p:cNvSpPr/>
          <p:nvPr/>
        </p:nvSpPr>
        <p:spPr>
          <a:xfrm>
            <a:off x="4976098" y="3436739"/>
            <a:ext cx="8464868" cy="323374"/>
          </a:xfrm>
          <a:prstGeom prst="rect">
            <a:avLst/>
          </a:prstGeom>
          <a:noFill/>
          <a:ln/>
        </p:spPr>
        <p:txBody>
          <a:bodyPr wrap="none" lIns="0" tIns="0" rIns="0" bIns="0" rtlCol="0" anchor="t"/>
          <a:lstStyle/>
          <a:p>
            <a:pPr marL="0" indent="0" algn="l">
              <a:lnSpc>
                <a:spcPts val="2500"/>
              </a:lnSpc>
              <a:buNone/>
            </a:pPr>
            <a:r>
              <a:rPr lang="en-US" dirty="0">
                <a:solidFill>
                  <a:srgbClr val="404155"/>
                </a:solidFill>
                <a:latin typeface="Nobile" pitchFamily="34" charset="0"/>
                <a:ea typeface="Nobile" pitchFamily="34" charset="-122"/>
                <a:cs typeface="Nobile" pitchFamily="34" charset="-120"/>
              </a:rPr>
              <a:t>Disuguaglianze socio-economiche, caratteristiche del mercato del lavoro, valori culturali</a:t>
            </a:r>
            <a:endParaRPr lang="en-US" dirty="0"/>
          </a:p>
        </p:txBody>
      </p:sp>
      <p:sp>
        <p:nvSpPr>
          <p:cNvPr id="8" name="Shape 6"/>
          <p:cNvSpPr/>
          <p:nvPr/>
        </p:nvSpPr>
        <p:spPr>
          <a:xfrm>
            <a:off x="4895255" y="3912275"/>
            <a:ext cx="9007435" cy="11430"/>
          </a:xfrm>
          <a:prstGeom prst="roundRect">
            <a:avLst>
              <a:gd name="adj" fmla="val 594337"/>
            </a:avLst>
          </a:prstGeom>
          <a:solidFill>
            <a:srgbClr val="B8C3DF"/>
          </a:solidFill>
          <a:ln/>
        </p:spPr>
        <p:txBody>
          <a:bodyPr/>
          <a:lstStyle/>
          <a:p>
            <a:endParaRPr lang="it-IT"/>
          </a:p>
        </p:txBody>
      </p:sp>
      <p:sp>
        <p:nvSpPr>
          <p:cNvPr id="9" name="Shape 7"/>
          <p:cNvSpPr/>
          <p:nvPr/>
        </p:nvSpPr>
        <p:spPr>
          <a:xfrm>
            <a:off x="2313861" y="4002643"/>
            <a:ext cx="3334107" cy="996434"/>
          </a:xfrm>
          <a:prstGeom prst="roundRect">
            <a:avLst>
              <a:gd name="adj" fmla="val 6818"/>
            </a:avLst>
          </a:prstGeom>
          <a:solidFill>
            <a:srgbClr val="D2DDF9"/>
          </a:solidFill>
          <a:ln w="7620">
            <a:solidFill>
              <a:srgbClr val="B8C3DF"/>
            </a:solidFill>
            <a:prstDash val="solid"/>
          </a:ln>
        </p:spPr>
        <p:txBody>
          <a:bodyPr/>
          <a:lstStyle/>
          <a:p>
            <a:endParaRPr lang="it-IT"/>
          </a:p>
        </p:txBody>
      </p:sp>
      <p:sp>
        <p:nvSpPr>
          <p:cNvPr id="10" name="Text 8"/>
          <p:cNvSpPr/>
          <p:nvPr/>
        </p:nvSpPr>
        <p:spPr>
          <a:xfrm>
            <a:off x="3867150" y="4358759"/>
            <a:ext cx="227409" cy="284202"/>
          </a:xfrm>
          <a:prstGeom prst="rect">
            <a:avLst/>
          </a:prstGeom>
          <a:noFill/>
          <a:ln/>
        </p:spPr>
        <p:txBody>
          <a:bodyPr wrap="none" lIns="0" tIns="0" rIns="0" bIns="0" rtlCol="0" anchor="t"/>
          <a:lstStyle/>
          <a:p>
            <a:pPr marL="0" indent="0" algn="ctr">
              <a:lnSpc>
                <a:spcPts val="2850"/>
              </a:lnSpc>
              <a:buNone/>
            </a:pPr>
            <a:r>
              <a:rPr lang="en-US" sz="1750" dirty="0">
                <a:solidFill>
                  <a:srgbClr val="404155"/>
                </a:solidFill>
                <a:latin typeface="Alexandria" pitchFamily="34" charset="0"/>
                <a:ea typeface="Alexandria" pitchFamily="34" charset="-122"/>
                <a:cs typeface="Alexandria" pitchFamily="34" charset="-120"/>
              </a:rPr>
              <a:t>2</a:t>
            </a:r>
            <a:endParaRPr lang="en-US" sz="1750" dirty="0"/>
          </a:p>
        </p:txBody>
      </p:sp>
      <p:sp>
        <p:nvSpPr>
          <p:cNvPr id="11" name="Text 9"/>
          <p:cNvSpPr/>
          <p:nvPr/>
        </p:nvSpPr>
        <p:spPr>
          <a:xfrm>
            <a:off x="5809655" y="4164330"/>
            <a:ext cx="2021800" cy="252651"/>
          </a:xfrm>
          <a:prstGeom prst="rect">
            <a:avLst/>
          </a:prstGeom>
          <a:noFill/>
          <a:ln/>
        </p:spPr>
        <p:txBody>
          <a:bodyPr wrap="none" lIns="0" tIns="0" rIns="0" bIns="0" rtlCol="0" anchor="t"/>
          <a:lstStyle/>
          <a:p>
            <a:pPr marL="0" indent="0" algn="l">
              <a:lnSpc>
                <a:spcPts val="1950"/>
              </a:lnSpc>
              <a:buNone/>
            </a:pPr>
            <a:r>
              <a:rPr lang="en-US" sz="2400" dirty="0">
                <a:solidFill>
                  <a:srgbClr val="404155"/>
                </a:solidFill>
                <a:latin typeface="Alexandria" pitchFamily="34" charset="0"/>
                <a:ea typeface="Alexandria" pitchFamily="34" charset="-122"/>
                <a:cs typeface="Alexandria" pitchFamily="34" charset="-120"/>
              </a:rPr>
              <a:t>Cause intermedie</a:t>
            </a:r>
            <a:endParaRPr lang="en-US" sz="2400" dirty="0"/>
          </a:p>
        </p:txBody>
      </p:sp>
      <p:sp>
        <p:nvSpPr>
          <p:cNvPr id="12" name="Text 10"/>
          <p:cNvSpPr/>
          <p:nvPr/>
        </p:nvSpPr>
        <p:spPr>
          <a:xfrm>
            <a:off x="5809655" y="4514017"/>
            <a:ext cx="7267932" cy="323374"/>
          </a:xfrm>
          <a:prstGeom prst="rect">
            <a:avLst/>
          </a:prstGeom>
          <a:noFill/>
          <a:ln/>
        </p:spPr>
        <p:txBody>
          <a:bodyPr wrap="none" lIns="0" tIns="0" rIns="0" bIns="0" rtlCol="0" anchor="t"/>
          <a:lstStyle/>
          <a:p>
            <a:pPr marL="0" indent="0" algn="l">
              <a:lnSpc>
                <a:spcPts val="2500"/>
              </a:lnSpc>
              <a:buNone/>
            </a:pPr>
            <a:r>
              <a:rPr lang="en-US" dirty="0">
                <a:solidFill>
                  <a:srgbClr val="404155"/>
                </a:solidFill>
                <a:latin typeface="Nobile" pitchFamily="34" charset="0"/>
                <a:ea typeface="Nobile" pitchFamily="34" charset="-122"/>
                <a:cs typeface="Nobile" pitchFamily="34" charset="-120"/>
              </a:rPr>
              <a:t>Metodi didattici inadeguati, problemi familiari, influenza del gruppo dei pari</a:t>
            </a:r>
            <a:endParaRPr lang="en-US" dirty="0"/>
          </a:p>
        </p:txBody>
      </p:sp>
      <p:sp>
        <p:nvSpPr>
          <p:cNvPr id="13" name="Shape 11"/>
          <p:cNvSpPr/>
          <p:nvPr/>
        </p:nvSpPr>
        <p:spPr>
          <a:xfrm>
            <a:off x="5728811" y="4989552"/>
            <a:ext cx="8173879" cy="11430"/>
          </a:xfrm>
          <a:prstGeom prst="roundRect">
            <a:avLst>
              <a:gd name="adj" fmla="val 594337"/>
            </a:avLst>
          </a:prstGeom>
          <a:solidFill>
            <a:srgbClr val="B8C3DF"/>
          </a:solidFill>
          <a:ln/>
        </p:spPr>
        <p:txBody>
          <a:bodyPr/>
          <a:lstStyle/>
          <a:p>
            <a:endParaRPr lang="it-IT"/>
          </a:p>
        </p:txBody>
      </p:sp>
      <p:sp>
        <p:nvSpPr>
          <p:cNvPr id="14" name="Shape 12"/>
          <p:cNvSpPr/>
          <p:nvPr/>
        </p:nvSpPr>
        <p:spPr>
          <a:xfrm>
            <a:off x="1480304" y="5079921"/>
            <a:ext cx="5001220" cy="996434"/>
          </a:xfrm>
          <a:prstGeom prst="roundRect">
            <a:avLst>
              <a:gd name="adj" fmla="val 6818"/>
            </a:avLst>
          </a:prstGeom>
          <a:solidFill>
            <a:srgbClr val="D2DDF9"/>
          </a:solidFill>
          <a:ln w="7620">
            <a:solidFill>
              <a:srgbClr val="B8C3DF"/>
            </a:solidFill>
            <a:prstDash val="solid"/>
          </a:ln>
        </p:spPr>
        <p:txBody>
          <a:bodyPr/>
          <a:lstStyle/>
          <a:p>
            <a:endParaRPr lang="it-IT"/>
          </a:p>
        </p:txBody>
      </p:sp>
      <p:sp>
        <p:nvSpPr>
          <p:cNvPr id="15" name="Text 13"/>
          <p:cNvSpPr/>
          <p:nvPr/>
        </p:nvSpPr>
        <p:spPr>
          <a:xfrm>
            <a:off x="3867150" y="5436037"/>
            <a:ext cx="227409" cy="284202"/>
          </a:xfrm>
          <a:prstGeom prst="rect">
            <a:avLst/>
          </a:prstGeom>
          <a:noFill/>
          <a:ln/>
        </p:spPr>
        <p:txBody>
          <a:bodyPr wrap="none" lIns="0" tIns="0" rIns="0" bIns="0" rtlCol="0" anchor="t"/>
          <a:lstStyle/>
          <a:p>
            <a:pPr marL="0" indent="0" algn="ctr">
              <a:lnSpc>
                <a:spcPts val="2850"/>
              </a:lnSpc>
              <a:buNone/>
            </a:pPr>
            <a:r>
              <a:rPr lang="en-US" sz="1750" dirty="0">
                <a:solidFill>
                  <a:srgbClr val="404155"/>
                </a:solidFill>
                <a:latin typeface="Alexandria" pitchFamily="34" charset="0"/>
                <a:ea typeface="Alexandria" pitchFamily="34" charset="-122"/>
                <a:cs typeface="Alexandria" pitchFamily="34" charset="-120"/>
              </a:rPr>
              <a:t>3</a:t>
            </a:r>
            <a:endParaRPr lang="en-US" sz="1750" dirty="0"/>
          </a:p>
        </p:txBody>
      </p:sp>
      <p:sp>
        <p:nvSpPr>
          <p:cNvPr id="16" name="Text 14"/>
          <p:cNvSpPr/>
          <p:nvPr/>
        </p:nvSpPr>
        <p:spPr>
          <a:xfrm>
            <a:off x="6643211" y="5241607"/>
            <a:ext cx="2021800" cy="252651"/>
          </a:xfrm>
          <a:prstGeom prst="rect">
            <a:avLst/>
          </a:prstGeom>
          <a:noFill/>
          <a:ln/>
        </p:spPr>
        <p:txBody>
          <a:bodyPr wrap="none" lIns="0" tIns="0" rIns="0" bIns="0" rtlCol="0" anchor="t"/>
          <a:lstStyle/>
          <a:p>
            <a:pPr marL="0" indent="0" algn="l">
              <a:lnSpc>
                <a:spcPts val="1950"/>
              </a:lnSpc>
              <a:buNone/>
            </a:pPr>
            <a:r>
              <a:rPr lang="en-US" sz="2400" dirty="0">
                <a:solidFill>
                  <a:srgbClr val="404155"/>
                </a:solidFill>
                <a:latin typeface="Alexandria" pitchFamily="34" charset="0"/>
                <a:ea typeface="Alexandria" pitchFamily="34" charset="-122"/>
                <a:cs typeface="Alexandria" pitchFamily="34" charset="-120"/>
              </a:rPr>
              <a:t>Cause immediate</a:t>
            </a:r>
            <a:endParaRPr lang="en-US" sz="2400" dirty="0"/>
          </a:p>
        </p:txBody>
      </p:sp>
      <p:sp>
        <p:nvSpPr>
          <p:cNvPr id="17" name="Text 15"/>
          <p:cNvSpPr/>
          <p:nvPr/>
        </p:nvSpPr>
        <p:spPr>
          <a:xfrm>
            <a:off x="6643211" y="5591294"/>
            <a:ext cx="6185892" cy="323374"/>
          </a:xfrm>
          <a:prstGeom prst="rect">
            <a:avLst/>
          </a:prstGeom>
          <a:noFill/>
          <a:ln/>
        </p:spPr>
        <p:txBody>
          <a:bodyPr wrap="none" lIns="0" tIns="0" rIns="0" bIns="0" rtlCol="0" anchor="t"/>
          <a:lstStyle/>
          <a:p>
            <a:pPr marL="0" indent="0" algn="l">
              <a:lnSpc>
                <a:spcPts val="2500"/>
              </a:lnSpc>
              <a:buNone/>
            </a:pPr>
            <a:r>
              <a:rPr lang="en-US" sz="2000" dirty="0">
                <a:solidFill>
                  <a:srgbClr val="404155"/>
                </a:solidFill>
                <a:latin typeface="Nobile" pitchFamily="34" charset="0"/>
                <a:ea typeface="Nobile" pitchFamily="34" charset="-122"/>
                <a:cs typeface="Nobile" pitchFamily="34" charset="-120"/>
              </a:rPr>
              <a:t>Scarso rendimento, problemi disciplinari, assenteismo frequente</a:t>
            </a:r>
            <a:endParaRPr lang="en-US" sz="2000" dirty="0"/>
          </a:p>
        </p:txBody>
      </p:sp>
      <p:sp>
        <p:nvSpPr>
          <p:cNvPr id="18" name="Shape 16"/>
          <p:cNvSpPr/>
          <p:nvPr/>
        </p:nvSpPr>
        <p:spPr>
          <a:xfrm>
            <a:off x="6562368" y="6066830"/>
            <a:ext cx="7340322" cy="11430"/>
          </a:xfrm>
          <a:prstGeom prst="roundRect">
            <a:avLst>
              <a:gd name="adj" fmla="val 594337"/>
            </a:avLst>
          </a:prstGeom>
          <a:solidFill>
            <a:srgbClr val="B8C3DF"/>
          </a:solidFill>
          <a:ln/>
        </p:spPr>
        <p:txBody>
          <a:bodyPr/>
          <a:lstStyle/>
          <a:p>
            <a:endParaRPr lang="it-IT"/>
          </a:p>
        </p:txBody>
      </p:sp>
      <p:sp>
        <p:nvSpPr>
          <p:cNvPr id="19" name="Shape 17"/>
          <p:cNvSpPr/>
          <p:nvPr/>
        </p:nvSpPr>
        <p:spPr>
          <a:xfrm>
            <a:off x="646867" y="6157198"/>
            <a:ext cx="6668333" cy="996434"/>
          </a:xfrm>
          <a:prstGeom prst="roundRect">
            <a:avLst>
              <a:gd name="adj" fmla="val 6818"/>
            </a:avLst>
          </a:prstGeom>
          <a:solidFill>
            <a:srgbClr val="D2DDF9"/>
          </a:solidFill>
          <a:ln w="7620">
            <a:solidFill>
              <a:srgbClr val="B8C3DF"/>
            </a:solidFill>
            <a:prstDash val="solid"/>
          </a:ln>
        </p:spPr>
        <p:txBody>
          <a:bodyPr/>
          <a:lstStyle/>
          <a:p>
            <a:endParaRPr lang="it-IT"/>
          </a:p>
        </p:txBody>
      </p:sp>
      <p:sp>
        <p:nvSpPr>
          <p:cNvPr id="20" name="Text 18"/>
          <p:cNvSpPr/>
          <p:nvPr/>
        </p:nvSpPr>
        <p:spPr>
          <a:xfrm>
            <a:off x="3867269" y="6513314"/>
            <a:ext cx="227409" cy="284202"/>
          </a:xfrm>
          <a:prstGeom prst="rect">
            <a:avLst/>
          </a:prstGeom>
          <a:noFill/>
          <a:ln/>
        </p:spPr>
        <p:txBody>
          <a:bodyPr wrap="none" lIns="0" tIns="0" rIns="0" bIns="0" rtlCol="0" anchor="t"/>
          <a:lstStyle/>
          <a:p>
            <a:pPr marL="0" indent="0" algn="ctr">
              <a:lnSpc>
                <a:spcPts val="2850"/>
              </a:lnSpc>
              <a:buNone/>
            </a:pPr>
            <a:r>
              <a:rPr lang="en-US" sz="1750" dirty="0">
                <a:solidFill>
                  <a:srgbClr val="404155"/>
                </a:solidFill>
                <a:latin typeface="Alexandria" pitchFamily="34" charset="0"/>
                <a:ea typeface="Alexandria" pitchFamily="34" charset="-122"/>
                <a:cs typeface="Alexandria" pitchFamily="34" charset="-120"/>
              </a:rPr>
              <a:t>4</a:t>
            </a:r>
            <a:endParaRPr lang="en-US" sz="1750" dirty="0"/>
          </a:p>
        </p:txBody>
      </p:sp>
      <p:sp>
        <p:nvSpPr>
          <p:cNvPr id="21" name="Text 19"/>
          <p:cNvSpPr/>
          <p:nvPr/>
        </p:nvSpPr>
        <p:spPr>
          <a:xfrm>
            <a:off x="7476887" y="6318885"/>
            <a:ext cx="2021800" cy="252651"/>
          </a:xfrm>
          <a:prstGeom prst="rect">
            <a:avLst/>
          </a:prstGeom>
          <a:noFill/>
          <a:ln/>
        </p:spPr>
        <p:txBody>
          <a:bodyPr wrap="none" lIns="0" tIns="0" rIns="0" bIns="0" rtlCol="0" anchor="t"/>
          <a:lstStyle/>
          <a:p>
            <a:pPr marL="0" indent="0" algn="l">
              <a:lnSpc>
                <a:spcPts val="1950"/>
              </a:lnSpc>
              <a:buNone/>
            </a:pPr>
            <a:r>
              <a:rPr lang="en-US" sz="2400" dirty="0">
                <a:solidFill>
                  <a:srgbClr val="404155"/>
                </a:solidFill>
                <a:latin typeface="Alexandria" pitchFamily="34" charset="0"/>
                <a:ea typeface="Alexandria" pitchFamily="34" charset="-122"/>
                <a:cs typeface="Alexandria" pitchFamily="34" charset="-120"/>
              </a:rPr>
              <a:t>Problema centrale</a:t>
            </a:r>
            <a:endParaRPr lang="en-US" sz="2400" dirty="0"/>
          </a:p>
        </p:txBody>
      </p:sp>
      <p:sp>
        <p:nvSpPr>
          <p:cNvPr id="22" name="Text 20"/>
          <p:cNvSpPr/>
          <p:nvPr/>
        </p:nvSpPr>
        <p:spPr>
          <a:xfrm>
            <a:off x="7476887" y="6668572"/>
            <a:ext cx="5642967" cy="323374"/>
          </a:xfrm>
          <a:prstGeom prst="rect">
            <a:avLst/>
          </a:prstGeom>
          <a:noFill/>
          <a:ln/>
        </p:spPr>
        <p:txBody>
          <a:bodyPr wrap="none" lIns="0" tIns="0" rIns="0" bIns="0" rtlCol="0" anchor="t"/>
          <a:lstStyle/>
          <a:p>
            <a:pPr marL="0" indent="0" algn="l">
              <a:lnSpc>
                <a:spcPts val="2500"/>
              </a:lnSpc>
              <a:buNone/>
            </a:pPr>
            <a:r>
              <a:rPr lang="en-US" sz="2000" dirty="0">
                <a:solidFill>
                  <a:srgbClr val="404155"/>
                </a:solidFill>
                <a:latin typeface="Nobile" pitchFamily="34" charset="0"/>
                <a:ea typeface="Nobile" pitchFamily="34" charset="-122"/>
                <a:cs typeface="Nobile" pitchFamily="34" charset="-120"/>
              </a:rPr>
              <a:t>Condizione negativa osservabile e misurabile da affrontare</a:t>
            </a:r>
            <a:endParaRPr lang="en-US" sz="2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969407"/>
            <a:ext cx="8372832"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Dalla ricerca all'evidenza empirica</a:t>
            </a:r>
            <a:endParaRPr lang="en-US" sz="3900" dirty="0"/>
          </a:p>
        </p:txBody>
      </p:sp>
      <p:sp>
        <p:nvSpPr>
          <p:cNvPr id="3" name="Text 1"/>
          <p:cNvSpPr/>
          <p:nvPr/>
        </p:nvSpPr>
        <p:spPr>
          <a:xfrm>
            <a:off x="793790" y="2065734"/>
            <a:ext cx="7632025" cy="1190863"/>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Il processo di identificazione delle cause non può basarsi esclusivamente sull'intuizione, ma deve essere supportato da evidenze concrete:</a:t>
            </a:r>
            <a:endParaRPr lang="en-US" sz="1950" dirty="0"/>
          </a:p>
        </p:txBody>
      </p:sp>
      <p:sp>
        <p:nvSpPr>
          <p:cNvPr id="4" name="Text 2"/>
          <p:cNvSpPr/>
          <p:nvPr/>
        </p:nvSpPr>
        <p:spPr>
          <a:xfrm>
            <a:off x="793790" y="3435191"/>
            <a:ext cx="7632025" cy="396954"/>
          </a:xfrm>
          <a:prstGeom prst="rect">
            <a:avLst/>
          </a:prstGeom>
          <a:noFill/>
          <a:ln/>
        </p:spPr>
        <p:txBody>
          <a:bodyPr wrap="none" lIns="0" tIns="0" rIns="0" bIns="0" rtlCol="0" anchor="t"/>
          <a:lstStyle/>
          <a:p>
            <a:pPr marL="342900" indent="-342900" algn="l">
              <a:lnSpc>
                <a:spcPts val="2500"/>
              </a:lnSpc>
              <a:buSzPct val="100000"/>
              <a:buChar char="•"/>
            </a:pPr>
            <a:r>
              <a:rPr lang="en-US" sz="2000" b="1" dirty="0">
                <a:solidFill>
                  <a:srgbClr val="0000FF"/>
                </a:solidFill>
                <a:latin typeface="Nobile" pitchFamily="34" charset="0"/>
                <a:ea typeface="Nobile" pitchFamily="34" charset="-122"/>
                <a:cs typeface="Nobile" pitchFamily="34" charset="-120"/>
              </a:rPr>
              <a:t>Consultazione di ricerche esistenti</a:t>
            </a:r>
            <a:endParaRPr lang="en-US" sz="2000" b="1" dirty="0">
              <a:solidFill>
                <a:srgbClr val="0000FF"/>
              </a:solidFill>
            </a:endParaRPr>
          </a:p>
        </p:txBody>
      </p:sp>
      <p:sp>
        <p:nvSpPr>
          <p:cNvPr id="5" name="Text 3"/>
          <p:cNvSpPr/>
          <p:nvPr/>
        </p:nvSpPr>
        <p:spPr>
          <a:xfrm>
            <a:off x="793790" y="3901559"/>
            <a:ext cx="7632025" cy="396954"/>
          </a:xfrm>
          <a:prstGeom prst="rect">
            <a:avLst/>
          </a:prstGeom>
          <a:noFill/>
          <a:ln/>
        </p:spPr>
        <p:txBody>
          <a:bodyPr wrap="none" lIns="0" tIns="0" rIns="0" bIns="0" rtlCol="0" anchor="t"/>
          <a:lstStyle/>
          <a:p>
            <a:pPr marL="342900" indent="-342900" algn="l">
              <a:lnSpc>
                <a:spcPts val="2500"/>
              </a:lnSpc>
              <a:buSzPct val="100000"/>
              <a:buChar char="•"/>
            </a:pPr>
            <a:r>
              <a:rPr lang="en-US" sz="2000" b="1" dirty="0">
                <a:solidFill>
                  <a:srgbClr val="0000FF"/>
                </a:solidFill>
                <a:latin typeface="Nobile" pitchFamily="34" charset="0"/>
                <a:ea typeface="Nobile" pitchFamily="34" charset="-122"/>
                <a:cs typeface="Nobile" pitchFamily="34" charset="-120"/>
              </a:rPr>
              <a:t>Analisi di dati statistici ufficiali</a:t>
            </a:r>
            <a:endParaRPr lang="en-US" sz="2000" b="1" dirty="0">
              <a:solidFill>
                <a:srgbClr val="0000FF"/>
              </a:solidFill>
            </a:endParaRPr>
          </a:p>
        </p:txBody>
      </p:sp>
      <p:sp>
        <p:nvSpPr>
          <p:cNvPr id="6" name="Text 4"/>
          <p:cNvSpPr/>
          <p:nvPr/>
        </p:nvSpPr>
        <p:spPr>
          <a:xfrm>
            <a:off x="793790" y="4367927"/>
            <a:ext cx="7632025" cy="396954"/>
          </a:xfrm>
          <a:prstGeom prst="rect">
            <a:avLst/>
          </a:prstGeom>
          <a:noFill/>
          <a:ln/>
        </p:spPr>
        <p:txBody>
          <a:bodyPr wrap="none" lIns="0" tIns="0" rIns="0" bIns="0" rtlCol="0" anchor="t"/>
          <a:lstStyle/>
          <a:p>
            <a:pPr marL="342900" indent="-342900" algn="l">
              <a:lnSpc>
                <a:spcPts val="2500"/>
              </a:lnSpc>
              <a:buSzPct val="100000"/>
              <a:buChar char="•"/>
            </a:pPr>
            <a:r>
              <a:rPr lang="en-US" sz="2000" b="1" dirty="0">
                <a:solidFill>
                  <a:srgbClr val="0000FF"/>
                </a:solidFill>
                <a:latin typeface="Nobile" pitchFamily="34" charset="0"/>
                <a:ea typeface="Nobile" pitchFamily="34" charset="-122"/>
                <a:cs typeface="Nobile" pitchFamily="34" charset="-120"/>
              </a:rPr>
              <a:t>Esame di rapporti di organismi internazionali</a:t>
            </a:r>
            <a:endParaRPr lang="en-US" sz="2000" b="1" dirty="0">
              <a:solidFill>
                <a:srgbClr val="0000FF"/>
              </a:solidFill>
            </a:endParaRPr>
          </a:p>
        </p:txBody>
      </p:sp>
      <p:sp>
        <p:nvSpPr>
          <p:cNvPr id="7" name="Text 5"/>
          <p:cNvSpPr/>
          <p:nvPr/>
        </p:nvSpPr>
        <p:spPr>
          <a:xfrm>
            <a:off x="793790" y="4834295"/>
            <a:ext cx="7632025" cy="396954"/>
          </a:xfrm>
          <a:prstGeom prst="rect">
            <a:avLst/>
          </a:prstGeom>
          <a:noFill/>
          <a:ln/>
        </p:spPr>
        <p:txBody>
          <a:bodyPr wrap="none" lIns="0" tIns="0" rIns="0" bIns="0" rtlCol="0" anchor="t"/>
          <a:lstStyle/>
          <a:p>
            <a:pPr marL="342900" indent="-342900" algn="l">
              <a:lnSpc>
                <a:spcPts val="2500"/>
              </a:lnSpc>
              <a:buSzPct val="100000"/>
              <a:buChar char="•"/>
            </a:pPr>
            <a:r>
              <a:rPr lang="en-US" sz="2000" b="1" dirty="0">
                <a:solidFill>
                  <a:srgbClr val="0000FF"/>
                </a:solidFill>
                <a:latin typeface="Nobile" pitchFamily="34" charset="0"/>
                <a:ea typeface="Nobile" pitchFamily="34" charset="-122"/>
                <a:cs typeface="Nobile" pitchFamily="34" charset="-120"/>
              </a:rPr>
              <a:t>Ascolto delle voci degli stakeholder coinvolti</a:t>
            </a:r>
            <a:endParaRPr lang="en-US" sz="2000" b="1" dirty="0">
              <a:solidFill>
                <a:srgbClr val="0000FF"/>
              </a:solidFill>
            </a:endParaRPr>
          </a:p>
        </p:txBody>
      </p:sp>
      <p:sp>
        <p:nvSpPr>
          <p:cNvPr id="8" name="Text 6"/>
          <p:cNvSpPr/>
          <p:nvPr/>
        </p:nvSpPr>
        <p:spPr>
          <a:xfrm>
            <a:off x="793790" y="5409843"/>
            <a:ext cx="7632025" cy="793909"/>
          </a:xfrm>
          <a:prstGeom prst="rect">
            <a:avLst/>
          </a:prstGeom>
          <a:noFill/>
          <a:ln/>
        </p:spPr>
        <p:txBody>
          <a:bodyPr wrap="square" lIns="0" tIns="0" rIns="0" bIns="0" rtlCol="0" anchor="t"/>
          <a:lstStyle/>
          <a:p>
            <a:pPr marL="0" indent="0" algn="l">
              <a:lnSpc>
                <a:spcPts val="3100"/>
              </a:lnSpc>
              <a:buNone/>
            </a:pPr>
            <a:r>
              <a:rPr lang="en-US" sz="1950" dirty="0">
                <a:solidFill>
                  <a:srgbClr val="404155"/>
                </a:solidFill>
                <a:latin typeface="Nobile" pitchFamily="34" charset="0"/>
                <a:ea typeface="Nobile" pitchFamily="34" charset="-122"/>
                <a:cs typeface="Nobile" pitchFamily="34" charset="-120"/>
              </a:rPr>
              <a:t>Questa fase di ricerca documentale valida le ipotesi causali e scopre dimensioni nascoste del problema.</a:t>
            </a:r>
            <a:endParaRPr lang="en-US" sz="1950" dirty="0"/>
          </a:p>
        </p:txBody>
      </p:sp>
      <p:pic>
        <p:nvPicPr>
          <p:cNvPr id="9" name="Image 0" descr="preencoded.png"/>
          <p:cNvPicPr>
            <a:picLocks noChangeAspect="1"/>
          </p:cNvPicPr>
          <p:nvPr/>
        </p:nvPicPr>
        <p:blipFill>
          <a:blip r:embed="rId3"/>
          <a:stretch>
            <a:fillRect/>
          </a:stretch>
        </p:blipFill>
        <p:spPr>
          <a:xfrm>
            <a:off x="8917543" y="2110383"/>
            <a:ext cx="4926568" cy="492656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TotalTime>
  <Words>1533</Words>
  <Application>Microsoft Office PowerPoint</Application>
  <PresentationFormat>Personalizzato</PresentationFormat>
  <Paragraphs>272</Paragraphs>
  <Slides>28</Slides>
  <Notes>28</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28</vt:i4>
      </vt:variant>
    </vt:vector>
  </HeadingPairs>
  <TitlesOfParts>
    <vt:vector size="33" baseType="lpstr">
      <vt:lpstr>Alexandria Light</vt:lpstr>
      <vt:lpstr>Arial</vt:lpstr>
      <vt:lpstr>Nobile</vt:lpstr>
      <vt:lpstr>Alexandria</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Lenovo</dc:creator>
  <cp:lastModifiedBy>Maurizio Petrocchi</cp:lastModifiedBy>
  <cp:revision>5</cp:revision>
  <dcterms:created xsi:type="dcterms:W3CDTF">2025-09-28T09:38:00Z</dcterms:created>
  <dcterms:modified xsi:type="dcterms:W3CDTF">2025-10-01T06:33:38Z</dcterms:modified>
</cp:coreProperties>
</file>