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78" r:id="rId5"/>
    <p:sldId id="259" r:id="rId6"/>
    <p:sldId id="260" r:id="rId7"/>
    <p:sldId id="261" r:id="rId8"/>
    <p:sldId id="262" r:id="rId9"/>
    <p:sldId id="263" r:id="rId10"/>
    <p:sldId id="27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0" r:id="rId19"/>
    <p:sldId id="271" r:id="rId20"/>
    <p:sldId id="272" r:id="rId21"/>
    <p:sldId id="273" r:id="rId22"/>
    <p:sldId id="274" r:id="rId23"/>
    <p:sldId id="275" r:id="rId24"/>
    <p:sldId id="276" r:id="rId25"/>
  </p:sldIdLst>
  <p:sldSz cx="14630400" cy="8229600"/>
  <p:notesSz cx="8229600" cy="14630400"/>
  <p:embeddedFontLst>
    <p:embeddedFont>
      <p:font typeface="ADLaM Display" panose="02010000000000000000" pitchFamily="2" charset="0"/>
      <p:regular r:id="rId27"/>
    </p:embeddedFon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Inconsolata" pitchFamily="1" charset="0"/>
      <p:regular r:id="rId32"/>
    </p:embeddedFont>
    <p:embeddedFont>
      <p:font typeface="Montserrat Black" panose="00000A00000000000000" pitchFamily="2" charset="0"/>
      <p:regular r:id="rId33"/>
      <p:bold r:id="rId34"/>
      <p:boldItalic r:id="rId3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6" d="100"/>
          <a:sy n="86" d="100"/>
        </p:scale>
        <p:origin x="85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83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8ECE4"/>
          </a:solidFill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19" Type="http://schemas.openxmlformats.org/officeDocument/2006/relationships/image" Target="../media/image38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50463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Manuale Operativo per il Project Work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88274"/>
            <a:ext cx="7556421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Guida pratica per lo sviluppo di un progetto sociale completo. Famework di progettazione e valutazione d'impatto strutturato. 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571833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Contesto</a:t>
            </a: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Territoriale e Stakeholder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396835" y="831056"/>
            <a:ext cx="1615321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Analisi del Contesto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96835" y="1116211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progetto si sviluppa in un </a:t>
            </a: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quartiere periferico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della città caratterizzato da: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96835" y="1403985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Alta percentuale di popolazione anziana (28% over 65)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396835" y="1637109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Carenza di centri digitali e spazi formativi accessibili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396835" y="1870234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Distanza dai servizi comunali centralizzati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396835" y="2103358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Scarsa copertura di iniziative di alfabetizzazione digitale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396835" y="2336483"/>
            <a:ext cx="6797397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Presenza di reti sociali informali attive (parrocchie, circoli)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396835" y="2624257"/>
            <a:ext cx="6797397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territorio presenta sia criticità infrastrutturali che opportunità legate al tessuto sociale coeso e alla disponibilità di spazi aggregativi.</a:t>
            </a:r>
            <a:endParaRPr lang="en-US" sz="16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507" y="272891"/>
            <a:ext cx="2292907" cy="2292907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396835" y="3638609"/>
            <a:ext cx="2343983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Mappatura degli Stakeholder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157639" y="4266456"/>
            <a:ext cx="6868716" cy="1639431"/>
          </a:xfrm>
          <a:prstGeom prst="roundRect">
            <a:avLst>
              <a:gd name="adj" fmla="val 67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 sz="16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40197" y="4409897"/>
            <a:ext cx="317778" cy="317778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396835" y="439921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Comune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337125" y="4700439"/>
            <a:ext cx="2363867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5E20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Influenza: Alta | Interesse: Alto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315576" y="5072390"/>
            <a:ext cx="6639878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Fornisce spazi, co-finanziamento e promozione istituzionale. Stakeholder chiave per la sostenibilità del progetto.</a:t>
            </a:r>
            <a:endParaRPr lang="en-US" sz="1600" dirty="0"/>
          </a:p>
        </p:txBody>
      </p:sp>
      <p:sp>
        <p:nvSpPr>
          <p:cNvPr id="19" name="Shape 15"/>
          <p:cNvSpPr/>
          <p:nvPr/>
        </p:nvSpPr>
        <p:spPr>
          <a:xfrm>
            <a:off x="7761565" y="3485020"/>
            <a:ext cx="6868835" cy="1363623"/>
          </a:xfrm>
          <a:prstGeom prst="roundRect">
            <a:avLst>
              <a:gd name="adj" fmla="val 67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 sz="1600"/>
          </a:p>
        </p:txBody>
      </p:sp>
      <p:pic>
        <p:nvPicPr>
          <p:cNvPr id="21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73502" y="2942631"/>
            <a:ext cx="457676" cy="457676"/>
          </a:xfrm>
          <a:prstGeom prst="rect">
            <a:avLst/>
          </a:prstGeom>
        </p:spPr>
      </p:pic>
      <p:sp>
        <p:nvSpPr>
          <p:cNvPr id="22" name="Text 17"/>
          <p:cNvSpPr/>
          <p:nvPr/>
        </p:nvSpPr>
        <p:spPr>
          <a:xfrm>
            <a:off x="7964509" y="3639681"/>
            <a:ext cx="1383506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Associazioni Anziani</a:t>
            </a:r>
            <a:endParaRPr lang="en-US" sz="1600" dirty="0"/>
          </a:p>
        </p:txBody>
      </p:sp>
      <p:sp>
        <p:nvSpPr>
          <p:cNvPr id="23" name="Text 18"/>
          <p:cNvSpPr/>
          <p:nvPr/>
        </p:nvSpPr>
        <p:spPr>
          <a:xfrm>
            <a:off x="7964509" y="3838575"/>
            <a:ext cx="252674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FFA44F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Influenza: Media | Interesse: Alto</a:t>
            </a:r>
            <a:endParaRPr lang="en-US" sz="1600" dirty="0"/>
          </a:p>
        </p:txBody>
      </p:sp>
      <p:sp>
        <p:nvSpPr>
          <p:cNvPr id="24" name="Text 19"/>
          <p:cNvSpPr/>
          <p:nvPr/>
        </p:nvSpPr>
        <p:spPr>
          <a:xfrm>
            <a:off x="7964509" y="4226362"/>
            <a:ext cx="6639997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Facilitano il reclutamento dei partecipanti e garantiscono la continuità attraverso le reti associative esistenti.</a:t>
            </a:r>
            <a:endParaRPr lang="en-US" sz="1600" dirty="0"/>
          </a:p>
        </p:txBody>
      </p:sp>
      <p:sp>
        <p:nvSpPr>
          <p:cNvPr id="25" name="Shape 20"/>
          <p:cNvSpPr/>
          <p:nvPr/>
        </p:nvSpPr>
        <p:spPr>
          <a:xfrm>
            <a:off x="157639" y="6659523"/>
            <a:ext cx="6868716" cy="1363623"/>
          </a:xfrm>
          <a:prstGeom prst="roundRect">
            <a:avLst>
              <a:gd name="adj" fmla="val 67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 sz="160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16899" y="6650946"/>
            <a:ext cx="390526" cy="581634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297061" y="6297276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Volontari</a:t>
            </a:r>
            <a:endParaRPr lang="en-US" sz="1600" dirty="0"/>
          </a:p>
        </p:txBody>
      </p:sp>
      <p:sp>
        <p:nvSpPr>
          <p:cNvPr id="29" name="Text 23"/>
          <p:cNvSpPr/>
          <p:nvPr/>
        </p:nvSpPr>
        <p:spPr>
          <a:xfrm>
            <a:off x="281521" y="6920209"/>
            <a:ext cx="2506623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5E20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Influenza: Bassa | Interesse: Alto</a:t>
            </a:r>
            <a:endParaRPr lang="en-US" sz="1600" dirty="0"/>
          </a:p>
        </p:txBody>
      </p:sp>
      <p:sp>
        <p:nvSpPr>
          <p:cNvPr id="30" name="Text 24"/>
          <p:cNvSpPr/>
          <p:nvPr/>
        </p:nvSpPr>
        <p:spPr>
          <a:xfrm>
            <a:off x="386477" y="7311865"/>
            <a:ext cx="6639878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Figura operativa chiave per l'erogazione dei corsi e il supporto continuativo. Necessaria formazione specifica e coordinamento.</a:t>
            </a:r>
            <a:endParaRPr lang="en-US" sz="1600" dirty="0"/>
          </a:p>
        </p:txBody>
      </p:sp>
      <p:sp>
        <p:nvSpPr>
          <p:cNvPr id="31" name="Shape 25"/>
          <p:cNvSpPr/>
          <p:nvPr/>
        </p:nvSpPr>
        <p:spPr>
          <a:xfrm>
            <a:off x="7667922" y="5528250"/>
            <a:ext cx="6868835" cy="1735396"/>
          </a:xfrm>
          <a:prstGeom prst="roundRect">
            <a:avLst>
              <a:gd name="adj" fmla="val 67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 sz="1600"/>
          </a:p>
        </p:txBody>
      </p:sp>
      <p:pic>
        <p:nvPicPr>
          <p:cNvPr id="33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67144" y="5070574"/>
            <a:ext cx="457676" cy="457676"/>
          </a:xfrm>
          <a:prstGeom prst="rect">
            <a:avLst/>
          </a:prstGeom>
        </p:spPr>
      </p:pic>
      <p:sp>
        <p:nvSpPr>
          <p:cNvPr id="34" name="Text 27"/>
          <p:cNvSpPr/>
          <p:nvPr/>
        </p:nvSpPr>
        <p:spPr>
          <a:xfrm>
            <a:off x="7761565" y="5725000"/>
            <a:ext cx="1421725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ASL e Servizi Sanitari</a:t>
            </a:r>
            <a:endParaRPr lang="en-US" sz="1600" dirty="0"/>
          </a:p>
        </p:txBody>
      </p:sp>
      <p:sp>
        <p:nvSpPr>
          <p:cNvPr id="35" name="Text 28"/>
          <p:cNvSpPr/>
          <p:nvPr/>
        </p:nvSpPr>
        <p:spPr>
          <a:xfrm>
            <a:off x="7723109" y="5982474"/>
            <a:ext cx="2689503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FFA44F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Influenza: Media | Interesse: Medio</a:t>
            </a:r>
            <a:endParaRPr lang="en-US" sz="1600" dirty="0"/>
          </a:p>
        </p:txBody>
      </p:sp>
      <p:sp>
        <p:nvSpPr>
          <p:cNvPr id="36" name="Text 29"/>
          <p:cNvSpPr/>
          <p:nvPr/>
        </p:nvSpPr>
        <p:spPr>
          <a:xfrm>
            <a:off x="7875983" y="6461046"/>
            <a:ext cx="6639997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Interessati alla telemedicina e alla gestione digitale della salute. Partner strategico per gli aspetti sanitari.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6132" y="334208"/>
            <a:ext cx="311705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Mappa degli Stakeolder</a:t>
            </a:r>
            <a:endParaRPr lang="en-US" sz="1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32" y="881063"/>
            <a:ext cx="11668720" cy="82500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3881" y="394573"/>
            <a:ext cx="6291263" cy="448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5. Teoria del Cambiamento (ToC)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73881" y="1129903"/>
            <a:ext cx="13482638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F44444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Theory of Change è il cuore logico del tuo progetto. Descrive come le risorse investite si trasformano in attività, che generano risultati immediati, che a loro volta producono cambiamenti duraturi nel medio e lungo termine.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1" y="1864876"/>
            <a:ext cx="717352" cy="86094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4703" y="2008346"/>
            <a:ext cx="179355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Input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1434703" y="2289810"/>
            <a:ext cx="7223522" cy="2119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Risorse necessarie: fondi, persone, strumenti, spazi, tempo, competenze.</a:t>
            </a: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1" y="2725817"/>
            <a:ext cx="717352" cy="8609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34703" y="2869287"/>
            <a:ext cx="179355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Attività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1434703" y="3150751"/>
            <a:ext cx="6847761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Azioni concrete: workshop, formazione, eventi, campagne, pubblicazioni.</a:t>
            </a:r>
            <a:endParaRPr lang="en-US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1" y="3586758"/>
            <a:ext cx="717352" cy="8609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434703" y="3730228"/>
            <a:ext cx="179355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Output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1434703" y="4011692"/>
            <a:ext cx="6228517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Prodotti tangibili: n° partecipanti, materiali creati, eventi realizzati.</a:t>
            </a:r>
            <a:endParaRPr lang="en-US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81" y="4447699"/>
            <a:ext cx="717352" cy="86094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34703" y="4591169"/>
            <a:ext cx="179355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Outcome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1434703" y="4872633"/>
            <a:ext cx="796194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Cambiamenti a breve-medio termine: nuove competenze, comportamenti, attitudini.</a:t>
            </a:r>
            <a:endParaRPr lang="en-US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81" y="5308640"/>
            <a:ext cx="717352" cy="860941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434703" y="5452110"/>
            <a:ext cx="1793558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Impact</a:t>
            </a:r>
            <a:endParaRPr lang="en-US" sz="1400" dirty="0"/>
          </a:p>
        </p:txBody>
      </p:sp>
      <p:sp>
        <p:nvSpPr>
          <p:cNvPr id="18" name="Text 11"/>
          <p:cNvSpPr/>
          <p:nvPr/>
        </p:nvSpPr>
        <p:spPr>
          <a:xfrm>
            <a:off x="1434703" y="5733574"/>
            <a:ext cx="7650004" cy="224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Trasformazione duratura: inclusione sociale, riduzione disuguaglianze, benessere</a:t>
            </a:r>
            <a:r>
              <a:rPr lang="en-US" sz="140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.</a:t>
            </a:r>
            <a:endParaRPr lang="en-US" sz="1400" dirty="0"/>
          </a:p>
        </p:txBody>
      </p:sp>
      <p:sp>
        <p:nvSpPr>
          <p:cNvPr id="19" name="Text 12"/>
          <p:cNvSpPr/>
          <p:nvPr/>
        </p:nvSpPr>
        <p:spPr>
          <a:xfrm>
            <a:off x="573881" y="6474381"/>
            <a:ext cx="2030611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⚙️</a:t>
            </a: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Assunzioni chiave</a:t>
            </a:r>
            <a:endParaRPr lang="en-US" sz="1400" dirty="0"/>
          </a:p>
        </p:txBody>
      </p:sp>
      <p:sp>
        <p:nvSpPr>
          <p:cNvPr id="20" name="Text 13"/>
          <p:cNvSpPr/>
          <p:nvPr/>
        </p:nvSpPr>
        <p:spPr>
          <a:xfrm>
            <a:off x="573881" y="6849547"/>
            <a:ext cx="6566297" cy="860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Le condizioni che devono essere vere perché la catena logica funzioni. Esempio: "I partecipanti avranno il tempo necessario per frequentare le attività."</a:t>
            </a:r>
            <a:endParaRPr lang="en-US" dirty="0"/>
          </a:p>
        </p:txBody>
      </p:sp>
      <p:sp>
        <p:nvSpPr>
          <p:cNvPr id="21" name="Text 14"/>
          <p:cNvSpPr/>
          <p:nvPr/>
        </p:nvSpPr>
        <p:spPr>
          <a:xfrm>
            <a:off x="7497842" y="6474381"/>
            <a:ext cx="3247668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🔄</a:t>
            </a: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Meccanismi retroattivi positivi</a:t>
            </a:r>
            <a:endParaRPr lang="en-US" sz="1400" dirty="0"/>
          </a:p>
        </p:txBody>
      </p:sp>
      <p:sp>
        <p:nvSpPr>
          <p:cNvPr id="22" name="Text 15"/>
          <p:cNvSpPr/>
          <p:nvPr/>
        </p:nvSpPr>
        <p:spPr>
          <a:xfrm>
            <a:off x="7497842" y="6849547"/>
            <a:ext cx="6566297" cy="573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Come i risultati rafforzano il progetto stesso. Esempio: "I beneficiari diventano ambassador e attirano nuovi partecipanti."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4517"/>
            <a:ext cx="809696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Teoria del Cambiamento (ToC)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35493"/>
            <a:ext cx="6820376" cy="507623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894" y="2035493"/>
            <a:ext cx="5733693" cy="40426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9002" y="417076"/>
            <a:ext cx="4876324" cy="460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6. Obiettivi SMART-PLUS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89002" y="1171694"/>
            <a:ext cx="13452396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b="1" dirty="0">
                <a:solidFill>
                  <a:srgbClr val="910D0D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obiettivi devono essere formulati secondo i criteri SMART-PLUS per garantire che siano misurabili, realistici e significativi. Un obiettivo ben scritto comunica chiaramente cosa vuoi ottenere, entro quando e con quale impatto.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002" y="1944648"/>
            <a:ext cx="147161" cy="147161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89002" y="2161223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3"/>
          <p:cNvSpPr/>
          <p:nvPr/>
        </p:nvSpPr>
        <p:spPr>
          <a:xfrm>
            <a:off x="589002" y="2265283"/>
            <a:ext cx="1911548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Specific (Specifico)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589002" y="2554129"/>
            <a:ext cx="3367802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Preciso e dettagliato, non generico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8781" y="1944648"/>
            <a:ext cx="147161" cy="147161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7388781" y="2161223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6"/>
          <p:cNvSpPr/>
          <p:nvPr/>
        </p:nvSpPr>
        <p:spPr>
          <a:xfrm>
            <a:off x="7388781" y="2265283"/>
            <a:ext cx="2375416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Measurable (Misurabile)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7388781" y="2554129"/>
            <a:ext cx="3329345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Quantificabile con indicatori chiari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002" y="3060144"/>
            <a:ext cx="147161" cy="147161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589002" y="3276719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9"/>
          <p:cNvSpPr/>
          <p:nvPr/>
        </p:nvSpPr>
        <p:spPr>
          <a:xfrm>
            <a:off x="589002" y="3380780"/>
            <a:ext cx="2700457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Achievable (Raggiungibile)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589002" y="3669625"/>
            <a:ext cx="2825234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Realistico rispetto alle risorse</a:t>
            </a:r>
            <a:endParaRPr lang="en-US" sz="140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8781" y="3060144"/>
            <a:ext cx="147161" cy="147161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7388781" y="3276719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8" name="Text 12"/>
          <p:cNvSpPr/>
          <p:nvPr/>
        </p:nvSpPr>
        <p:spPr>
          <a:xfrm>
            <a:off x="7388781" y="3380780"/>
            <a:ext cx="2015609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Relevant (Rilevante)</a:t>
            </a:r>
            <a:endParaRPr lang="en-US" sz="1400" dirty="0"/>
          </a:p>
        </p:txBody>
      </p:sp>
      <p:sp>
        <p:nvSpPr>
          <p:cNvPr id="19" name="Text 13"/>
          <p:cNvSpPr/>
          <p:nvPr/>
        </p:nvSpPr>
        <p:spPr>
          <a:xfrm>
            <a:off x="7388781" y="3669625"/>
            <a:ext cx="2628186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Allineato al bisogno sociale</a:t>
            </a:r>
            <a:endParaRPr lang="en-US" sz="1400" dirty="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9002" y="4175641"/>
            <a:ext cx="147161" cy="147161"/>
          </a:xfrm>
          <a:prstGeom prst="rect">
            <a:avLst/>
          </a:prstGeom>
        </p:spPr>
      </p:pic>
      <p:sp>
        <p:nvSpPr>
          <p:cNvPr id="21" name="Shape 14"/>
          <p:cNvSpPr/>
          <p:nvPr/>
        </p:nvSpPr>
        <p:spPr>
          <a:xfrm>
            <a:off x="589002" y="4392216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2" name="Text 15"/>
          <p:cNvSpPr/>
          <p:nvPr/>
        </p:nvSpPr>
        <p:spPr>
          <a:xfrm>
            <a:off x="589002" y="4496276"/>
            <a:ext cx="2757845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Time-bound (Temporizzato)</a:t>
            </a:r>
            <a:endParaRPr lang="en-US" sz="1400" dirty="0"/>
          </a:p>
        </p:txBody>
      </p:sp>
      <p:sp>
        <p:nvSpPr>
          <p:cNvPr id="23" name="Text 16"/>
          <p:cNvSpPr/>
          <p:nvPr/>
        </p:nvSpPr>
        <p:spPr>
          <a:xfrm>
            <a:off x="589002" y="4785122"/>
            <a:ext cx="2133362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 scadenze definite</a:t>
            </a:r>
            <a:endParaRPr lang="en-US" sz="1400" dirty="0"/>
          </a:p>
        </p:txBody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88781" y="4175641"/>
            <a:ext cx="147161" cy="147161"/>
          </a:xfrm>
          <a:prstGeom prst="rect">
            <a:avLst/>
          </a:prstGeom>
        </p:spPr>
      </p:pic>
      <p:sp>
        <p:nvSpPr>
          <p:cNvPr id="25" name="Shape 17"/>
          <p:cNvSpPr/>
          <p:nvPr/>
        </p:nvSpPr>
        <p:spPr>
          <a:xfrm>
            <a:off x="7388781" y="4392216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Text 18"/>
          <p:cNvSpPr/>
          <p:nvPr/>
        </p:nvSpPr>
        <p:spPr>
          <a:xfrm>
            <a:off x="7388781" y="4496276"/>
            <a:ext cx="2845832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Participatory (Partecipativo)</a:t>
            </a:r>
            <a:endParaRPr lang="en-US" sz="1400" dirty="0"/>
          </a:p>
        </p:txBody>
      </p:sp>
      <p:sp>
        <p:nvSpPr>
          <p:cNvPr id="27" name="Text 19"/>
          <p:cNvSpPr/>
          <p:nvPr/>
        </p:nvSpPr>
        <p:spPr>
          <a:xfrm>
            <a:off x="7388781" y="4785122"/>
            <a:ext cx="2949893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Co-progettato con i beneficiari</a:t>
            </a:r>
            <a:endParaRPr lang="en-US" sz="1400" dirty="0"/>
          </a:p>
        </p:txBody>
      </p:sp>
      <p:pic>
        <p:nvPicPr>
          <p:cNvPr id="28" name="Image 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9002" y="5291138"/>
            <a:ext cx="147161" cy="147161"/>
          </a:xfrm>
          <a:prstGeom prst="rect">
            <a:avLst/>
          </a:prstGeom>
        </p:spPr>
      </p:pic>
      <p:sp>
        <p:nvSpPr>
          <p:cNvPr id="29" name="Shape 20"/>
          <p:cNvSpPr/>
          <p:nvPr/>
        </p:nvSpPr>
        <p:spPr>
          <a:xfrm>
            <a:off x="589002" y="5507712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0" name="Text 21"/>
          <p:cNvSpPr/>
          <p:nvPr/>
        </p:nvSpPr>
        <p:spPr>
          <a:xfrm>
            <a:off x="589002" y="5611773"/>
            <a:ext cx="4843820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Learning-oriented (Orientato all'apprendimento)</a:t>
            </a:r>
            <a:endParaRPr lang="en-US" sz="1400" dirty="0"/>
          </a:p>
        </p:txBody>
      </p:sp>
      <p:sp>
        <p:nvSpPr>
          <p:cNvPr id="31" name="Text 22"/>
          <p:cNvSpPr/>
          <p:nvPr/>
        </p:nvSpPr>
        <p:spPr>
          <a:xfrm>
            <a:off x="589002" y="5900618"/>
            <a:ext cx="2663309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 spazio per adattamenti</a:t>
            </a:r>
            <a:endParaRPr lang="en-US" sz="1400" dirty="0"/>
          </a:p>
        </p:txBody>
      </p:sp>
      <p:pic>
        <p:nvPicPr>
          <p:cNvPr id="32" name="Image 7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88781" y="5291138"/>
            <a:ext cx="147161" cy="147161"/>
          </a:xfrm>
          <a:prstGeom prst="rect">
            <a:avLst/>
          </a:prstGeom>
        </p:spPr>
      </p:pic>
      <p:sp>
        <p:nvSpPr>
          <p:cNvPr id="33" name="Shape 23"/>
          <p:cNvSpPr/>
          <p:nvPr/>
        </p:nvSpPr>
        <p:spPr>
          <a:xfrm>
            <a:off x="7388781" y="5507712"/>
            <a:ext cx="6652617" cy="15240"/>
          </a:xfrm>
          <a:prstGeom prst="rect">
            <a:avLst/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4" name="Text 24"/>
          <p:cNvSpPr/>
          <p:nvPr/>
        </p:nvSpPr>
        <p:spPr>
          <a:xfrm>
            <a:off x="7388781" y="5611773"/>
            <a:ext cx="2472928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Sustainable (Sostenibile)</a:t>
            </a:r>
            <a:endParaRPr lang="en-US" sz="1400" dirty="0"/>
          </a:p>
        </p:txBody>
      </p:sp>
      <p:sp>
        <p:nvSpPr>
          <p:cNvPr id="35" name="Text 25"/>
          <p:cNvSpPr/>
          <p:nvPr/>
        </p:nvSpPr>
        <p:spPr>
          <a:xfrm>
            <a:off x="7388781" y="5900618"/>
            <a:ext cx="3124319" cy="230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 impatto duraturo nel tempo</a:t>
            </a:r>
            <a:endParaRPr lang="en-US" sz="1400" dirty="0"/>
          </a:p>
        </p:txBody>
      </p:sp>
      <p:sp>
        <p:nvSpPr>
          <p:cNvPr id="36" name="Shape 26"/>
          <p:cNvSpPr/>
          <p:nvPr/>
        </p:nvSpPr>
        <p:spPr>
          <a:xfrm>
            <a:off x="589002" y="6406634"/>
            <a:ext cx="13452396" cy="1405890"/>
          </a:xfrm>
          <a:prstGeom prst="roundRect">
            <a:avLst>
              <a:gd name="adj" fmla="val 650"/>
            </a:avLst>
          </a:prstGeom>
          <a:solidFill>
            <a:srgbClr val="D7D9D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7" name="Image 8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6163" y="6635234"/>
            <a:ext cx="230029" cy="184071"/>
          </a:xfrm>
          <a:prstGeom prst="rect">
            <a:avLst/>
          </a:prstGeom>
        </p:spPr>
      </p:pic>
      <p:sp>
        <p:nvSpPr>
          <p:cNvPr id="38" name="Text 27"/>
          <p:cNvSpPr/>
          <p:nvPr/>
        </p:nvSpPr>
        <p:spPr>
          <a:xfrm>
            <a:off x="1113353" y="6590586"/>
            <a:ext cx="12780883" cy="588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B05EF1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Esempio di obiettivo SMART-PLUS:</a:t>
            </a:r>
            <a:r>
              <a:rPr lang="en-US" sz="1400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"</a:t>
            </a:r>
            <a:r>
              <a:rPr lang="en-US" sz="1400" b="1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Formare 50 giovani NEET (18-29 anni) di Milano sulle competenze digitali di base entro 6 mesi, con almeno il 70% che supera la certificazione finale, attraverso un percorso co-progettato e che prevede follow-up a 12 mesi."</a:t>
            </a:r>
            <a:endParaRPr lang="en-US" sz="1400" dirty="0"/>
          </a:p>
        </p:txBody>
      </p:sp>
      <p:sp>
        <p:nvSpPr>
          <p:cNvPr id="39" name="Text 28"/>
          <p:cNvSpPr/>
          <p:nvPr/>
        </p:nvSpPr>
        <p:spPr>
          <a:xfrm>
            <a:off x="1113353" y="7311985"/>
            <a:ext cx="12780883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Indicatore associato: N° certificazioni conseguite / N° partecipanti iniziali × 100</a:t>
            </a:r>
            <a:endParaRPr 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769" y="303848"/>
            <a:ext cx="275510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Obiettivi SMART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40769" y="868561"/>
            <a:ext cx="13748861" cy="176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8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</a:t>
            </a:r>
            <a:endParaRPr lang="en-US" sz="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69" y="868561"/>
            <a:ext cx="13287588" cy="693312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400943" y="1268016"/>
            <a:ext cx="3796189" cy="176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endParaRPr lang="en-US" sz="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658" y="478988"/>
            <a:ext cx="6674763" cy="537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7. Target Group: I Beneficiari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8658" y="1361242"/>
            <a:ext cx="13253085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target group è il cuore pulsante del tuo progetto: le persone per cui stai lavorando. Definirlo con precisione ti aiuta a progettare attività realmente efficaci e a misurare l'impatto in modo significativo.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688658" y="2243495"/>
            <a:ext cx="6540460" cy="3081814"/>
          </a:xfrm>
          <a:prstGeom prst="roundRect">
            <a:avLst>
              <a:gd name="adj" fmla="val 297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868442" y="2423279"/>
            <a:ext cx="2394942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🎯</a:t>
            </a: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Beneficiari diretti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68442" y="2795588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Chi partecipa attivamente alle attività del progetto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868442" y="3243143"/>
            <a:ext cx="6180892" cy="6886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Caratteristiche demografiche (età, genere, provenienza)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868442" y="3992047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Condizioni socio-economiche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868442" y="4396621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Bisogni specifici da soddisfare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868442" y="4801195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Numero stimato di partecipanti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7401282" y="2243495"/>
            <a:ext cx="6540460" cy="3081814"/>
          </a:xfrm>
          <a:prstGeom prst="roundRect">
            <a:avLst>
              <a:gd name="adj" fmla="val 297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7581067" y="2423279"/>
            <a:ext cx="2618184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🌐</a:t>
            </a: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Beneficiari indiretti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7581067" y="2795588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Chi trae vantaggio dai cambiamenti generati dal progetto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7581067" y="3243143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Famiglie dei partecipanti diretti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7581067" y="3647718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Comunità locale nel suo insieme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7581067" y="4052292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Istituzioni che operano nello stesso ambito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581067" y="4456867"/>
            <a:ext cx="6180892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Altri progetti che possono replicare il modello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688658" y="5691068"/>
            <a:ext cx="3249811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Strategie di coinvolgimento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688658" y="6132314"/>
            <a:ext cx="64165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Mappatura attraverso enti locali e scuole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88658" y="6536888"/>
            <a:ext cx="64165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Campagne di comunicazione mirate</a:t>
            </a: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688658" y="6941463"/>
            <a:ext cx="64165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Collaborazione con associazioni di categoria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88658" y="7346037"/>
            <a:ext cx="64165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Passaparola e testimonianze di pari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7532846" y="5691068"/>
            <a:ext cx="2186107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Criteri di selezione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7581067" y="6132314"/>
            <a:ext cx="6416516" cy="1032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Definisci criteri trasparenti e inclusivi per la partecipazione, evitando discriminazioni e garantendo pari opportunità di accesso</a:t>
            </a:r>
            <a:r>
              <a:rPr lang="en-US" sz="165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5439" y="615672"/>
            <a:ext cx="4096822" cy="512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8. Attività e Ruoli</a:t>
            </a:r>
            <a:endParaRPr lang="en-US" sz="3200" dirty="0"/>
          </a:p>
        </p:txBody>
      </p:sp>
      <p:sp>
        <p:nvSpPr>
          <p:cNvPr id="3" name="Text 1"/>
          <p:cNvSpPr/>
          <p:nvPr/>
        </p:nvSpPr>
        <p:spPr>
          <a:xfrm>
            <a:off x="655439" y="1193244"/>
            <a:ext cx="13319522" cy="5119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5E98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Le attività sono il motore operativo del progetto. Devono essere coerenti con gli obiettivi, realistiche rispetto ai tempi e alle risorse, e accompagnate da una chiara assegnazione di responsabilità.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655439" y="1950958"/>
            <a:ext cx="6577846" cy="3381613"/>
          </a:xfrm>
          <a:prstGeom prst="roundRect">
            <a:avLst>
              <a:gd name="adj" fmla="val 270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678299" y="1973818"/>
            <a:ext cx="6532126" cy="491609"/>
          </a:xfrm>
          <a:prstGeom prst="rect">
            <a:avLst/>
          </a:prstGeom>
          <a:solidFill>
            <a:srgbClr val="F8ECE4"/>
          </a:solidFill>
          <a:ln/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3821430" y="2062163"/>
            <a:ext cx="245745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842129" y="2629257"/>
            <a:ext cx="2311479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Prima attività chiave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42129" y="2983468"/>
            <a:ext cx="620446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Descrizione: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Definisci in modo dettagliato cosa verrà realizzato, con quale metodologia e in quanto tempo.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42129" y="3737015"/>
            <a:ext cx="6204466" cy="982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Responsabile: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Indica chi coordinerà l'attività (nome, ruolo, organizzazione) e quali competenze specifiche metterà a disposizione.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42129" y="4818221"/>
            <a:ext cx="6204466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Risorse necessarie: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Personale, materiali, spazi, tecnologie.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397115" y="1950958"/>
            <a:ext cx="6577846" cy="3381613"/>
          </a:xfrm>
          <a:prstGeom prst="roundRect">
            <a:avLst>
              <a:gd name="adj" fmla="val 270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Shape 10"/>
          <p:cNvSpPr/>
          <p:nvPr/>
        </p:nvSpPr>
        <p:spPr>
          <a:xfrm>
            <a:off x="7419975" y="1973818"/>
            <a:ext cx="6532126" cy="491609"/>
          </a:xfrm>
          <a:prstGeom prst="rect">
            <a:avLst/>
          </a:prstGeom>
          <a:solidFill>
            <a:srgbClr val="F8ECE4"/>
          </a:solidFill>
          <a:ln/>
          <a:effectLst>
            <a:outerShdw dist="1524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10563106" y="2062163"/>
            <a:ext cx="245745" cy="307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583805" y="2629257"/>
            <a:ext cx="2608421" cy="255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Seconda attività chiave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83805" y="2983468"/>
            <a:ext cx="620446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Descrizione: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Specifica obiettivi, metodologie, strumenti e modalità di coinvolgimento dei beneficiari.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83805" y="3737015"/>
            <a:ext cx="620446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Responsabile: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Identifica il coordinatore dell'attività con relative competenze tecniche e relazionali.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583805" y="4490561"/>
            <a:ext cx="6204466" cy="655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Timeline: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Quando inizia e quando termina, con eventuali milestone intermedie.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655439" y="5578316"/>
            <a:ext cx="6760250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Principi per una buona pianificazione delle attività</a:t>
            </a:r>
            <a:endParaRPr lang="en-US" sz="1900" dirty="0"/>
          </a:p>
        </p:txBody>
      </p:sp>
      <p:sp>
        <p:nvSpPr>
          <p:cNvPr id="19" name="Text 17"/>
          <p:cNvSpPr/>
          <p:nvPr/>
        </p:nvSpPr>
        <p:spPr>
          <a:xfrm>
            <a:off x="655439" y="6131362"/>
            <a:ext cx="1331952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Sequenzialità logica: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Le attività devono susseguirsi in un ordine sensato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655439" y="6516291"/>
            <a:ext cx="1331952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Complementarietà: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Ogni attività contribuisce in modo unico agli obiettivi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655439" y="6901220"/>
            <a:ext cx="1331952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Flessibilità: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Prevedere margini di adattamento in corso d'opera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655439" y="7286149"/>
            <a:ext cx="13319522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Monitoraggio continuo: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Verifiche periodiche sull'andamento e eventuali correttivi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64962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Piano Operativo e Gestione delle Attività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622697"/>
            <a:ext cx="430410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Cronoprogramma delle Attività (Diagramma di Gantt)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7307580" y="957501"/>
            <a:ext cx="15240" cy="4420076"/>
          </a:xfrm>
          <a:prstGeom prst="roundRect">
            <a:avLst>
              <a:gd name="adj" fmla="val 60000"/>
            </a:avLst>
          </a:prstGeom>
          <a:solidFill>
            <a:srgbClr val="000000">
              <a:alpha val="8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6921163" y="1061442"/>
            <a:ext cx="297656" cy="15240"/>
          </a:xfrm>
          <a:prstGeom prst="roundRect">
            <a:avLst>
              <a:gd name="adj" fmla="val 6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4"/>
          <p:cNvSpPr/>
          <p:nvPr/>
        </p:nvSpPr>
        <p:spPr>
          <a:xfrm>
            <a:off x="7203579" y="957501"/>
            <a:ext cx="223242" cy="223242"/>
          </a:xfrm>
          <a:prstGeom prst="roundRect">
            <a:avLst>
              <a:gd name="adj" fmla="val 409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7" name="Text 5"/>
          <p:cNvSpPr/>
          <p:nvPr/>
        </p:nvSpPr>
        <p:spPr>
          <a:xfrm>
            <a:off x="7240726" y="976074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5578673" y="991553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Mese</a:t>
            </a:r>
            <a:r>
              <a:rPr lang="en-US" sz="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1</a:t>
            </a:r>
            <a:endParaRPr lang="en-US" sz="950" dirty="0"/>
          </a:p>
        </p:txBody>
      </p:sp>
      <p:sp>
        <p:nvSpPr>
          <p:cNvPr id="9" name="Text 7"/>
          <p:cNvSpPr/>
          <p:nvPr/>
        </p:nvSpPr>
        <p:spPr>
          <a:xfrm>
            <a:off x="5578673" y="118622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204C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Fase Preparatoria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411581" y="1656636"/>
            <a:ext cx="297656" cy="15240"/>
          </a:xfrm>
          <a:prstGeom prst="roundRect">
            <a:avLst>
              <a:gd name="adj" fmla="val 6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Shape 13"/>
          <p:cNvSpPr/>
          <p:nvPr/>
        </p:nvSpPr>
        <p:spPr>
          <a:xfrm>
            <a:off x="7203579" y="1552694"/>
            <a:ext cx="223242" cy="223242"/>
          </a:xfrm>
          <a:prstGeom prst="roundRect">
            <a:avLst>
              <a:gd name="adj" fmla="val 409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7240726" y="1571268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</a:t>
            </a:r>
            <a:endParaRPr lang="en-US" sz="1150" dirty="0"/>
          </a:p>
        </p:txBody>
      </p:sp>
      <p:sp>
        <p:nvSpPr>
          <p:cNvPr id="17" name="Text 15"/>
          <p:cNvSpPr/>
          <p:nvPr/>
        </p:nvSpPr>
        <p:spPr>
          <a:xfrm>
            <a:off x="7811333" y="1586746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Mesi 2-3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811333" y="1781413"/>
            <a:ext cx="1442680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204C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Primo Ciclo Formativo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6921163" y="2600920"/>
            <a:ext cx="297656" cy="15240"/>
          </a:xfrm>
          <a:prstGeom prst="roundRect">
            <a:avLst>
              <a:gd name="adj" fmla="val 6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4" name="Shape 22"/>
          <p:cNvSpPr/>
          <p:nvPr/>
        </p:nvSpPr>
        <p:spPr>
          <a:xfrm>
            <a:off x="7203579" y="2496979"/>
            <a:ext cx="223242" cy="223242"/>
          </a:xfrm>
          <a:prstGeom prst="roundRect">
            <a:avLst>
              <a:gd name="adj" fmla="val 409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5" name="Text 23"/>
          <p:cNvSpPr/>
          <p:nvPr/>
        </p:nvSpPr>
        <p:spPr>
          <a:xfrm>
            <a:off x="7240726" y="2515553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1150" dirty="0"/>
          </a:p>
        </p:txBody>
      </p:sp>
      <p:sp>
        <p:nvSpPr>
          <p:cNvPr id="26" name="Text 24"/>
          <p:cNvSpPr/>
          <p:nvPr/>
        </p:nvSpPr>
        <p:spPr>
          <a:xfrm>
            <a:off x="5578673" y="2531031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Mese 4</a:t>
            </a:r>
            <a:endParaRPr lang="en-US" sz="2000" dirty="0"/>
          </a:p>
        </p:txBody>
      </p:sp>
      <p:sp>
        <p:nvSpPr>
          <p:cNvPr id="27" name="Text 25"/>
          <p:cNvSpPr/>
          <p:nvPr/>
        </p:nvSpPr>
        <p:spPr>
          <a:xfrm>
            <a:off x="4688205" y="2725698"/>
            <a:ext cx="213086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204C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Secondo Ciclo e Specializzazione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7411581" y="3370659"/>
            <a:ext cx="297656" cy="15240"/>
          </a:xfrm>
          <a:prstGeom prst="roundRect">
            <a:avLst>
              <a:gd name="adj" fmla="val 6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3" name="Shape 31"/>
          <p:cNvSpPr/>
          <p:nvPr/>
        </p:nvSpPr>
        <p:spPr>
          <a:xfrm>
            <a:off x="7203579" y="3266718"/>
            <a:ext cx="223242" cy="223242"/>
          </a:xfrm>
          <a:prstGeom prst="roundRect">
            <a:avLst>
              <a:gd name="adj" fmla="val 409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4" name="Text 32"/>
          <p:cNvSpPr/>
          <p:nvPr/>
        </p:nvSpPr>
        <p:spPr>
          <a:xfrm>
            <a:off x="7240726" y="3285292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4</a:t>
            </a:r>
            <a:endParaRPr lang="en-US" sz="1150" dirty="0"/>
          </a:p>
        </p:txBody>
      </p:sp>
      <p:sp>
        <p:nvSpPr>
          <p:cNvPr id="35" name="Text 33"/>
          <p:cNvSpPr/>
          <p:nvPr/>
        </p:nvSpPr>
        <p:spPr>
          <a:xfrm>
            <a:off x="7811333" y="3300770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Mese 5</a:t>
            </a:r>
            <a:endParaRPr lang="en-US" sz="2000" dirty="0"/>
          </a:p>
        </p:txBody>
      </p:sp>
      <p:sp>
        <p:nvSpPr>
          <p:cNvPr id="36" name="Text 34"/>
          <p:cNvSpPr/>
          <p:nvPr/>
        </p:nvSpPr>
        <p:spPr>
          <a:xfrm>
            <a:off x="7811333" y="3495437"/>
            <a:ext cx="185904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204C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Follow-up e Consolidamento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921163" y="4140398"/>
            <a:ext cx="297656" cy="15240"/>
          </a:xfrm>
          <a:prstGeom prst="roundRect">
            <a:avLst>
              <a:gd name="adj" fmla="val 60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42" name="Shape 40"/>
          <p:cNvSpPr/>
          <p:nvPr/>
        </p:nvSpPr>
        <p:spPr>
          <a:xfrm>
            <a:off x="7203579" y="4036457"/>
            <a:ext cx="223242" cy="223242"/>
          </a:xfrm>
          <a:prstGeom prst="roundRect">
            <a:avLst>
              <a:gd name="adj" fmla="val 4096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3" name="Text 41"/>
          <p:cNvSpPr/>
          <p:nvPr/>
        </p:nvSpPr>
        <p:spPr>
          <a:xfrm>
            <a:off x="7240726" y="4055031"/>
            <a:ext cx="148828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150"/>
              </a:lnSpc>
              <a:buNone/>
            </a:pPr>
            <a:r>
              <a:rPr lang="en-US" sz="11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5</a:t>
            </a:r>
            <a:endParaRPr lang="en-US" sz="1150" dirty="0"/>
          </a:p>
        </p:txBody>
      </p:sp>
      <p:sp>
        <p:nvSpPr>
          <p:cNvPr id="44" name="Text 42"/>
          <p:cNvSpPr/>
          <p:nvPr/>
        </p:nvSpPr>
        <p:spPr>
          <a:xfrm>
            <a:off x="5578673" y="4070509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Mese 6</a:t>
            </a:r>
            <a:endParaRPr lang="en-US" sz="2000" dirty="0"/>
          </a:p>
        </p:txBody>
      </p:sp>
      <p:sp>
        <p:nvSpPr>
          <p:cNvPr id="45" name="Text 43"/>
          <p:cNvSpPr/>
          <p:nvPr/>
        </p:nvSpPr>
        <p:spPr>
          <a:xfrm>
            <a:off x="5578673" y="4265176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200"/>
              </a:lnSpc>
              <a:buNone/>
            </a:pPr>
            <a:r>
              <a:rPr lang="en-US" sz="1600" b="1" dirty="0">
                <a:solidFill>
                  <a:srgbClr val="204C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Valutazione Finale</a:t>
            </a:r>
            <a:endParaRPr lang="en-US" sz="1600" dirty="0"/>
          </a:p>
        </p:txBody>
      </p:sp>
      <p:pic>
        <p:nvPicPr>
          <p:cNvPr id="5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430" y="6161365"/>
            <a:ext cx="133945" cy="133945"/>
          </a:xfrm>
          <a:prstGeom prst="rect">
            <a:avLst/>
          </a:prstGeom>
        </p:spPr>
      </p:pic>
      <p:pic>
        <p:nvPicPr>
          <p:cNvPr id="63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430" y="8485942"/>
            <a:ext cx="133945" cy="1339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Gantt - Timeline </a:t>
            </a:r>
            <a:endParaRPr lang="en-US" sz="1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7" y="929689"/>
            <a:ext cx="13850506" cy="7460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27832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1. Titolo del Progetto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396835" y="821173"/>
            <a:ext cx="13961716" cy="2163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titolo è il primo elemento che cattura l'attenzione e comunica l'essenza del tuo progetto. Deve essere memorabile, immediato e rappresentativo dell'impatto che vuoi </a:t>
            </a:r>
            <a:r>
              <a:rPr lang="en-US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generare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</a:p>
          <a:p>
            <a:pPr marL="0" indent="0" algn="l">
              <a:lnSpc>
                <a:spcPts val="1550"/>
              </a:lnSpc>
              <a:buNone/>
            </a:pPr>
            <a:endParaRPr lang="en-US" dirty="0">
              <a:solidFill>
                <a:srgbClr val="151617"/>
              </a:solidFill>
              <a:latin typeface="Inconsolata" pitchFamily="34" charset="0"/>
              <a:ea typeface="Inconsolata" pitchFamily="34" charset="-122"/>
            </a:endParaRPr>
          </a:p>
          <a:p>
            <a:pPr marL="0" indent="0" algn="l">
              <a:lnSpc>
                <a:spcPts val="1550"/>
              </a:lnSpc>
              <a:buNone/>
            </a:pPr>
            <a:r>
              <a:rPr lang="en-US" sz="2000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Caratteristiche</a:t>
            </a:r>
            <a:r>
              <a:rPr lang="en-US" sz="20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 di un buon </a:t>
            </a:r>
            <a:r>
              <a:rPr lang="en-US" sz="2000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titolo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: </a:t>
            </a:r>
          </a:p>
          <a:p>
            <a:pPr marL="0" indent="0" algn="l">
              <a:lnSpc>
                <a:spcPts val="1550"/>
              </a:lnSpc>
              <a:buNone/>
            </a:pPr>
            <a:endParaRPr lang="en-US" dirty="0">
              <a:solidFill>
                <a:srgbClr val="151617"/>
              </a:solidFill>
              <a:latin typeface="Inconsolata" pitchFamily="34" charset="0"/>
              <a:ea typeface="Inconsolata" pitchFamily="34" charset="-122"/>
            </a:endParaRPr>
          </a:p>
          <a:p>
            <a:pPr marL="285750" indent="-285750" algn="l">
              <a:lnSpc>
                <a:spcPts val="1550"/>
              </a:lnSpc>
              <a:buFontTx/>
              <a:buChar char="-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Chiaro e </a:t>
            </a:r>
            <a:r>
              <a:rPr lang="en-US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comprensibile</a:t>
            </a: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 </a:t>
            </a:r>
            <a:r>
              <a:rPr lang="en-US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immediatamente</a:t>
            </a:r>
            <a:endParaRPr lang="en-US" b="1" dirty="0">
              <a:solidFill>
                <a:srgbClr val="151617"/>
              </a:solidFill>
              <a:latin typeface="Inconsolata" pitchFamily="34" charset="0"/>
              <a:ea typeface="Inconsolata" pitchFamily="34" charset="-122"/>
            </a:endParaRPr>
          </a:p>
          <a:p>
            <a:pPr marL="285750" indent="-285750" algn="l">
              <a:lnSpc>
                <a:spcPts val="1550"/>
              </a:lnSpc>
              <a:buFontTx/>
              <a:buChar char="-"/>
            </a:pPr>
            <a:r>
              <a:rPr lang="en-US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Sintetico</a:t>
            </a: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 </a:t>
            </a:r>
          </a:p>
          <a:p>
            <a:pPr marL="285750" indent="-285750" algn="l">
              <a:lnSpc>
                <a:spcPts val="1550"/>
              </a:lnSpc>
              <a:buFontTx/>
              <a:buChar char="-"/>
            </a:pPr>
            <a:r>
              <a:rPr lang="en-US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Evocativo</a:t>
            </a:r>
            <a:endParaRPr lang="en-US" b="1" dirty="0">
              <a:solidFill>
                <a:srgbClr val="151617"/>
              </a:solidFill>
              <a:latin typeface="Inconsolata" pitchFamily="34" charset="0"/>
              <a:ea typeface="Inconsolata" pitchFamily="34" charset="-122"/>
            </a:endParaRPr>
          </a:p>
          <a:p>
            <a:pPr marL="285750" indent="-285750" algn="l">
              <a:lnSpc>
                <a:spcPts val="1550"/>
              </a:lnSpc>
              <a:buFontTx/>
              <a:buChar char="-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Facile da </a:t>
            </a:r>
            <a:r>
              <a:rPr lang="en-US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ricordare</a:t>
            </a: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</a:rPr>
              <a:t> </a:t>
            </a:r>
          </a:p>
        </p:txBody>
      </p:sp>
      <p:sp>
        <p:nvSpPr>
          <p:cNvPr id="6" name="Text 4"/>
          <p:cNvSpPr/>
          <p:nvPr/>
        </p:nvSpPr>
        <p:spPr>
          <a:xfrm>
            <a:off x="396835" y="1706642"/>
            <a:ext cx="2027515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260151" y="2339802"/>
            <a:ext cx="11365360" cy="546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endParaRPr lang="en-US" sz="1600" b="1" dirty="0">
              <a:solidFill>
                <a:srgbClr val="151617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 marL="0" indent="0" algn="l">
              <a:lnSpc>
                <a:spcPts val="1550"/>
              </a:lnSpc>
              <a:buNone/>
            </a:pPr>
            <a:endParaRPr lang="en-US" sz="1600" b="1" dirty="0">
              <a:solidFill>
                <a:srgbClr val="151617"/>
              </a:solidFill>
              <a:latin typeface="Inconsolata" pitchFamily="34" charset="0"/>
              <a:ea typeface="Inconsolata" pitchFamily="34" charset="-122"/>
              <a:cs typeface="Inconsolata" pitchFamily="34" charset="-120"/>
            </a:endParaRPr>
          </a:p>
          <a:p>
            <a:pPr marL="0" indent="0" algn="l">
              <a:lnSpc>
                <a:spcPts val="1550"/>
              </a:lnSpc>
              <a:buNone/>
            </a:pPr>
            <a:r>
              <a:rPr lang="en-US" sz="1600" b="1" dirty="0" err="1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Esempi</a:t>
            </a: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:</a:t>
            </a: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"Giovani in Azione per l'Inclusione", "Ponti Digitali: Connettere Generazioni", "Cultura Senza Barriere"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8869561" y="3511593"/>
            <a:ext cx="4967168" cy="970608"/>
          </a:xfrm>
          <a:prstGeom prst="roundRect">
            <a:avLst>
              <a:gd name="adj" fmla="val 1386"/>
            </a:avLst>
          </a:prstGeom>
          <a:solidFill>
            <a:srgbClr val="D7D9DA"/>
          </a:solidFill>
          <a:ln/>
        </p:spPr>
        <p:txBody>
          <a:bodyPr/>
          <a:lstStyle/>
          <a:p>
            <a:endParaRPr lang="it-IT" sz="16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076" y="6074807"/>
            <a:ext cx="155019" cy="12394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095839" y="3693024"/>
            <a:ext cx="4514612" cy="66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💡</a:t>
            </a:r>
            <a:r>
              <a:rPr lang="en-US" sz="1600" b="1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Consiglio:</a:t>
            </a:r>
            <a:r>
              <a:rPr lang="en-US" sz="1600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Prova a scrivere 3-4 versioni diverse e scegli quella che meglio rappresenta l'anima del tuo progetto.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396835" y="6805017"/>
            <a:ext cx="13836729" cy="3171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838200" y="3255959"/>
            <a:ext cx="3488590" cy="152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IL MIO TITOLO DEL PROGETTO: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 12"/>
          <p:cNvSpPr/>
          <p:nvPr/>
        </p:nvSpPr>
        <p:spPr>
          <a:xfrm>
            <a:off x="126149" y="3527891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149700" y="3909714"/>
            <a:ext cx="2979896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ESERCIZIO 1: Brainstorming del titolo</a:t>
            </a:r>
            <a:endParaRPr lang="en-US" sz="1600" dirty="0"/>
          </a:p>
        </p:txBody>
      </p:sp>
      <p:sp>
        <p:nvSpPr>
          <p:cNvPr id="18" name="Text 14"/>
          <p:cNvSpPr/>
          <p:nvPr/>
        </p:nvSpPr>
        <p:spPr>
          <a:xfrm>
            <a:off x="135444" y="4204887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Scrivi qui sotto 4 possibili titoli per il tuo progetto: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149700" y="4703505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  <p:sp>
        <p:nvSpPr>
          <p:cNvPr id="20" name="Text 16"/>
          <p:cNvSpPr/>
          <p:nvPr/>
        </p:nvSpPr>
        <p:spPr>
          <a:xfrm>
            <a:off x="126148" y="5086768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  <p:sp>
        <p:nvSpPr>
          <p:cNvPr id="21" name="Text 17"/>
          <p:cNvSpPr/>
          <p:nvPr/>
        </p:nvSpPr>
        <p:spPr>
          <a:xfrm>
            <a:off x="-340575" y="5440911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800100" lvl="1" indent="-342900">
              <a:lnSpc>
                <a:spcPts val="12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  <p:sp>
        <p:nvSpPr>
          <p:cNvPr id="22" name="Text 18"/>
          <p:cNvSpPr/>
          <p:nvPr/>
        </p:nvSpPr>
        <p:spPr>
          <a:xfrm>
            <a:off x="126147" y="5784874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  <p:sp>
        <p:nvSpPr>
          <p:cNvPr id="23" name="Text 19"/>
          <p:cNvSpPr/>
          <p:nvPr/>
        </p:nvSpPr>
        <p:spPr>
          <a:xfrm>
            <a:off x="9373076" y="5249536"/>
            <a:ext cx="2435424" cy="198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Checklist di verifica:</a:t>
            </a:r>
            <a:endParaRPr lang="en-US" sz="1600" dirty="0"/>
          </a:p>
        </p:txBody>
      </p:sp>
      <p:sp>
        <p:nvSpPr>
          <p:cNvPr id="24" name="Text 20"/>
          <p:cNvSpPr/>
          <p:nvPr/>
        </p:nvSpPr>
        <p:spPr>
          <a:xfrm>
            <a:off x="7617300" y="5576507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Valuta i tuoi titoli rispetto alle seguenti caratteristiche:</a:t>
            </a:r>
            <a:endParaRPr lang="en-US" sz="1600" dirty="0"/>
          </a:p>
        </p:txBody>
      </p:sp>
      <p:sp>
        <p:nvSpPr>
          <p:cNvPr id="25" name="Text 21"/>
          <p:cNvSpPr/>
          <p:nvPr/>
        </p:nvSpPr>
        <p:spPr>
          <a:xfrm>
            <a:off x="7229475" y="6042725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☐ Chiaro e comprensibile al primo sguardo</a:t>
            </a:r>
            <a:endParaRPr lang="en-US" sz="1600" dirty="0"/>
          </a:p>
        </p:txBody>
      </p:sp>
      <p:sp>
        <p:nvSpPr>
          <p:cNvPr id="26" name="Text 22"/>
          <p:cNvSpPr/>
          <p:nvPr/>
        </p:nvSpPr>
        <p:spPr>
          <a:xfrm>
            <a:off x="7229475" y="6457712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☐ Sintetico (massimo 8-10 parole)</a:t>
            </a:r>
            <a:endParaRPr lang="en-US" sz="1600" dirty="0"/>
          </a:p>
        </p:txBody>
      </p:sp>
      <p:sp>
        <p:nvSpPr>
          <p:cNvPr id="27" name="Text 23"/>
          <p:cNvSpPr/>
          <p:nvPr/>
        </p:nvSpPr>
        <p:spPr>
          <a:xfrm>
            <a:off x="7229475" y="6814977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☐ Evocativo del beneficio sociale</a:t>
            </a:r>
            <a:endParaRPr lang="en-US" sz="1600" dirty="0"/>
          </a:p>
        </p:txBody>
      </p:sp>
      <p:sp>
        <p:nvSpPr>
          <p:cNvPr id="28" name="Text 24"/>
          <p:cNvSpPr/>
          <p:nvPr/>
        </p:nvSpPr>
        <p:spPr>
          <a:xfrm>
            <a:off x="7229475" y="7165473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☐ Facile da ricordare e comunicare</a:t>
            </a:r>
            <a:endParaRPr lang="en-US" sz="1600" dirty="0"/>
          </a:p>
        </p:txBody>
      </p:sp>
      <p:sp>
        <p:nvSpPr>
          <p:cNvPr id="29" name="Text 25"/>
          <p:cNvSpPr/>
          <p:nvPr/>
        </p:nvSpPr>
        <p:spPr>
          <a:xfrm>
            <a:off x="396834" y="6507280"/>
            <a:ext cx="2912447" cy="2579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solidFill>
                  <a:srgbClr val="00206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VERSIONE FINALE SCELTA</a:t>
            </a: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:</a:t>
            </a:r>
            <a:endParaRPr lang="en-US" sz="1600" dirty="0"/>
          </a:p>
        </p:txBody>
      </p:sp>
      <p:sp>
        <p:nvSpPr>
          <p:cNvPr id="30" name="Text 26"/>
          <p:cNvSpPr/>
          <p:nvPr/>
        </p:nvSpPr>
        <p:spPr>
          <a:xfrm>
            <a:off x="149699" y="7119003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____________________________________________________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2796" y="406718"/>
            <a:ext cx="3357443" cy="3615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9. Budget di Massima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462796" y="999649"/>
            <a:ext cx="13704808" cy="4629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budget è la traduzione economica del tuo progetto. Deve essere realistico, dettagliato e coerente con le attività pianificate. Un budget ben strutturato aumenta la credibilità del progetto agli occhi dei finanziatori.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462796" y="1636038"/>
            <a:ext cx="3454956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Dettaglio delle Voci di Costo Stimate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462796" y="2026444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Materiali didattici: €2,500.00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Questa voce include l'acquisto o la produzione di manuali, dispense, licenze per software didattici, materiali di consumo per workshop e altre risorse necessarie per le attività formative. L'importo stimato copre la creazione di contenuti di alta qualità e accessibili per i partecipanti.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462796" y="2761298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Personale/Formatori: €8,000.00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voce più consistente, dedicata alla retribuzione dei formatori esperti e del personale di supporto per la durata del progetto. Include le ore di preparazione, erogazione delle sessioni, valutazione e follow-up. Questo garantisce la presenza di figure professionali qualificate.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462796" y="3496151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Comunicazione: €1,500.00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Copre le spese per la diffusione e promozione del progetto. Include la creazione di materiale informativo (brochure, volantini), gestione dei canali social, pubblicità online mirata e l'organizzazione di eventi di lancio o presentazione. Essenziale per raggiungere il pubblico target.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62796" y="4231005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Affitto spazi: €3,000.00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Destinato alla locazione di aule, sale riunioni o spazi attrezzati per lo svolgimento delle attività e degli incontri previsti dal progetto. L'importo considera l'affitto per un periodo specifico, includendo eventuali costi per attrezzature base e servizi.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462796" y="4965859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Tecnologie/Software: €2,000.00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Questa voce copre l'acquisto di licenze software specifiche, l'accesso a piattaforme e-learning, eventuali strumenti hardware necessari per le attività (es. proiettori, tablet per i partecipanti) e il supporto tecnico per la loro configurazione e manutenzione.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462796" y="5700712"/>
            <a:ext cx="13704808" cy="694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50"/>
              </a:lnSpc>
              <a:buSzPct val="100000"/>
              <a:buChar char="•"/>
            </a:pPr>
            <a:r>
              <a:rPr lang="en-US" sz="14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Amministrazione: €1,000.00</a:t>
            </a: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Riguarda le spese generali di gestione e coordinamento del progetto, come la contabilità, la rendicontazione, le piccole spese d'ufficio e i costi bancari. Essenziale per assicurare una corretta e trasparente gestione finanziaria.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357127" y="6550104"/>
            <a:ext cx="4491157" cy="1297543"/>
          </a:xfrm>
          <a:prstGeom prst="roundRect">
            <a:avLst>
              <a:gd name="adj" fmla="val 70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016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Shape 10"/>
          <p:cNvSpPr/>
          <p:nvPr/>
        </p:nvSpPr>
        <p:spPr>
          <a:xfrm>
            <a:off x="586026" y="6648450"/>
            <a:ext cx="347067" cy="347067"/>
          </a:xfrm>
          <a:prstGeom prst="roundRect">
            <a:avLst>
              <a:gd name="adj" fmla="val 26343863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514" y="6743938"/>
            <a:ext cx="156091" cy="156091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586026" y="7111127"/>
            <a:ext cx="1446371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Voci da includere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586026" y="7338060"/>
            <a:ext cx="4244697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Personale, materiali, comunicazione, spazi, tecnologie, amministrazione, contingenze (5-10%).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5069562" y="6525220"/>
            <a:ext cx="4491157" cy="1297543"/>
          </a:xfrm>
          <a:prstGeom prst="roundRect">
            <a:avLst>
              <a:gd name="adj" fmla="val 70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016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Shape 14"/>
          <p:cNvSpPr/>
          <p:nvPr/>
        </p:nvSpPr>
        <p:spPr>
          <a:xfrm>
            <a:off x="5192792" y="6648450"/>
            <a:ext cx="347067" cy="347067"/>
          </a:xfrm>
          <a:prstGeom prst="roundRect">
            <a:avLst>
              <a:gd name="adj" fmla="val 26343863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8280" y="6743938"/>
            <a:ext cx="156091" cy="156091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192792" y="7111127"/>
            <a:ext cx="1663898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Principi di budgeting</a:t>
            </a:r>
            <a:endParaRPr lang="en-US" sz="1100" dirty="0"/>
          </a:p>
        </p:txBody>
      </p:sp>
      <p:sp>
        <p:nvSpPr>
          <p:cNvPr id="20" name="Text 16"/>
          <p:cNvSpPr/>
          <p:nvPr/>
        </p:nvSpPr>
        <p:spPr>
          <a:xfrm>
            <a:off x="5192792" y="7338060"/>
            <a:ext cx="4244697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Sii preciso ma non sovrastimare. Usa preventivi reali. Allinea i costi alle attività pianificate.</a:t>
            </a:r>
            <a:endParaRPr lang="en-US" sz="1400" dirty="0"/>
          </a:p>
        </p:txBody>
      </p:sp>
      <p:sp>
        <p:nvSpPr>
          <p:cNvPr id="21" name="Shape 17"/>
          <p:cNvSpPr/>
          <p:nvPr/>
        </p:nvSpPr>
        <p:spPr>
          <a:xfrm>
            <a:off x="9676328" y="6525220"/>
            <a:ext cx="4491157" cy="1297543"/>
          </a:xfrm>
          <a:prstGeom prst="roundRect">
            <a:avLst>
              <a:gd name="adj" fmla="val 705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016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8"/>
          <p:cNvSpPr/>
          <p:nvPr/>
        </p:nvSpPr>
        <p:spPr>
          <a:xfrm>
            <a:off x="9799558" y="6648450"/>
            <a:ext cx="347067" cy="347067"/>
          </a:xfrm>
          <a:prstGeom prst="roundRect">
            <a:avLst>
              <a:gd name="adj" fmla="val 26343863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95046" y="6743938"/>
            <a:ext cx="156091" cy="156091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9799558" y="7111127"/>
            <a:ext cx="1777841" cy="1807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Fonti di finanziamento</a:t>
            </a:r>
            <a:endParaRPr lang="en-US" sz="1100" dirty="0"/>
          </a:p>
        </p:txBody>
      </p:sp>
      <p:sp>
        <p:nvSpPr>
          <p:cNvPr id="25" name="Text 20"/>
          <p:cNvSpPr/>
          <p:nvPr/>
        </p:nvSpPr>
        <p:spPr>
          <a:xfrm>
            <a:off x="9799558" y="7338060"/>
            <a:ext cx="4244697" cy="36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Bandi pubblici, fondazioni private, crowdfunding, contributi in kind, co-finanziamento degli stakeholder</a:t>
            </a:r>
            <a:r>
              <a:rPr lang="en-US" sz="110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.</a:t>
            </a:r>
            <a:endParaRPr lang="en-US" sz="11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3027" y="277058"/>
            <a:ext cx="2519362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Budget Plan</a:t>
            </a:r>
            <a:endParaRPr lang="en-US" sz="1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26" y="793434"/>
            <a:ext cx="13708389" cy="669476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3027" y="8383191"/>
            <a:ext cx="13824347" cy="161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9472" y="507206"/>
            <a:ext cx="5162312" cy="421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10. Risultati Attesi e Impatto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539472" y="1198364"/>
            <a:ext cx="13551456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Questa sezione descrive i cambiamenti che il tuo progetto genererà. È fondamentale distinguere tra risultati immediati (output), cambiamenti a medio termine (outcome) e trasformazioni durature (impact).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41759" y="2226588"/>
            <a:ext cx="6505932" cy="134779"/>
          </a:xfrm>
          <a:prstGeom prst="roundRect">
            <a:avLst>
              <a:gd name="adj" fmla="val 678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539472" y="2091690"/>
            <a:ext cx="404574" cy="404574"/>
          </a:xfrm>
          <a:prstGeom prst="roundRect">
            <a:avLst>
              <a:gd name="adj" fmla="val 11300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556" y="2192774"/>
            <a:ext cx="202287" cy="2022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4251" y="2631043"/>
            <a:ext cx="1685925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Output misurabili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674251" y="2922627"/>
            <a:ext cx="643878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Numero di workshop realizzati, partecipanti formati, materiali prodotti, ore di attività erogate, eventi organizzati.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584877" y="2024301"/>
            <a:ext cx="6505932" cy="134779"/>
          </a:xfrm>
          <a:prstGeom prst="roundRect">
            <a:avLst>
              <a:gd name="adj" fmla="val 678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7382589" y="1889403"/>
            <a:ext cx="404574" cy="404574"/>
          </a:xfrm>
          <a:prstGeom prst="roundRect">
            <a:avLst>
              <a:gd name="adj" fmla="val 11300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83673" y="1990487"/>
            <a:ext cx="202287" cy="20228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17368" y="2428756"/>
            <a:ext cx="2192417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Outcome sui beneficiari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7517368" y="2720340"/>
            <a:ext cx="6438781" cy="809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Nuove competenze acquisite, maggiore consapevolezza, cambiamenti di attitudine, miglioramento dell'autoefficacia, ampliamento della rete sociale.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741759" y="4136112"/>
            <a:ext cx="6505932" cy="134779"/>
          </a:xfrm>
          <a:prstGeom prst="roundRect">
            <a:avLst>
              <a:gd name="adj" fmla="val 678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5" name="Shape 11"/>
          <p:cNvSpPr/>
          <p:nvPr/>
        </p:nvSpPr>
        <p:spPr>
          <a:xfrm>
            <a:off x="539472" y="4001214"/>
            <a:ext cx="404574" cy="404574"/>
          </a:xfrm>
          <a:prstGeom prst="roundRect">
            <a:avLst>
              <a:gd name="adj" fmla="val 11300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556" y="4102298"/>
            <a:ext cx="202287" cy="20228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74251" y="4540568"/>
            <a:ext cx="2012752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Outcome sul contesto</a:t>
            </a:r>
            <a:endParaRPr lang="en-US" sz="1300" dirty="0"/>
          </a:p>
        </p:txBody>
      </p:sp>
      <p:sp>
        <p:nvSpPr>
          <p:cNvPr id="18" name="Text 13"/>
          <p:cNvSpPr/>
          <p:nvPr/>
        </p:nvSpPr>
        <p:spPr>
          <a:xfrm>
            <a:off x="674251" y="4832152"/>
            <a:ext cx="643878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Rafforzamento delle reti locali, maggiore sensibilità delle istituzioni, creazione di modelli replicabili, empowerment della comunità.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7584877" y="3933825"/>
            <a:ext cx="6505932" cy="134779"/>
          </a:xfrm>
          <a:prstGeom prst="roundRect">
            <a:avLst>
              <a:gd name="adj" fmla="val 6784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0" name="Shape 15"/>
          <p:cNvSpPr/>
          <p:nvPr/>
        </p:nvSpPr>
        <p:spPr>
          <a:xfrm>
            <a:off x="7382589" y="3798927"/>
            <a:ext cx="404574" cy="404574"/>
          </a:xfrm>
          <a:prstGeom prst="roundRect">
            <a:avLst>
              <a:gd name="adj" fmla="val 113008"/>
            </a:avLst>
          </a:prstGeom>
          <a:solidFill>
            <a:srgbClr val="F8ECE4"/>
          </a:solidFill>
          <a:ln w="762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83673" y="3900011"/>
            <a:ext cx="202287" cy="20228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517368" y="4338280"/>
            <a:ext cx="214955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Impact a lungo termine</a:t>
            </a:r>
            <a:endParaRPr lang="en-US" sz="1300" dirty="0"/>
          </a:p>
        </p:txBody>
      </p:sp>
      <p:sp>
        <p:nvSpPr>
          <p:cNvPr id="23" name="Text 17"/>
          <p:cNvSpPr/>
          <p:nvPr/>
        </p:nvSpPr>
        <p:spPr>
          <a:xfrm>
            <a:off x="7517368" y="4629864"/>
            <a:ext cx="6438781" cy="539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Riduzione delle disuguaglianze, maggiore inclusione sociale, miglioramento della qualità della vita, cambiamento culturale duraturo.</a:t>
            </a:r>
            <a:endParaRPr lang="en-US" sz="1400" dirty="0"/>
          </a:p>
        </p:txBody>
      </p:sp>
      <p:sp>
        <p:nvSpPr>
          <p:cNvPr id="24" name="Text 18"/>
          <p:cNvSpPr/>
          <p:nvPr/>
        </p:nvSpPr>
        <p:spPr>
          <a:xfrm>
            <a:off x="539472" y="5792748"/>
            <a:ext cx="2442924" cy="210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Come dimostrare l'impatto</a:t>
            </a:r>
            <a:endParaRPr lang="en-US" sz="1300" dirty="0"/>
          </a:p>
        </p:txBody>
      </p:sp>
      <p:sp>
        <p:nvSpPr>
          <p:cNvPr id="25" name="Text 19"/>
          <p:cNvSpPr/>
          <p:nvPr/>
        </p:nvSpPr>
        <p:spPr>
          <a:xfrm>
            <a:off x="539472" y="6138267"/>
            <a:ext cx="661118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Raccolta dati pre e post intervento</a:t>
            </a:r>
            <a:endParaRPr lang="en-US" sz="1600" dirty="0"/>
          </a:p>
        </p:txBody>
      </p:sp>
      <p:sp>
        <p:nvSpPr>
          <p:cNvPr id="26" name="Text 20"/>
          <p:cNvSpPr/>
          <p:nvPr/>
        </p:nvSpPr>
        <p:spPr>
          <a:xfrm>
            <a:off x="539472" y="6455093"/>
            <a:ext cx="661118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Questionari di valutazione</a:t>
            </a:r>
            <a:endParaRPr lang="en-US" sz="1600" dirty="0"/>
          </a:p>
        </p:txBody>
      </p:sp>
      <p:sp>
        <p:nvSpPr>
          <p:cNvPr id="27" name="Text 21"/>
          <p:cNvSpPr/>
          <p:nvPr/>
        </p:nvSpPr>
        <p:spPr>
          <a:xfrm>
            <a:off x="539472" y="6771918"/>
            <a:ext cx="661118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Interviste qualitative con beneficiari</a:t>
            </a:r>
            <a:endParaRPr lang="en-US" sz="1600" dirty="0"/>
          </a:p>
        </p:txBody>
      </p:sp>
      <p:sp>
        <p:nvSpPr>
          <p:cNvPr id="28" name="Text 22"/>
          <p:cNvSpPr/>
          <p:nvPr/>
        </p:nvSpPr>
        <p:spPr>
          <a:xfrm>
            <a:off x="539472" y="7088743"/>
            <a:ext cx="661118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Storie di cambiamento (storytelling)</a:t>
            </a:r>
            <a:endParaRPr lang="en-US" sz="1600" dirty="0"/>
          </a:p>
        </p:txBody>
      </p:sp>
      <p:sp>
        <p:nvSpPr>
          <p:cNvPr id="29" name="Text 23"/>
          <p:cNvSpPr/>
          <p:nvPr/>
        </p:nvSpPr>
        <p:spPr>
          <a:xfrm>
            <a:off x="539472" y="7405568"/>
            <a:ext cx="661118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Indicatori di lungo periodo (follow-up)</a:t>
            </a:r>
            <a:endParaRPr lang="en-US" sz="1600" dirty="0"/>
          </a:p>
        </p:txBody>
      </p:sp>
      <p:sp>
        <p:nvSpPr>
          <p:cNvPr id="30" name="Shape 24"/>
          <p:cNvSpPr/>
          <p:nvPr/>
        </p:nvSpPr>
        <p:spPr>
          <a:xfrm>
            <a:off x="7487364" y="5809655"/>
            <a:ext cx="6611183" cy="1002863"/>
          </a:xfrm>
          <a:prstGeom prst="roundRect">
            <a:avLst>
              <a:gd name="adj" fmla="val 912"/>
            </a:avLst>
          </a:prstGeom>
          <a:solidFill>
            <a:srgbClr val="D7D9D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2143" y="5990630"/>
            <a:ext cx="210741" cy="168593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7967662" y="5978128"/>
            <a:ext cx="5996107" cy="632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💡 Suggerimento: Combina dati quantitativi (numeri, percentuali) con dati qualitativi (testimonianze, narrazioni) per un quadro completo dell'impatto.</a:t>
            </a:r>
            <a:endParaRPr lang="en-US" sz="13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8757" y="363498"/>
            <a:ext cx="4533424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11. Follow-up e Diffusione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28757" y="1040963"/>
            <a:ext cx="13572887" cy="528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F44444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Un progetto non finisce con la chiusura delle attività. Il follow-up garantisce la sostenibilità dei risultati nel tempo, mentre la diffusione amplifica l'impatto condividendo l'esperienza con altri attori.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2042517" y="2107644"/>
            <a:ext cx="2499122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Monitoraggio post-progetto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328731" y="2396608"/>
            <a:ext cx="4212908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Verifica a 6-12 mesi su come i beneficiari stanno applicando quanto appreso.</a:t>
            </a:r>
            <a:endParaRPr lang="en-US" sz="13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903" y="1718310"/>
            <a:ext cx="4750475" cy="47504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1031" y="3017222"/>
            <a:ext cx="197763" cy="19776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88617" y="2107644"/>
            <a:ext cx="1826300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Consolidamento reti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9888617" y="2367082"/>
            <a:ext cx="4213027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Mantenimento dei contatti tra partecipanti e creazione di alumni networks.</a:t>
            </a:r>
            <a:endParaRPr lang="en-US" sz="13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903" y="1718310"/>
            <a:ext cx="4750475" cy="47504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9954" y="2413218"/>
            <a:ext cx="197763" cy="19776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954697" y="3757136"/>
            <a:ext cx="2019181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Pubblicazione risultati</a:t>
            </a:r>
            <a:endParaRPr lang="en-US" sz="1300" dirty="0"/>
          </a:p>
        </p:txBody>
      </p:sp>
      <p:sp>
        <p:nvSpPr>
          <p:cNvPr id="13" name="Text 7"/>
          <p:cNvSpPr/>
          <p:nvPr/>
        </p:nvSpPr>
        <p:spPr>
          <a:xfrm>
            <a:off x="9954697" y="4016573"/>
            <a:ext cx="4146947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Report, articoli scientifici, video documentari, case studies da condividere.</a:t>
            </a:r>
            <a:endParaRPr lang="en-US" sz="13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9903" y="1718310"/>
            <a:ext cx="4750475" cy="47504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78907" y="3994487"/>
            <a:ext cx="197763" cy="19776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88617" y="5406747"/>
            <a:ext cx="2082998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Strategia comunicativa</a:t>
            </a:r>
            <a:endParaRPr lang="en-US" sz="1300" dirty="0"/>
          </a:p>
        </p:txBody>
      </p:sp>
      <p:sp>
        <p:nvSpPr>
          <p:cNvPr id="17" name="Text 9"/>
          <p:cNvSpPr/>
          <p:nvPr/>
        </p:nvSpPr>
        <p:spPr>
          <a:xfrm>
            <a:off x="9888617" y="5666184"/>
            <a:ext cx="4213027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Social media, eventi pubblici, conferenze, piattaforme online, media locali.</a:t>
            </a:r>
            <a:endParaRPr lang="en-US" sz="13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9903" y="1718310"/>
            <a:ext cx="4750475" cy="47504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29954" y="5575756"/>
            <a:ext cx="197763" cy="19776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2285643" y="4139565"/>
            <a:ext cx="2223849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Replicabilità del modello</a:t>
            </a:r>
            <a:endParaRPr lang="en-US" sz="1300" dirty="0"/>
          </a:p>
        </p:txBody>
      </p:sp>
      <p:sp>
        <p:nvSpPr>
          <p:cNvPr id="21" name="Text 11"/>
          <p:cNvSpPr/>
          <p:nvPr/>
        </p:nvSpPr>
        <p:spPr>
          <a:xfrm>
            <a:off x="528757" y="4531816"/>
            <a:ext cx="4212908" cy="413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Toolkit, linee guida, formazione per altri enti che vogliono replicare il progetto.</a:t>
            </a:r>
            <a:endParaRPr lang="en-US" sz="130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39903" y="1718310"/>
            <a:ext cx="4750475" cy="47504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71031" y="4971752"/>
            <a:ext cx="197763" cy="197763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833557" y="5479851"/>
            <a:ext cx="3368873" cy="247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Strumenti di diffusione efficaci</a:t>
            </a:r>
            <a:endParaRPr lang="en-US" sz="1550" dirty="0"/>
          </a:p>
        </p:txBody>
      </p:sp>
      <p:sp>
        <p:nvSpPr>
          <p:cNvPr id="25" name="Text 13"/>
          <p:cNvSpPr/>
          <p:nvPr/>
        </p:nvSpPr>
        <p:spPr>
          <a:xfrm>
            <a:off x="528757" y="5960775"/>
            <a:ext cx="1652349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🌐</a:t>
            </a: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Digitali</a:t>
            </a:r>
            <a:endParaRPr lang="en-US" sz="1300" dirty="0"/>
          </a:p>
        </p:txBody>
      </p:sp>
      <p:sp>
        <p:nvSpPr>
          <p:cNvPr id="26" name="Text 14"/>
          <p:cNvSpPr/>
          <p:nvPr/>
        </p:nvSpPr>
        <p:spPr>
          <a:xfrm>
            <a:off x="388262" y="6342399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Sito web del progetto</a:t>
            </a:r>
            <a:endParaRPr lang="en-US" sz="1400" dirty="0"/>
          </a:p>
        </p:txBody>
      </p:sp>
      <p:sp>
        <p:nvSpPr>
          <p:cNvPr id="27" name="Text 15"/>
          <p:cNvSpPr/>
          <p:nvPr/>
        </p:nvSpPr>
        <p:spPr>
          <a:xfrm>
            <a:off x="328731" y="6667024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Newsletter periodiche</a:t>
            </a:r>
            <a:endParaRPr lang="en-US" sz="1400" dirty="0"/>
          </a:p>
        </p:txBody>
      </p:sp>
      <p:sp>
        <p:nvSpPr>
          <p:cNvPr id="28" name="Text 16"/>
          <p:cNvSpPr/>
          <p:nvPr/>
        </p:nvSpPr>
        <p:spPr>
          <a:xfrm>
            <a:off x="328730" y="6973669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Social media (LinkedIn, Instagram, Facebook)</a:t>
            </a:r>
            <a:endParaRPr lang="en-US" sz="1400" dirty="0"/>
          </a:p>
        </p:txBody>
      </p:sp>
      <p:sp>
        <p:nvSpPr>
          <p:cNvPr id="29" name="Text 17"/>
          <p:cNvSpPr/>
          <p:nvPr/>
        </p:nvSpPr>
        <p:spPr>
          <a:xfrm>
            <a:off x="388261" y="7450393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Webinar e podcast</a:t>
            </a:r>
            <a:endParaRPr lang="en-US" sz="1400" dirty="0"/>
          </a:p>
        </p:txBody>
      </p:sp>
      <p:sp>
        <p:nvSpPr>
          <p:cNvPr id="30" name="Text 18"/>
          <p:cNvSpPr/>
          <p:nvPr/>
        </p:nvSpPr>
        <p:spPr>
          <a:xfrm>
            <a:off x="7729954" y="6511290"/>
            <a:ext cx="1652349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📢</a:t>
            </a: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Tradizionali</a:t>
            </a:r>
            <a:endParaRPr lang="en-US" sz="1300" dirty="0"/>
          </a:p>
        </p:txBody>
      </p:sp>
      <p:sp>
        <p:nvSpPr>
          <p:cNvPr id="31" name="Text 19"/>
          <p:cNvSpPr/>
          <p:nvPr/>
        </p:nvSpPr>
        <p:spPr>
          <a:xfrm>
            <a:off x="7569217" y="6867761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Eventi pubblici e conferenze</a:t>
            </a:r>
            <a:endParaRPr lang="en-US" sz="1400" dirty="0"/>
          </a:p>
        </p:txBody>
      </p:sp>
      <p:sp>
        <p:nvSpPr>
          <p:cNvPr id="32" name="Text 20"/>
          <p:cNvSpPr/>
          <p:nvPr/>
        </p:nvSpPr>
        <p:spPr>
          <a:xfrm>
            <a:off x="7606661" y="7130176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Rassegna stampa locale</a:t>
            </a:r>
            <a:endParaRPr lang="en-US" sz="1400" dirty="0"/>
          </a:p>
        </p:txBody>
      </p:sp>
      <p:sp>
        <p:nvSpPr>
          <p:cNvPr id="33" name="Text 21"/>
          <p:cNvSpPr/>
          <p:nvPr/>
        </p:nvSpPr>
        <p:spPr>
          <a:xfrm>
            <a:off x="7569218" y="7464920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Brochure e materiali informativi</a:t>
            </a:r>
            <a:endParaRPr lang="en-US" sz="1400" dirty="0"/>
          </a:p>
        </p:txBody>
      </p:sp>
      <p:sp>
        <p:nvSpPr>
          <p:cNvPr id="34" name="Text 22"/>
          <p:cNvSpPr/>
          <p:nvPr/>
        </p:nvSpPr>
        <p:spPr>
          <a:xfrm>
            <a:off x="7617499" y="7814070"/>
            <a:ext cx="6625233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Partnership con università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8163" y="507563"/>
            <a:ext cx="5378768" cy="4204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12. Sintesi Finale del Progetto</a:t>
            </a:r>
            <a:endParaRPr lang="en-US" sz="2600" dirty="0"/>
          </a:p>
        </p:txBody>
      </p:sp>
      <p:sp>
        <p:nvSpPr>
          <p:cNvPr id="3" name="Text 1"/>
          <p:cNvSpPr/>
          <p:nvPr/>
        </p:nvSpPr>
        <p:spPr>
          <a:xfrm>
            <a:off x="538163" y="1197054"/>
            <a:ext cx="13554075" cy="538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La sintesi è la versione "elevator pitch" del tuo progetto: deve comunicare in modo chiaro e immediato gli elementi essenziali in massimo 500 caratteri per ciascuna sezione. 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38163" y="1886545"/>
            <a:ext cx="4428292" cy="1666875"/>
          </a:xfrm>
          <a:prstGeom prst="roundRect">
            <a:avLst>
              <a:gd name="adj" fmla="val 4389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522923" y="1886545"/>
            <a:ext cx="60960" cy="1666875"/>
          </a:xfrm>
          <a:prstGeom prst="roundRect">
            <a:avLst>
              <a:gd name="adj" fmla="val 15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733663" y="2036326"/>
            <a:ext cx="168175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🎯</a:t>
            </a: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Obiettivi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733663" y="2327315"/>
            <a:ext cx="4083010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Cosa vuoi ottenere: i cambiamenti specifici e misurabili che il progetto si propone di generare nei beneficiari e nel contesto sociale, con relativi indicatori e tempi.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5100995" y="1886545"/>
            <a:ext cx="4428292" cy="1666875"/>
          </a:xfrm>
          <a:prstGeom prst="roundRect">
            <a:avLst>
              <a:gd name="adj" fmla="val 4389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5085755" y="1886545"/>
            <a:ext cx="60960" cy="1666875"/>
          </a:xfrm>
          <a:prstGeom prst="roundRect">
            <a:avLst>
              <a:gd name="adj" fmla="val 15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5296495" y="2036326"/>
            <a:ext cx="168175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⚙️</a:t>
            </a: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Attività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5296495" y="2327315"/>
            <a:ext cx="4083010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Come lo farai: le azioni concrete che realizzerai, le metodologie adottate, i partner coinvolti, la timeline di implementazione e le risorse mobilitate.</a:t>
            </a:r>
            <a:endParaRPr lang="en-US" sz="1400" dirty="0"/>
          </a:p>
        </p:txBody>
      </p:sp>
      <p:sp>
        <p:nvSpPr>
          <p:cNvPr id="12" name="Shape 10"/>
          <p:cNvSpPr/>
          <p:nvPr/>
        </p:nvSpPr>
        <p:spPr>
          <a:xfrm>
            <a:off x="9663827" y="1886545"/>
            <a:ext cx="4428292" cy="1666875"/>
          </a:xfrm>
          <a:prstGeom prst="roundRect">
            <a:avLst>
              <a:gd name="adj" fmla="val 4389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1143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Shape 11"/>
          <p:cNvSpPr/>
          <p:nvPr/>
        </p:nvSpPr>
        <p:spPr>
          <a:xfrm>
            <a:off x="9648587" y="1886545"/>
            <a:ext cx="60960" cy="1666875"/>
          </a:xfrm>
          <a:prstGeom prst="roundRect">
            <a:avLst>
              <a:gd name="adj" fmla="val 15000"/>
            </a:avLst>
          </a:prstGeom>
          <a:solidFill>
            <a:srgbClr val="151617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9859328" y="2036326"/>
            <a:ext cx="1681758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✨</a:t>
            </a: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Risultati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9859328" y="2327315"/>
            <a:ext cx="4083010" cy="1076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Cosa cambierà: gli output immediati, gli outcome a medio termine e l'impact atteso a lungo termine, con particolare attenzione ai beneficiari diretti e alla comunità.</a:t>
            </a:r>
            <a:endParaRPr lang="en-US" sz="1400" dirty="0"/>
          </a:p>
        </p:txBody>
      </p:sp>
      <p:sp>
        <p:nvSpPr>
          <p:cNvPr id="16" name="Text 14"/>
          <p:cNvSpPr/>
          <p:nvPr/>
        </p:nvSpPr>
        <p:spPr>
          <a:xfrm>
            <a:off x="538163" y="3839289"/>
            <a:ext cx="2122051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 cosa serve la sintesi?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538163" y="4184094"/>
            <a:ext cx="6612969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Presentare rapidamente il progetto agli stakeholder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538163" y="4612957"/>
            <a:ext cx="6612969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Preparare materiali di comunicazione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553403" y="4982289"/>
            <a:ext cx="6612969" cy="269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Verificare la coerenza complessiva del progetto</a:t>
            </a:r>
            <a:endParaRPr lang="en-US" dirty="0"/>
          </a:p>
        </p:txBody>
      </p:sp>
      <p:sp>
        <p:nvSpPr>
          <p:cNvPr id="22" name="Shape 19"/>
          <p:cNvSpPr/>
          <p:nvPr/>
        </p:nvSpPr>
        <p:spPr>
          <a:xfrm>
            <a:off x="538163" y="6935033"/>
            <a:ext cx="13554075" cy="787003"/>
          </a:xfrm>
          <a:prstGeom prst="roundRect">
            <a:avLst>
              <a:gd name="adj" fmla="val 1162"/>
            </a:avLst>
          </a:prstGeom>
          <a:solidFill>
            <a:srgbClr val="D7D9D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2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03" y="7137797"/>
            <a:ext cx="168116" cy="134541"/>
          </a:xfrm>
          <a:prstGeom prst="rect">
            <a:avLst/>
          </a:prstGeom>
        </p:spPr>
      </p:pic>
      <p:sp>
        <p:nvSpPr>
          <p:cNvPr id="24" name="Text 20"/>
          <p:cNvSpPr/>
          <p:nvPr/>
        </p:nvSpPr>
        <p:spPr>
          <a:xfrm>
            <a:off x="975360" y="7103150"/>
            <a:ext cx="12982337" cy="4305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📝</a:t>
            </a:r>
            <a:r>
              <a:rPr lang="en-US" sz="1600" b="1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Esercizio pratico:</a:t>
            </a:r>
            <a:r>
              <a:rPr lang="en-US" sz="1600" dirty="0">
                <a:solidFill>
                  <a:srgbClr val="000000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Prova a raccontare il tuo progetto in 60 secondi usando solo le tre sezioni della sintesi. Se riesci a farlo in modo chiaro e convincente, significa che il progetto è ben strutturato!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39769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2. Motivazione e Bisogno Sociale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396835" y="781407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Dimostrare che il problema è reale, rilevante e urgente. Una motivazione solida si basa su dati concreti e osservazioni verificabili, non su supposizioni.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65080" y="1701998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b="1" dirty="0">
                <a:solidFill>
                  <a:srgbClr val="F44444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Per strutturare al meglio la tua analisi, segui questi passaggi operativi: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177759" y="2396910"/>
            <a:ext cx="2724864" cy="33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1. Identifica il problema sociale specifico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150791" y="2958527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Quale problema vuoi affrontare? Descrivilo in modo chiaro, conciso e misurabile. Pensa all'impatto che ha sulla comunità o su un gruppo specifico di persone.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214372" y="3719097"/>
            <a:ext cx="2261592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2. Definisci la popolazione colpita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50792" y="4238268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Chi sono i diretti interessati da questo problema? Specificane le caratteristiche demografiche (età, genere), il contesto geografico e le condizioni socio-economiche. Più dettagliato sei, più efficace sarà la tua proposta.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65080" y="4885729"/>
            <a:ext cx="229445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3. Raccogli le evidenze a supporto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177759" y="5362455"/>
            <a:ext cx="13836729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4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Non basarti su intuizioni. Cerca dati e statistiche da fonti autorevoli che confermino l'esistenza e la rilevanza del problema. Questi dati devono dimostrare che il bisogno è reale e non un'ipotesi.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503873" y="6751915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28" name="Text 26"/>
          <p:cNvSpPr/>
          <p:nvPr/>
        </p:nvSpPr>
        <p:spPr>
          <a:xfrm>
            <a:off x="4654034" y="6751915"/>
            <a:ext cx="5322570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29" name="Text 27"/>
          <p:cNvSpPr/>
          <p:nvPr/>
        </p:nvSpPr>
        <p:spPr>
          <a:xfrm>
            <a:off x="10182582" y="6751915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0" name="Shape 28"/>
          <p:cNvSpPr/>
          <p:nvPr/>
        </p:nvSpPr>
        <p:spPr>
          <a:xfrm>
            <a:off x="404455" y="6977658"/>
            <a:ext cx="13821489" cy="29289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it-IT" sz="2400"/>
          </a:p>
        </p:txBody>
      </p:sp>
      <p:sp>
        <p:nvSpPr>
          <p:cNvPr id="31" name="Text 29"/>
          <p:cNvSpPr/>
          <p:nvPr/>
        </p:nvSpPr>
        <p:spPr>
          <a:xfrm>
            <a:off x="503873" y="7044809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2" name="Text 30"/>
          <p:cNvSpPr/>
          <p:nvPr/>
        </p:nvSpPr>
        <p:spPr>
          <a:xfrm>
            <a:off x="4654034" y="7044809"/>
            <a:ext cx="5322570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3" name="Text 31"/>
          <p:cNvSpPr/>
          <p:nvPr/>
        </p:nvSpPr>
        <p:spPr>
          <a:xfrm>
            <a:off x="10182582" y="7044809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5" name="Text 33"/>
          <p:cNvSpPr/>
          <p:nvPr/>
        </p:nvSpPr>
        <p:spPr>
          <a:xfrm>
            <a:off x="503873" y="7337703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6" name="Text 34"/>
          <p:cNvSpPr/>
          <p:nvPr/>
        </p:nvSpPr>
        <p:spPr>
          <a:xfrm>
            <a:off x="4654034" y="7337703"/>
            <a:ext cx="5322570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  <p:sp>
        <p:nvSpPr>
          <p:cNvPr id="37" name="Text 35"/>
          <p:cNvSpPr/>
          <p:nvPr/>
        </p:nvSpPr>
        <p:spPr>
          <a:xfrm>
            <a:off x="10182582" y="7337703"/>
            <a:ext cx="3944183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7EBFA9-EA97-4FC9-163F-9B6C41ABAD1C}"/>
              </a:ext>
            </a:extLst>
          </p:cNvPr>
          <p:cNvSpPr txBox="1"/>
          <p:nvPr/>
        </p:nvSpPr>
        <p:spPr>
          <a:xfrm>
            <a:off x="114301" y="247650"/>
            <a:ext cx="143541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ESERCIZIO 2: Analisi del bisogno sociale</a:t>
            </a:r>
          </a:p>
          <a:p>
            <a:pPr>
              <a:lnSpc>
                <a:spcPct val="150000"/>
              </a:lnSpc>
            </a:pPr>
            <a:r>
              <a:rPr lang="it-IT" b="1" dirty="0">
                <a:effectLst/>
                <a:latin typeface="Arial Narrow" panose="020B0606020202030204" pitchFamily="34" charset="0"/>
              </a:rPr>
              <a:t>Compila i seguenti punti per definire il fondamento del tuo progetto:</a:t>
            </a:r>
            <a:endParaRPr lang="it-IT" b="1" dirty="0">
              <a:latin typeface="Arial Narrow" panose="020B0606020202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6020202030204" pitchFamily="34" charset="0"/>
              </a:rPr>
              <a:t>Il problema che voglio affrontare è: _____________________________________________________________________________________________________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6020202030204" pitchFamily="34" charset="0"/>
              </a:rPr>
              <a:t>La popolazione colpita è: ______________________________________________________________________________________________________________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Arial Narrow" panose="020B0606020202030204" pitchFamily="34" charset="0"/>
              </a:rPr>
              <a:t>Le evidenze che supportano la questione sono:____________________________________________________________________________________________</a:t>
            </a:r>
          </a:p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690C49-3DF3-0BF3-3585-AD77D98FA232}"/>
              </a:ext>
            </a:extLst>
          </p:cNvPr>
          <p:cNvSpPr txBox="1"/>
          <p:nvPr/>
        </p:nvSpPr>
        <p:spPr>
          <a:xfrm>
            <a:off x="161925" y="2785586"/>
            <a:ext cx="1417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Fonti di Dati e Raccolta Evidenze</a:t>
            </a:r>
          </a:p>
          <a:p>
            <a:r>
              <a:rPr lang="it-IT" sz="2000" dirty="0">
                <a:effectLst/>
                <a:latin typeface="Arial Narrow" panose="020B0606020202030204" pitchFamily="34" charset="0"/>
              </a:rPr>
              <a:t>Utilizza la tabella seguente per pianificare la raccolta delle tue evidenze. Puoi attingere a fonti come ISTAT, ricerche universitarie, report di enti del terzo settore, interviste qualitative o osservazioni dirette.</a:t>
            </a:r>
            <a:endParaRPr lang="it-IT" sz="2000" dirty="0">
              <a:latin typeface="Arial Narrow" panose="020B0606020202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B2A6FCD-0C0D-0290-6733-651AA94DB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⋮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964D0569-FC0E-C679-95E6-9AB5ABA18E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271168"/>
              </p:ext>
            </p:extLst>
          </p:nvPr>
        </p:nvGraphicFramePr>
        <p:xfrm>
          <a:off x="238126" y="4102100"/>
          <a:ext cx="13935075" cy="1535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5025">
                  <a:extLst>
                    <a:ext uri="{9D8B030D-6E8A-4147-A177-3AD203B41FA5}">
                      <a16:colId xmlns:a16="http://schemas.microsoft.com/office/drawing/2014/main" val="1746605597"/>
                    </a:ext>
                  </a:extLst>
                </a:gridCol>
                <a:gridCol w="4645025">
                  <a:extLst>
                    <a:ext uri="{9D8B030D-6E8A-4147-A177-3AD203B41FA5}">
                      <a16:colId xmlns:a16="http://schemas.microsoft.com/office/drawing/2014/main" val="1900041761"/>
                    </a:ext>
                  </a:extLst>
                </a:gridCol>
                <a:gridCol w="4645025">
                  <a:extLst>
                    <a:ext uri="{9D8B030D-6E8A-4147-A177-3AD203B41FA5}">
                      <a16:colId xmlns:a16="http://schemas.microsoft.com/office/drawing/2014/main" val="127590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FONTE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DATO SPECIFICO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COME LO OTTENGO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993421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171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24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177577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C818A4-8997-F373-1A67-B1DA0244E278}"/>
              </a:ext>
            </a:extLst>
          </p:cNvPr>
          <p:cNvSpPr txBox="1"/>
          <p:nvPr/>
        </p:nvSpPr>
        <p:spPr>
          <a:xfrm>
            <a:off x="342899" y="5672852"/>
            <a:ext cx="14058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Checklist di verifica:</a:t>
            </a:r>
          </a:p>
          <a:p>
            <a:r>
              <a:rPr lang="it-IT" dirty="0">
                <a:latin typeface="Arial Narrow" panose="020B0606020202030204" pitchFamily="34" charset="0"/>
              </a:rPr>
              <a:t>Valuta la tua analisi del bisogno sociale rispetto ai seguenti criteri:</a:t>
            </a:r>
          </a:p>
          <a:p>
            <a:r>
              <a:rPr lang="it-IT" dirty="0">
                <a:latin typeface="Arial Narrow" panose="020B0606020202030204" pitchFamily="34" charset="0"/>
              </a:rPr>
              <a:t>☐ </a:t>
            </a:r>
            <a:r>
              <a:rPr lang="it-IT" b="1" dirty="0">
                <a:latin typeface="Arial Narrow" panose="020B0606020202030204" pitchFamily="34" charset="0"/>
              </a:rPr>
              <a:t>Il problema sociale è descritto in modo chiaro e specifico?</a:t>
            </a:r>
            <a:endParaRPr lang="it-IT" dirty="0">
              <a:latin typeface="Arial Narrow" panose="020B0606020202030204" pitchFamily="34" charset="0"/>
            </a:endParaRPr>
          </a:p>
          <a:p>
            <a:r>
              <a:rPr lang="it-IT" b="1" dirty="0">
                <a:latin typeface="Arial Narrow" panose="020B0606020202030204" pitchFamily="34" charset="0"/>
              </a:rPr>
              <a:t>☐ La popolazione colpita è definita con precisione (età, contesto, condizioni)?</a:t>
            </a:r>
            <a:endParaRPr lang="it-IT" dirty="0">
              <a:latin typeface="Arial Narrow" panose="020B0606020202030204" pitchFamily="34" charset="0"/>
            </a:endParaRPr>
          </a:p>
          <a:p>
            <a:r>
              <a:rPr lang="it-IT" b="1" dirty="0">
                <a:latin typeface="Arial Narrow" panose="020B0606020202030204" pitchFamily="34" charset="0"/>
              </a:rPr>
              <a:t>☐ Sono presenti almeno 3 evidenze concrete (dati, statistiche, testimonianze) a supporto del bisogno?</a:t>
            </a:r>
            <a:endParaRPr lang="it-IT" dirty="0">
              <a:latin typeface="Arial Narrow" panose="020B0606020202030204" pitchFamily="34" charset="0"/>
            </a:endParaRPr>
          </a:p>
          <a:p>
            <a:r>
              <a:rPr lang="it-IT" b="1" dirty="0">
                <a:latin typeface="Arial Narrow" panose="020B0606020202030204" pitchFamily="34" charset="0"/>
              </a:rPr>
              <a:t>☐ Le fonti utilizzate sono autorevoli e verificabili?</a:t>
            </a:r>
            <a:endParaRPr lang="it-IT" dirty="0">
              <a:latin typeface="Arial Narrow" panose="020B0606020202030204" pitchFamily="34" charset="0"/>
            </a:endParaRPr>
          </a:p>
          <a:p>
            <a:r>
              <a:rPr lang="it-IT" b="1" dirty="0">
                <a:latin typeface="Arial Narrow" panose="020B0606020202030204" pitchFamily="34" charset="0"/>
              </a:rPr>
              <a:t>☐ La sezione dimostra l'urgenza e la rilevanza del problema?</a:t>
            </a:r>
            <a:endParaRPr lang="it-IT" dirty="0">
              <a:latin typeface="Arial Narrow" panose="020B0606020202030204" pitchFamily="34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0816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4480" y="415528"/>
            <a:ext cx="7552730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Albero dei Problemi e </a:t>
            </a:r>
            <a:r>
              <a:rPr lang="en-US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delle</a:t>
            </a: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Soluzioni</a:t>
            </a: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(</a:t>
            </a:r>
            <a:r>
              <a:rPr lang="en-US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alcuni</a:t>
            </a: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esempi</a:t>
            </a: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)</a:t>
            </a:r>
            <a:endParaRPr lang="en-US" dirty="0"/>
          </a:p>
        </p:txBody>
      </p:sp>
      <p:sp>
        <p:nvSpPr>
          <p:cNvPr id="3" name="Text 1"/>
          <p:cNvSpPr/>
          <p:nvPr/>
        </p:nvSpPr>
        <p:spPr>
          <a:xfrm>
            <a:off x="604480" y="1265396"/>
            <a:ext cx="2450425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5E20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Albero dei Problemi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604480" y="1609130"/>
            <a:ext cx="6526411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Problema centrale: Esclusione digitale degli anziani over 65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604480" y="2236232"/>
            <a:ext cx="1889046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Cause (Radici)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604480" y="2623423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Mancanza di competenze digitali di base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scarsa familiarità con dispositivi e interfacce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604480" y="3280886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Accesso limitato alle tecnologie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costi elevati e disponibilità ridotta</a:t>
            </a: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604480" y="3938349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Assenza di supporto formativo adeguato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corsi inadatti alle esigenze specifiche</a:t>
            </a:r>
            <a:endParaRPr lang="en-US" dirty="0"/>
          </a:p>
        </p:txBody>
      </p:sp>
      <p:sp>
        <p:nvSpPr>
          <p:cNvPr id="9" name="Text 7"/>
          <p:cNvSpPr/>
          <p:nvPr/>
        </p:nvSpPr>
        <p:spPr>
          <a:xfrm>
            <a:off x="604480" y="4595813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Paura e diffidenza verso la tecnologia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percezione di complessità e rischi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604480" y="5253276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Isolamento sociale preesistente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reti sociali ridotte e mobilità limitata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604480" y="6008965"/>
            <a:ext cx="2097762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Conseguenze (Rami)</a:t>
            </a:r>
            <a:endParaRPr lang="en-US" dirty="0"/>
          </a:p>
        </p:txBody>
      </p:sp>
      <p:sp>
        <p:nvSpPr>
          <p:cNvPr id="12" name="Text 10"/>
          <p:cNvSpPr/>
          <p:nvPr/>
        </p:nvSpPr>
        <p:spPr>
          <a:xfrm>
            <a:off x="604480" y="6396157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Impossibilità di accedere a servizi pubblici digitali</a:t>
            </a:r>
            <a:endParaRPr lang="en-US" dirty="0"/>
          </a:p>
        </p:txBody>
      </p:sp>
      <p:sp>
        <p:nvSpPr>
          <p:cNvPr id="13" name="Text 11"/>
          <p:cNvSpPr/>
          <p:nvPr/>
        </p:nvSpPr>
        <p:spPr>
          <a:xfrm>
            <a:off x="604480" y="6751320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Ridotta autonomia nella gestione della salute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604480" y="7106483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Distanza dalle relazioni familiari</a:t>
            </a:r>
            <a:endParaRPr lang="en-US" dirty="0"/>
          </a:p>
        </p:txBody>
      </p:sp>
      <p:sp>
        <p:nvSpPr>
          <p:cNvPr id="15" name="Text 13"/>
          <p:cNvSpPr/>
          <p:nvPr/>
        </p:nvSpPr>
        <p:spPr>
          <a:xfrm>
            <a:off x="604480" y="7461647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Esclusione dalla vita sociale e culturale</a:t>
            </a:r>
            <a:endParaRPr lang="en-US" dirty="0"/>
          </a:p>
        </p:txBody>
      </p:sp>
      <p:sp>
        <p:nvSpPr>
          <p:cNvPr id="16" name="Text 14"/>
          <p:cNvSpPr/>
          <p:nvPr/>
        </p:nvSpPr>
        <p:spPr>
          <a:xfrm>
            <a:off x="7507129" y="1265396"/>
            <a:ext cx="2682240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5E208E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Albero delle Soluzioni</a:t>
            </a:r>
            <a:endParaRPr lang="en-US" dirty="0"/>
          </a:p>
        </p:txBody>
      </p:sp>
      <p:sp>
        <p:nvSpPr>
          <p:cNvPr id="17" name="Text 15"/>
          <p:cNvSpPr/>
          <p:nvPr/>
        </p:nvSpPr>
        <p:spPr>
          <a:xfrm>
            <a:off x="7507129" y="1609130"/>
            <a:ext cx="6526411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F44444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Obiettivo centrale: Inclusione digitale attiva degli anziani</a:t>
            </a:r>
            <a:endParaRPr lang="en-US" dirty="0"/>
          </a:p>
        </p:txBody>
      </p:sp>
      <p:sp>
        <p:nvSpPr>
          <p:cNvPr id="18" name="Text 16"/>
          <p:cNvSpPr/>
          <p:nvPr/>
        </p:nvSpPr>
        <p:spPr>
          <a:xfrm>
            <a:off x="7507129" y="2236232"/>
            <a:ext cx="1889046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Mezzi (Radici)</a:t>
            </a:r>
            <a:endParaRPr lang="en-US" dirty="0"/>
          </a:p>
        </p:txBody>
      </p:sp>
      <p:sp>
        <p:nvSpPr>
          <p:cNvPr id="19" name="Text 17"/>
          <p:cNvSpPr/>
          <p:nvPr/>
        </p:nvSpPr>
        <p:spPr>
          <a:xfrm>
            <a:off x="7507129" y="2623423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Corsi di alfabetizzazione digitale personalizzati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percorsi formativi adattati</a:t>
            </a:r>
            <a:endParaRPr lang="en-US" dirty="0"/>
          </a:p>
        </p:txBody>
      </p:sp>
      <p:sp>
        <p:nvSpPr>
          <p:cNvPr id="20" name="Text 18"/>
          <p:cNvSpPr/>
          <p:nvPr/>
        </p:nvSpPr>
        <p:spPr>
          <a:xfrm>
            <a:off x="7507129" y="3280886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Fornitura di dispositivi accessibili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tablet e smartphone intuitivi</a:t>
            </a:r>
            <a:endParaRPr lang="en-US" dirty="0"/>
          </a:p>
        </p:txBody>
      </p:sp>
      <p:sp>
        <p:nvSpPr>
          <p:cNvPr id="21" name="Text 19"/>
          <p:cNvSpPr/>
          <p:nvPr/>
        </p:nvSpPr>
        <p:spPr>
          <a:xfrm>
            <a:off x="7507129" y="3938349"/>
            <a:ext cx="6526411" cy="6045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Assistenza tecnica continuativa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help desk e supporto domiciliare</a:t>
            </a:r>
            <a:endParaRPr lang="en-US" dirty="0"/>
          </a:p>
        </p:txBody>
      </p:sp>
      <p:sp>
        <p:nvSpPr>
          <p:cNvPr id="22" name="Text 20"/>
          <p:cNvSpPr/>
          <p:nvPr/>
        </p:nvSpPr>
        <p:spPr>
          <a:xfrm>
            <a:off x="7507129" y="4595813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Ambiente di apprendimento sicuro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piccoli gruppi e tutoraggio</a:t>
            </a:r>
            <a:endParaRPr lang="en-US" dirty="0"/>
          </a:p>
        </p:txBody>
      </p:sp>
      <p:sp>
        <p:nvSpPr>
          <p:cNvPr id="23" name="Text 21"/>
          <p:cNvSpPr/>
          <p:nvPr/>
        </p:nvSpPr>
        <p:spPr>
          <a:xfrm>
            <a:off x="7507129" y="4950976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Coinvolgimento delle reti sociali</a:t>
            </a: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 - familiari e comunità locale</a:t>
            </a:r>
            <a:endParaRPr lang="en-US" dirty="0"/>
          </a:p>
        </p:txBody>
      </p:sp>
      <p:sp>
        <p:nvSpPr>
          <p:cNvPr id="24" name="Text 22"/>
          <p:cNvSpPr/>
          <p:nvPr/>
        </p:nvSpPr>
        <p:spPr>
          <a:xfrm>
            <a:off x="7507129" y="5404366"/>
            <a:ext cx="1889046" cy="236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Fini (Rami)</a:t>
            </a:r>
            <a:endParaRPr lang="en-US" dirty="0"/>
          </a:p>
        </p:txBody>
      </p:sp>
      <p:sp>
        <p:nvSpPr>
          <p:cNvPr id="25" name="Text 23"/>
          <p:cNvSpPr/>
          <p:nvPr/>
        </p:nvSpPr>
        <p:spPr>
          <a:xfrm>
            <a:off x="7507129" y="5791557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Accesso autonomo ai servizi digitali essenziali</a:t>
            </a:r>
            <a:endParaRPr lang="en-US" dirty="0"/>
          </a:p>
        </p:txBody>
      </p:sp>
      <p:sp>
        <p:nvSpPr>
          <p:cNvPr id="26" name="Text 24"/>
          <p:cNvSpPr/>
          <p:nvPr/>
        </p:nvSpPr>
        <p:spPr>
          <a:xfrm>
            <a:off x="7507129" y="6146721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Maggiore autonomia personale e empowerment</a:t>
            </a:r>
            <a:endParaRPr lang="en-US" dirty="0"/>
          </a:p>
        </p:txBody>
      </p:sp>
      <p:sp>
        <p:nvSpPr>
          <p:cNvPr id="27" name="Text 25"/>
          <p:cNvSpPr/>
          <p:nvPr/>
        </p:nvSpPr>
        <p:spPr>
          <a:xfrm>
            <a:off x="7507129" y="6501884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Rafforzamento delle relazioni familiari</a:t>
            </a: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7507129" y="6857048"/>
            <a:ext cx="652641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Partecipazione attiva alla vita comunitaria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62188"/>
            <a:ext cx="13836729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4" y="632341"/>
            <a:ext cx="13376315" cy="95266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7CF91E-8862-4DA8-6EC5-837AF47AAC5D}"/>
              </a:ext>
            </a:extLst>
          </p:cNvPr>
          <p:cNvSpPr txBox="1"/>
          <p:nvPr/>
        </p:nvSpPr>
        <p:spPr>
          <a:xfrm>
            <a:off x="4591050" y="177522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Albero </a:t>
            </a:r>
            <a:r>
              <a:rPr lang="en-US" sz="18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dei</a:t>
            </a:r>
            <a:r>
              <a:rPr lang="en-US" sz="1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18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problemi</a:t>
            </a:r>
            <a:r>
              <a:rPr lang="en-US" sz="1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(</a:t>
            </a:r>
            <a:r>
              <a:rPr lang="en-US" sz="1800" b="1" dirty="0" err="1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esempio</a:t>
            </a:r>
            <a:r>
              <a:rPr lang="en-US" sz="18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)</a:t>
            </a:r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226934"/>
            <a:ext cx="4713089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3. Analisi SWOT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59726" y="1079063"/>
            <a:ext cx="13122354" cy="1130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b="1" dirty="0">
                <a:solidFill>
                  <a:srgbClr val="F44444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L'analisi SWOT (Strengths, Weaknesses, Opportunities, Threats) è uno strumento strategico fondamentale per mappare il contesto del tuo progetto. Ti permette di valutare realisticamente le tue risorse interne e i fattori esterni che possono influenzare il successo.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542687" y="2272426"/>
            <a:ext cx="6466880" cy="2053233"/>
          </a:xfrm>
          <a:prstGeom prst="roundRect">
            <a:avLst>
              <a:gd name="adj" fmla="val 445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754023" y="2514838"/>
            <a:ext cx="2582347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💪</a:t>
            </a: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185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Forze (Strengths</a:t>
            </a:r>
            <a:r>
              <a:rPr lang="en-US" sz="1850" b="1" dirty="0">
                <a:solidFill>
                  <a:srgbClr val="1F7135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)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14196" y="2881014"/>
            <a:ext cx="2661999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Fattori interni positivi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196" y="3214213"/>
            <a:ext cx="6044208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Team competente, reti di partnership consolidate, esperienza pregressa, risorse umane motivate, know-how specifico sul tema.</a:t>
            </a:r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7409378" y="3121819"/>
            <a:ext cx="6466999" cy="2053233"/>
          </a:xfrm>
          <a:prstGeom prst="roundRect">
            <a:avLst>
              <a:gd name="adj" fmla="val 445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9" name="Text 7"/>
          <p:cNvSpPr/>
          <p:nvPr/>
        </p:nvSpPr>
        <p:spPr>
          <a:xfrm>
            <a:off x="7620714" y="3333155"/>
            <a:ext cx="3548777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⚠️</a:t>
            </a: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185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Debolezze (Weaknesses)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20714" y="3710583"/>
            <a:ext cx="3403521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Fattori interni da migliorare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20714" y="4080391"/>
            <a:ext cx="6044327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Budget limitato, mancanza di alcune competenze tecniche, scarsa visibilità mediatica, struttura organizzativa giovane.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754023" y="5363528"/>
            <a:ext cx="6466880" cy="2053233"/>
          </a:xfrm>
          <a:prstGeom prst="roundRect">
            <a:avLst>
              <a:gd name="adj" fmla="val 445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Text 11"/>
          <p:cNvSpPr/>
          <p:nvPr/>
        </p:nvSpPr>
        <p:spPr>
          <a:xfrm>
            <a:off x="965359" y="5574863"/>
            <a:ext cx="3971092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🌟</a:t>
            </a: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185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Opportunità (Opportunities)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965359" y="5952292"/>
            <a:ext cx="3006447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Fattori esterni favorevoli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965359" y="6322100"/>
            <a:ext cx="6044208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Bandi europei disponibili, crescente sensibilità pubblica sul tema, possibilità di collaborazioni con istituzioni, trend positivi nel settore.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09378" y="5363528"/>
            <a:ext cx="6466999" cy="2053233"/>
          </a:xfrm>
          <a:prstGeom prst="roundRect">
            <a:avLst>
              <a:gd name="adj" fmla="val 445"/>
            </a:avLst>
          </a:prstGeom>
          <a:solidFill>
            <a:srgbClr val="F8ECE4"/>
          </a:solidFill>
          <a:ln w="22860">
            <a:solidFill>
              <a:srgbClr val="151617"/>
            </a:solidFill>
            <a:prstDash val="solid"/>
          </a:ln>
          <a:effectLst>
            <a:outerShdw dist="1651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Text 15"/>
          <p:cNvSpPr/>
          <p:nvPr/>
        </p:nvSpPr>
        <p:spPr>
          <a:xfrm>
            <a:off x="7620714" y="5574863"/>
            <a:ext cx="2642592" cy="302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🚨</a:t>
            </a: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 </a:t>
            </a:r>
            <a:r>
              <a:rPr lang="en-US" sz="1850" b="1" dirty="0">
                <a:solidFill>
                  <a:srgbClr val="B05EF1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Minacce (Threats)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620714" y="5952292"/>
            <a:ext cx="313158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Fattori esterni sfavorevoli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7620714" y="6322100"/>
            <a:ext cx="6044327" cy="883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Concorrenza di altri progetti simili, cambiamenti normativi, instabilità economica, resistenza al cambiamento da parte dei beneficiari.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9108" y="329327"/>
            <a:ext cx="2994422" cy="374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SWOT ANALYSIS</a:t>
            </a:r>
            <a:endParaRPr lang="en-US" sz="2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8" y="943094"/>
            <a:ext cx="11498937" cy="81300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8861" y="369094"/>
            <a:ext cx="5106591" cy="3193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ESERCIZIO 4: Mappatura stakeholder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08861" y="892850"/>
            <a:ext cx="13812679" cy="408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solidFill>
                  <a:srgbClr val="995515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Gli stakeholder sono tutti i soggetti che hanno un interesse, diretto o indiretto, nel tuo progetto. Identificarli correttamente e comprendere le loro aspettative è essenziale per costruire alleanze strategiche e garantire sostenibilità.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408861" y="1454706"/>
            <a:ext cx="3735705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Tabella di Mappatura Stakeholder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408861" y="1863447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Compila la tabella seguente per identificare i principali stakeholder del tuo progetto, specificando la loro tipologia, </a:t>
            </a:r>
          </a:p>
          <a:p>
            <a:pPr marL="0" indent="0" algn="l">
              <a:lnSpc>
                <a:spcPts val="1600"/>
              </a:lnSpc>
              <a:buNone/>
            </a:pPr>
            <a:r>
              <a:rPr lang="en-US" sz="16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il ruolo che potrebbero avere e il beneficio che trarrebbero dalla collaborazione</a:t>
            </a:r>
            <a:r>
              <a:rPr lang="en-US" sz="1000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408861" y="2182654"/>
            <a:ext cx="13812679" cy="1522571"/>
          </a:xfrm>
          <a:prstGeom prst="roundRect">
            <a:avLst>
              <a:gd name="adj" fmla="val 60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Shape 5"/>
          <p:cNvSpPr/>
          <p:nvPr/>
        </p:nvSpPr>
        <p:spPr>
          <a:xfrm>
            <a:off x="416481" y="2190274"/>
            <a:ext cx="13797439" cy="3014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519113" y="2259211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9" name="Text 7"/>
          <p:cNvSpPr/>
          <p:nvPr/>
        </p:nvSpPr>
        <p:spPr>
          <a:xfrm>
            <a:off x="3282315" y="2259211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0" name="Text 8"/>
          <p:cNvSpPr/>
          <p:nvPr/>
        </p:nvSpPr>
        <p:spPr>
          <a:xfrm>
            <a:off x="6041707" y="2259211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1" name="Text 9"/>
          <p:cNvSpPr/>
          <p:nvPr/>
        </p:nvSpPr>
        <p:spPr>
          <a:xfrm>
            <a:off x="8801100" y="2259211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2" name="Text 10"/>
          <p:cNvSpPr/>
          <p:nvPr/>
        </p:nvSpPr>
        <p:spPr>
          <a:xfrm>
            <a:off x="11560493" y="2259211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3" name="Shape 11"/>
          <p:cNvSpPr/>
          <p:nvPr/>
        </p:nvSpPr>
        <p:spPr>
          <a:xfrm>
            <a:off x="416481" y="2491740"/>
            <a:ext cx="13797439" cy="3014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519113" y="2560677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5" name="Text 13"/>
          <p:cNvSpPr/>
          <p:nvPr/>
        </p:nvSpPr>
        <p:spPr>
          <a:xfrm>
            <a:off x="3282315" y="2560677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6" name="Text 14"/>
          <p:cNvSpPr/>
          <p:nvPr/>
        </p:nvSpPr>
        <p:spPr>
          <a:xfrm>
            <a:off x="6041707" y="2560677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7" name="Text 15"/>
          <p:cNvSpPr/>
          <p:nvPr/>
        </p:nvSpPr>
        <p:spPr>
          <a:xfrm>
            <a:off x="8801100" y="2560677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8" name="Text 16"/>
          <p:cNvSpPr/>
          <p:nvPr/>
        </p:nvSpPr>
        <p:spPr>
          <a:xfrm>
            <a:off x="11560493" y="2560677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19" name="Shape 17"/>
          <p:cNvSpPr/>
          <p:nvPr/>
        </p:nvSpPr>
        <p:spPr>
          <a:xfrm>
            <a:off x="416481" y="2793206"/>
            <a:ext cx="13797439" cy="3014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0" name="Text 18"/>
          <p:cNvSpPr/>
          <p:nvPr/>
        </p:nvSpPr>
        <p:spPr>
          <a:xfrm>
            <a:off x="519113" y="2862143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1" name="Text 19"/>
          <p:cNvSpPr/>
          <p:nvPr/>
        </p:nvSpPr>
        <p:spPr>
          <a:xfrm>
            <a:off x="3282315" y="2862143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2" name="Text 20"/>
          <p:cNvSpPr/>
          <p:nvPr/>
        </p:nvSpPr>
        <p:spPr>
          <a:xfrm>
            <a:off x="6041707" y="2862143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3" name="Text 21"/>
          <p:cNvSpPr/>
          <p:nvPr/>
        </p:nvSpPr>
        <p:spPr>
          <a:xfrm>
            <a:off x="8801100" y="2862143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4" name="Text 22"/>
          <p:cNvSpPr/>
          <p:nvPr/>
        </p:nvSpPr>
        <p:spPr>
          <a:xfrm>
            <a:off x="11560493" y="2862143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5" name="Shape 23"/>
          <p:cNvSpPr/>
          <p:nvPr/>
        </p:nvSpPr>
        <p:spPr>
          <a:xfrm>
            <a:off x="416481" y="3094673"/>
            <a:ext cx="13797439" cy="3014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26" name="Text 24"/>
          <p:cNvSpPr/>
          <p:nvPr/>
        </p:nvSpPr>
        <p:spPr>
          <a:xfrm>
            <a:off x="519113" y="3163610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7" name="Text 25"/>
          <p:cNvSpPr/>
          <p:nvPr/>
        </p:nvSpPr>
        <p:spPr>
          <a:xfrm>
            <a:off x="3282315" y="3163610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8" name="Text 26"/>
          <p:cNvSpPr/>
          <p:nvPr/>
        </p:nvSpPr>
        <p:spPr>
          <a:xfrm>
            <a:off x="6041707" y="3163610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29" name="Text 27"/>
          <p:cNvSpPr/>
          <p:nvPr/>
        </p:nvSpPr>
        <p:spPr>
          <a:xfrm>
            <a:off x="8801100" y="3163610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0" name="Text 28"/>
          <p:cNvSpPr/>
          <p:nvPr/>
        </p:nvSpPr>
        <p:spPr>
          <a:xfrm>
            <a:off x="11560493" y="3163610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1" name="Shape 29"/>
          <p:cNvSpPr/>
          <p:nvPr/>
        </p:nvSpPr>
        <p:spPr>
          <a:xfrm>
            <a:off x="416481" y="3396139"/>
            <a:ext cx="13797439" cy="3014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32" name="Text 30"/>
          <p:cNvSpPr/>
          <p:nvPr/>
        </p:nvSpPr>
        <p:spPr>
          <a:xfrm>
            <a:off x="519113" y="3465076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3" name="Text 31"/>
          <p:cNvSpPr/>
          <p:nvPr/>
        </p:nvSpPr>
        <p:spPr>
          <a:xfrm>
            <a:off x="3282315" y="3465076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4" name="Text 32"/>
          <p:cNvSpPr/>
          <p:nvPr/>
        </p:nvSpPr>
        <p:spPr>
          <a:xfrm>
            <a:off x="6041707" y="3465076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5" name="Text 33"/>
          <p:cNvSpPr/>
          <p:nvPr/>
        </p:nvSpPr>
        <p:spPr>
          <a:xfrm>
            <a:off x="8801100" y="3465076"/>
            <a:ext cx="254746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6" name="Text 34"/>
          <p:cNvSpPr/>
          <p:nvPr/>
        </p:nvSpPr>
        <p:spPr>
          <a:xfrm>
            <a:off x="11560493" y="3465076"/>
            <a:ext cx="2551271" cy="163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  <p:sp>
        <p:nvSpPr>
          <p:cNvPr id="37" name="Text 35"/>
          <p:cNvSpPr/>
          <p:nvPr/>
        </p:nvSpPr>
        <p:spPr>
          <a:xfrm>
            <a:off x="408861" y="3858458"/>
            <a:ext cx="6189226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Strategia di Coinvolgimento per i Principali Stakeholder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408861" y="4267200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Definisci come intendi coinvolgere strategicamente i tuoi stakeholder chiave per massimizzare il successo del progetto.</a:t>
            </a:r>
            <a:endParaRPr lang="en-US" dirty="0"/>
          </a:p>
        </p:txBody>
      </p:sp>
      <p:sp>
        <p:nvSpPr>
          <p:cNvPr id="39" name="Shape 37"/>
          <p:cNvSpPr/>
          <p:nvPr/>
        </p:nvSpPr>
        <p:spPr>
          <a:xfrm>
            <a:off x="408861" y="4586407"/>
            <a:ext cx="4536043" cy="1547693"/>
          </a:xfrm>
          <a:prstGeom prst="roundRect">
            <a:avLst>
              <a:gd name="adj" fmla="val 59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0" name="Text 38"/>
          <p:cNvSpPr/>
          <p:nvPr/>
        </p:nvSpPr>
        <p:spPr>
          <a:xfrm>
            <a:off x="526256" y="4703802"/>
            <a:ext cx="1672114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Stakeholder Principale </a:t>
            </a:r>
            <a:r>
              <a:rPr lang="en-US" sz="1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1</a:t>
            </a:r>
            <a:endParaRPr lang="en-US" sz="1000" dirty="0"/>
          </a:p>
        </p:txBody>
      </p:sp>
      <p:sp>
        <p:nvSpPr>
          <p:cNvPr id="41" name="Text 39"/>
          <p:cNvSpPr/>
          <p:nvPr/>
        </p:nvSpPr>
        <p:spPr>
          <a:xfrm>
            <a:off x="526256" y="4924782"/>
            <a:ext cx="4301252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b="1" i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(</a:t>
            </a:r>
            <a:r>
              <a:rPr lang="en-US" sz="1600" b="1" i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Es: Comune di Milano)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526256" y="5190411"/>
            <a:ext cx="4301252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Strategia di coinvolgimento:</a:t>
            </a:r>
            <a:endParaRPr lang="en-US" sz="1600" dirty="0"/>
          </a:p>
        </p:txBody>
      </p:sp>
      <p:sp>
        <p:nvSpPr>
          <p:cNvPr id="43" name="Text 41"/>
          <p:cNvSpPr/>
          <p:nvPr/>
        </p:nvSpPr>
        <p:spPr>
          <a:xfrm>
            <a:off x="526256" y="5456039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44" name="Text 42"/>
          <p:cNvSpPr/>
          <p:nvPr/>
        </p:nvSpPr>
        <p:spPr>
          <a:xfrm>
            <a:off x="526256" y="5656540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45" name="Text 43"/>
          <p:cNvSpPr/>
          <p:nvPr/>
        </p:nvSpPr>
        <p:spPr>
          <a:xfrm>
            <a:off x="526256" y="5857042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46" name="Shape 44"/>
          <p:cNvSpPr/>
          <p:nvPr/>
        </p:nvSpPr>
        <p:spPr>
          <a:xfrm>
            <a:off x="5047059" y="4586407"/>
            <a:ext cx="4536162" cy="1547693"/>
          </a:xfrm>
          <a:prstGeom prst="roundRect">
            <a:avLst>
              <a:gd name="adj" fmla="val 59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47" name="Text 45"/>
          <p:cNvSpPr/>
          <p:nvPr/>
        </p:nvSpPr>
        <p:spPr>
          <a:xfrm>
            <a:off x="5164455" y="4703802"/>
            <a:ext cx="1696283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Stakeholder Principale 2</a:t>
            </a:r>
            <a:endParaRPr lang="en-US" dirty="0"/>
          </a:p>
        </p:txBody>
      </p:sp>
      <p:sp>
        <p:nvSpPr>
          <p:cNvPr id="48" name="Text 46"/>
          <p:cNvSpPr/>
          <p:nvPr/>
        </p:nvSpPr>
        <p:spPr>
          <a:xfrm>
            <a:off x="5164455" y="4924782"/>
            <a:ext cx="4301371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i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(Es: Azienda Sponsor X)</a:t>
            </a:r>
            <a:endParaRPr lang="en-US" dirty="0"/>
          </a:p>
        </p:txBody>
      </p:sp>
      <p:sp>
        <p:nvSpPr>
          <p:cNvPr id="49" name="Text 47"/>
          <p:cNvSpPr/>
          <p:nvPr/>
        </p:nvSpPr>
        <p:spPr>
          <a:xfrm>
            <a:off x="5164455" y="5190411"/>
            <a:ext cx="4301371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Strategia di coinvolgimento: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5164455" y="5456039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51" name="Text 49"/>
          <p:cNvSpPr/>
          <p:nvPr/>
        </p:nvSpPr>
        <p:spPr>
          <a:xfrm>
            <a:off x="5164455" y="5656540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52" name="Text 50"/>
          <p:cNvSpPr/>
          <p:nvPr/>
        </p:nvSpPr>
        <p:spPr>
          <a:xfrm>
            <a:off x="5164455" y="5857042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53" name="Shape 51"/>
          <p:cNvSpPr/>
          <p:nvPr/>
        </p:nvSpPr>
        <p:spPr>
          <a:xfrm>
            <a:off x="9685377" y="4586407"/>
            <a:ext cx="4536162" cy="1547693"/>
          </a:xfrm>
          <a:prstGeom prst="roundRect">
            <a:avLst>
              <a:gd name="adj" fmla="val 591"/>
            </a:avLst>
          </a:prstGeom>
          <a:solidFill>
            <a:srgbClr val="F8ECE4"/>
          </a:solidFill>
          <a:ln w="15240">
            <a:solidFill>
              <a:srgbClr val="151617"/>
            </a:solidFill>
            <a:prstDash val="solid"/>
          </a:ln>
          <a:effectLst>
            <a:outerShdw dist="8890" dir="2700000" algn="bl" rotWithShape="0">
              <a:srgbClr val="151617">
                <a:alpha val="10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4" name="Text 52"/>
          <p:cNvSpPr/>
          <p:nvPr/>
        </p:nvSpPr>
        <p:spPr>
          <a:xfrm>
            <a:off x="9802773" y="4703802"/>
            <a:ext cx="1697117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Stakeholder Principale </a:t>
            </a:r>
            <a:r>
              <a:rPr lang="en-US" sz="10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3</a:t>
            </a:r>
            <a:endParaRPr lang="en-US" sz="1000" dirty="0"/>
          </a:p>
        </p:txBody>
      </p:sp>
      <p:sp>
        <p:nvSpPr>
          <p:cNvPr id="55" name="Text 53"/>
          <p:cNvSpPr/>
          <p:nvPr/>
        </p:nvSpPr>
        <p:spPr>
          <a:xfrm>
            <a:off x="9802773" y="4924782"/>
            <a:ext cx="4301371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600" b="1" i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(Es: Associazione Y)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9802773" y="5190411"/>
            <a:ext cx="4301371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Strategia di coinvolgimento:</a:t>
            </a:r>
            <a:endParaRPr lang="en-US" dirty="0"/>
          </a:p>
        </p:txBody>
      </p:sp>
      <p:sp>
        <p:nvSpPr>
          <p:cNvPr id="57" name="Text 55"/>
          <p:cNvSpPr/>
          <p:nvPr/>
        </p:nvSpPr>
        <p:spPr>
          <a:xfrm>
            <a:off x="9802773" y="5456039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58" name="Text 56"/>
          <p:cNvSpPr/>
          <p:nvPr/>
        </p:nvSpPr>
        <p:spPr>
          <a:xfrm>
            <a:off x="9802773" y="5656540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59" name="Text 57"/>
          <p:cNvSpPr/>
          <p:nvPr/>
        </p:nvSpPr>
        <p:spPr>
          <a:xfrm>
            <a:off x="9802773" y="5857042"/>
            <a:ext cx="1277660" cy="159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1000" dirty="0"/>
          </a:p>
        </p:txBody>
      </p:sp>
      <p:sp>
        <p:nvSpPr>
          <p:cNvPr id="60" name="Text 58"/>
          <p:cNvSpPr/>
          <p:nvPr/>
        </p:nvSpPr>
        <p:spPr>
          <a:xfrm>
            <a:off x="408861" y="6287333"/>
            <a:ext cx="2962156" cy="2555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151617"/>
                </a:solidFill>
                <a:latin typeface="Montserrat Black" pitchFamily="34" charset="0"/>
                <a:ea typeface="Montserrat Black" pitchFamily="34" charset="-122"/>
                <a:cs typeface="Montserrat Black" pitchFamily="34" charset="-120"/>
              </a:rPr>
              <a:t>Checklist di Verifica Finale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408861" y="6696075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 identificato almeno 5 stakeholder rilevanti?</a:t>
            </a:r>
            <a:endParaRPr lang="en-US" dirty="0"/>
          </a:p>
        </p:txBody>
      </p:sp>
      <p:sp>
        <p:nvSpPr>
          <p:cNvPr id="62" name="Text 60"/>
          <p:cNvSpPr/>
          <p:nvPr/>
        </p:nvSpPr>
        <p:spPr>
          <a:xfrm>
            <a:off x="408861" y="6936105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 specificato la tipologia (pubblico/privato/civico) per ogni stakeholder?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408861" y="7176135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 delineato chiaramente il ruolo di ciascuno nel progetto?</a:t>
            </a:r>
            <a:endParaRPr lang="en-US" dirty="0"/>
          </a:p>
        </p:txBody>
      </p:sp>
      <p:sp>
        <p:nvSpPr>
          <p:cNvPr id="64" name="Text 62"/>
          <p:cNvSpPr/>
          <p:nvPr/>
        </p:nvSpPr>
        <p:spPr>
          <a:xfrm>
            <a:off x="408861" y="7416165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 compreso e articolato l'interesse/beneficio per ogni stakeholder?</a:t>
            </a:r>
            <a:endParaRPr lang="en-US" dirty="0"/>
          </a:p>
        </p:txBody>
      </p:sp>
      <p:sp>
        <p:nvSpPr>
          <p:cNvPr id="65" name="Text 63"/>
          <p:cNvSpPr/>
          <p:nvPr/>
        </p:nvSpPr>
        <p:spPr>
          <a:xfrm>
            <a:off x="408861" y="7656195"/>
            <a:ext cx="13812679" cy="20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b="1" dirty="0">
                <a:solidFill>
                  <a:srgbClr val="151617"/>
                </a:solidFill>
                <a:latin typeface="Inconsolata" pitchFamily="34" charset="0"/>
                <a:ea typeface="Inconsolata" pitchFamily="34" charset="-122"/>
                <a:cs typeface="Inconsolata" pitchFamily="34" charset="-120"/>
              </a:rPr>
              <a:t>Ho una strategia di coinvolgimento per i principali stakeholder?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2926</Words>
  <Application>Microsoft Office PowerPoint</Application>
  <PresentationFormat>Personalizzato</PresentationFormat>
  <Paragraphs>333</Paragraphs>
  <Slides>24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0" baseType="lpstr">
      <vt:lpstr>Arial Narrow</vt:lpstr>
      <vt:lpstr>Arial</vt:lpstr>
      <vt:lpstr>Montserrat Black</vt:lpstr>
      <vt:lpstr>ADLaM Display</vt:lpstr>
      <vt:lpstr>Inconsolata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Lenovo</dc:creator>
  <cp:lastModifiedBy>Maurizio Petrocchi</cp:lastModifiedBy>
  <cp:revision>3</cp:revision>
  <dcterms:created xsi:type="dcterms:W3CDTF">2025-10-27T07:08:09Z</dcterms:created>
  <dcterms:modified xsi:type="dcterms:W3CDTF">2025-10-27T08:58:26Z</dcterms:modified>
</cp:coreProperties>
</file>