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Outfit Extra Bold" panose="020B0604020202020204" charset="0"/>
      <p:regular r:id="rId13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79333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Misurazione dell'impatto sociale e comunicazione agli stakeholder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18861"/>
            <a:ext cx="7556421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Mappare il percorso verso i cambiamenti generati: l'albero dei problemi e delle soluzioni e la Teoria del Cambiamento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63272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379" y="382429"/>
            <a:ext cx="5151001" cy="434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7 livelli di cambiamento sociale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379" y="872728"/>
            <a:ext cx="6115169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cambiamento raggiunto dagli stakeholder come effetto dell'attività svolta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452932" y="1298615"/>
            <a:ext cx="965478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861" y="1560552"/>
            <a:ext cx="195501" cy="2444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557474" y="1437680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1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557474" y="1710571"/>
            <a:ext cx="4049077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attività vengono realizzate come programmato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487942" y="2063115"/>
            <a:ext cx="9516547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Shape 6"/>
          <p:cNvSpPr/>
          <p:nvPr/>
        </p:nvSpPr>
        <p:spPr>
          <a:xfrm>
            <a:off x="2970133" y="2136458"/>
            <a:ext cx="1931075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861" y="2398395"/>
            <a:ext cx="195501" cy="24443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040273" y="2275523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CC97B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2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5040273" y="2548414"/>
            <a:ext cx="2682121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CC97B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gruppo target è stato raggiunto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4970740" y="2900958"/>
            <a:ext cx="9033748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Shape 10"/>
          <p:cNvSpPr/>
          <p:nvPr/>
        </p:nvSpPr>
        <p:spPr>
          <a:xfrm>
            <a:off x="2487454" y="2974300"/>
            <a:ext cx="2896553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980" y="3236238"/>
            <a:ext cx="195501" cy="24443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523071" y="3113365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D933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3</a:t>
            </a:r>
            <a:endParaRPr lang="en-US" sz="1350" dirty="0"/>
          </a:p>
        </p:txBody>
      </p:sp>
      <p:sp>
        <p:nvSpPr>
          <p:cNvPr id="17" name="Text 12"/>
          <p:cNvSpPr/>
          <p:nvPr/>
        </p:nvSpPr>
        <p:spPr>
          <a:xfrm>
            <a:off x="5523071" y="3386257"/>
            <a:ext cx="292536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D933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gruppo target accoglie la propost</a:t>
            </a:r>
            <a:r>
              <a:rPr lang="en-US" sz="1350" b="1" dirty="0">
                <a:solidFill>
                  <a:srgbClr val="FCEC99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</a:t>
            </a:r>
            <a:endParaRPr lang="en-US" sz="1350" dirty="0"/>
          </a:p>
        </p:txBody>
      </p:sp>
      <p:sp>
        <p:nvSpPr>
          <p:cNvPr id="18" name="Shape 13"/>
          <p:cNvSpPr/>
          <p:nvPr/>
        </p:nvSpPr>
        <p:spPr>
          <a:xfrm>
            <a:off x="5453539" y="3738801"/>
            <a:ext cx="8550950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Shape 14"/>
          <p:cNvSpPr/>
          <p:nvPr/>
        </p:nvSpPr>
        <p:spPr>
          <a:xfrm>
            <a:off x="2004655" y="3812143"/>
            <a:ext cx="3862149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980" y="4074081"/>
            <a:ext cx="195501" cy="24443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005870" y="3951208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910D0D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4</a:t>
            </a:r>
            <a:endParaRPr lang="en-US" sz="1350" dirty="0"/>
          </a:p>
        </p:txBody>
      </p:sp>
      <p:sp>
        <p:nvSpPr>
          <p:cNvPr id="22" name="Text 16"/>
          <p:cNvSpPr/>
          <p:nvPr/>
        </p:nvSpPr>
        <p:spPr>
          <a:xfrm>
            <a:off x="6005870" y="4224099"/>
            <a:ext cx="6041588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910D0D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gruppo target cambia le proprie attitudini e/o sviluppa nuove competenze</a:t>
            </a:r>
            <a:endParaRPr lang="en-US" sz="1350" dirty="0"/>
          </a:p>
        </p:txBody>
      </p:sp>
      <p:sp>
        <p:nvSpPr>
          <p:cNvPr id="23" name="Shape 17"/>
          <p:cNvSpPr/>
          <p:nvPr/>
        </p:nvSpPr>
        <p:spPr>
          <a:xfrm>
            <a:off x="5936337" y="4576643"/>
            <a:ext cx="8068151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4" name="Shape 18"/>
          <p:cNvSpPr/>
          <p:nvPr/>
        </p:nvSpPr>
        <p:spPr>
          <a:xfrm>
            <a:off x="1521857" y="4649986"/>
            <a:ext cx="4827627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861" y="4911923"/>
            <a:ext cx="195501" cy="24443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6488549" y="4789051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5</a:t>
            </a:r>
            <a:endParaRPr lang="en-US" sz="1350" dirty="0"/>
          </a:p>
        </p:txBody>
      </p:sp>
      <p:sp>
        <p:nvSpPr>
          <p:cNvPr id="27" name="Text 20"/>
          <p:cNvSpPr/>
          <p:nvPr/>
        </p:nvSpPr>
        <p:spPr>
          <a:xfrm>
            <a:off x="6488549" y="5061942"/>
            <a:ext cx="4013478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gruppo target cambia il proprio comportamento</a:t>
            </a:r>
            <a:endParaRPr lang="en-US" sz="1350" dirty="0"/>
          </a:p>
        </p:txBody>
      </p:sp>
      <p:sp>
        <p:nvSpPr>
          <p:cNvPr id="28" name="Shape 21"/>
          <p:cNvSpPr/>
          <p:nvPr/>
        </p:nvSpPr>
        <p:spPr>
          <a:xfrm>
            <a:off x="6419017" y="5414486"/>
            <a:ext cx="7585472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9" name="Shape 22"/>
          <p:cNvSpPr/>
          <p:nvPr/>
        </p:nvSpPr>
        <p:spPr>
          <a:xfrm>
            <a:off x="1039058" y="5487829"/>
            <a:ext cx="5793224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7861" y="5749766"/>
            <a:ext cx="195501" cy="244435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6971348" y="5626894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80808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6</a:t>
            </a:r>
            <a:endParaRPr lang="en-US" sz="1350" dirty="0"/>
          </a:p>
        </p:txBody>
      </p:sp>
      <p:sp>
        <p:nvSpPr>
          <p:cNvPr id="32" name="Text 24"/>
          <p:cNvSpPr/>
          <p:nvPr/>
        </p:nvSpPr>
        <p:spPr>
          <a:xfrm>
            <a:off x="6971348" y="5899785"/>
            <a:ext cx="4414361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80808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Cambiamento delle condizioni di vita del gruppo target</a:t>
            </a:r>
            <a:endParaRPr lang="en-US" sz="1350" dirty="0"/>
          </a:p>
        </p:txBody>
      </p:sp>
      <p:sp>
        <p:nvSpPr>
          <p:cNvPr id="33" name="Shape 25"/>
          <p:cNvSpPr/>
          <p:nvPr/>
        </p:nvSpPr>
        <p:spPr>
          <a:xfrm>
            <a:off x="6901815" y="6252329"/>
            <a:ext cx="7102673" cy="7620"/>
          </a:xfrm>
          <a:prstGeom prst="roundRect">
            <a:avLst>
              <a:gd name="adj" fmla="val 766694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4" name="Shape 26"/>
          <p:cNvSpPr/>
          <p:nvPr/>
        </p:nvSpPr>
        <p:spPr>
          <a:xfrm>
            <a:off x="556379" y="6325672"/>
            <a:ext cx="6758821" cy="768310"/>
          </a:xfrm>
          <a:prstGeom prst="roundRect">
            <a:avLst>
              <a:gd name="adj" fmla="val 7604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980" y="6587609"/>
            <a:ext cx="195501" cy="244435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7454265" y="6464737"/>
            <a:ext cx="173867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B05EF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Livello 7</a:t>
            </a:r>
            <a:endParaRPr lang="en-US" sz="1350" dirty="0"/>
          </a:p>
        </p:txBody>
      </p:sp>
      <p:sp>
        <p:nvSpPr>
          <p:cNvPr id="37" name="Text 28"/>
          <p:cNvSpPr/>
          <p:nvPr/>
        </p:nvSpPr>
        <p:spPr>
          <a:xfrm>
            <a:off x="7454265" y="6737628"/>
            <a:ext cx="2851904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B05EF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Cambiamenti sociali sulla comunità</a:t>
            </a:r>
            <a:endParaRPr lang="en-US" sz="1350" dirty="0"/>
          </a:p>
        </p:txBody>
      </p:sp>
      <p:sp>
        <p:nvSpPr>
          <p:cNvPr id="38" name="Shape 29"/>
          <p:cNvSpPr/>
          <p:nvPr/>
        </p:nvSpPr>
        <p:spPr>
          <a:xfrm>
            <a:off x="556379" y="7250430"/>
            <a:ext cx="13517642" cy="599718"/>
          </a:xfrm>
          <a:prstGeom prst="roundRect">
            <a:avLst>
              <a:gd name="adj" fmla="val 9742"/>
            </a:avLst>
          </a:prstGeom>
          <a:solidFill>
            <a:srgbClr val="C3BCF6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44" y="7439739"/>
            <a:ext cx="217289" cy="173831"/>
          </a:xfrm>
          <a:prstGeom prst="rect">
            <a:avLst/>
          </a:prstGeom>
        </p:spPr>
      </p:pic>
      <p:sp>
        <p:nvSpPr>
          <p:cNvPr id="40" name="Text 30"/>
          <p:cNvSpPr/>
          <p:nvPr/>
        </p:nvSpPr>
        <p:spPr>
          <a:xfrm>
            <a:off x="1051798" y="7424261"/>
            <a:ext cx="274260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OUTPUT → OUTCOME → IMPATTO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1561"/>
            <a:ext cx="124217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Quale problema sociale vogliamo cercare di risolvere?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27653"/>
            <a:ext cx="62793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prima cosa da chiarire è cosa stai cercando di fare – che problema stai cercando di risolvere?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827264"/>
            <a:ext cx="6279356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highlight>
                  <a:srgbClr val="957D00"/>
                </a:highlight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È abbastanza facile dire che ridurrai la povertà nel mondo, per esempio, ma molto più difficile trasformarlo in qualcosa che farà la 'vera differenza'</a:t>
            </a:r>
            <a:endParaRPr lang="en-US" sz="1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3152537"/>
            <a:ext cx="5029200" cy="28422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985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Mappare i problemi e le esigenze: l'albero dei problemi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3207663"/>
            <a:ext cx="3679031" cy="2042041"/>
          </a:xfrm>
          <a:prstGeom prst="roundRect">
            <a:avLst>
              <a:gd name="adj" fmla="val 4082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6486168" y="3413641"/>
            <a:ext cx="31913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Strumento di progettazione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86168" y="3803094"/>
            <a:ext cx="326707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Diffuso nella progettazione europea per identificare i problemi e le esigenze legati a un progetto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10157579" y="3207663"/>
            <a:ext cx="3679031" cy="2042041"/>
          </a:xfrm>
          <a:prstGeom prst="roundRect">
            <a:avLst>
              <a:gd name="adj" fmla="val 4082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10363557" y="3413641"/>
            <a:ext cx="25244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Legami causa-effetto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557" y="3803094"/>
            <a:ext cx="326707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Presenta in senso verticale dal basso verso l'alto i legami causa-effetto tra i problemi identificati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6280190" y="5448062"/>
            <a:ext cx="7556421" cy="1111568"/>
          </a:xfrm>
          <a:prstGeom prst="roundRect">
            <a:avLst>
              <a:gd name="adj" fmla="val 7499"/>
            </a:avLst>
          </a:prstGeom>
          <a:solidFill>
            <a:srgbClr val="5E4CE6">
              <a:alpha val="50000"/>
            </a:srgbClr>
          </a:solidFill>
          <a:ln w="7620">
            <a:solidFill>
              <a:srgbClr val="7765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6486168" y="56540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Analisi dell'ambito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86168" y="6043493"/>
            <a:ext cx="63400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Strumento per analizzare l'ambito in cui vogliamo agire</a:t>
            </a:r>
            <a:endParaRPr lang="en-US" sz="1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2936" y="435173"/>
            <a:ext cx="10106978" cy="494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Mappare le soluzioni e gli effetti: l'albero delle soluzioni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32936" y="992862"/>
            <a:ext cx="6601301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Strumento per definire come vogliamo agire e in che modo contribuiamo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6" y="1655445"/>
            <a:ext cx="5801678" cy="692693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28234" y="1635681"/>
            <a:ext cx="7176730" cy="494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Strumento per la descrizione della situazione attesa futura che deriverebbe dal contributo soluzione dei problemi rilevati ed analizzati.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828234" y="2193488"/>
            <a:ext cx="7176730" cy="494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È la trasformazione dei problemi (condizione "negativa" attuale) in soluzioni (condizione futura desiderata auspicabilmente "positiva").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828234" y="2751296"/>
            <a:ext cx="7176730" cy="494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Se prima si pensava ai rapporti causa-effetto, adesso si pensa alle azioni per ottenere gli scopi, e quindi gli effetti positivi.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2837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065" y="2858810"/>
            <a:ext cx="8640723" cy="556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Esempio: Lotta alla dispersione scolastica</a:t>
            </a:r>
            <a:endParaRPr lang="en-US" sz="3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5" y="3683198"/>
            <a:ext cx="4401383" cy="7130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91302" y="4574500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Cause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891302" y="4924306"/>
            <a:ext cx="403252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Identificazione dei problemi alla radice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449" y="3683198"/>
            <a:ext cx="4401383" cy="7130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92685" y="4574500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Problema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5292685" y="4924306"/>
            <a:ext cx="2318147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Dispersione scolastica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832" y="3683198"/>
            <a:ext cx="4401383" cy="7130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94069" y="4574500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Conseguenze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9694069" y="4924306"/>
            <a:ext cx="290976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Effetti negativi sulla società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13065" y="5670749"/>
            <a:ext cx="13204269" cy="29885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65" y="5901095"/>
            <a:ext cx="4401383" cy="71306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91302" y="6792397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Azioni</a:t>
            </a:r>
            <a:endParaRPr lang="en-US" sz="1750" dirty="0"/>
          </a:p>
        </p:txBody>
      </p:sp>
      <p:sp>
        <p:nvSpPr>
          <p:cNvPr id="16" name="Text 9"/>
          <p:cNvSpPr/>
          <p:nvPr/>
        </p:nvSpPr>
        <p:spPr>
          <a:xfrm>
            <a:off x="891302" y="7142202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F713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Interventi mirati</a:t>
            </a:r>
            <a:endParaRPr lang="en-US" sz="17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449" y="5901095"/>
            <a:ext cx="4401383" cy="713065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5292685" y="6792397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Soluzioni</a:t>
            </a:r>
            <a:endParaRPr lang="en-US" sz="1750" dirty="0"/>
          </a:p>
        </p:txBody>
      </p:sp>
      <p:sp>
        <p:nvSpPr>
          <p:cNvPr id="19" name="Text 11"/>
          <p:cNvSpPr/>
          <p:nvPr/>
        </p:nvSpPr>
        <p:spPr>
          <a:xfrm>
            <a:off x="5292685" y="7142202"/>
            <a:ext cx="2819876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F713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Riduzione della dispersione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5832" y="5901095"/>
            <a:ext cx="4401383" cy="713065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9694069" y="6792397"/>
            <a:ext cx="22283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Effetti</a:t>
            </a:r>
            <a:endParaRPr lang="en-US" sz="1750" dirty="0"/>
          </a:p>
        </p:txBody>
      </p:sp>
      <p:sp>
        <p:nvSpPr>
          <p:cNvPr id="22" name="Text 13"/>
          <p:cNvSpPr/>
          <p:nvPr/>
        </p:nvSpPr>
        <p:spPr>
          <a:xfrm>
            <a:off x="9694069" y="7142202"/>
            <a:ext cx="3253383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F7135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Impatto positivo sulla comunità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26600"/>
            <a:ext cx="76355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Teoria del Cambiamento (ToC)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5441990"/>
            <a:ext cx="1274516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Teoria del Cambiamento descrive la sequenza di eventi necessaria al raggiungimento del cambiamento desiderato.</a:t>
            </a:r>
            <a:endParaRPr lang="en-US" sz="2300" dirty="0"/>
          </a:p>
        </p:txBody>
      </p:sp>
      <p:sp>
        <p:nvSpPr>
          <p:cNvPr id="5" name="Shape 2"/>
          <p:cNvSpPr/>
          <p:nvPr/>
        </p:nvSpPr>
        <p:spPr>
          <a:xfrm>
            <a:off x="793790" y="5144333"/>
            <a:ext cx="22860" cy="1339453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4473" y="374333"/>
            <a:ext cx="6692741" cy="425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Come funziona la Teoria del Cambiamento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44473" y="1071920"/>
            <a:ext cx="136088" cy="170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44473" y="1287899"/>
            <a:ext cx="4423053" cy="1524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544473" y="1386364"/>
            <a:ext cx="209026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Programma di formazione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44473" y="1653421"/>
            <a:ext cx="4423053" cy="4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Aiuta le persone a trovare lavoro attraverso percorsi strutturati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103614" y="1071920"/>
            <a:ext cx="136088" cy="170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103614" y="1287899"/>
            <a:ext cx="4423053" cy="1524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5103614" y="1386364"/>
            <a:ext cx="1713428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Maggiori competenze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103614" y="1653421"/>
            <a:ext cx="4254818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partecipanti acquisiscono nuove abilità professionali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9662755" y="1071920"/>
            <a:ext cx="136088" cy="170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9662755" y="1287899"/>
            <a:ext cx="4423172" cy="15240"/>
          </a:xfrm>
          <a:prstGeom prst="rect">
            <a:avLst/>
          </a:prstGeom>
          <a:solidFill>
            <a:srgbClr val="5E4CE6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9662755" y="1386364"/>
            <a:ext cx="1809274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Inserimento lavorativo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9662755" y="1653421"/>
            <a:ext cx="333565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partecipanti trovano occupazione stabile</a:t>
            </a:r>
            <a:endParaRPr lang="en-US" sz="13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73" y="2486978"/>
            <a:ext cx="6604754" cy="6604754"/>
          </a:xfrm>
          <a:prstGeom prst="rect">
            <a:avLst/>
          </a:prstGeom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93" y="2486978"/>
            <a:ext cx="6604754" cy="6604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8562"/>
            <a:ext cx="107930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Caratteristiche di una Teoria del Cambiamento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9547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6396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Ipotesi verificabili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029069"/>
            <a:ext cx="4182189" cy="15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Consente di definire ipotesi e proiezioni chiare e verificabili, nonché piani di azione realistici relativamente al processo di generazione del cambiamento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89547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2639616"/>
            <a:ext cx="31237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Strumento di monitoraggio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3029069"/>
            <a:ext cx="41823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Costituisce uno strumento per impostare il monitoraggio delle azioni e i relativi risultati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89547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2639616"/>
            <a:ext cx="30101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Rappresentazione grafica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3029069"/>
            <a:ext cx="4182308" cy="15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Fornisce una rappresentazione grafica della mappa dei cambiamenti e del processo attraverso il quale verranno generati</a:t>
            </a:r>
            <a:endParaRPr lang="en-US" sz="1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976693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720834"/>
            <a:ext cx="32705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Coinvolgimento stakeholder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93790" y="6110288"/>
            <a:ext cx="4182189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Consente il coinvolgimento e di apprendimento degli stakeholder relativamente agli obiettivi dell'organizzazione</a:t>
            </a:r>
            <a:endParaRPr lang="en-US" sz="19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86" y="4976693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23986" y="5720834"/>
            <a:ext cx="27643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Comunicazione efficace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5223986" y="6110288"/>
            <a:ext cx="41823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È un potente strumento di comunicazione per condividere obiettivi e strategie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329" y="644962"/>
            <a:ext cx="7839908" cy="570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fasi della Teoria del Cambiamento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30329" y="1288494"/>
            <a:ext cx="1316974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Nella Teoria del Cambiamento attività, risultati, e cambiamenti sono uniti in una catena di connessioni causali. L'insieme di questi elementi e la loro connessione logica viene graficamente rappresentata come Logical framework.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303770" y="2132886"/>
            <a:ext cx="22860" cy="5451753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6584990" y="2326838"/>
            <a:ext cx="547688" cy="22860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4"/>
          <p:cNvSpPr/>
          <p:nvPr/>
        </p:nvSpPr>
        <p:spPr>
          <a:xfrm>
            <a:off x="7109817" y="2132886"/>
            <a:ext cx="410766" cy="41076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178278" y="2167116"/>
            <a:ext cx="2738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4120158" y="2195632"/>
            <a:ext cx="228219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Stakeholder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3223617" y="2553891"/>
            <a:ext cx="317873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Identificazione dei beneficiari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497723" y="3422333"/>
            <a:ext cx="547688" cy="22860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9"/>
          <p:cNvSpPr/>
          <p:nvPr/>
        </p:nvSpPr>
        <p:spPr>
          <a:xfrm>
            <a:off x="7109817" y="3228380"/>
            <a:ext cx="410766" cy="41076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7178278" y="3262610"/>
            <a:ext cx="2738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228052" y="3291126"/>
            <a:ext cx="228219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Attività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8228052" y="3649385"/>
            <a:ext cx="4015264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 azioni concrete dell'organizzazione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6584990" y="4366617"/>
            <a:ext cx="547688" cy="22860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4"/>
          <p:cNvSpPr/>
          <p:nvPr/>
        </p:nvSpPr>
        <p:spPr>
          <a:xfrm>
            <a:off x="7109817" y="4172664"/>
            <a:ext cx="410766" cy="41076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178278" y="4206895"/>
            <a:ext cx="2738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4120158" y="4235410"/>
            <a:ext cx="228219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Output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3198971" y="4593669"/>
            <a:ext cx="320337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prodotti tangibili dell'attività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97723" y="5310902"/>
            <a:ext cx="547688" cy="22860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Shape 19"/>
          <p:cNvSpPr/>
          <p:nvPr/>
        </p:nvSpPr>
        <p:spPr>
          <a:xfrm>
            <a:off x="7109817" y="5116949"/>
            <a:ext cx="410766" cy="41076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2" name="Text 20"/>
          <p:cNvSpPr/>
          <p:nvPr/>
        </p:nvSpPr>
        <p:spPr>
          <a:xfrm>
            <a:off x="7178278" y="5151180"/>
            <a:ext cx="2738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8228052" y="5179695"/>
            <a:ext cx="228219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Outcome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8228052" y="5537954"/>
            <a:ext cx="5672018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 cambiamenti raggiunti dagli stakeholder risultanti dall'attività</a:t>
            </a:r>
            <a:endParaRPr lang="en-US" sz="1750" dirty="0"/>
          </a:p>
        </p:txBody>
      </p:sp>
      <p:sp>
        <p:nvSpPr>
          <p:cNvPr id="25" name="Shape 23"/>
          <p:cNvSpPr/>
          <p:nvPr/>
        </p:nvSpPr>
        <p:spPr>
          <a:xfrm>
            <a:off x="6584990" y="6255187"/>
            <a:ext cx="547688" cy="22860"/>
          </a:xfrm>
          <a:prstGeom prst="roundRect">
            <a:avLst>
              <a:gd name="adj" fmla="val 335454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Shape 24"/>
          <p:cNvSpPr/>
          <p:nvPr/>
        </p:nvSpPr>
        <p:spPr>
          <a:xfrm>
            <a:off x="7109817" y="6061234"/>
            <a:ext cx="410766" cy="41076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7" name="Text 25"/>
          <p:cNvSpPr/>
          <p:nvPr/>
        </p:nvSpPr>
        <p:spPr>
          <a:xfrm>
            <a:off x="7178278" y="6095464"/>
            <a:ext cx="27384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5</a:t>
            </a:r>
            <a:endParaRPr lang="en-US" sz="2150" dirty="0"/>
          </a:p>
        </p:txBody>
      </p:sp>
      <p:sp>
        <p:nvSpPr>
          <p:cNvPr id="28" name="Text 26"/>
          <p:cNvSpPr/>
          <p:nvPr/>
        </p:nvSpPr>
        <p:spPr>
          <a:xfrm>
            <a:off x="4120158" y="6123980"/>
            <a:ext cx="228219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957D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Impatto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2427446" y="6482239"/>
            <a:ext cx="397490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Cambiamenti generati sulla comunità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Personalizzato</PresentationFormat>
  <Paragraphs>97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Outfit Light</vt:lpstr>
      <vt:lpstr>Outfit Extra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1</cp:revision>
  <dcterms:created xsi:type="dcterms:W3CDTF">2025-10-16T09:27:14Z</dcterms:created>
  <dcterms:modified xsi:type="dcterms:W3CDTF">2025-10-16T09:28:00Z</dcterms:modified>
</cp:coreProperties>
</file>