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4630400" cy="8229600"/>
  <p:notesSz cx="8229600" cy="14630400"/>
  <p:embeddedFontLst>
    <p:embeddedFont>
      <p:font typeface="Outfit Extra Bold" panose="020B0604020202020204" charset="0"/>
      <p:regular r:id="rId13"/>
    </p:embeddedFont>
  </p:embeddedFontLst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6" d="100"/>
          <a:sy n="86" d="100"/>
        </p:scale>
        <p:origin x="858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36940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279333"/>
            <a:ext cx="7556421" cy="18602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Misurazione dell'impatto sociale e comunicazione agli stakeholder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793790" y="4218861"/>
            <a:ext cx="7556421" cy="11162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957D00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Mappare il percorso verso i cambiamenti generati: l'albero dei problemi e delle soluzioni e la Teoria del Cambiamento</a:t>
            </a:r>
            <a:endParaRPr lang="en-US" sz="2300" dirty="0"/>
          </a:p>
        </p:txBody>
      </p:sp>
      <p:sp>
        <p:nvSpPr>
          <p:cNvPr id="5" name="Text 2"/>
          <p:cNvSpPr/>
          <p:nvPr/>
        </p:nvSpPr>
        <p:spPr>
          <a:xfrm>
            <a:off x="793790" y="5632728"/>
            <a:ext cx="755642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56379" y="382429"/>
            <a:ext cx="5151001" cy="4346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400"/>
              </a:lnSpc>
              <a:buNone/>
            </a:pPr>
            <a:r>
              <a:rPr lang="en-US" sz="27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I 7 livelli di cambiamento sociale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556379" y="872728"/>
            <a:ext cx="6115169" cy="2172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Il cambiamento raggiunto dagli stakeholder come effetto dell'attività svolta</a:t>
            </a:r>
            <a:endParaRPr lang="en-US" sz="1350" dirty="0"/>
          </a:p>
        </p:txBody>
      </p:sp>
      <p:sp>
        <p:nvSpPr>
          <p:cNvPr id="4" name="Shape 2"/>
          <p:cNvSpPr/>
          <p:nvPr/>
        </p:nvSpPr>
        <p:spPr>
          <a:xfrm>
            <a:off x="3452932" y="1298615"/>
            <a:ext cx="965478" cy="768310"/>
          </a:xfrm>
          <a:prstGeom prst="roundRect">
            <a:avLst>
              <a:gd name="adj" fmla="val 7604"/>
            </a:avLst>
          </a:prstGeom>
          <a:solidFill>
            <a:srgbClr val="5E4CE6">
              <a:alpha val="50000"/>
            </a:srgbClr>
          </a:solidFill>
          <a:ln w="7620">
            <a:solidFill>
              <a:srgbClr val="7765FF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7861" y="1560552"/>
            <a:ext cx="195501" cy="244435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57474" y="1437680"/>
            <a:ext cx="1738670" cy="2172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b="1" dirty="0">
                <a:solidFill>
                  <a:srgbClr val="957D00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Livello 1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4557474" y="1710571"/>
            <a:ext cx="4049077" cy="2172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b="1" dirty="0">
                <a:solidFill>
                  <a:srgbClr val="957D00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Le attività vengono realizzate come programmato</a:t>
            </a:r>
            <a:endParaRPr lang="en-US" sz="1350" dirty="0"/>
          </a:p>
        </p:txBody>
      </p:sp>
      <p:sp>
        <p:nvSpPr>
          <p:cNvPr id="8" name="Shape 5"/>
          <p:cNvSpPr/>
          <p:nvPr/>
        </p:nvSpPr>
        <p:spPr>
          <a:xfrm>
            <a:off x="4487942" y="2063115"/>
            <a:ext cx="9516547" cy="7620"/>
          </a:xfrm>
          <a:prstGeom prst="roundRect">
            <a:avLst>
              <a:gd name="adj" fmla="val 766694"/>
            </a:avLst>
          </a:prstGeom>
          <a:solidFill>
            <a:srgbClr val="5E4CE6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9" name="Shape 6"/>
          <p:cNvSpPr/>
          <p:nvPr/>
        </p:nvSpPr>
        <p:spPr>
          <a:xfrm>
            <a:off x="2970133" y="2136458"/>
            <a:ext cx="1931075" cy="768310"/>
          </a:xfrm>
          <a:prstGeom prst="roundRect">
            <a:avLst>
              <a:gd name="adj" fmla="val 7604"/>
            </a:avLst>
          </a:prstGeom>
          <a:solidFill>
            <a:srgbClr val="5E4CE6">
              <a:alpha val="50000"/>
            </a:srgbClr>
          </a:solidFill>
          <a:ln w="7620">
            <a:solidFill>
              <a:srgbClr val="7765FF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7861" y="2398395"/>
            <a:ext cx="195501" cy="244435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5040273" y="2275523"/>
            <a:ext cx="1738670" cy="2172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b="1" dirty="0">
                <a:solidFill>
                  <a:srgbClr val="5CC97B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Livello 2</a:t>
            </a:r>
            <a:endParaRPr lang="en-US" sz="1350" dirty="0"/>
          </a:p>
        </p:txBody>
      </p:sp>
      <p:sp>
        <p:nvSpPr>
          <p:cNvPr id="12" name="Text 8"/>
          <p:cNvSpPr/>
          <p:nvPr/>
        </p:nvSpPr>
        <p:spPr>
          <a:xfrm>
            <a:off x="5040273" y="2548414"/>
            <a:ext cx="2682121" cy="2172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b="1" dirty="0">
                <a:solidFill>
                  <a:srgbClr val="5CC97B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Il gruppo target è stato raggiunto</a:t>
            </a:r>
            <a:endParaRPr lang="en-US" sz="1350" dirty="0"/>
          </a:p>
        </p:txBody>
      </p:sp>
      <p:sp>
        <p:nvSpPr>
          <p:cNvPr id="13" name="Shape 9"/>
          <p:cNvSpPr/>
          <p:nvPr/>
        </p:nvSpPr>
        <p:spPr>
          <a:xfrm>
            <a:off x="4970740" y="2900958"/>
            <a:ext cx="9033748" cy="7620"/>
          </a:xfrm>
          <a:prstGeom prst="roundRect">
            <a:avLst>
              <a:gd name="adj" fmla="val 766694"/>
            </a:avLst>
          </a:prstGeom>
          <a:solidFill>
            <a:srgbClr val="5E4CE6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4" name="Shape 10"/>
          <p:cNvSpPr/>
          <p:nvPr/>
        </p:nvSpPr>
        <p:spPr>
          <a:xfrm>
            <a:off x="2487454" y="2974300"/>
            <a:ext cx="2896553" cy="768310"/>
          </a:xfrm>
          <a:prstGeom prst="roundRect">
            <a:avLst>
              <a:gd name="adj" fmla="val 7604"/>
            </a:avLst>
          </a:prstGeom>
          <a:solidFill>
            <a:srgbClr val="5E4CE6">
              <a:alpha val="50000"/>
            </a:srgbClr>
          </a:solidFill>
          <a:ln w="7620">
            <a:solidFill>
              <a:srgbClr val="7765FF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37980" y="3236238"/>
            <a:ext cx="195501" cy="244435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5523071" y="3113365"/>
            <a:ext cx="1738670" cy="2172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b="1" dirty="0">
                <a:solidFill>
                  <a:srgbClr val="F9D933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Livello 3</a:t>
            </a:r>
            <a:endParaRPr lang="en-US" sz="1350" dirty="0"/>
          </a:p>
        </p:txBody>
      </p:sp>
      <p:sp>
        <p:nvSpPr>
          <p:cNvPr id="17" name="Text 12"/>
          <p:cNvSpPr/>
          <p:nvPr/>
        </p:nvSpPr>
        <p:spPr>
          <a:xfrm>
            <a:off x="5523071" y="3386257"/>
            <a:ext cx="2925366" cy="2172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b="1" dirty="0">
                <a:solidFill>
                  <a:srgbClr val="F9D933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Il gruppo target accoglie la propost</a:t>
            </a:r>
            <a:r>
              <a:rPr lang="en-US" sz="1350" b="1" dirty="0">
                <a:solidFill>
                  <a:srgbClr val="FCEC99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a</a:t>
            </a:r>
            <a:endParaRPr lang="en-US" sz="1350" dirty="0"/>
          </a:p>
        </p:txBody>
      </p:sp>
      <p:sp>
        <p:nvSpPr>
          <p:cNvPr id="18" name="Shape 13"/>
          <p:cNvSpPr/>
          <p:nvPr/>
        </p:nvSpPr>
        <p:spPr>
          <a:xfrm>
            <a:off x="5453539" y="3738801"/>
            <a:ext cx="8550950" cy="7620"/>
          </a:xfrm>
          <a:prstGeom prst="roundRect">
            <a:avLst>
              <a:gd name="adj" fmla="val 766694"/>
            </a:avLst>
          </a:prstGeom>
          <a:solidFill>
            <a:srgbClr val="5E4CE6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9" name="Shape 14"/>
          <p:cNvSpPr/>
          <p:nvPr/>
        </p:nvSpPr>
        <p:spPr>
          <a:xfrm>
            <a:off x="2004655" y="3812143"/>
            <a:ext cx="3862149" cy="768310"/>
          </a:xfrm>
          <a:prstGeom prst="roundRect">
            <a:avLst>
              <a:gd name="adj" fmla="val 7604"/>
            </a:avLst>
          </a:prstGeom>
          <a:solidFill>
            <a:srgbClr val="5E4CE6">
              <a:alpha val="50000"/>
            </a:srgbClr>
          </a:solidFill>
          <a:ln w="7620">
            <a:solidFill>
              <a:srgbClr val="7765FF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pic>
        <p:nvPicPr>
          <p:cNvPr id="2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37980" y="4074081"/>
            <a:ext cx="195501" cy="244435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6005870" y="3951208"/>
            <a:ext cx="1738670" cy="2172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b="1" dirty="0">
                <a:solidFill>
                  <a:srgbClr val="910D0D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Livello 4</a:t>
            </a:r>
            <a:endParaRPr lang="en-US" sz="1350" dirty="0"/>
          </a:p>
        </p:txBody>
      </p:sp>
      <p:sp>
        <p:nvSpPr>
          <p:cNvPr id="22" name="Text 16"/>
          <p:cNvSpPr/>
          <p:nvPr/>
        </p:nvSpPr>
        <p:spPr>
          <a:xfrm>
            <a:off x="6005870" y="4224099"/>
            <a:ext cx="6041588" cy="2172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b="1" dirty="0">
                <a:solidFill>
                  <a:srgbClr val="910D0D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Il gruppo target cambia le proprie attitudini e/o sviluppa nuove competenze</a:t>
            </a:r>
            <a:endParaRPr lang="en-US" sz="1350" dirty="0"/>
          </a:p>
        </p:txBody>
      </p:sp>
      <p:sp>
        <p:nvSpPr>
          <p:cNvPr id="23" name="Shape 17"/>
          <p:cNvSpPr/>
          <p:nvPr/>
        </p:nvSpPr>
        <p:spPr>
          <a:xfrm>
            <a:off x="5936337" y="4576643"/>
            <a:ext cx="8068151" cy="7620"/>
          </a:xfrm>
          <a:prstGeom prst="roundRect">
            <a:avLst>
              <a:gd name="adj" fmla="val 766694"/>
            </a:avLst>
          </a:prstGeom>
          <a:solidFill>
            <a:srgbClr val="5E4CE6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4" name="Shape 18"/>
          <p:cNvSpPr/>
          <p:nvPr/>
        </p:nvSpPr>
        <p:spPr>
          <a:xfrm>
            <a:off x="1521857" y="4649986"/>
            <a:ext cx="4827627" cy="768310"/>
          </a:xfrm>
          <a:prstGeom prst="roundRect">
            <a:avLst>
              <a:gd name="adj" fmla="val 7604"/>
            </a:avLst>
          </a:prstGeom>
          <a:solidFill>
            <a:srgbClr val="5E4CE6">
              <a:alpha val="50000"/>
            </a:srgbClr>
          </a:solidFill>
          <a:ln w="7620">
            <a:solidFill>
              <a:srgbClr val="7765FF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pic>
        <p:nvPicPr>
          <p:cNvPr id="25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37861" y="4911923"/>
            <a:ext cx="195501" cy="244435"/>
          </a:xfrm>
          <a:prstGeom prst="rect">
            <a:avLst/>
          </a:prstGeom>
        </p:spPr>
      </p:pic>
      <p:sp>
        <p:nvSpPr>
          <p:cNvPr id="26" name="Text 19"/>
          <p:cNvSpPr/>
          <p:nvPr/>
        </p:nvSpPr>
        <p:spPr>
          <a:xfrm>
            <a:off x="6488549" y="4789051"/>
            <a:ext cx="1738670" cy="2172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Livello 5</a:t>
            </a:r>
            <a:endParaRPr lang="en-US" sz="1350" dirty="0"/>
          </a:p>
        </p:txBody>
      </p:sp>
      <p:sp>
        <p:nvSpPr>
          <p:cNvPr id="27" name="Text 20"/>
          <p:cNvSpPr/>
          <p:nvPr/>
        </p:nvSpPr>
        <p:spPr>
          <a:xfrm>
            <a:off x="6488549" y="5061942"/>
            <a:ext cx="4013478" cy="2172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Il gruppo target cambia il proprio comportamento</a:t>
            </a:r>
            <a:endParaRPr lang="en-US" sz="1350" dirty="0"/>
          </a:p>
        </p:txBody>
      </p:sp>
      <p:sp>
        <p:nvSpPr>
          <p:cNvPr id="28" name="Shape 21"/>
          <p:cNvSpPr/>
          <p:nvPr/>
        </p:nvSpPr>
        <p:spPr>
          <a:xfrm>
            <a:off x="6419017" y="5414486"/>
            <a:ext cx="7585472" cy="7620"/>
          </a:xfrm>
          <a:prstGeom prst="roundRect">
            <a:avLst>
              <a:gd name="adj" fmla="val 766694"/>
            </a:avLst>
          </a:prstGeom>
          <a:solidFill>
            <a:srgbClr val="5E4CE6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9" name="Shape 22"/>
          <p:cNvSpPr/>
          <p:nvPr/>
        </p:nvSpPr>
        <p:spPr>
          <a:xfrm>
            <a:off x="1039058" y="5487829"/>
            <a:ext cx="5793224" cy="768310"/>
          </a:xfrm>
          <a:prstGeom prst="roundRect">
            <a:avLst>
              <a:gd name="adj" fmla="val 7604"/>
            </a:avLst>
          </a:prstGeom>
          <a:solidFill>
            <a:srgbClr val="5E4CE6">
              <a:alpha val="50000"/>
            </a:srgbClr>
          </a:solidFill>
          <a:ln w="7620">
            <a:solidFill>
              <a:srgbClr val="7765FF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pic>
        <p:nvPicPr>
          <p:cNvPr id="30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37861" y="5749766"/>
            <a:ext cx="195501" cy="244435"/>
          </a:xfrm>
          <a:prstGeom prst="rect">
            <a:avLst/>
          </a:prstGeom>
        </p:spPr>
      </p:pic>
      <p:sp>
        <p:nvSpPr>
          <p:cNvPr id="31" name="Text 23"/>
          <p:cNvSpPr/>
          <p:nvPr/>
        </p:nvSpPr>
        <p:spPr>
          <a:xfrm>
            <a:off x="6971348" y="5626894"/>
            <a:ext cx="1738670" cy="2172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b="1" dirty="0">
                <a:solidFill>
                  <a:srgbClr val="808080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Livello 6</a:t>
            </a:r>
            <a:endParaRPr lang="en-US" sz="1350" dirty="0"/>
          </a:p>
        </p:txBody>
      </p:sp>
      <p:sp>
        <p:nvSpPr>
          <p:cNvPr id="32" name="Text 24"/>
          <p:cNvSpPr/>
          <p:nvPr/>
        </p:nvSpPr>
        <p:spPr>
          <a:xfrm>
            <a:off x="6971348" y="5899785"/>
            <a:ext cx="4414361" cy="2172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b="1" dirty="0">
                <a:solidFill>
                  <a:srgbClr val="808080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Cambiamento delle condizioni di vita del gruppo target</a:t>
            </a:r>
            <a:endParaRPr lang="en-US" sz="1350" dirty="0"/>
          </a:p>
        </p:txBody>
      </p:sp>
      <p:sp>
        <p:nvSpPr>
          <p:cNvPr id="33" name="Shape 25"/>
          <p:cNvSpPr/>
          <p:nvPr/>
        </p:nvSpPr>
        <p:spPr>
          <a:xfrm>
            <a:off x="6901815" y="6252329"/>
            <a:ext cx="7102673" cy="7620"/>
          </a:xfrm>
          <a:prstGeom prst="roundRect">
            <a:avLst>
              <a:gd name="adj" fmla="val 766694"/>
            </a:avLst>
          </a:prstGeom>
          <a:solidFill>
            <a:srgbClr val="5E4CE6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4" name="Shape 26"/>
          <p:cNvSpPr/>
          <p:nvPr/>
        </p:nvSpPr>
        <p:spPr>
          <a:xfrm>
            <a:off x="556379" y="6325672"/>
            <a:ext cx="6758821" cy="768310"/>
          </a:xfrm>
          <a:prstGeom prst="roundRect">
            <a:avLst>
              <a:gd name="adj" fmla="val 7604"/>
            </a:avLst>
          </a:prstGeom>
          <a:solidFill>
            <a:srgbClr val="5E4CE6">
              <a:alpha val="50000"/>
            </a:srgbClr>
          </a:solidFill>
          <a:ln w="7620">
            <a:solidFill>
              <a:srgbClr val="7765FF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pic>
        <p:nvPicPr>
          <p:cNvPr id="35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37980" y="6587609"/>
            <a:ext cx="195501" cy="244435"/>
          </a:xfrm>
          <a:prstGeom prst="rect">
            <a:avLst/>
          </a:prstGeom>
        </p:spPr>
      </p:pic>
      <p:sp>
        <p:nvSpPr>
          <p:cNvPr id="36" name="Text 27"/>
          <p:cNvSpPr/>
          <p:nvPr/>
        </p:nvSpPr>
        <p:spPr>
          <a:xfrm>
            <a:off x="7454265" y="6464737"/>
            <a:ext cx="1738670" cy="2172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b="1" dirty="0">
                <a:solidFill>
                  <a:srgbClr val="B05EF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Livello 7</a:t>
            </a:r>
            <a:endParaRPr lang="en-US" sz="1350" dirty="0"/>
          </a:p>
        </p:txBody>
      </p:sp>
      <p:sp>
        <p:nvSpPr>
          <p:cNvPr id="37" name="Text 28"/>
          <p:cNvSpPr/>
          <p:nvPr/>
        </p:nvSpPr>
        <p:spPr>
          <a:xfrm>
            <a:off x="7454265" y="6737628"/>
            <a:ext cx="2851904" cy="2172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b="1" dirty="0">
                <a:solidFill>
                  <a:srgbClr val="B05EF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Cambiamenti sociali sulla comunità</a:t>
            </a:r>
            <a:endParaRPr lang="en-US" sz="1350" dirty="0"/>
          </a:p>
        </p:txBody>
      </p:sp>
      <p:sp>
        <p:nvSpPr>
          <p:cNvPr id="38" name="Shape 29"/>
          <p:cNvSpPr/>
          <p:nvPr/>
        </p:nvSpPr>
        <p:spPr>
          <a:xfrm>
            <a:off x="556379" y="7250430"/>
            <a:ext cx="13517642" cy="599718"/>
          </a:xfrm>
          <a:prstGeom prst="roundRect">
            <a:avLst>
              <a:gd name="adj" fmla="val 9742"/>
            </a:avLst>
          </a:prstGeom>
          <a:solidFill>
            <a:srgbClr val="C3BCF6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3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5444" y="7439739"/>
            <a:ext cx="217289" cy="173831"/>
          </a:xfrm>
          <a:prstGeom prst="rect">
            <a:avLst/>
          </a:prstGeom>
        </p:spPr>
      </p:pic>
      <p:sp>
        <p:nvSpPr>
          <p:cNvPr id="40" name="Text 30"/>
          <p:cNvSpPr/>
          <p:nvPr/>
        </p:nvSpPr>
        <p:spPr>
          <a:xfrm>
            <a:off x="1051798" y="7424261"/>
            <a:ext cx="2742605" cy="2172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OUTPUT → OUTCOME → IMPATTO</a:t>
            </a:r>
            <a:endParaRPr lang="en-US" sz="13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011561"/>
            <a:ext cx="12421791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Quale problema sociale vogliamo cercare di risolvere?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3127653"/>
            <a:ext cx="6279356" cy="6203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La prima cosa da chiarire è cosa stai cercando di fare – che problema stai cercando di risolvere?</a:t>
            </a:r>
            <a:endParaRPr lang="en-US" sz="1950" dirty="0"/>
          </a:p>
        </p:txBody>
      </p:sp>
      <p:sp>
        <p:nvSpPr>
          <p:cNvPr id="4" name="Text 2"/>
          <p:cNvSpPr/>
          <p:nvPr/>
        </p:nvSpPr>
        <p:spPr>
          <a:xfrm>
            <a:off x="793790" y="3827264"/>
            <a:ext cx="6279356" cy="9304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FFFFFF"/>
                </a:solidFill>
                <a:highlight>
                  <a:srgbClr val="957D00"/>
                </a:highlight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È abbastanza facile dire che ridurrai la povertà nel mondo, per esempio, ma molto più difficile trasformarlo in qualcosa che farà la 'vera differenza'</a:t>
            </a:r>
            <a:endParaRPr lang="en-US" sz="19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4874" y="3152537"/>
            <a:ext cx="5029200" cy="284226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669852"/>
            <a:ext cx="7556421" cy="12401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Mappare i problemi e le esigenze: l'albero dei problemi</a:t>
            </a:r>
            <a:endParaRPr lang="en-US" sz="3900" dirty="0"/>
          </a:p>
        </p:txBody>
      </p:sp>
      <p:sp>
        <p:nvSpPr>
          <p:cNvPr id="4" name="Shape 1"/>
          <p:cNvSpPr/>
          <p:nvPr/>
        </p:nvSpPr>
        <p:spPr>
          <a:xfrm>
            <a:off x="6280190" y="3207663"/>
            <a:ext cx="3679031" cy="2042041"/>
          </a:xfrm>
          <a:prstGeom prst="roundRect">
            <a:avLst>
              <a:gd name="adj" fmla="val 4082"/>
            </a:avLst>
          </a:prstGeom>
          <a:solidFill>
            <a:srgbClr val="5E4CE6">
              <a:alpha val="50000"/>
            </a:srgbClr>
          </a:solidFill>
          <a:ln w="7620">
            <a:solidFill>
              <a:srgbClr val="7765FF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5" name="Text 2"/>
          <p:cNvSpPr/>
          <p:nvPr/>
        </p:nvSpPr>
        <p:spPr>
          <a:xfrm>
            <a:off x="6486168" y="3413641"/>
            <a:ext cx="3191351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FFFFFF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Strumento di progettazione</a:t>
            </a:r>
            <a:endParaRPr lang="en-US" sz="1950" dirty="0"/>
          </a:p>
        </p:txBody>
      </p:sp>
      <p:sp>
        <p:nvSpPr>
          <p:cNvPr id="6" name="Text 3"/>
          <p:cNvSpPr/>
          <p:nvPr/>
        </p:nvSpPr>
        <p:spPr>
          <a:xfrm>
            <a:off x="6486168" y="3803094"/>
            <a:ext cx="3267075" cy="12406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Diffuso nella progettazione europea per identificare i problemi e le esigenze legati a un progetto</a:t>
            </a:r>
            <a:endParaRPr lang="en-US" sz="1950" dirty="0"/>
          </a:p>
        </p:txBody>
      </p:sp>
      <p:sp>
        <p:nvSpPr>
          <p:cNvPr id="7" name="Shape 4"/>
          <p:cNvSpPr/>
          <p:nvPr/>
        </p:nvSpPr>
        <p:spPr>
          <a:xfrm>
            <a:off x="10157579" y="3207663"/>
            <a:ext cx="3679031" cy="2042041"/>
          </a:xfrm>
          <a:prstGeom prst="roundRect">
            <a:avLst>
              <a:gd name="adj" fmla="val 4082"/>
            </a:avLst>
          </a:prstGeom>
          <a:solidFill>
            <a:srgbClr val="5E4CE6">
              <a:alpha val="50000"/>
            </a:srgbClr>
          </a:solidFill>
          <a:ln w="7620">
            <a:solidFill>
              <a:srgbClr val="7765FF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8" name="Text 5"/>
          <p:cNvSpPr/>
          <p:nvPr/>
        </p:nvSpPr>
        <p:spPr>
          <a:xfrm>
            <a:off x="10363557" y="3413641"/>
            <a:ext cx="2524482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FFFFFF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Legami causa-effetto</a:t>
            </a:r>
            <a:endParaRPr lang="en-US" sz="1950" dirty="0"/>
          </a:p>
        </p:txBody>
      </p:sp>
      <p:sp>
        <p:nvSpPr>
          <p:cNvPr id="9" name="Text 6"/>
          <p:cNvSpPr/>
          <p:nvPr/>
        </p:nvSpPr>
        <p:spPr>
          <a:xfrm>
            <a:off x="10363557" y="3803094"/>
            <a:ext cx="3267075" cy="12406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Presenta in senso verticale dal basso verso l'alto i legami causa-effetto tra i problemi identificati</a:t>
            </a:r>
            <a:endParaRPr lang="en-US" sz="1950" dirty="0"/>
          </a:p>
        </p:txBody>
      </p:sp>
      <p:sp>
        <p:nvSpPr>
          <p:cNvPr id="10" name="Shape 7"/>
          <p:cNvSpPr/>
          <p:nvPr/>
        </p:nvSpPr>
        <p:spPr>
          <a:xfrm>
            <a:off x="6280190" y="5448062"/>
            <a:ext cx="7556421" cy="1111568"/>
          </a:xfrm>
          <a:prstGeom prst="roundRect">
            <a:avLst>
              <a:gd name="adj" fmla="val 7499"/>
            </a:avLst>
          </a:prstGeom>
          <a:solidFill>
            <a:srgbClr val="5E4CE6">
              <a:alpha val="50000"/>
            </a:srgbClr>
          </a:solidFill>
          <a:ln w="7620">
            <a:solidFill>
              <a:srgbClr val="7765FF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1" name="Text 8"/>
          <p:cNvSpPr/>
          <p:nvPr/>
        </p:nvSpPr>
        <p:spPr>
          <a:xfrm>
            <a:off x="6486168" y="5654040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FFFFFF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Analisi dell'ambito</a:t>
            </a:r>
            <a:endParaRPr lang="en-US" sz="1950" dirty="0"/>
          </a:p>
        </p:txBody>
      </p:sp>
      <p:sp>
        <p:nvSpPr>
          <p:cNvPr id="12" name="Text 9"/>
          <p:cNvSpPr/>
          <p:nvPr/>
        </p:nvSpPr>
        <p:spPr>
          <a:xfrm>
            <a:off x="6486168" y="6043493"/>
            <a:ext cx="6340078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Strumento per analizzare l'ambito in cui vogliamo agire</a:t>
            </a:r>
            <a:endParaRPr lang="en-US" sz="1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32936" y="435173"/>
            <a:ext cx="10106978" cy="4944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850"/>
              </a:lnSpc>
              <a:buNone/>
            </a:pPr>
            <a:r>
              <a:rPr lang="en-US" sz="31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Mappare le soluzioni e gli effetti: l'albero delle soluzioni</a:t>
            </a:r>
            <a:endParaRPr lang="en-US" sz="3100" dirty="0"/>
          </a:p>
        </p:txBody>
      </p:sp>
      <p:sp>
        <p:nvSpPr>
          <p:cNvPr id="3" name="Text 1"/>
          <p:cNvSpPr/>
          <p:nvPr/>
        </p:nvSpPr>
        <p:spPr>
          <a:xfrm>
            <a:off x="632936" y="992862"/>
            <a:ext cx="6601301" cy="2472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5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Strumento per definire come vogliamo agire e in che modo contribuiamo</a:t>
            </a:r>
            <a:endParaRPr lang="en-US" sz="15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936" y="1655445"/>
            <a:ext cx="5801678" cy="6926937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828234" y="1635681"/>
            <a:ext cx="7176730" cy="4945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5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Strumento per la descrizione della situazione attesa futura che deriverebbe dal contributo soluzione dei problemi rilevati ed analizzati.</a:t>
            </a:r>
            <a:endParaRPr lang="en-US" sz="1550" dirty="0"/>
          </a:p>
        </p:txBody>
      </p:sp>
      <p:sp>
        <p:nvSpPr>
          <p:cNvPr id="6" name="Text 3"/>
          <p:cNvSpPr/>
          <p:nvPr/>
        </p:nvSpPr>
        <p:spPr>
          <a:xfrm>
            <a:off x="6828234" y="2193488"/>
            <a:ext cx="7176730" cy="4945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550" b="1" dirty="0">
                <a:solidFill>
                  <a:srgbClr val="957D00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È la trasformazione dei problemi (condizione "negativa" attuale) in soluzioni (condizione futura desiderata auspicabilmente "positiva").</a:t>
            </a:r>
            <a:endParaRPr lang="en-US" sz="1550" dirty="0"/>
          </a:p>
        </p:txBody>
      </p:sp>
      <p:sp>
        <p:nvSpPr>
          <p:cNvPr id="7" name="Text 4"/>
          <p:cNvSpPr/>
          <p:nvPr/>
        </p:nvSpPr>
        <p:spPr>
          <a:xfrm>
            <a:off x="6828234" y="2751296"/>
            <a:ext cx="7176730" cy="4945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5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Se prima si pensava ai rapporti causa-effetto, adesso si pensa alle azioni per ottenere gli scopi, e quindi gli effetti positivi.</a:t>
            </a:r>
            <a:endParaRPr lang="en-US" sz="15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22837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13065" y="2858810"/>
            <a:ext cx="8640723" cy="5569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350"/>
              </a:lnSpc>
              <a:buNone/>
            </a:pPr>
            <a:r>
              <a:rPr lang="en-US" sz="35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Esempio: Lotta alla dispersione scolastica</a:t>
            </a:r>
            <a:endParaRPr lang="en-US" sz="35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065" y="3683198"/>
            <a:ext cx="4401383" cy="713065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891302" y="4574500"/>
            <a:ext cx="2228374" cy="2786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Cause</a:t>
            </a:r>
            <a:endParaRPr lang="en-US" sz="1750" dirty="0"/>
          </a:p>
        </p:txBody>
      </p:sp>
      <p:sp>
        <p:nvSpPr>
          <p:cNvPr id="6" name="Text 2"/>
          <p:cNvSpPr/>
          <p:nvPr/>
        </p:nvSpPr>
        <p:spPr>
          <a:xfrm>
            <a:off x="891302" y="4924306"/>
            <a:ext cx="4032528" cy="2786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50" b="1" dirty="0">
                <a:solidFill>
                  <a:srgbClr val="957D00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Identificazione dei problemi alla radice</a:t>
            </a:r>
            <a:endParaRPr lang="en-US" sz="17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4449" y="3683198"/>
            <a:ext cx="4401383" cy="713065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5292685" y="4574500"/>
            <a:ext cx="2228374" cy="2786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Problema</a:t>
            </a:r>
            <a:endParaRPr lang="en-US" sz="1750" dirty="0"/>
          </a:p>
        </p:txBody>
      </p:sp>
      <p:sp>
        <p:nvSpPr>
          <p:cNvPr id="9" name="Text 4"/>
          <p:cNvSpPr/>
          <p:nvPr/>
        </p:nvSpPr>
        <p:spPr>
          <a:xfrm>
            <a:off x="5292685" y="4924306"/>
            <a:ext cx="2318147" cy="2786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50" b="1" dirty="0">
                <a:solidFill>
                  <a:srgbClr val="957D00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Dispersione scolastica</a:t>
            </a:r>
            <a:endParaRPr lang="en-US" sz="17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15832" y="3683198"/>
            <a:ext cx="4401383" cy="713065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694069" y="4574500"/>
            <a:ext cx="2228374" cy="2786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Conseguenze</a:t>
            </a:r>
            <a:endParaRPr lang="en-US" sz="1750" dirty="0"/>
          </a:p>
        </p:txBody>
      </p:sp>
      <p:sp>
        <p:nvSpPr>
          <p:cNvPr id="12" name="Text 6"/>
          <p:cNvSpPr/>
          <p:nvPr/>
        </p:nvSpPr>
        <p:spPr>
          <a:xfrm>
            <a:off x="9694069" y="4924306"/>
            <a:ext cx="2909768" cy="2786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50" b="1" dirty="0">
                <a:solidFill>
                  <a:srgbClr val="957D00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Effetti negativi sulla società</a:t>
            </a:r>
            <a:endParaRPr lang="en-US" sz="1750" dirty="0"/>
          </a:p>
        </p:txBody>
      </p:sp>
      <p:sp>
        <p:nvSpPr>
          <p:cNvPr id="13" name="Shape 7"/>
          <p:cNvSpPr/>
          <p:nvPr/>
        </p:nvSpPr>
        <p:spPr>
          <a:xfrm>
            <a:off x="713065" y="5670749"/>
            <a:ext cx="13204269" cy="29885"/>
          </a:xfrm>
          <a:prstGeom prst="rect">
            <a:avLst/>
          </a:prstGeom>
          <a:solidFill>
            <a:srgbClr val="2A2742">
              <a:alpha val="50000"/>
            </a:srgbClr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3065" y="5901095"/>
            <a:ext cx="4401383" cy="713065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891302" y="6792397"/>
            <a:ext cx="2228374" cy="2786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Azioni</a:t>
            </a:r>
            <a:endParaRPr lang="en-US" sz="1750" dirty="0"/>
          </a:p>
        </p:txBody>
      </p:sp>
      <p:sp>
        <p:nvSpPr>
          <p:cNvPr id="16" name="Text 9"/>
          <p:cNvSpPr/>
          <p:nvPr/>
        </p:nvSpPr>
        <p:spPr>
          <a:xfrm>
            <a:off x="891302" y="7142202"/>
            <a:ext cx="2228374" cy="2786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50" b="1" dirty="0">
                <a:solidFill>
                  <a:srgbClr val="1F7135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Interventi mirati</a:t>
            </a:r>
            <a:endParaRPr lang="en-US" sz="1750" dirty="0"/>
          </a:p>
        </p:txBody>
      </p:sp>
      <p:pic>
        <p:nvPicPr>
          <p:cNvPr id="1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14449" y="5901095"/>
            <a:ext cx="4401383" cy="713065"/>
          </a:xfrm>
          <a:prstGeom prst="rect">
            <a:avLst/>
          </a:prstGeom>
        </p:spPr>
      </p:pic>
      <p:sp>
        <p:nvSpPr>
          <p:cNvPr id="18" name="Text 10"/>
          <p:cNvSpPr/>
          <p:nvPr/>
        </p:nvSpPr>
        <p:spPr>
          <a:xfrm>
            <a:off x="5292685" y="6792397"/>
            <a:ext cx="2228374" cy="2786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Soluzioni</a:t>
            </a:r>
            <a:endParaRPr lang="en-US" sz="1750" dirty="0"/>
          </a:p>
        </p:txBody>
      </p:sp>
      <p:sp>
        <p:nvSpPr>
          <p:cNvPr id="19" name="Text 11"/>
          <p:cNvSpPr/>
          <p:nvPr/>
        </p:nvSpPr>
        <p:spPr>
          <a:xfrm>
            <a:off x="5292685" y="7142202"/>
            <a:ext cx="2819876" cy="2786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50" b="1" dirty="0">
                <a:solidFill>
                  <a:srgbClr val="1F7135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Riduzione della dispersione</a:t>
            </a:r>
            <a:endParaRPr lang="en-US" sz="1750" dirty="0"/>
          </a:p>
        </p:txBody>
      </p:sp>
      <p:pic>
        <p:nvPicPr>
          <p:cNvPr id="20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15832" y="5901095"/>
            <a:ext cx="4401383" cy="713065"/>
          </a:xfrm>
          <a:prstGeom prst="rect">
            <a:avLst/>
          </a:prstGeom>
        </p:spPr>
      </p:pic>
      <p:sp>
        <p:nvSpPr>
          <p:cNvPr id="21" name="Text 12"/>
          <p:cNvSpPr/>
          <p:nvPr/>
        </p:nvSpPr>
        <p:spPr>
          <a:xfrm>
            <a:off x="9694069" y="6792397"/>
            <a:ext cx="2228374" cy="2786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Effetti</a:t>
            </a:r>
            <a:endParaRPr lang="en-US" sz="1750" dirty="0"/>
          </a:p>
        </p:txBody>
      </p:sp>
      <p:sp>
        <p:nvSpPr>
          <p:cNvPr id="22" name="Text 13"/>
          <p:cNvSpPr/>
          <p:nvPr/>
        </p:nvSpPr>
        <p:spPr>
          <a:xfrm>
            <a:off x="9694069" y="7142202"/>
            <a:ext cx="3253383" cy="2786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50" b="1" dirty="0">
                <a:solidFill>
                  <a:srgbClr val="1F7135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Impatto positivo sulla comunità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48090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4226600"/>
            <a:ext cx="7635597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La Teoria del Cambiamento (ToC)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1091446" y="5441990"/>
            <a:ext cx="12745164" cy="7441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957D00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La Teoria del Cambiamento descrive la sequenza di eventi necessaria al raggiungimento del cambiamento desiderato.</a:t>
            </a:r>
            <a:endParaRPr lang="en-US" sz="2300" dirty="0"/>
          </a:p>
        </p:txBody>
      </p:sp>
      <p:sp>
        <p:nvSpPr>
          <p:cNvPr id="5" name="Shape 2"/>
          <p:cNvSpPr/>
          <p:nvPr/>
        </p:nvSpPr>
        <p:spPr>
          <a:xfrm>
            <a:off x="793790" y="5144333"/>
            <a:ext cx="22860" cy="1339453"/>
          </a:xfrm>
          <a:prstGeom prst="rect">
            <a:avLst/>
          </a:prstGeom>
          <a:solidFill>
            <a:srgbClr val="5E4CE6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4473" y="374333"/>
            <a:ext cx="6692741" cy="4254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300"/>
              </a:lnSpc>
              <a:buNone/>
            </a:pPr>
            <a:r>
              <a:rPr lang="en-US" sz="26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Come funziona la Teoria del Cambiamento</a:t>
            </a:r>
            <a:endParaRPr lang="en-US" sz="2650" dirty="0"/>
          </a:p>
        </p:txBody>
      </p:sp>
      <p:sp>
        <p:nvSpPr>
          <p:cNvPr id="3" name="Text 1"/>
          <p:cNvSpPr/>
          <p:nvPr/>
        </p:nvSpPr>
        <p:spPr>
          <a:xfrm>
            <a:off x="544473" y="1071920"/>
            <a:ext cx="136088" cy="1701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050" dirty="0">
                <a:solidFill>
                  <a:srgbClr val="2A2742"/>
                </a:solidFill>
                <a:latin typeface="Outfit Light" pitchFamily="34" charset="0"/>
                <a:ea typeface="Outfit Light" pitchFamily="34" charset="-122"/>
                <a:cs typeface="Outfit Light" pitchFamily="34" charset="-120"/>
              </a:rPr>
              <a:t>01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544473" y="1287899"/>
            <a:ext cx="4423053" cy="15240"/>
          </a:xfrm>
          <a:prstGeom prst="rect">
            <a:avLst/>
          </a:prstGeom>
          <a:solidFill>
            <a:srgbClr val="5E4CE6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5" name="Text 3"/>
          <p:cNvSpPr/>
          <p:nvPr/>
        </p:nvSpPr>
        <p:spPr>
          <a:xfrm>
            <a:off x="544473" y="1386364"/>
            <a:ext cx="2090261" cy="21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Programma di formazione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544473" y="1653421"/>
            <a:ext cx="4423053" cy="42529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00" b="1" dirty="0">
                <a:solidFill>
                  <a:srgbClr val="957D00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Aiuta le persone a trovare lavoro attraverso percorsi strutturati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5103614" y="1071920"/>
            <a:ext cx="136088" cy="1701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050" dirty="0">
                <a:solidFill>
                  <a:srgbClr val="2A2742"/>
                </a:solidFill>
                <a:latin typeface="Outfit Light" pitchFamily="34" charset="0"/>
                <a:ea typeface="Outfit Light" pitchFamily="34" charset="-122"/>
                <a:cs typeface="Outfit Light" pitchFamily="34" charset="-120"/>
              </a:rPr>
              <a:t>02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5103614" y="1287899"/>
            <a:ext cx="4423053" cy="15240"/>
          </a:xfrm>
          <a:prstGeom prst="rect">
            <a:avLst/>
          </a:prstGeom>
          <a:solidFill>
            <a:srgbClr val="5E4CE6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9" name="Text 7"/>
          <p:cNvSpPr/>
          <p:nvPr/>
        </p:nvSpPr>
        <p:spPr>
          <a:xfrm>
            <a:off x="5103614" y="1386364"/>
            <a:ext cx="1713428" cy="21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Maggiori competenze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5103614" y="1653421"/>
            <a:ext cx="4254818" cy="21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00" b="1" dirty="0">
                <a:solidFill>
                  <a:srgbClr val="957D00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I partecipanti acquisiscono nuove abilità professionali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9662755" y="1071920"/>
            <a:ext cx="136088" cy="1701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050" dirty="0">
                <a:solidFill>
                  <a:srgbClr val="2A2742"/>
                </a:solidFill>
                <a:latin typeface="Outfit Light" pitchFamily="34" charset="0"/>
                <a:ea typeface="Outfit Light" pitchFamily="34" charset="-122"/>
                <a:cs typeface="Outfit Light" pitchFamily="34" charset="-120"/>
              </a:rPr>
              <a:t>03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9662755" y="1287899"/>
            <a:ext cx="4423172" cy="15240"/>
          </a:xfrm>
          <a:prstGeom prst="rect">
            <a:avLst/>
          </a:prstGeom>
          <a:solidFill>
            <a:srgbClr val="5E4CE6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3" name="Text 11"/>
          <p:cNvSpPr/>
          <p:nvPr/>
        </p:nvSpPr>
        <p:spPr>
          <a:xfrm>
            <a:off x="9662755" y="1386364"/>
            <a:ext cx="1809274" cy="21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Inserimento lavorativo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9662755" y="1653421"/>
            <a:ext cx="3335655" cy="21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00" b="1" dirty="0">
                <a:solidFill>
                  <a:srgbClr val="957D00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I partecipanti trovano occupazione stabile</a:t>
            </a:r>
            <a:endParaRPr lang="en-US" sz="1300" dirty="0"/>
          </a:p>
        </p:txBody>
      </p:sp>
      <p:pic>
        <p:nvPicPr>
          <p:cNvPr id="1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473" y="2486978"/>
            <a:ext cx="6604754" cy="6604754"/>
          </a:xfrm>
          <a:prstGeom prst="rect">
            <a:avLst/>
          </a:prstGeom>
        </p:spPr>
      </p:pic>
      <p:pic>
        <p:nvPicPr>
          <p:cNvPr id="1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8793" y="2486978"/>
            <a:ext cx="6604754" cy="660475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878562"/>
            <a:ext cx="10793016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Caratteristiche di una Teoria del Cambiamento</a:t>
            </a:r>
            <a:endParaRPr lang="en-US" sz="39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1895475"/>
            <a:ext cx="496133" cy="49613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3790" y="2639616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957D00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Ipotesi verificabili</a:t>
            </a:r>
            <a:endParaRPr lang="en-US" sz="1950" dirty="0"/>
          </a:p>
        </p:txBody>
      </p:sp>
      <p:sp>
        <p:nvSpPr>
          <p:cNvPr id="5" name="Text 2"/>
          <p:cNvSpPr/>
          <p:nvPr/>
        </p:nvSpPr>
        <p:spPr>
          <a:xfrm>
            <a:off x="793790" y="3029069"/>
            <a:ext cx="4182189" cy="15507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Consente di definire ipotesi e proiezioni chiare e verificabili, nonché piani di azione realistici relativamente al processo di generazione del cambiamento</a:t>
            </a:r>
            <a:endParaRPr lang="en-US" sz="19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3986" y="1895475"/>
            <a:ext cx="496133" cy="496133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223986" y="2639616"/>
            <a:ext cx="3123724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957D00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Strumento di monitoraggio</a:t>
            </a:r>
            <a:endParaRPr lang="en-US" sz="1950" dirty="0"/>
          </a:p>
        </p:txBody>
      </p:sp>
      <p:sp>
        <p:nvSpPr>
          <p:cNvPr id="8" name="Text 4"/>
          <p:cNvSpPr/>
          <p:nvPr/>
        </p:nvSpPr>
        <p:spPr>
          <a:xfrm>
            <a:off x="5223986" y="3029069"/>
            <a:ext cx="4182308" cy="9304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Costituisce uno strumento per impostare il monitoraggio delle azioni e i relativi risultati</a:t>
            </a:r>
            <a:endParaRPr lang="en-US" sz="19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54302" y="1895475"/>
            <a:ext cx="496133" cy="496133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654302" y="2639616"/>
            <a:ext cx="3010138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957D00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Rappresentazione grafica</a:t>
            </a:r>
            <a:endParaRPr lang="en-US" sz="1950" dirty="0"/>
          </a:p>
        </p:txBody>
      </p:sp>
      <p:sp>
        <p:nvSpPr>
          <p:cNvPr id="11" name="Text 6"/>
          <p:cNvSpPr/>
          <p:nvPr/>
        </p:nvSpPr>
        <p:spPr>
          <a:xfrm>
            <a:off x="9654302" y="3029069"/>
            <a:ext cx="4182308" cy="15507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Fornisce una rappresentazione grafica della mappa dei cambiamenti e del processo attraverso il quale verranno generati</a:t>
            </a:r>
            <a:endParaRPr lang="en-US" sz="195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3790" y="4976693"/>
            <a:ext cx="496133" cy="496133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793790" y="5720834"/>
            <a:ext cx="3270528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957D00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Coinvolgimento stakeholder</a:t>
            </a:r>
            <a:endParaRPr lang="en-US" sz="1950" dirty="0"/>
          </a:p>
        </p:txBody>
      </p:sp>
      <p:sp>
        <p:nvSpPr>
          <p:cNvPr id="14" name="Text 8"/>
          <p:cNvSpPr/>
          <p:nvPr/>
        </p:nvSpPr>
        <p:spPr>
          <a:xfrm>
            <a:off x="793790" y="6110288"/>
            <a:ext cx="4182189" cy="12406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Consente il coinvolgimento e di apprendimento degli stakeholder relativamente agli obiettivi dell'organizzazione</a:t>
            </a:r>
            <a:endParaRPr lang="en-US" sz="1950" dirty="0"/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23986" y="4976693"/>
            <a:ext cx="496133" cy="496133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5223986" y="5720834"/>
            <a:ext cx="2764393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957D00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Comunicazione efficace</a:t>
            </a:r>
            <a:endParaRPr lang="en-US" sz="1950" dirty="0"/>
          </a:p>
        </p:txBody>
      </p:sp>
      <p:sp>
        <p:nvSpPr>
          <p:cNvPr id="17" name="Text 10"/>
          <p:cNvSpPr/>
          <p:nvPr/>
        </p:nvSpPr>
        <p:spPr>
          <a:xfrm>
            <a:off x="5223986" y="6110288"/>
            <a:ext cx="4182308" cy="9304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È un potente strumento di comunicazione per condividere obiettivi e strategie</a:t>
            </a:r>
            <a:endParaRPr lang="en-US" sz="19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0329" y="644962"/>
            <a:ext cx="7839908" cy="570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Le fasi della Teoria del Cambiamento</a:t>
            </a:r>
            <a:endParaRPr lang="en-US" sz="3550" dirty="0"/>
          </a:p>
        </p:txBody>
      </p:sp>
      <p:sp>
        <p:nvSpPr>
          <p:cNvPr id="3" name="Text 1"/>
          <p:cNvSpPr/>
          <p:nvPr/>
        </p:nvSpPr>
        <p:spPr>
          <a:xfrm>
            <a:off x="730329" y="1288494"/>
            <a:ext cx="13169741" cy="5705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Nella Teoria del Cambiamento attività, risultati, e cambiamenti sono uniti in una catena di connessioni causali. L'insieme di questi elementi e la loro connessione logica viene graficamente rappresentata come Logical framework.</a:t>
            </a:r>
            <a:endParaRPr lang="en-US" sz="1750" dirty="0"/>
          </a:p>
        </p:txBody>
      </p:sp>
      <p:sp>
        <p:nvSpPr>
          <p:cNvPr id="4" name="Shape 2"/>
          <p:cNvSpPr/>
          <p:nvPr/>
        </p:nvSpPr>
        <p:spPr>
          <a:xfrm>
            <a:off x="7303770" y="2132886"/>
            <a:ext cx="22860" cy="5451753"/>
          </a:xfrm>
          <a:prstGeom prst="roundRect">
            <a:avLst>
              <a:gd name="adj" fmla="val 335454"/>
            </a:avLst>
          </a:prstGeom>
          <a:solidFill>
            <a:srgbClr val="BDB8D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5" name="Shape 3"/>
          <p:cNvSpPr/>
          <p:nvPr/>
        </p:nvSpPr>
        <p:spPr>
          <a:xfrm>
            <a:off x="6584990" y="2326838"/>
            <a:ext cx="547688" cy="22860"/>
          </a:xfrm>
          <a:prstGeom prst="roundRect">
            <a:avLst>
              <a:gd name="adj" fmla="val 335454"/>
            </a:avLst>
          </a:prstGeom>
          <a:solidFill>
            <a:srgbClr val="BDB8D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6" name="Shape 4"/>
          <p:cNvSpPr/>
          <p:nvPr/>
        </p:nvSpPr>
        <p:spPr>
          <a:xfrm>
            <a:off x="7109817" y="2132886"/>
            <a:ext cx="410766" cy="410766"/>
          </a:xfrm>
          <a:prstGeom prst="roundRect">
            <a:avLst>
              <a:gd name="adj" fmla="val 18669"/>
            </a:avLst>
          </a:prstGeom>
          <a:solidFill>
            <a:srgbClr val="E9E6FA"/>
          </a:solidFill>
          <a:ln w="7620">
            <a:solidFill>
              <a:srgbClr val="BDB8DF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7" name="Text 5"/>
          <p:cNvSpPr/>
          <p:nvPr/>
        </p:nvSpPr>
        <p:spPr>
          <a:xfrm>
            <a:off x="7178278" y="2167116"/>
            <a:ext cx="273844" cy="3423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50"/>
              </a:lnSpc>
              <a:buNone/>
            </a:pPr>
            <a:r>
              <a:rPr lang="en-US" sz="21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1</a:t>
            </a:r>
            <a:endParaRPr lang="en-US" sz="2150" dirty="0"/>
          </a:p>
        </p:txBody>
      </p:sp>
      <p:sp>
        <p:nvSpPr>
          <p:cNvPr id="8" name="Text 6"/>
          <p:cNvSpPr/>
          <p:nvPr/>
        </p:nvSpPr>
        <p:spPr>
          <a:xfrm>
            <a:off x="4120158" y="2195632"/>
            <a:ext cx="2282190" cy="2852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200"/>
              </a:lnSpc>
              <a:buNone/>
            </a:pPr>
            <a:r>
              <a:rPr lang="en-US" sz="1750" b="1" dirty="0">
                <a:solidFill>
                  <a:srgbClr val="957D00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Stakeholder</a:t>
            </a:r>
            <a:endParaRPr lang="en-US" sz="1750" dirty="0"/>
          </a:p>
        </p:txBody>
      </p:sp>
      <p:sp>
        <p:nvSpPr>
          <p:cNvPr id="9" name="Text 7"/>
          <p:cNvSpPr/>
          <p:nvPr/>
        </p:nvSpPr>
        <p:spPr>
          <a:xfrm>
            <a:off x="3223617" y="2553891"/>
            <a:ext cx="3178731" cy="2852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200"/>
              </a:lnSpc>
              <a:buNone/>
            </a:pPr>
            <a:r>
              <a:rPr lang="en-US" sz="17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Identificazione dei beneficiari</a:t>
            </a:r>
            <a:endParaRPr lang="en-US" sz="1750" dirty="0"/>
          </a:p>
        </p:txBody>
      </p:sp>
      <p:sp>
        <p:nvSpPr>
          <p:cNvPr id="10" name="Shape 8"/>
          <p:cNvSpPr/>
          <p:nvPr/>
        </p:nvSpPr>
        <p:spPr>
          <a:xfrm>
            <a:off x="7497723" y="3422333"/>
            <a:ext cx="547688" cy="22860"/>
          </a:xfrm>
          <a:prstGeom prst="roundRect">
            <a:avLst>
              <a:gd name="adj" fmla="val 335454"/>
            </a:avLst>
          </a:prstGeom>
          <a:solidFill>
            <a:srgbClr val="BDB8D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1" name="Shape 9"/>
          <p:cNvSpPr/>
          <p:nvPr/>
        </p:nvSpPr>
        <p:spPr>
          <a:xfrm>
            <a:off x="7109817" y="3228380"/>
            <a:ext cx="410766" cy="410766"/>
          </a:xfrm>
          <a:prstGeom prst="roundRect">
            <a:avLst>
              <a:gd name="adj" fmla="val 18669"/>
            </a:avLst>
          </a:prstGeom>
          <a:solidFill>
            <a:srgbClr val="E9E6FA"/>
          </a:solidFill>
          <a:ln w="7620">
            <a:solidFill>
              <a:srgbClr val="BDB8DF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2" name="Text 10"/>
          <p:cNvSpPr/>
          <p:nvPr/>
        </p:nvSpPr>
        <p:spPr>
          <a:xfrm>
            <a:off x="7178278" y="3262610"/>
            <a:ext cx="273844" cy="3423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50"/>
              </a:lnSpc>
              <a:buNone/>
            </a:pPr>
            <a:r>
              <a:rPr lang="en-US" sz="21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2</a:t>
            </a:r>
            <a:endParaRPr lang="en-US" sz="2150" dirty="0"/>
          </a:p>
        </p:txBody>
      </p:sp>
      <p:sp>
        <p:nvSpPr>
          <p:cNvPr id="13" name="Text 11"/>
          <p:cNvSpPr/>
          <p:nvPr/>
        </p:nvSpPr>
        <p:spPr>
          <a:xfrm>
            <a:off x="8228052" y="3291126"/>
            <a:ext cx="2282190" cy="2852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b="1" dirty="0">
                <a:solidFill>
                  <a:srgbClr val="957D00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Attività</a:t>
            </a:r>
            <a:endParaRPr lang="en-US" sz="1750" dirty="0"/>
          </a:p>
        </p:txBody>
      </p:sp>
      <p:sp>
        <p:nvSpPr>
          <p:cNvPr id="14" name="Text 12"/>
          <p:cNvSpPr/>
          <p:nvPr/>
        </p:nvSpPr>
        <p:spPr>
          <a:xfrm>
            <a:off x="8228052" y="3649385"/>
            <a:ext cx="4015264" cy="2852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Le azioni concrete dell'organizzazione</a:t>
            </a:r>
            <a:endParaRPr lang="en-US" sz="1750" dirty="0"/>
          </a:p>
        </p:txBody>
      </p:sp>
      <p:sp>
        <p:nvSpPr>
          <p:cNvPr id="15" name="Shape 13"/>
          <p:cNvSpPr/>
          <p:nvPr/>
        </p:nvSpPr>
        <p:spPr>
          <a:xfrm>
            <a:off x="6584990" y="4366617"/>
            <a:ext cx="547688" cy="22860"/>
          </a:xfrm>
          <a:prstGeom prst="roundRect">
            <a:avLst>
              <a:gd name="adj" fmla="val 335454"/>
            </a:avLst>
          </a:prstGeom>
          <a:solidFill>
            <a:srgbClr val="BDB8D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6" name="Shape 14"/>
          <p:cNvSpPr/>
          <p:nvPr/>
        </p:nvSpPr>
        <p:spPr>
          <a:xfrm>
            <a:off x="7109817" y="4172664"/>
            <a:ext cx="410766" cy="410766"/>
          </a:xfrm>
          <a:prstGeom prst="roundRect">
            <a:avLst>
              <a:gd name="adj" fmla="val 18669"/>
            </a:avLst>
          </a:prstGeom>
          <a:solidFill>
            <a:srgbClr val="E9E6FA"/>
          </a:solidFill>
          <a:ln w="7620">
            <a:solidFill>
              <a:srgbClr val="BDB8DF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7" name="Text 15"/>
          <p:cNvSpPr/>
          <p:nvPr/>
        </p:nvSpPr>
        <p:spPr>
          <a:xfrm>
            <a:off x="7178278" y="4206895"/>
            <a:ext cx="273844" cy="3423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50"/>
              </a:lnSpc>
              <a:buNone/>
            </a:pPr>
            <a:r>
              <a:rPr lang="en-US" sz="21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3</a:t>
            </a:r>
            <a:endParaRPr lang="en-US" sz="2150" dirty="0"/>
          </a:p>
        </p:txBody>
      </p:sp>
      <p:sp>
        <p:nvSpPr>
          <p:cNvPr id="18" name="Text 16"/>
          <p:cNvSpPr/>
          <p:nvPr/>
        </p:nvSpPr>
        <p:spPr>
          <a:xfrm>
            <a:off x="4120158" y="4235410"/>
            <a:ext cx="2282190" cy="2852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200"/>
              </a:lnSpc>
              <a:buNone/>
            </a:pPr>
            <a:r>
              <a:rPr lang="en-US" sz="1750" b="1" dirty="0">
                <a:solidFill>
                  <a:srgbClr val="957D00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Output</a:t>
            </a:r>
            <a:endParaRPr lang="en-US" sz="1750" dirty="0"/>
          </a:p>
        </p:txBody>
      </p:sp>
      <p:sp>
        <p:nvSpPr>
          <p:cNvPr id="19" name="Text 17"/>
          <p:cNvSpPr/>
          <p:nvPr/>
        </p:nvSpPr>
        <p:spPr>
          <a:xfrm>
            <a:off x="3198971" y="4593669"/>
            <a:ext cx="3203377" cy="2852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200"/>
              </a:lnSpc>
              <a:buNone/>
            </a:pPr>
            <a:r>
              <a:rPr lang="en-US" sz="17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I prodotti tangibili dell'attività</a:t>
            </a:r>
            <a:endParaRPr lang="en-US" sz="1750" dirty="0"/>
          </a:p>
        </p:txBody>
      </p:sp>
      <p:sp>
        <p:nvSpPr>
          <p:cNvPr id="20" name="Shape 18"/>
          <p:cNvSpPr/>
          <p:nvPr/>
        </p:nvSpPr>
        <p:spPr>
          <a:xfrm>
            <a:off x="7497723" y="5310902"/>
            <a:ext cx="547688" cy="22860"/>
          </a:xfrm>
          <a:prstGeom prst="roundRect">
            <a:avLst>
              <a:gd name="adj" fmla="val 335454"/>
            </a:avLst>
          </a:prstGeom>
          <a:solidFill>
            <a:srgbClr val="BDB8D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1" name="Shape 19"/>
          <p:cNvSpPr/>
          <p:nvPr/>
        </p:nvSpPr>
        <p:spPr>
          <a:xfrm>
            <a:off x="7109817" y="5116949"/>
            <a:ext cx="410766" cy="410766"/>
          </a:xfrm>
          <a:prstGeom prst="roundRect">
            <a:avLst>
              <a:gd name="adj" fmla="val 18669"/>
            </a:avLst>
          </a:prstGeom>
          <a:solidFill>
            <a:srgbClr val="E9E6FA"/>
          </a:solidFill>
          <a:ln w="7620">
            <a:solidFill>
              <a:srgbClr val="BDB8DF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22" name="Text 20"/>
          <p:cNvSpPr/>
          <p:nvPr/>
        </p:nvSpPr>
        <p:spPr>
          <a:xfrm>
            <a:off x="7178278" y="5151180"/>
            <a:ext cx="273844" cy="3423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50"/>
              </a:lnSpc>
              <a:buNone/>
            </a:pPr>
            <a:r>
              <a:rPr lang="en-US" sz="21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4</a:t>
            </a:r>
            <a:endParaRPr lang="en-US" sz="2150" dirty="0"/>
          </a:p>
        </p:txBody>
      </p:sp>
      <p:sp>
        <p:nvSpPr>
          <p:cNvPr id="23" name="Text 21"/>
          <p:cNvSpPr/>
          <p:nvPr/>
        </p:nvSpPr>
        <p:spPr>
          <a:xfrm>
            <a:off x="8228052" y="5179695"/>
            <a:ext cx="2282190" cy="2852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b="1" dirty="0">
                <a:solidFill>
                  <a:srgbClr val="957D00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Outcome</a:t>
            </a:r>
            <a:endParaRPr lang="en-US" sz="1750" dirty="0"/>
          </a:p>
        </p:txBody>
      </p:sp>
      <p:sp>
        <p:nvSpPr>
          <p:cNvPr id="24" name="Text 22"/>
          <p:cNvSpPr/>
          <p:nvPr/>
        </p:nvSpPr>
        <p:spPr>
          <a:xfrm>
            <a:off x="8228052" y="5537954"/>
            <a:ext cx="5672018" cy="5705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I cambiamenti raggiunti dagli stakeholder risultanti dall'attività</a:t>
            </a:r>
            <a:endParaRPr lang="en-US" sz="1750" dirty="0"/>
          </a:p>
        </p:txBody>
      </p:sp>
      <p:sp>
        <p:nvSpPr>
          <p:cNvPr id="25" name="Shape 23"/>
          <p:cNvSpPr/>
          <p:nvPr/>
        </p:nvSpPr>
        <p:spPr>
          <a:xfrm>
            <a:off x="6584990" y="6255187"/>
            <a:ext cx="547688" cy="22860"/>
          </a:xfrm>
          <a:prstGeom prst="roundRect">
            <a:avLst>
              <a:gd name="adj" fmla="val 335454"/>
            </a:avLst>
          </a:prstGeom>
          <a:solidFill>
            <a:srgbClr val="BDB8D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6" name="Shape 24"/>
          <p:cNvSpPr/>
          <p:nvPr/>
        </p:nvSpPr>
        <p:spPr>
          <a:xfrm>
            <a:off x="7109817" y="6061234"/>
            <a:ext cx="410766" cy="410766"/>
          </a:xfrm>
          <a:prstGeom prst="roundRect">
            <a:avLst>
              <a:gd name="adj" fmla="val 18669"/>
            </a:avLst>
          </a:prstGeom>
          <a:solidFill>
            <a:srgbClr val="E9E6FA"/>
          </a:solidFill>
          <a:ln w="7620">
            <a:solidFill>
              <a:srgbClr val="BDB8DF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27" name="Text 25"/>
          <p:cNvSpPr/>
          <p:nvPr/>
        </p:nvSpPr>
        <p:spPr>
          <a:xfrm>
            <a:off x="7178278" y="6095464"/>
            <a:ext cx="273844" cy="3423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50"/>
              </a:lnSpc>
              <a:buNone/>
            </a:pPr>
            <a:r>
              <a:rPr lang="en-US" sz="21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5</a:t>
            </a:r>
            <a:endParaRPr lang="en-US" sz="2150" dirty="0"/>
          </a:p>
        </p:txBody>
      </p:sp>
      <p:sp>
        <p:nvSpPr>
          <p:cNvPr id="28" name="Text 26"/>
          <p:cNvSpPr/>
          <p:nvPr/>
        </p:nvSpPr>
        <p:spPr>
          <a:xfrm>
            <a:off x="4120158" y="6123980"/>
            <a:ext cx="2282190" cy="2852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200"/>
              </a:lnSpc>
              <a:buNone/>
            </a:pPr>
            <a:r>
              <a:rPr lang="en-US" sz="1750" b="1" dirty="0">
                <a:solidFill>
                  <a:srgbClr val="957D00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Impatto</a:t>
            </a:r>
            <a:endParaRPr lang="en-US" sz="1750" dirty="0"/>
          </a:p>
        </p:txBody>
      </p:sp>
      <p:sp>
        <p:nvSpPr>
          <p:cNvPr id="29" name="Text 27"/>
          <p:cNvSpPr/>
          <p:nvPr/>
        </p:nvSpPr>
        <p:spPr>
          <a:xfrm>
            <a:off x="2427446" y="6482239"/>
            <a:ext cx="3974902" cy="2852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200"/>
              </a:lnSpc>
              <a:buNone/>
            </a:pPr>
            <a:r>
              <a:rPr lang="en-US" sz="17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Cambiamenti generati sulla comunità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570</Words>
  <Application>Microsoft Office PowerPoint</Application>
  <PresentationFormat>Personalizzato</PresentationFormat>
  <Paragraphs>97</Paragraphs>
  <Slides>10</Slides>
  <Notes>10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4" baseType="lpstr">
      <vt:lpstr>Arial</vt:lpstr>
      <vt:lpstr>Outfit Light</vt:lpstr>
      <vt:lpstr>Outfit Extra Bold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Lenovo</dc:creator>
  <cp:lastModifiedBy>Maurizio Petrocchi</cp:lastModifiedBy>
  <cp:revision>1</cp:revision>
  <dcterms:created xsi:type="dcterms:W3CDTF">2025-10-16T09:27:14Z</dcterms:created>
  <dcterms:modified xsi:type="dcterms:W3CDTF">2025-10-16T09:28:00Z</dcterms:modified>
</cp:coreProperties>
</file>