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Arimo" panose="020B0604020202020204" charset="0"/>
      <p:regular r:id="rId14"/>
    </p:embeddedFont>
    <p:embeddedFont>
      <p:font typeface="Outfit Extra Bold" panose="020B0604020202020204" charset="0"/>
      <p:regular r:id="rId1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80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34878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Misurazione dell'impatto sociale e comunicazione agli stakeholder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774406"/>
            <a:ext cx="755642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 viaggio attraverso la valutazione dell'impatto sociale delle imprese sociali e la comunicazione efficace con gli stakeholder.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7479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Sustainable Development Goals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494246"/>
            <a:ext cx="7556421" cy="155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Nel settembre 2015, 193 Stati membri dell'ONU si sono incontrati a New York per adottare 17 nuovi SDG. </a:t>
            </a: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SDGs stabiliscono obiettivi quantitativi e priorità per le dimensioni sociali, economiche e ambientali dello sviluppo sostenibile, tutte da raggiungere entro il 2030.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124331"/>
            <a:ext cx="7556421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713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SDG richiedono un'azione a livello mondiale tra i governi, le attività economiche e finanziarie e la società civile per porre fine alla povertà e creare una vita di dignità e opportunità per tutti.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733" y="640318"/>
            <a:ext cx="8286512" cy="56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Capire gli SDGs: Un Sistema Complesso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4733" y="1659374"/>
            <a:ext cx="7731681" cy="849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processo di cambiamento del modello di sviluppo verrà monitorato attraverso un complesso sistema basato su </a:t>
            </a:r>
            <a:r>
              <a:rPr lang="en-US" sz="17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17 obiettivi, 169 target e oltre 240 indicatori</a:t>
            </a:r>
            <a:r>
              <a:rPr lang="en-US" sz="1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24733" y="2580799"/>
            <a:ext cx="7731681" cy="849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È rispetto a tali parametri che ciascun Paese viene valutato periodicamente in sede ONU e dalle opinioni pubbliche nazionali e internazionali.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24733" y="3724156"/>
            <a:ext cx="3752612" cy="597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17</a:t>
            </a:r>
            <a:endParaRPr lang="en-US" sz="4700" dirty="0"/>
          </a:p>
        </p:txBody>
      </p:sp>
      <p:sp>
        <p:nvSpPr>
          <p:cNvPr id="6" name="Text 4"/>
          <p:cNvSpPr/>
          <p:nvPr/>
        </p:nvSpPr>
        <p:spPr>
          <a:xfrm>
            <a:off x="1468636" y="4548426"/>
            <a:ext cx="2264807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9551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Obiettivi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24733" y="4903827"/>
            <a:ext cx="3752612" cy="56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Goals globali per lo sviluppo sostenibile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703802" y="3724156"/>
            <a:ext cx="3752612" cy="597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169</a:t>
            </a:r>
            <a:endParaRPr lang="en-US" sz="4700" dirty="0"/>
          </a:p>
        </p:txBody>
      </p:sp>
      <p:sp>
        <p:nvSpPr>
          <p:cNvPr id="9" name="Text 7"/>
          <p:cNvSpPr/>
          <p:nvPr/>
        </p:nvSpPr>
        <p:spPr>
          <a:xfrm>
            <a:off x="5447705" y="4548426"/>
            <a:ext cx="2264807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9551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Target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4766191" y="4903827"/>
            <a:ext cx="3627834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Traguardi specifici da raggiungere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2714268" y="5922645"/>
            <a:ext cx="3752612" cy="597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240+</a:t>
            </a:r>
            <a:endParaRPr lang="en-US" sz="4700" dirty="0"/>
          </a:p>
        </p:txBody>
      </p:sp>
      <p:sp>
        <p:nvSpPr>
          <p:cNvPr id="12" name="Text 10"/>
          <p:cNvSpPr/>
          <p:nvPr/>
        </p:nvSpPr>
        <p:spPr>
          <a:xfrm>
            <a:off x="3458170" y="6746915"/>
            <a:ext cx="2264807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9551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Indicatori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2723436" y="7102316"/>
            <a:ext cx="3734276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Metriche per monitorare i progressi</a:t>
            </a:r>
            <a:endParaRPr lang="en-US" sz="175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994" y="1682115"/>
            <a:ext cx="4498181" cy="2293501"/>
          </a:xfrm>
          <a:prstGeom prst="rect">
            <a:avLst/>
          </a:prstGeom>
        </p:spPr>
      </p:pic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899" y="4352806"/>
            <a:ext cx="3865364" cy="21743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9472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Cosa si intende per misurazione di impatti sociali delle imprese sociali?</a:t>
            </a:r>
            <a:endParaRPr lang="en-US" sz="3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875" y="492800"/>
            <a:ext cx="9280088" cy="559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Valutazione di Impatto: Un Tema Centrale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6875" y="1124426"/>
            <a:ext cx="13196649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Oggi il tema della valutazione di impatto sociale è uno dei più dibattuti nel panorama delle imprese sociali e degli investimenti sostenibili. La crescente attenzione verso la misurazione dell'impatto riflette un cambiamento fondamentale nel modo in cui le organizzazioni dimostrano il loro valore alla società.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95" y="2350175"/>
            <a:ext cx="8581192" cy="215062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038" y="2350175"/>
            <a:ext cx="4456867" cy="215062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" y="4644152"/>
            <a:ext cx="13181409" cy="215062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16875" y="7180421"/>
            <a:ext cx="13196649" cy="560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startup a impatto sociale ricevono sempre più sostegno, mentre gli investimenti si orientano verso imprese che generano benefici misurabili per la società.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0596"/>
            <a:ext cx="62374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Perché Misurare l'Impatto?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5996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Ottica Esterna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2329696"/>
            <a:ext cx="4215289" cy="2525554"/>
          </a:xfrm>
          <a:prstGeom prst="roundRect">
            <a:avLst>
              <a:gd name="adj" fmla="val 330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999768" y="253567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665809"/>
            <a:ext cx="267891" cy="3349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9768" y="3329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Comunicazione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9768" y="3718798"/>
            <a:ext cx="3803333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Rafforzare la comunicazione del valore sociale generato dall'organizzazione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5207437" y="2329696"/>
            <a:ext cx="4215408" cy="2525554"/>
          </a:xfrm>
          <a:prstGeom prst="roundRect">
            <a:avLst>
              <a:gd name="adj" fmla="val 330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5413415" y="253567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26" y="2665809"/>
            <a:ext cx="267891" cy="33492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13415" y="3329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44444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Ritorno Sociale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413415" y="3718798"/>
            <a:ext cx="38034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Dimostrare l'effettivo ritorno sociale degli investimenti</a:t>
            </a:r>
            <a:endParaRPr lang="en-US" sz="1950" dirty="0"/>
          </a:p>
        </p:txBody>
      </p:sp>
      <p:sp>
        <p:nvSpPr>
          <p:cNvPr id="14" name="Shape 10"/>
          <p:cNvSpPr/>
          <p:nvPr/>
        </p:nvSpPr>
        <p:spPr>
          <a:xfrm>
            <a:off x="9621203" y="2329696"/>
            <a:ext cx="4215289" cy="2525554"/>
          </a:xfrm>
          <a:prstGeom prst="roundRect">
            <a:avLst>
              <a:gd name="adj" fmla="val 330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Shape 11"/>
          <p:cNvSpPr/>
          <p:nvPr/>
        </p:nvSpPr>
        <p:spPr>
          <a:xfrm>
            <a:off x="9827181" y="253567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892" y="2665809"/>
            <a:ext cx="267891" cy="33492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27181" y="3329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Trasparenza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9827181" y="3718798"/>
            <a:ext cx="380333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Accrescere la trasparenza verso tutti gli stakeholder</a:t>
            </a:r>
            <a:endParaRPr lang="en-US" sz="1950" dirty="0"/>
          </a:p>
        </p:txBody>
      </p:sp>
      <p:sp>
        <p:nvSpPr>
          <p:cNvPr id="19" name="Shape 14"/>
          <p:cNvSpPr/>
          <p:nvPr/>
        </p:nvSpPr>
        <p:spPr>
          <a:xfrm>
            <a:off x="793790" y="5053608"/>
            <a:ext cx="6422112" cy="2215396"/>
          </a:xfrm>
          <a:prstGeom prst="roundRect">
            <a:avLst>
              <a:gd name="adj" fmla="val 376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Shape 15"/>
          <p:cNvSpPr/>
          <p:nvPr/>
        </p:nvSpPr>
        <p:spPr>
          <a:xfrm>
            <a:off x="999768" y="525958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479" y="5389721"/>
            <a:ext cx="267891" cy="33492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99768" y="60532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44444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Capitali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999768" y="6442710"/>
            <a:ext cx="6010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Attrarre capitali e investitori interessati all'impatto sociale</a:t>
            </a:r>
            <a:endParaRPr lang="en-US" sz="1950" dirty="0"/>
          </a:p>
        </p:txBody>
      </p:sp>
      <p:sp>
        <p:nvSpPr>
          <p:cNvPr id="24" name="Shape 18"/>
          <p:cNvSpPr/>
          <p:nvPr/>
        </p:nvSpPr>
        <p:spPr>
          <a:xfrm>
            <a:off x="7414260" y="5053608"/>
            <a:ext cx="6422231" cy="2215396"/>
          </a:xfrm>
          <a:prstGeom prst="roundRect">
            <a:avLst>
              <a:gd name="adj" fmla="val 376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5" name="Shape 19"/>
          <p:cNvSpPr/>
          <p:nvPr/>
        </p:nvSpPr>
        <p:spPr>
          <a:xfrm>
            <a:off x="7620238" y="525958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949" y="5389721"/>
            <a:ext cx="267891" cy="334923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620238" y="60532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Normativa</a:t>
            </a:r>
            <a:endParaRPr lang="en-US" sz="1950" dirty="0"/>
          </a:p>
        </p:txBody>
      </p:sp>
      <p:sp>
        <p:nvSpPr>
          <p:cNvPr id="28" name="Text 21"/>
          <p:cNvSpPr/>
          <p:nvPr/>
        </p:nvSpPr>
        <p:spPr>
          <a:xfrm>
            <a:off x="7620238" y="6442710"/>
            <a:ext cx="601027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Conformità alla normativa nazionale e internazionale (SDGs)</a:t>
            </a:r>
            <a:endParaRPr lang="en-US" sz="1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5101"/>
            <a:ext cx="62374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Perché Misurare l'Impatto?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0447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Ottica Interna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17420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2488525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793790" y="2633424"/>
            <a:ext cx="29290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Pianificazione Strategica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022878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Migliorare la pianificazione strategica e supportare le decisioni aziendali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414379" y="217420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488525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7414379" y="2633424"/>
            <a:ext cx="26169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Efficienza ed Efficacia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3022878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Massimizzare l'efficienza e l'efficacia delle attività dell'organizzazione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93790" y="399038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304705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793790" y="44496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Monitoraggio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4839057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Valutare e monitorare le attività ed i propri progetti in modo continuo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414379" y="399038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4304705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Text 16"/>
          <p:cNvSpPr/>
          <p:nvPr/>
        </p:nvSpPr>
        <p:spPr>
          <a:xfrm>
            <a:off x="7414379" y="44496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Rendicontazione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4839057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Accrescere la capacità di rendicontazione verso gli stakeholder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93790" y="580655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6120884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Text 20"/>
          <p:cNvSpPr/>
          <p:nvPr/>
        </p:nvSpPr>
        <p:spPr>
          <a:xfrm>
            <a:off x="793790" y="62657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Partecipazione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93790" y="6655237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Aumentare il coinvolgimento e la partecipazione degli stakeholder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7414379" y="580655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06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7414379" y="6120884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6" name="Text 24"/>
          <p:cNvSpPr/>
          <p:nvPr/>
        </p:nvSpPr>
        <p:spPr>
          <a:xfrm>
            <a:off x="7414379" y="6265783"/>
            <a:ext cx="25088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Motivazione del Team</a:t>
            </a:r>
            <a:endParaRPr lang="en-US" sz="1950" dirty="0"/>
          </a:p>
        </p:txBody>
      </p:sp>
      <p:sp>
        <p:nvSpPr>
          <p:cNvPr id="27" name="Text 25"/>
          <p:cNvSpPr/>
          <p:nvPr/>
        </p:nvSpPr>
        <p:spPr>
          <a:xfrm>
            <a:off x="7414379" y="6655237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Motivare il proprio team grazie ad obiettivi oggettivamente misurabili</a:t>
            </a:r>
            <a:endParaRPr lang="en-US" sz="1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6957" y="286583"/>
            <a:ext cx="2605921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 Chi Misurare?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416957" y="654010"/>
            <a:ext cx="8485108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misurazione dell'impatto sociale risponde ai bisogni di diversi stakeholder, ciascuno con esigenze specifiche di informazione e valutazione.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57" y="973098"/>
            <a:ext cx="3351371" cy="33513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16957" y="4428649"/>
            <a:ext cx="1907143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Investitori Privati o Istituzionali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16957" y="4633079"/>
            <a:ext cx="3351371" cy="488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Conoscere l'impatto degli investimenti in termini socio-economici per prendere decisioni rispetto a dove e quanto investire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583" y="973098"/>
            <a:ext cx="3351490" cy="33514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8583" y="4428768"/>
            <a:ext cx="1302901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Donatori</a:t>
            </a:r>
            <a:endParaRPr lang="en-US" sz="1000" dirty="0"/>
          </a:p>
        </p:txBody>
      </p:sp>
      <p:sp>
        <p:nvSpPr>
          <p:cNvPr id="9" name="Text 5"/>
          <p:cNvSpPr/>
          <p:nvPr/>
        </p:nvSpPr>
        <p:spPr>
          <a:xfrm>
            <a:off x="3898583" y="4633198"/>
            <a:ext cx="3351490" cy="325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Conoscere l'impatto sociale generato da un'impresa sociale e il costo per raggiungerlo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27" y="973098"/>
            <a:ext cx="3351371" cy="335137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80327" y="4428649"/>
            <a:ext cx="1302901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Legislatori</a:t>
            </a:r>
            <a:endParaRPr lang="en-US" sz="1000" dirty="0"/>
          </a:p>
        </p:txBody>
      </p:sp>
      <p:sp>
        <p:nvSpPr>
          <p:cNvPr id="12" name="Text 7"/>
          <p:cNvSpPr/>
          <p:nvPr/>
        </p:nvSpPr>
        <p:spPr>
          <a:xfrm>
            <a:off x="7380327" y="4633079"/>
            <a:ext cx="3351371" cy="325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Conoscere l'impatto delle politiche sociali implementate</a:t>
            </a:r>
            <a:endParaRPr lang="en-US" sz="1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953" y="973098"/>
            <a:ext cx="3351490" cy="33514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61953" y="4428768"/>
            <a:ext cx="1302901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Finanziatori</a:t>
            </a:r>
            <a:endParaRPr lang="en-US" sz="1000" dirty="0"/>
          </a:p>
        </p:txBody>
      </p:sp>
      <p:sp>
        <p:nvSpPr>
          <p:cNvPr id="15" name="Text 9"/>
          <p:cNvSpPr/>
          <p:nvPr/>
        </p:nvSpPr>
        <p:spPr>
          <a:xfrm>
            <a:off x="10861953" y="4633198"/>
            <a:ext cx="3351490" cy="325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Conoscere l'efficacia dei servizi e l'impatto generato dai progetti con finalità sociale</a:t>
            </a:r>
            <a:endParaRPr lang="en-US" sz="10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57" y="5329833"/>
            <a:ext cx="3351371" cy="335137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16957" y="8785384"/>
            <a:ext cx="1302901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5E4CE6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Imprenditori</a:t>
            </a:r>
            <a:endParaRPr lang="en-US" sz="1000" dirty="0"/>
          </a:p>
        </p:txBody>
      </p:sp>
      <p:sp>
        <p:nvSpPr>
          <p:cNvPr id="18" name="Text 11"/>
          <p:cNvSpPr/>
          <p:nvPr/>
        </p:nvSpPr>
        <p:spPr>
          <a:xfrm>
            <a:off x="416957" y="8989814"/>
            <a:ext cx="3351371" cy="488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Conoscere indicatori e metriche per il supporto di decisioni interne, per la massimizzazione dei benefici sociali e la mitigazione degli effetti negativi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806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Quando Misurare?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407438"/>
            <a:ext cx="7556421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misurazione dell'impatto sociale si articola in diverse fasi del ciclo di vita di un progetto o iniziativa, dalla pianificazione iniziale all'analisi dei risultati finali.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1017032" y="2635568"/>
            <a:ext cx="22860" cy="4885849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1217414" y="284738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Shape 4"/>
          <p:cNvSpPr/>
          <p:nvPr/>
        </p:nvSpPr>
        <p:spPr>
          <a:xfrm>
            <a:off x="793790" y="263556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868204" y="267277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2009418" y="2703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Pianificazione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2009418" y="3093244"/>
            <a:ext cx="30728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Stima dell'impatto Ex-ante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2009418" y="3482697"/>
            <a:ext cx="634079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Definizione degli obiettivi e previsione dei risultati attesi</a:t>
            </a:r>
            <a:endParaRPr lang="en-US" sz="1950" dirty="0"/>
          </a:p>
        </p:txBody>
      </p:sp>
      <p:sp>
        <p:nvSpPr>
          <p:cNvPr id="12" name="Shape 9"/>
          <p:cNvSpPr/>
          <p:nvPr/>
        </p:nvSpPr>
        <p:spPr>
          <a:xfrm>
            <a:off x="1217414" y="471166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Shape 10"/>
          <p:cNvSpPr/>
          <p:nvPr/>
        </p:nvSpPr>
        <p:spPr>
          <a:xfrm>
            <a:off x="793790" y="449984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1"/>
          <p:cNvSpPr/>
          <p:nvPr/>
        </p:nvSpPr>
        <p:spPr>
          <a:xfrm>
            <a:off x="868204" y="453705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2009418" y="45680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Implementazione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2009418" y="49575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Gestione dell'impatto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2009418" y="5346978"/>
            <a:ext cx="634079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Monitoraggio continuo durante l'esecuzione delle attività</a:t>
            </a:r>
            <a:endParaRPr lang="en-US" sz="1950" dirty="0"/>
          </a:p>
        </p:txBody>
      </p:sp>
      <p:sp>
        <p:nvSpPr>
          <p:cNvPr id="18" name="Shape 15"/>
          <p:cNvSpPr/>
          <p:nvPr/>
        </p:nvSpPr>
        <p:spPr>
          <a:xfrm>
            <a:off x="1217414" y="6575941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Shape 16"/>
          <p:cNvSpPr/>
          <p:nvPr/>
        </p:nvSpPr>
        <p:spPr>
          <a:xfrm>
            <a:off x="793790" y="6364129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 17"/>
          <p:cNvSpPr/>
          <p:nvPr/>
        </p:nvSpPr>
        <p:spPr>
          <a:xfrm>
            <a:off x="868204" y="640133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21" name="Text 18"/>
          <p:cNvSpPr/>
          <p:nvPr/>
        </p:nvSpPr>
        <p:spPr>
          <a:xfrm>
            <a:off x="2009418" y="64323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Analisi Risultati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2009418" y="6821805"/>
            <a:ext cx="37268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Valutazione dell'impatto Ex-post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2009418" y="7211258"/>
            <a:ext cx="62520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Misurazione finale dei risultati e dell'impatto generato</a:t>
            </a:r>
            <a:endParaRPr lang="en-US" sz="1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9447"/>
            <a:ext cx="60236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Sfide della Misurazione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88820"/>
            <a:ext cx="1304282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Nonostante la crescente importanza della misurazione dell'impatto sociale, esistono ancora limiti e sfide significative che le organizzazioni devono affrontare.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2906792"/>
            <a:ext cx="6422231" cy="2072521"/>
          </a:xfrm>
          <a:prstGeom prst="roundRect">
            <a:avLst>
              <a:gd name="adj" fmla="val 52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770930" y="2906792"/>
            <a:ext cx="91440" cy="2072521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1083588" y="3128010"/>
            <a:ext cx="25981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Mancanza di Standard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517463"/>
            <a:ext cx="5911215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Assenza di sistemi standard di misurazione universalmente utilizzati che impedisce agli investitori di confrontare le performance dei possibili investimenti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414379" y="2906792"/>
            <a:ext cx="6422231" cy="2072521"/>
          </a:xfrm>
          <a:prstGeom prst="roundRect">
            <a:avLst>
              <a:gd name="adj" fmla="val 52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7391519" y="2906792"/>
            <a:ext cx="91440" cy="2072521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7704177" y="31280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Impegno Temporale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04177" y="3517463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Necessità di un coinvolgimento a lungo termine (time consuming) per ottenere risultati significativi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93790" y="5177671"/>
            <a:ext cx="6422231" cy="1762363"/>
          </a:xfrm>
          <a:prstGeom prst="roundRect">
            <a:avLst>
              <a:gd name="adj" fmla="val 6226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Shape 11"/>
          <p:cNvSpPr/>
          <p:nvPr/>
        </p:nvSpPr>
        <p:spPr>
          <a:xfrm>
            <a:off x="770930" y="5177671"/>
            <a:ext cx="91440" cy="1762363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1083588" y="5398889"/>
            <a:ext cx="24855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Complessità dei Costi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83588" y="5788343"/>
            <a:ext cx="5911215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Complessità nei costi di tale operazione (resource consuming) che potrebbe scoraggiare gli investimenti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7414379" y="5177671"/>
            <a:ext cx="6422231" cy="1762363"/>
          </a:xfrm>
          <a:prstGeom prst="roundRect">
            <a:avLst>
              <a:gd name="adj" fmla="val 6226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Shape 15"/>
          <p:cNvSpPr/>
          <p:nvPr/>
        </p:nvSpPr>
        <p:spPr>
          <a:xfrm>
            <a:off x="7391519" y="5177671"/>
            <a:ext cx="91440" cy="1762363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Text 16"/>
          <p:cNvSpPr/>
          <p:nvPr/>
        </p:nvSpPr>
        <p:spPr>
          <a:xfrm>
            <a:off x="7704177" y="5398889"/>
            <a:ext cx="28340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Rapporto Causa-Effetto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704177" y="5788343"/>
            <a:ext cx="5911215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Difficoltà di individuare chiaramente il rapporto causa-effetto tra l'investimento e l'impatto sociale generato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3062" y="469582"/>
            <a:ext cx="8009334" cy="533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Lingua della Comunità Internazionale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3062" y="1071443"/>
            <a:ext cx="13264277" cy="5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 spiegare l'impatto sociale è possibile utilizzare la lingua internazionale sviluppata dalle Nazioni Unite attraverso gli obiettivi di sviluppo globali: SDGs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2" y="2053233"/>
            <a:ext cx="5509260" cy="25527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3062" y="4797981"/>
            <a:ext cx="3415427" cy="42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MDG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83062" y="5395674"/>
            <a:ext cx="6423898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Millennium Development Goals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83062" y="5907881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2000-2015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83062" y="6242923"/>
            <a:ext cx="6423898" cy="5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 obiettivi del millennio hanno rappresentato il primo framework globale per lo sviluppo sostenibile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060" y="2053233"/>
            <a:ext cx="5265420" cy="36195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531060" y="5864781"/>
            <a:ext cx="3415427" cy="42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SDG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7531060" y="6462474"/>
            <a:ext cx="6423898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Sustainable Development Goals</a:t>
            </a:r>
            <a:endParaRPr lang="en-US" sz="1650" dirty="0"/>
          </a:p>
        </p:txBody>
      </p:sp>
      <p:sp>
        <p:nvSpPr>
          <p:cNvPr id="12" name="Text 8"/>
          <p:cNvSpPr/>
          <p:nvPr/>
        </p:nvSpPr>
        <p:spPr>
          <a:xfrm>
            <a:off x="7531060" y="6974681"/>
            <a:ext cx="2134553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44444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2015-2030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7531060" y="7309723"/>
            <a:ext cx="6423898" cy="5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nuovi obiettivi di sviluppo sostenibile ampliano e approfondiscono l'agenda globale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742</Words>
  <Application>Microsoft Office PowerPoint</Application>
  <PresentationFormat>Personalizzato</PresentationFormat>
  <Paragraphs>110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Arimo</vt:lpstr>
      <vt:lpstr>Arial</vt:lpstr>
      <vt:lpstr>Outfit Light</vt:lpstr>
      <vt:lpstr>Outfit Extra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1</cp:revision>
  <dcterms:created xsi:type="dcterms:W3CDTF">2025-10-16T08:48:32Z</dcterms:created>
  <dcterms:modified xsi:type="dcterms:W3CDTF">2025-10-16T08:50:09Z</dcterms:modified>
</cp:coreProperties>
</file>