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Arimo" panose="020B0604020202020204" charset="0"/>
      <p:regular r:id="rId14"/>
    </p:embeddedFont>
    <p:embeddedFont>
      <p:font typeface="Outfit Extra Bold" panose="020B0604020202020204" charset="0"/>
      <p:regular r:id="rId15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806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834878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Misurazione dell'impatto sociale e comunicazione agli stakeholder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4774406"/>
            <a:ext cx="755642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Un viaggio attraverso la valutazione dell'impatto sociale delle imprese sociali e la comunicazione efficace con gli stakeholder.</a:t>
            </a:r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74796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Sustainable Development Goals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494246"/>
            <a:ext cx="7556421" cy="155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Nel settembre 2015, 193 Stati membri dell'ONU si sono incontrati a New York per adottare 17 nuovi SDG. </a:t>
            </a: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SDGs stabiliscono obiettivi quantitativi e priorità per le dimensioni sociali, economiche e ambientali dello sviluppo sostenibile, tutte da raggiungere entro il 2030.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5124331"/>
            <a:ext cx="7556421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F7135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SDG richiedono un'azione a livello mondiale tra i governi, le attività economiche e finanziarie e la società civile per porre fine alla povertà e creare una vita di dignità e opportunità per tutti.</a:t>
            </a:r>
            <a:endParaRPr lang="en-US" sz="1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4733" y="640318"/>
            <a:ext cx="8286512" cy="56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Capire gli SDGs: Un Sistema Complesso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24733" y="1659374"/>
            <a:ext cx="7731681" cy="849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Il processo di cambiamento del modello di sviluppo verrà monitorato attraverso un complesso sistema basato su </a:t>
            </a:r>
            <a:r>
              <a:rPr lang="en-US" sz="17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17 obiettivi, 169 target e oltre 240 indicatori</a:t>
            </a:r>
            <a:r>
              <a:rPr lang="en-US" sz="17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24733" y="2580799"/>
            <a:ext cx="7731681" cy="849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È rispetto a tali parametri che ciascun Paese viene valutato periodicamente in sede ONU e dalle opinioni pubbliche nazionali e internazionali.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24733" y="3724156"/>
            <a:ext cx="3752612" cy="597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700"/>
              </a:lnSpc>
              <a:buNone/>
            </a:pPr>
            <a:r>
              <a:rPr lang="en-US" sz="47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17</a:t>
            </a:r>
            <a:endParaRPr lang="en-US" sz="4700" dirty="0"/>
          </a:p>
        </p:txBody>
      </p:sp>
      <p:sp>
        <p:nvSpPr>
          <p:cNvPr id="6" name="Text 4"/>
          <p:cNvSpPr/>
          <p:nvPr/>
        </p:nvSpPr>
        <p:spPr>
          <a:xfrm>
            <a:off x="1468636" y="4548426"/>
            <a:ext cx="2264807" cy="283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995515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Obiettivi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24733" y="4903827"/>
            <a:ext cx="3752612" cy="5660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Goals globali per lo sviluppo sostenibile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4703802" y="3724156"/>
            <a:ext cx="3752612" cy="597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700"/>
              </a:lnSpc>
              <a:buNone/>
            </a:pPr>
            <a:r>
              <a:rPr lang="en-US" sz="47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169</a:t>
            </a:r>
            <a:endParaRPr lang="en-US" sz="4700" dirty="0"/>
          </a:p>
        </p:txBody>
      </p:sp>
      <p:sp>
        <p:nvSpPr>
          <p:cNvPr id="9" name="Text 7"/>
          <p:cNvSpPr/>
          <p:nvPr/>
        </p:nvSpPr>
        <p:spPr>
          <a:xfrm>
            <a:off x="5447705" y="4548426"/>
            <a:ext cx="2264807" cy="283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995515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Target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4766191" y="4903827"/>
            <a:ext cx="3627834" cy="283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Traguardi specifici da raggiungere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2714268" y="5922645"/>
            <a:ext cx="3752612" cy="597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700"/>
              </a:lnSpc>
              <a:buNone/>
            </a:pPr>
            <a:r>
              <a:rPr lang="en-US" sz="47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240+</a:t>
            </a:r>
            <a:endParaRPr lang="en-US" sz="4700" dirty="0"/>
          </a:p>
        </p:txBody>
      </p:sp>
      <p:sp>
        <p:nvSpPr>
          <p:cNvPr id="12" name="Text 10"/>
          <p:cNvSpPr/>
          <p:nvPr/>
        </p:nvSpPr>
        <p:spPr>
          <a:xfrm>
            <a:off x="3458170" y="6746915"/>
            <a:ext cx="2264807" cy="283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995515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Indicatori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2723436" y="7102316"/>
            <a:ext cx="3734276" cy="283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Metriche per monitorare i progressi</a:t>
            </a:r>
            <a:endParaRPr lang="en-US" sz="175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994" y="1682115"/>
            <a:ext cx="4498181" cy="2293501"/>
          </a:xfrm>
          <a:prstGeom prst="rect">
            <a:avLst/>
          </a:prstGeom>
        </p:spPr>
      </p:pic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6899" y="4352806"/>
            <a:ext cx="3865364" cy="21743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494723"/>
            <a:ext cx="130428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Cosa si intende per misurazione di impatti sociali delle imprese sociali?</a:t>
            </a:r>
            <a:endParaRPr lang="en-US" sz="3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6875" y="492800"/>
            <a:ext cx="9280088" cy="5599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Valutazione di Impatto: Un Tema Centrale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716875" y="1124426"/>
            <a:ext cx="13196649" cy="8401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Oggi il tema della valutazione di impatto sociale è uno dei più dibattuti nel panorama delle imprese sociali e degli investimenti sostenibili. La crescente attenzione verso la misurazione dell'impatto riflette un cambiamento fondamentale nel modo in cui le organizzazioni dimostrano il loro valore alla società.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95" y="2350175"/>
            <a:ext cx="8581192" cy="2150626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9038" y="2350175"/>
            <a:ext cx="4456867" cy="2150626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495" y="4644152"/>
            <a:ext cx="13181409" cy="215062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716875" y="7180421"/>
            <a:ext cx="13196649" cy="560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 startup a impatto sociale ricevono sempre più sostegno, mentre gli investimenti si orientano verso imprese che generano benefici misurabili per la società.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0596"/>
            <a:ext cx="623744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Perché Misurare l'Impatto?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65996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Ottica Esterna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793790" y="2329696"/>
            <a:ext cx="4215289" cy="2525554"/>
          </a:xfrm>
          <a:prstGeom prst="roundRect">
            <a:avLst>
              <a:gd name="adj" fmla="val 330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999768" y="2535674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479" y="2665809"/>
            <a:ext cx="267891" cy="33492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99768" y="332934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Comunicazione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999768" y="3718798"/>
            <a:ext cx="3803333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Rafforzare la comunicazione del valore sociale generato dall'organizzazione</a:t>
            </a:r>
            <a:endParaRPr lang="en-US" sz="1950" dirty="0"/>
          </a:p>
        </p:txBody>
      </p:sp>
      <p:sp>
        <p:nvSpPr>
          <p:cNvPr id="9" name="Shape 6"/>
          <p:cNvSpPr/>
          <p:nvPr/>
        </p:nvSpPr>
        <p:spPr>
          <a:xfrm>
            <a:off x="5207437" y="2329696"/>
            <a:ext cx="4215408" cy="2525554"/>
          </a:xfrm>
          <a:prstGeom prst="roundRect">
            <a:avLst>
              <a:gd name="adj" fmla="val 330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5413415" y="2535674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126" y="2665809"/>
            <a:ext cx="267891" cy="33492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13415" y="332934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44444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Ritorno Sociale</a:t>
            </a:r>
            <a:endParaRPr lang="en-US" sz="1950" dirty="0"/>
          </a:p>
        </p:txBody>
      </p:sp>
      <p:sp>
        <p:nvSpPr>
          <p:cNvPr id="13" name="Text 9"/>
          <p:cNvSpPr/>
          <p:nvPr/>
        </p:nvSpPr>
        <p:spPr>
          <a:xfrm>
            <a:off x="5413415" y="3718798"/>
            <a:ext cx="380345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Dimostrare l'effettivo ritorno sociale degli investimenti</a:t>
            </a:r>
            <a:endParaRPr lang="en-US" sz="1950" dirty="0"/>
          </a:p>
        </p:txBody>
      </p:sp>
      <p:sp>
        <p:nvSpPr>
          <p:cNvPr id="14" name="Shape 10"/>
          <p:cNvSpPr/>
          <p:nvPr/>
        </p:nvSpPr>
        <p:spPr>
          <a:xfrm>
            <a:off x="9621203" y="2329696"/>
            <a:ext cx="4215289" cy="2525554"/>
          </a:xfrm>
          <a:prstGeom prst="roundRect">
            <a:avLst>
              <a:gd name="adj" fmla="val 330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Shape 11"/>
          <p:cNvSpPr/>
          <p:nvPr/>
        </p:nvSpPr>
        <p:spPr>
          <a:xfrm>
            <a:off x="9827181" y="2535674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0892" y="2665809"/>
            <a:ext cx="267891" cy="33492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27181" y="332934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Trasparenza</a:t>
            </a:r>
            <a:endParaRPr lang="en-US" sz="1950" dirty="0"/>
          </a:p>
        </p:txBody>
      </p:sp>
      <p:sp>
        <p:nvSpPr>
          <p:cNvPr id="18" name="Text 13"/>
          <p:cNvSpPr/>
          <p:nvPr/>
        </p:nvSpPr>
        <p:spPr>
          <a:xfrm>
            <a:off x="9827181" y="3718798"/>
            <a:ext cx="380333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Accrescere la trasparenza verso tutti gli stakeholder</a:t>
            </a:r>
            <a:endParaRPr lang="en-US" sz="1950" dirty="0"/>
          </a:p>
        </p:txBody>
      </p:sp>
      <p:sp>
        <p:nvSpPr>
          <p:cNvPr id="19" name="Shape 14"/>
          <p:cNvSpPr/>
          <p:nvPr/>
        </p:nvSpPr>
        <p:spPr>
          <a:xfrm>
            <a:off x="793790" y="5053608"/>
            <a:ext cx="6422112" cy="2215396"/>
          </a:xfrm>
          <a:prstGeom prst="roundRect">
            <a:avLst>
              <a:gd name="adj" fmla="val 3763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5"/>
          <p:cNvSpPr/>
          <p:nvPr/>
        </p:nvSpPr>
        <p:spPr>
          <a:xfrm>
            <a:off x="999768" y="5259586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3479" y="5389721"/>
            <a:ext cx="267891" cy="33492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99768" y="605325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44444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Capitali</a:t>
            </a:r>
            <a:endParaRPr lang="en-US" sz="1950" dirty="0"/>
          </a:p>
        </p:txBody>
      </p:sp>
      <p:sp>
        <p:nvSpPr>
          <p:cNvPr id="23" name="Text 17"/>
          <p:cNvSpPr/>
          <p:nvPr/>
        </p:nvSpPr>
        <p:spPr>
          <a:xfrm>
            <a:off x="999768" y="6442710"/>
            <a:ext cx="601015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Attrarre capitali e investitori interessati all'impatto sociale</a:t>
            </a:r>
            <a:endParaRPr lang="en-US" sz="1950" dirty="0"/>
          </a:p>
        </p:txBody>
      </p:sp>
      <p:sp>
        <p:nvSpPr>
          <p:cNvPr id="24" name="Shape 18"/>
          <p:cNvSpPr/>
          <p:nvPr/>
        </p:nvSpPr>
        <p:spPr>
          <a:xfrm>
            <a:off x="7414260" y="5053608"/>
            <a:ext cx="6422231" cy="2215396"/>
          </a:xfrm>
          <a:prstGeom prst="roundRect">
            <a:avLst>
              <a:gd name="adj" fmla="val 3763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Shape 19"/>
          <p:cNvSpPr/>
          <p:nvPr/>
        </p:nvSpPr>
        <p:spPr>
          <a:xfrm>
            <a:off x="7620238" y="5259586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3949" y="5389721"/>
            <a:ext cx="267891" cy="334923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620238" y="605325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Normativa</a:t>
            </a:r>
            <a:endParaRPr lang="en-US" sz="1950" dirty="0"/>
          </a:p>
        </p:txBody>
      </p:sp>
      <p:sp>
        <p:nvSpPr>
          <p:cNvPr id="28" name="Text 21"/>
          <p:cNvSpPr/>
          <p:nvPr/>
        </p:nvSpPr>
        <p:spPr>
          <a:xfrm>
            <a:off x="7620238" y="6442710"/>
            <a:ext cx="6010275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Conformità alla normativa nazionale e internazionale (SDGs)</a:t>
            </a:r>
            <a:endParaRPr lang="en-US" sz="1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05101"/>
            <a:ext cx="623744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Perché Misurare l'Impatto?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50447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Ottica Interna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2174200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01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2488525"/>
            <a:ext cx="6422231" cy="2286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793790" y="2633424"/>
            <a:ext cx="292905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Pianificazione Strategica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93790" y="3022878"/>
            <a:ext cx="642223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Migliorare la pianificazione strategica e supportare le decisioni aziendali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414379" y="2174200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02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414379" y="2488525"/>
            <a:ext cx="6422231" cy="2286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7414379" y="2633424"/>
            <a:ext cx="261699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Efficienza ed Efficacia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414379" y="3022878"/>
            <a:ext cx="642223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Massimizzare l'efficienza e l'efficacia delle attività dell'organizzazione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793790" y="3990380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93790" y="4304705"/>
            <a:ext cx="6422231" cy="2286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793790" y="444960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Monitoraggio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793790" y="4839057"/>
            <a:ext cx="642223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Valutare e monitorare le attività ed i propri progetti in modo continuo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7414379" y="3990380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04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7414379" y="4304705"/>
            <a:ext cx="6422231" cy="2286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7414379" y="444960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Rendicontazione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7414379" y="4839057"/>
            <a:ext cx="642223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Accrescere la capacità di rendicontazione verso gli stakeholder</a:t>
            </a:r>
            <a:endParaRPr lang="en-US" sz="1950" dirty="0"/>
          </a:p>
        </p:txBody>
      </p:sp>
      <p:sp>
        <p:nvSpPr>
          <p:cNvPr id="20" name="Text 18"/>
          <p:cNvSpPr/>
          <p:nvPr/>
        </p:nvSpPr>
        <p:spPr>
          <a:xfrm>
            <a:off x="793790" y="5806559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05</a:t>
            </a:r>
            <a:endParaRPr lang="en-US" sz="1550" dirty="0"/>
          </a:p>
        </p:txBody>
      </p:sp>
      <p:sp>
        <p:nvSpPr>
          <p:cNvPr id="21" name="Shape 19"/>
          <p:cNvSpPr/>
          <p:nvPr/>
        </p:nvSpPr>
        <p:spPr>
          <a:xfrm>
            <a:off x="793790" y="6120884"/>
            <a:ext cx="6422231" cy="2286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793790" y="626578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Partecipazione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793790" y="6655237"/>
            <a:ext cx="642223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Aumentare il coinvolgimento e la partecipazione degli stakeholder</a:t>
            </a:r>
            <a:endParaRPr lang="en-US" sz="1950" dirty="0"/>
          </a:p>
        </p:txBody>
      </p:sp>
      <p:sp>
        <p:nvSpPr>
          <p:cNvPr id="24" name="Text 22"/>
          <p:cNvSpPr/>
          <p:nvPr/>
        </p:nvSpPr>
        <p:spPr>
          <a:xfrm>
            <a:off x="7414379" y="5806559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06</a:t>
            </a:r>
            <a:endParaRPr lang="en-US" sz="1550" dirty="0"/>
          </a:p>
        </p:txBody>
      </p:sp>
      <p:sp>
        <p:nvSpPr>
          <p:cNvPr id="25" name="Shape 23"/>
          <p:cNvSpPr/>
          <p:nvPr/>
        </p:nvSpPr>
        <p:spPr>
          <a:xfrm>
            <a:off x="7414379" y="6120884"/>
            <a:ext cx="6422231" cy="2286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7414379" y="6265783"/>
            <a:ext cx="250888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Motivazione del Team</a:t>
            </a:r>
            <a:endParaRPr lang="en-US" sz="1950" dirty="0"/>
          </a:p>
        </p:txBody>
      </p:sp>
      <p:sp>
        <p:nvSpPr>
          <p:cNvPr id="27" name="Text 25"/>
          <p:cNvSpPr/>
          <p:nvPr/>
        </p:nvSpPr>
        <p:spPr>
          <a:xfrm>
            <a:off x="7414379" y="6655237"/>
            <a:ext cx="642223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Motivare il proprio team grazie ad obiettivi oggettivamente misurabili</a:t>
            </a:r>
            <a:endParaRPr lang="en-US" sz="1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6957" y="286583"/>
            <a:ext cx="2605921" cy="325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Per Chi Misurare?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416957" y="654010"/>
            <a:ext cx="8485108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misurazione dell'impatto sociale risponde ai bisogni di diversi stakeholder, ciascuno con esigenze specifiche di informazione e valutazione.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57" y="973098"/>
            <a:ext cx="3351371" cy="335137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16957" y="4428649"/>
            <a:ext cx="1907143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Investitori Privati o Istituzionali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16957" y="4633079"/>
            <a:ext cx="3351371" cy="488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Conoscere l'impatto degli investimenti in termini socio-economici per prendere decisioni rispetto a dove e quanto investire</a:t>
            </a:r>
            <a:endParaRPr lang="en-US" sz="1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583" y="973098"/>
            <a:ext cx="3351490" cy="33514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898583" y="4428768"/>
            <a:ext cx="1302901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Donatori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3898583" y="4633198"/>
            <a:ext cx="3351490" cy="325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Conoscere l'impatto sociale generato da un'impresa sociale e il costo per raggiungerlo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0327" y="973098"/>
            <a:ext cx="3351371" cy="335137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380327" y="4428649"/>
            <a:ext cx="1302901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Legislatori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7380327" y="4633079"/>
            <a:ext cx="3351371" cy="325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Conoscere l'impatto delle politiche sociali implementate</a:t>
            </a:r>
            <a:endParaRPr lang="en-US" sz="1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61953" y="973098"/>
            <a:ext cx="3351490" cy="335149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861953" y="4428768"/>
            <a:ext cx="1302901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Finanziatori</a:t>
            </a:r>
            <a:endParaRPr lang="en-US" sz="1000" dirty="0"/>
          </a:p>
        </p:txBody>
      </p:sp>
      <p:sp>
        <p:nvSpPr>
          <p:cNvPr id="15" name="Text 9"/>
          <p:cNvSpPr/>
          <p:nvPr/>
        </p:nvSpPr>
        <p:spPr>
          <a:xfrm>
            <a:off x="10861953" y="4633198"/>
            <a:ext cx="3351490" cy="325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Conoscere l'efficacia dei servizi e l'impatto generato dai progetti con finalità sociale</a:t>
            </a:r>
            <a:endParaRPr lang="en-US" sz="10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957" y="5329833"/>
            <a:ext cx="3351371" cy="335137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16957" y="8785384"/>
            <a:ext cx="1302901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Imprenditori</a:t>
            </a:r>
            <a:endParaRPr lang="en-US" sz="1000" dirty="0"/>
          </a:p>
        </p:txBody>
      </p:sp>
      <p:sp>
        <p:nvSpPr>
          <p:cNvPr id="18" name="Text 11"/>
          <p:cNvSpPr/>
          <p:nvPr/>
        </p:nvSpPr>
        <p:spPr>
          <a:xfrm>
            <a:off x="416957" y="8989814"/>
            <a:ext cx="3351371" cy="488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Conoscere indicatori e metriche per il supporto di decisioni interne, per la massimizzazione dei benefici sociali e la mitigazione degli effetti negativi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08065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Quando Misurare?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1407438"/>
            <a:ext cx="7556421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misurazione dell'impatto sociale si articola in diverse fasi del ciclo di vita di un progetto o iniziativa, dalla pianificazione iniziale all'analisi dei risultati finali.</a:t>
            </a:r>
            <a:endParaRPr lang="en-US" sz="1950" dirty="0"/>
          </a:p>
        </p:txBody>
      </p:sp>
      <p:sp>
        <p:nvSpPr>
          <p:cNvPr id="5" name="Shape 2"/>
          <p:cNvSpPr/>
          <p:nvPr/>
        </p:nvSpPr>
        <p:spPr>
          <a:xfrm>
            <a:off x="1017032" y="2635568"/>
            <a:ext cx="22860" cy="4885849"/>
          </a:xfrm>
          <a:prstGeom prst="roundRect">
            <a:avLst>
              <a:gd name="adj" fmla="val 364651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1217414" y="2847380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Shape 4"/>
          <p:cNvSpPr/>
          <p:nvPr/>
        </p:nvSpPr>
        <p:spPr>
          <a:xfrm>
            <a:off x="793790" y="2635568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868204" y="2672775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2009418" y="27037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Pianificazione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2009418" y="3093244"/>
            <a:ext cx="307288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Stima dell'impatto Ex-ante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2009418" y="3482697"/>
            <a:ext cx="634079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Definizione degli obiettivi e previsione dei risultati attesi</a:t>
            </a:r>
            <a:endParaRPr lang="en-US" sz="1950" dirty="0"/>
          </a:p>
        </p:txBody>
      </p:sp>
      <p:sp>
        <p:nvSpPr>
          <p:cNvPr id="12" name="Shape 9"/>
          <p:cNvSpPr/>
          <p:nvPr/>
        </p:nvSpPr>
        <p:spPr>
          <a:xfrm>
            <a:off x="1217414" y="4711660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Shape 10"/>
          <p:cNvSpPr/>
          <p:nvPr/>
        </p:nvSpPr>
        <p:spPr>
          <a:xfrm>
            <a:off x="793790" y="4499848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1"/>
          <p:cNvSpPr/>
          <p:nvPr/>
        </p:nvSpPr>
        <p:spPr>
          <a:xfrm>
            <a:off x="868204" y="4537055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2009418" y="456807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Implementazione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2009418" y="495752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Gestione dell'impatto</a:t>
            </a:r>
            <a:endParaRPr lang="en-US" sz="1950" dirty="0"/>
          </a:p>
        </p:txBody>
      </p:sp>
      <p:sp>
        <p:nvSpPr>
          <p:cNvPr id="17" name="Text 14"/>
          <p:cNvSpPr/>
          <p:nvPr/>
        </p:nvSpPr>
        <p:spPr>
          <a:xfrm>
            <a:off x="2009418" y="5346978"/>
            <a:ext cx="634079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Monitoraggio continuo durante l'esecuzione delle attività</a:t>
            </a:r>
            <a:endParaRPr lang="en-US" sz="1950" dirty="0"/>
          </a:p>
        </p:txBody>
      </p:sp>
      <p:sp>
        <p:nvSpPr>
          <p:cNvPr id="18" name="Shape 15"/>
          <p:cNvSpPr/>
          <p:nvPr/>
        </p:nvSpPr>
        <p:spPr>
          <a:xfrm>
            <a:off x="1217414" y="6575941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Shape 16"/>
          <p:cNvSpPr/>
          <p:nvPr/>
        </p:nvSpPr>
        <p:spPr>
          <a:xfrm>
            <a:off x="793790" y="6364129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Text 17"/>
          <p:cNvSpPr/>
          <p:nvPr/>
        </p:nvSpPr>
        <p:spPr>
          <a:xfrm>
            <a:off x="868204" y="6401336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2300" dirty="0"/>
          </a:p>
        </p:txBody>
      </p:sp>
      <p:sp>
        <p:nvSpPr>
          <p:cNvPr id="21" name="Text 18"/>
          <p:cNvSpPr/>
          <p:nvPr/>
        </p:nvSpPr>
        <p:spPr>
          <a:xfrm>
            <a:off x="2009418" y="643235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Analisi Risultati</a:t>
            </a:r>
            <a:endParaRPr lang="en-US" sz="1950" dirty="0"/>
          </a:p>
        </p:txBody>
      </p:sp>
      <p:sp>
        <p:nvSpPr>
          <p:cNvPr id="22" name="Text 19"/>
          <p:cNvSpPr/>
          <p:nvPr/>
        </p:nvSpPr>
        <p:spPr>
          <a:xfrm>
            <a:off x="2009418" y="6821805"/>
            <a:ext cx="372689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Valutazione dell'impatto Ex-post</a:t>
            </a:r>
            <a:endParaRPr lang="en-US" sz="1950" dirty="0"/>
          </a:p>
        </p:txBody>
      </p:sp>
      <p:sp>
        <p:nvSpPr>
          <p:cNvPr id="23" name="Text 20"/>
          <p:cNvSpPr/>
          <p:nvPr/>
        </p:nvSpPr>
        <p:spPr>
          <a:xfrm>
            <a:off x="2009418" y="7211258"/>
            <a:ext cx="625209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Misurazione finale dei risultati e dell'impatto generato</a:t>
            </a:r>
            <a:endParaRPr lang="en-US" sz="1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89447"/>
            <a:ext cx="602361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 Sfide della Misurazione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988820"/>
            <a:ext cx="1304282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Nonostante la crescente importanza della misurazione dell'impatto sociale, esistono ancora limiti e sfide significative che le organizzazioni devono affrontare.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793790" y="2906792"/>
            <a:ext cx="6422231" cy="2072521"/>
          </a:xfrm>
          <a:prstGeom prst="roundRect">
            <a:avLst>
              <a:gd name="adj" fmla="val 5294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5E4CE6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770930" y="2906792"/>
            <a:ext cx="91440" cy="2072521"/>
          </a:xfrm>
          <a:prstGeom prst="roundRect">
            <a:avLst>
              <a:gd name="adj" fmla="val 91163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1083588" y="3128010"/>
            <a:ext cx="259818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Mancanza di Standard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83588" y="3517463"/>
            <a:ext cx="5911215" cy="1240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Assenza di sistemi standard di misurazione universalmente utilizzati che impedisce agli investitori di confrontare le performance dei possibili investimenti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7414379" y="2906792"/>
            <a:ext cx="6422231" cy="2072521"/>
          </a:xfrm>
          <a:prstGeom prst="roundRect">
            <a:avLst>
              <a:gd name="adj" fmla="val 5294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5E4CE6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7391519" y="2906792"/>
            <a:ext cx="91440" cy="2072521"/>
          </a:xfrm>
          <a:prstGeom prst="roundRect">
            <a:avLst>
              <a:gd name="adj" fmla="val 91163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7704177" y="312801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Impegno Temporale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704177" y="3517463"/>
            <a:ext cx="5911215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Necessità di un coinvolgimento a lungo termine (time consuming) per ottenere risultati significativi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793790" y="5177671"/>
            <a:ext cx="6422231" cy="1762363"/>
          </a:xfrm>
          <a:prstGeom prst="roundRect">
            <a:avLst>
              <a:gd name="adj" fmla="val 6226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5E4CE6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770930" y="5177671"/>
            <a:ext cx="91440" cy="1762363"/>
          </a:xfrm>
          <a:prstGeom prst="roundRect">
            <a:avLst>
              <a:gd name="adj" fmla="val 91163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1083588" y="5398889"/>
            <a:ext cx="248554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Complessità dei Costi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083588" y="5788343"/>
            <a:ext cx="5911215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Complessità nei costi di tale operazione (resource consuming) che potrebbe scoraggiare gli investimenti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7414379" y="5177671"/>
            <a:ext cx="6422231" cy="1762363"/>
          </a:xfrm>
          <a:prstGeom prst="roundRect">
            <a:avLst>
              <a:gd name="adj" fmla="val 6226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5E4CE6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Shape 15"/>
          <p:cNvSpPr/>
          <p:nvPr/>
        </p:nvSpPr>
        <p:spPr>
          <a:xfrm>
            <a:off x="7391519" y="5177671"/>
            <a:ext cx="91440" cy="1762363"/>
          </a:xfrm>
          <a:prstGeom prst="roundRect">
            <a:avLst>
              <a:gd name="adj" fmla="val 91163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7704177" y="5398889"/>
            <a:ext cx="283404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Rapporto Causa-Effetto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7704177" y="5788343"/>
            <a:ext cx="5911215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Difficoltà di individuare chiaramente il rapporto causa-effetto tra l'investimento e l'impatto sociale generato</a:t>
            </a:r>
            <a:endParaRPr lang="en-US" sz="1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3062" y="469582"/>
            <a:ext cx="8009334" cy="533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Lingua della Comunità Internazionale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83062" y="1071443"/>
            <a:ext cx="13264277" cy="533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Per spiegare l'impatto sociale è possibile utilizzare la lingua internazionale sviluppata dalle Nazioni Unite attraverso gli obiettivi di sviluppo globali: SDGs</a:t>
            </a:r>
            <a:endParaRPr lang="en-US" sz="16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62" y="2053233"/>
            <a:ext cx="5509260" cy="25527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3062" y="4797981"/>
            <a:ext cx="3415427" cy="4269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MDG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683062" y="5395674"/>
            <a:ext cx="6423898" cy="341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Millennium Development Goals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83062" y="5907881"/>
            <a:ext cx="2134553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2000-2015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683062" y="6242923"/>
            <a:ext cx="6423898" cy="533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obiettivi del millennio hanno rappresentato il primo framework globale per lo sviluppo sostenibile</a:t>
            </a:r>
            <a:endParaRPr lang="en-US" sz="16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1060" y="2053233"/>
            <a:ext cx="5265420" cy="36195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31060" y="5864781"/>
            <a:ext cx="3415427" cy="4269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SDG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7531060" y="6462474"/>
            <a:ext cx="6423898" cy="341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Sustainable Development Goals</a:t>
            </a:r>
            <a:endParaRPr lang="en-US" sz="1650" dirty="0"/>
          </a:p>
        </p:txBody>
      </p:sp>
      <p:sp>
        <p:nvSpPr>
          <p:cNvPr id="12" name="Text 8"/>
          <p:cNvSpPr/>
          <p:nvPr/>
        </p:nvSpPr>
        <p:spPr>
          <a:xfrm>
            <a:off x="7531060" y="6974681"/>
            <a:ext cx="2134553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F44444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2015-2030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7531060" y="7309723"/>
            <a:ext cx="6423898" cy="533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nuovi obiettivi di sviluppo sostenibile ampliano e approfondiscono l'agenda globale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742</Words>
  <Application>Microsoft Office PowerPoint</Application>
  <PresentationFormat>Personalizzato</PresentationFormat>
  <Paragraphs>110</Paragraphs>
  <Slides>11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Arimo</vt:lpstr>
      <vt:lpstr>Arial</vt:lpstr>
      <vt:lpstr>Outfit Light</vt:lpstr>
      <vt:lpstr>Outfit Extra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lastModifiedBy>Maurizio Petrocchi</cp:lastModifiedBy>
  <cp:revision>1</cp:revision>
  <dcterms:created xsi:type="dcterms:W3CDTF">2025-10-16T08:48:32Z</dcterms:created>
  <dcterms:modified xsi:type="dcterms:W3CDTF">2025-10-16T08:50:09Z</dcterms:modified>
</cp:coreProperties>
</file>