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50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</p:sldIdLst>
  <p:sldSz cx="14630400" cy="8229600"/>
  <p:notesSz cx="8229600" cy="14630400"/>
  <p:embeddedFontLst>
    <p:embeddedFont>
      <p:font typeface="DM Sans" pitchFamily="2" charset="0"/>
      <p:regular r:id="rId51"/>
      <p:bold r:id="rId52"/>
      <p:italic r:id="rId53"/>
    </p:embeddedFont>
    <p:embeddedFont>
      <p:font typeface="Libre Baskerville" panose="02000000000000000000" pitchFamily="2" charset="0"/>
      <p:regular r:id="rId54"/>
    </p:embeddedFont>
  </p:embeddedFontLst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62" d="100"/>
          <a:sy n="62" d="100"/>
        </p:scale>
        <p:origin x="984" y="2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3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14747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  <p:sldLayoutId id="2147483699" r:id="rId5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4.png"/><Relationship Id="rId5" Type="http://schemas.openxmlformats.org/officeDocument/2006/relationships/image" Target="../media/image13.png"/><Relationship Id="rId10" Type="http://schemas.openxmlformats.org/officeDocument/2006/relationships/image" Target="../media/image48.png"/><Relationship Id="rId4" Type="http://schemas.openxmlformats.org/officeDocument/2006/relationships/image" Target="../media/image53.png"/><Relationship Id="rId9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5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9.png"/><Relationship Id="rId5" Type="http://schemas.openxmlformats.org/officeDocument/2006/relationships/image" Target="../media/image47.png"/><Relationship Id="rId4" Type="http://schemas.openxmlformats.org/officeDocument/2006/relationships/image" Target="../media/image66.png"/><Relationship Id="rId9" Type="http://schemas.openxmlformats.org/officeDocument/2006/relationships/image" Target="../media/image68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40.png"/><Relationship Id="rId5" Type="http://schemas.openxmlformats.org/officeDocument/2006/relationships/image" Target="../media/image38.png"/><Relationship Id="rId4" Type="http://schemas.openxmlformats.org/officeDocument/2006/relationships/image" Target="../media/image7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3028355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850"/>
              </a:lnSpc>
              <a:buNone/>
            </a:pPr>
            <a:r>
              <a:rPr lang="en-US" sz="4800" b="1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La Theory of Change </a:t>
            </a:r>
            <a:endParaRPr lang="en-US" sz="4800" b="1" dirty="0"/>
          </a:p>
        </p:txBody>
      </p:sp>
      <p:sp>
        <p:nvSpPr>
          <p:cNvPr id="4" name="Text 1"/>
          <p:cNvSpPr/>
          <p:nvPr/>
        </p:nvSpPr>
        <p:spPr>
          <a:xfrm>
            <a:off x="6280190" y="4566166"/>
            <a:ext cx="75564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Una metodologia innovativa per progettare, implementare e valutare interventi sociali efficaci nel panorama contemporaneo del welfare e del Terzo Settore.</a:t>
            </a:r>
            <a:endParaRPr lang="en-US" sz="15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23856"/>
            <a:ext cx="7953613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L'Ownership del Cambiamento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2046565" y="2875359"/>
            <a:ext cx="268843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Partecipazione Attiva</a:t>
            </a:r>
            <a:endParaRPr lang="en-US" sz="1950" dirty="0"/>
          </a:p>
        </p:txBody>
      </p:sp>
      <p:sp>
        <p:nvSpPr>
          <p:cNvPr id="4" name="Text 2"/>
          <p:cNvSpPr/>
          <p:nvPr/>
        </p:nvSpPr>
        <p:spPr>
          <a:xfrm>
            <a:off x="793790" y="3304580"/>
            <a:ext cx="3941207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Coinvolgimento nella definizione dei problemi e delle soluzioni</a:t>
            </a:r>
            <a:endParaRPr lang="en-US" sz="15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340769"/>
            <a:ext cx="4564975" cy="4564975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6766" y="3307854"/>
            <a:ext cx="296942" cy="37111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895284" y="287535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Co-progettazione</a:t>
            </a:r>
            <a:endParaRPr lang="en-US" sz="1950" dirty="0"/>
          </a:p>
        </p:txBody>
      </p:sp>
      <p:sp>
        <p:nvSpPr>
          <p:cNvPr id="8" name="Text 4"/>
          <p:cNvSpPr/>
          <p:nvPr/>
        </p:nvSpPr>
        <p:spPr>
          <a:xfrm>
            <a:off x="9895284" y="3304580"/>
            <a:ext cx="394132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Costruzione condivisa degli interventi con la comunità</a:t>
            </a:r>
            <a:endParaRPr lang="en-US" sz="15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2340769"/>
            <a:ext cx="4564975" cy="4564975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96335" y="3307854"/>
            <a:ext cx="296942" cy="371118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895284" y="530673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Autonomia</a:t>
            </a:r>
            <a:endParaRPr lang="en-US" sz="1950" dirty="0"/>
          </a:p>
        </p:txBody>
      </p:sp>
      <p:sp>
        <p:nvSpPr>
          <p:cNvPr id="12" name="Text 6"/>
          <p:cNvSpPr/>
          <p:nvPr/>
        </p:nvSpPr>
        <p:spPr>
          <a:xfrm>
            <a:off x="9895284" y="5735955"/>
            <a:ext cx="394132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Capacità di continuare il processo senza supporto esterno</a:t>
            </a:r>
            <a:endParaRPr lang="en-US" sz="15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2653" y="2340769"/>
            <a:ext cx="4564975" cy="4564975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96335" y="5567422"/>
            <a:ext cx="296942" cy="371118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2254091" y="530673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Sostenibilità</a:t>
            </a:r>
            <a:endParaRPr lang="en-US" sz="1950" dirty="0"/>
          </a:p>
        </p:txBody>
      </p:sp>
      <p:sp>
        <p:nvSpPr>
          <p:cNvPr id="16" name="Text 8"/>
          <p:cNvSpPr/>
          <p:nvPr/>
        </p:nvSpPr>
        <p:spPr>
          <a:xfrm>
            <a:off x="793790" y="5735955"/>
            <a:ext cx="3941207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Cambiamenti che perdurano oltre la durata del progetto</a:t>
            </a:r>
            <a:endParaRPr lang="en-US" sz="1550" dirty="0"/>
          </a:p>
        </p:txBody>
      </p:sp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2653" y="2340769"/>
            <a:ext cx="4564975" cy="4564975"/>
          </a:xfrm>
          <a:prstGeom prst="rect">
            <a:avLst/>
          </a:prstGeom>
        </p:spPr>
      </p:pic>
      <p:pic>
        <p:nvPicPr>
          <p:cNvPr id="18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36766" y="5567422"/>
            <a:ext cx="296942" cy="37111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140029"/>
            <a:ext cx="6051352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Il Cambio di Paradigma</a:t>
            </a:r>
            <a:endParaRPr lang="en-US" sz="3900" dirty="0"/>
          </a:p>
        </p:txBody>
      </p:sp>
      <p:sp>
        <p:nvSpPr>
          <p:cNvPr id="4" name="Shape 1"/>
          <p:cNvSpPr/>
          <p:nvPr/>
        </p:nvSpPr>
        <p:spPr>
          <a:xfrm>
            <a:off x="793790" y="3057763"/>
            <a:ext cx="22860" cy="3031808"/>
          </a:xfrm>
          <a:prstGeom prst="roundRect">
            <a:avLst>
              <a:gd name="adj" fmla="val 364651"/>
            </a:avLst>
          </a:prstGeom>
          <a:solidFill>
            <a:srgbClr val="DDD3BA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5" name="Shape 2"/>
          <p:cNvSpPr/>
          <p:nvPr/>
        </p:nvSpPr>
        <p:spPr>
          <a:xfrm>
            <a:off x="816650" y="3057763"/>
            <a:ext cx="7556421" cy="1476256"/>
          </a:xfrm>
          <a:prstGeom prst="rect">
            <a:avLst/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6" name="Text 3"/>
          <p:cNvSpPr/>
          <p:nvPr/>
        </p:nvSpPr>
        <p:spPr>
          <a:xfrm>
            <a:off x="1015008" y="3263741"/>
            <a:ext cx="260092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Da Richiesta Esterna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1015008" y="3692962"/>
            <a:ext cx="715208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Percepita come imposizione dei finanziatori, formalità burocratica che complica la vita</a:t>
            </a:r>
            <a:endParaRPr lang="en-US" sz="1550" dirty="0"/>
          </a:p>
        </p:txBody>
      </p:sp>
      <p:sp>
        <p:nvSpPr>
          <p:cNvPr id="8" name="Shape 5"/>
          <p:cNvSpPr/>
          <p:nvPr/>
        </p:nvSpPr>
        <p:spPr>
          <a:xfrm>
            <a:off x="816650" y="4930854"/>
            <a:ext cx="7556421" cy="1158716"/>
          </a:xfrm>
          <a:prstGeom prst="rect">
            <a:avLst/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9" name="Text 6"/>
          <p:cNvSpPr/>
          <p:nvPr/>
        </p:nvSpPr>
        <p:spPr>
          <a:xfrm>
            <a:off x="1015008" y="513683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A Necessità Interna</a:t>
            </a:r>
            <a:endParaRPr lang="en-US" sz="1950" dirty="0"/>
          </a:p>
        </p:txBody>
      </p:sp>
      <p:sp>
        <p:nvSpPr>
          <p:cNvPr id="10" name="Text 7"/>
          <p:cNvSpPr/>
          <p:nvPr/>
        </p:nvSpPr>
        <p:spPr>
          <a:xfrm>
            <a:off x="1015008" y="5566053"/>
            <a:ext cx="715208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Leva per interrogarsi su cosa vogliamo ottenere e come arrivarci</a:t>
            </a:r>
            <a:endParaRPr lang="en-US" sz="15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843921"/>
            <a:ext cx="6255306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Da Prestatori a Attivatori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960013"/>
            <a:ext cx="3271718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Modello Tradizionale</a:t>
            </a:r>
            <a:endParaRPr lang="en-US" sz="2300" dirty="0"/>
          </a:p>
        </p:txBody>
      </p:sp>
      <p:sp>
        <p:nvSpPr>
          <p:cNvPr id="4" name="Text 2"/>
          <p:cNvSpPr/>
          <p:nvPr/>
        </p:nvSpPr>
        <p:spPr>
          <a:xfrm>
            <a:off x="793790" y="3530441"/>
            <a:ext cx="627935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Logica prestazionale:</a:t>
            </a: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l'ente pubblico identifica un bisogno, emette un bando, il Terzo Settore risponde ed esegue il servizio secondo specifiche predefinite.</a:t>
            </a:r>
            <a:endParaRPr lang="en-US" sz="1550" dirty="0"/>
          </a:p>
        </p:txBody>
      </p:sp>
      <p:sp>
        <p:nvSpPr>
          <p:cNvPr id="5" name="Text 3"/>
          <p:cNvSpPr/>
          <p:nvPr/>
        </p:nvSpPr>
        <p:spPr>
          <a:xfrm>
            <a:off x="7564874" y="2960013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Nuovo Modello</a:t>
            </a:r>
            <a:endParaRPr lang="en-US" sz="2300" dirty="0"/>
          </a:p>
        </p:txBody>
      </p:sp>
      <p:sp>
        <p:nvSpPr>
          <p:cNvPr id="6" name="Text 4"/>
          <p:cNvSpPr/>
          <p:nvPr/>
        </p:nvSpPr>
        <p:spPr>
          <a:xfrm>
            <a:off x="7564874" y="3530441"/>
            <a:ext cx="627935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Co-protagonismo:</a:t>
            </a: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il Terzo Settore contribuisce a definire bisogni, priorità e soluzioni, diventando attivatore di processi di cambiamento.</a:t>
            </a:r>
            <a:endParaRPr lang="en-US" sz="1550" dirty="0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4884896"/>
            <a:ext cx="6521410" cy="793790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992148" y="5877044"/>
            <a:ext cx="312646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Servizio Commissionato</a:t>
            </a:r>
            <a:endParaRPr lang="en-US" sz="1950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00" y="4884896"/>
            <a:ext cx="6521410" cy="793790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7513558" y="5877044"/>
            <a:ext cx="347483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Co-costruzione del Welfare</a:t>
            </a:r>
            <a:endParaRPr lang="en-US" sz="19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76526" y="533876"/>
            <a:ext cx="6654522" cy="6067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50"/>
              </a:lnSpc>
              <a:buNone/>
            </a:pPr>
            <a:r>
              <a:rPr lang="en-US" sz="38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Infrastrutturazione Sociale</a:t>
            </a:r>
            <a:endParaRPr lang="en-US" sz="3800" dirty="0"/>
          </a:p>
        </p:txBody>
      </p:sp>
      <p:sp>
        <p:nvSpPr>
          <p:cNvPr id="3" name="Text 1"/>
          <p:cNvSpPr/>
          <p:nvPr/>
        </p:nvSpPr>
        <p:spPr>
          <a:xfrm>
            <a:off x="776526" y="1528882"/>
            <a:ext cx="13077349" cy="6212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Costruire nel tempo relazioni stabili, competenze diffuse e spazi condivisi che rendano il territorio più capace di rispondere autonomamente ai bisogni delle persone.</a:t>
            </a:r>
            <a:endParaRPr lang="en-US" sz="15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526" y="2368510"/>
            <a:ext cx="4197310" cy="419731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776526" y="6759893"/>
            <a:ext cx="2708553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Orti Urbani Condivisi</a:t>
            </a:r>
            <a:endParaRPr lang="en-US" sz="1900" dirty="0"/>
          </a:p>
        </p:txBody>
      </p:sp>
      <p:sp>
        <p:nvSpPr>
          <p:cNvPr id="6" name="Text 3"/>
          <p:cNvSpPr/>
          <p:nvPr/>
        </p:nvSpPr>
        <p:spPr>
          <a:xfrm>
            <a:off x="776526" y="7179588"/>
            <a:ext cx="4197310" cy="6212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Spazi di produzione alimentare che creano legami sociali e competenze pratiche</a:t>
            </a:r>
            <a:endParaRPr lang="en-US" sz="150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6485" y="2368510"/>
            <a:ext cx="4197310" cy="4197310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5216485" y="6759893"/>
            <a:ext cx="2426970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Banche del Tempo</a:t>
            </a:r>
            <a:endParaRPr lang="en-US" sz="1900" dirty="0"/>
          </a:p>
        </p:txBody>
      </p:sp>
      <p:sp>
        <p:nvSpPr>
          <p:cNvPr id="9" name="Text 5"/>
          <p:cNvSpPr/>
          <p:nvPr/>
        </p:nvSpPr>
        <p:spPr>
          <a:xfrm>
            <a:off x="5216485" y="7179588"/>
            <a:ext cx="4197310" cy="6212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Sistemi di scambio di competenze che valorizzano le risorse locali</a:t>
            </a:r>
            <a:endParaRPr lang="en-US" sz="150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6445" y="2368510"/>
            <a:ext cx="4197310" cy="4197310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9656445" y="6759893"/>
            <a:ext cx="2426970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Gruppi di Acquisto</a:t>
            </a:r>
            <a:endParaRPr lang="en-US" sz="1900" dirty="0"/>
          </a:p>
        </p:txBody>
      </p:sp>
      <p:sp>
        <p:nvSpPr>
          <p:cNvPr id="12" name="Text 7"/>
          <p:cNvSpPr/>
          <p:nvPr/>
        </p:nvSpPr>
        <p:spPr>
          <a:xfrm>
            <a:off x="9656445" y="7179588"/>
            <a:ext cx="4197310" cy="6212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Reti di economia sociale che riducono i costi e rafforzano la comunità</a:t>
            </a:r>
            <a:endParaRPr lang="en-US" sz="15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834753"/>
            <a:ext cx="8343067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I Cinque Elementi Fondamentali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851666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Libre Baskerville Light" pitchFamily="34" charset="0"/>
                <a:ea typeface="Libre Baskerville Light" pitchFamily="34" charset="-122"/>
                <a:cs typeface="Libre Baskerville Light" pitchFamily="34" charset="-120"/>
              </a:rPr>
              <a:t>01</a:t>
            </a:r>
            <a:endParaRPr lang="en-US" sz="1550" dirty="0"/>
          </a:p>
        </p:txBody>
      </p:sp>
      <p:sp>
        <p:nvSpPr>
          <p:cNvPr id="4" name="Shape 2"/>
          <p:cNvSpPr/>
          <p:nvPr/>
        </p:nvSpPr>
        <p:spPr>
          <a:xfrm>
            <a:off x="793790" y="3165991"/>
            <a:ext cx="4215289" cy="22860"/>
          </a:xfrm>
          <a:prstGeom prst="rect">
            <a:avLst/>
          </a:prstGeom>
          <a:solidFill>
            <a:srgbClr val="B88E23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5" name="Text 3"/>
          <p:cNvSpPr/>
          <p:nvPr/>
        </p:nvSpPr>
        <p:spPr>
          <a:xfrm>
            <a:off x="793790" y="331089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Input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793790" y="3740110"/>
            <a:ext cx="421528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Risorse finanziarie, umane, competenze, relazioni, spazi, tecnologie, reputazione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5207437" y="2851666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Libre Baskerville Light" pitchFamily="34" charset="0"/>
                <a:ea typeface="Libre Baskerville Light" pitchFamily="34" charset="-122"/>
                <a:cs typeface="Libre Baskerville Light" pitchFamily="34" charset="-120"/>
              </a:rPr>
              <a:t>02</a:t>
            </a:r>
            <a:endParaRPr lang="en-US" sz="1550" dirty="0"/>
          </a:p>
        </p:txBody>
      </p:sp>
      <p:sp>
        <p:nvSpPr>
          <p:cNvPr id="8" name="Shape 6"/>
          <p:cNvSpPr/>
          <p:nvPr/>
        </p:nvSpPr>
        <p:spPr>
          <a:xfrm>
            <a:off x="5207437" y="3165991"/>
            <a:ext cx="4215408" cy="22860"/>
          </a:xfrm>
          <a:prstGeom prst="rect">
            <a:avLst/>
          </a:prstGeom>
          <a:solidFill>
            <a:srgbClr val="B88E23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9" name="Text 7"/>
          <p:cNvSpPr/>
          <p:nvPr/>
        </p:nvSpPr>
        <p:spPr>
          <a:xfrm>
            <a:off x="5207437" y="331089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Attività</a:t>
            </a:r>
            <a:endParaRPr lang="en-US" sz="1950" dirty="0"/>
          </a:p>
        </p:txBody>
      </p:sp>
      <p:sp>
        <p:nvSpPr>
          <p:cNvPr id="10" name="Text 8"/>
          <p:cNvSpPr/>
          <p:nvPr/>
        </p:nvSpPr>
        <p:spPr>
          <a:xfrm>
            <a:off x="5207437" y="3740110"/>
            <a:ext cx="4215408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Azioni concrete: corsi, colloqui, riunioni, eventi, materiali prodotti</a:t>
            </a:r>
            <a:endParaRPr lang="en-US" sz="1550" dirty="0"/>
          </a:p>
        </p:txBody>
      </p:sp>
      <p:sp>
        <p:nvSpPr>
          <p:cNvPr id="11" name="Text 9"/>
          <p:cNvSpPr/>
          <p:nvPr/>
        </p:nvSpPr>
        <p:spPr>
          <a:xfrm>
            <a:off x="9621203" y="2851666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Libre Baskerville Light" pitchFamily="34" charset="0"/>
                <a:ea typeface="Libre Baskerville Light" pitchFamily="34" charset="-122"/>
                <a:cs typeface="Libre Baskerville Light" pitchFamily="34" charset="-120"/>
              </a:rPr>
              <a:t>03</a:t>
            </a:r>
            <a:endParaRPr lang="en-US" sz="1550" dirty="0"/>
          </a:p>
        </p:txBody>
      </p:sp>
      <p:sp>
        <p:nvSpPr>
          <p:cNvPr id="12" name="Shape 10"/>
          <p:cNvSpPr/>
          <p:nvPr/>
        </p:nvSpPr>
        <p:spPr>
          <a:xfrm>
            <a:off x="9621203" y="3165991"/>
            <a:ext cx="4215289" cy="22860"/>
          </a:xfrm>
          <a:prstGeom prst="rect">
            <a:avLst/>
          </a:prstGeom>
          <a:solidFill>
            <a:srgbClr val="B88E23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13" name="Text 11"/>
          <p:cNvSpPr/>
          <p:nvPr/>
        </p:nvSpPr>
        <p:spPr>
          <a:xfrm>
            <a:off x="9621203" y="331089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Output</a:t>
            </a:r>
            <a:endParaRPr lang="en-US" sz="1950" dirty="0"/>
          </a:p>
        </p:txBody>
      </p:sp>
      <p:sp>
        <p:nvSpPr>
          <p:cNvPr id="14" name="Text 12"/>
          <p:cNvSpPr/>
          <p:nvPr/>
        </p:nvSpPr>
        <p:spPr>
          <a:xfrm>
            <a:off x="9621203" y="3740110"/>
            <a:ext cx="421528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Risultati immediati e misurabili: partecipanti, colloqui realizzati, materiali distribuiti</a:t>
            </a:r>
            <a:endParaRPr lang="en-US" sz="1550" dirty="0"/>
          </a:p>
        </p:txBody>
      </p:sp>
      <p:sp>
        <p:nvSpPr>
          <p:cNvPr id="15" name="Text 13"/>
          <p:cNvSpPr/>
          <p:nvPr/>
        </p:nvSpPr>
        <p:spPr>
          <a:xfrm>
            <a:off x="793790" y="4722376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Libre Baskerville Light" pitchFamily="34" charset="0"/>
                <a:ea typeface="Libre Baskerville Light" pitchFamily="34" charset="-122"/>
                <a:cs typeface="Libre Baskerville Light" pitchFamily="34" charset="-120"/>
              </a:rPr>
              <a:t>04</a:t>
            </a:r>
            <a:endParaRPr lang="en-US" sz="1550" dirty="0"/>
          </a:p>
        </p:txBody>
      </p:sp>
      <p:sp>
        <p:nvSpPr>
          <p:cNvPr id="16" name="Shape 14"/>
          <p:cNvSpPr/>
          <p:nvPr/>
        </p:nvSpPr>
        <p:spPr>
          <a:xfrm>
            <a:off x="793790" y="5036701"/>
            <a:ext cx="6422112" cy="22860"/>
          </a:xfrm>
          <a:prstGeom prst="rect">
            <a:avLst/>
          </a:prstGeom>
          <a:solidFill>
            <a:srgbClr val="B88E23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17" name="Text 15"/>
          <p:cNvSpPr/>
          <p:nvPr/>
        </p:nvSpPr>
        <p:spPr>
          <a:xfrm>
            <a:off x="793790" y="518160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Outcome</a:t>
            </a:r>
            <a:endParaRPr lang="en-US" sz="1950" dirty="0"/>
          </a:p>
        </p:txBody>
      </p:sp>
      <p:sp>
        <p:nvSpPr>
          <p:cNvPr id="18" name="Text 16"/>
          <p:cNvSpPr/>
          <p:nvPr/>
        </p:nvSpPr>
        <p:spPr>
          <a:xfrm>
            <a:off x="793790" y="5610820"/>
            <a:ext cx="6422112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Cambiamenti nelle conoscenze, competenze, atteggiamenti, comportamenti delle persone</a:t>
            </a:r>
            <a:endParaRPr lang="en-US" sz="1550" dirty="0"/>
          </a:p>
        </p:txBody>
      </p:sp>
      <p:sp>
        <p:nvSpPr>
          <p:cNvPr id="19" name="Text 17"/>
          <p:cNvSpPr/>
          <p:nvPr/>
        </p:nvSpPr>
        <p:spPr>
          <a:xfrm>
            <a:off x="7414260" y="4722376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Libre Baskerville Light" pitchFamily="34" charset="0"/>
                <a:ea typeface="Libre Baskerville Light" pitchFamily="34" charset="-122"/>
                <a:cs typeface="Libre Baskerville Light" pitchFamily="34" charset="-120"/>
              </a:rPr>
              <a:t>05</a:t>
            </a:r>
            <a:endParaRPr lang="en-US" sz="1550" dirty="0"/>
          </a:p>
        </p:txBody>
      </p:sp>
      <p:sp>
        <p:nvSpPr>
          <p:cNvPr id="20" name="Shape 18"/>
          <p:cNvSpPr/>
          <p:nvPr/>
        </p:nvSpPr>
        <p:spPr>
          <a:xfrm>
            <a:off x="7414260" y="5036701"/>
            <a:ext cx="6422231" cy="22860"/>
          </a:xfrm>
          <a:prstGeom prst="rect">
            <a:avLst/>
          </a:prstGeom>
          <a:solidFill>
            <a:srgbClr val="B88E23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21" name="Text 19"/>
          <p:cNvSpPr/>
          <p:nvPr/>
        </p:nvSpPr>
        <p:spPr>
          <a:xfrm>
            <a:off x="7414260" y="518160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Impatto</a:t>
            </a:r>
            <a:endParaRPr lang="en-US" sz="1950" dirty="0"/>
          </a:p>
        </p:txBody>
      </p:sp>
      <p:sp>
        <p:nvSpPr>
          <p:cNvPr id="22" name="Text 20"/>
          <p:cNvSpPr/>
          <p:nvPr/>
        </p:nvSpPr>
        <p:spPr>
          <a:xfrm>
            <a:off x="7414260" y="5610820"/>
            <a:ext cx="642223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Cambiamento duraturo e di ampio respiro che rimane anche quando il progetto finisce</a:t>
            </a:r>
            <a:endParaRPr lang="en-US" sz="15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99486"/>
            <a:ext cx="6430923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Gli Input: Oltre il Denaro</a:t>
            </a:r>
            <a:endParaRPr lang="en-US" sz="39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616398"/>
            <a:ext cx="496133" cy="49613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336053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Risorse Finanziarie</a:t>
            </a:r>
            <a:endParaRPr lang="en-US" sz="1950" dirty="0"/>
          </a:p>
        </p:txBody>
      </p:sp>
      <p:sp>
        <p:nvSpPr>
          <p:cNvPr id="5" name="Text 2"/>
          <p:cNvSpPr/>
          <p:nvPr/>
        </p:nvSpPr>
        <p:spPr>
          <a:xfrm>
            <a:off x="793790" y="3789759"/>
            <a:ext cx="418218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Budget disponibile per l'implementazione delle attività programmate</a:t>
            </a:r>
            <a:endParaRPr lang="en-US" sz="15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3986" y="2616398"/>
            <a:ext cx="496133" cy="49613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23986" y="336053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Risorse Umane</a:t>
            </a:r>
            <a:endParaRPr lang="en-US" sz="1950" dirty="0"/>
          </a:p>
        </p:txBody>
      </p:sp>
      <p:sp>
        <p:nvSpPr>
          <p:cNvPr id="8" name="Text 4"/>
          <p:cNvSpPr/>
          <p:nvPr/>
        </p:nvSpPr>
        <p:spPr>
          <a:xfrm>
            <a:off x="5223986" y="3789759"/>
            <a:ext cx="4182308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Competenze professionali del team e esperienza accumulata</a:t>
            </a:r>
            <a:endParaRPr lang="en-US" sz="15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4302" y="2616398"/>
            <a:ext cx="496133" cy="496133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54302" y="336053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Relazioni</a:t>
            </a:r>
            <a:endParaRPr lang="en-US" sz="1950" dirty="0"/>
          </a:p>
        </p:txBody>
      </p:sp>
      <p:sp>
        <p:nvSpPr>
          <p:cNvPr id="11" name="Text 6"/>
          <p:cNvSpPr/>
          <p:nvPr/>
        </p:nvSpPr>
        <p:spPr>
          <a:xfrm>
            <a:off x="9654302" y="3789759"/>
            <a:ext cx="4182308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Reti territoriali costruite nel tempo con partner e stakeholder</a:t>
            </a:r>
            <a:endParaRPr lang="en-US" sz="155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790" y="4821674"/>
            <a:ext cx="496133" cy="496133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793790" y="556581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Spazi e Tecnologie</a:t>
            </a:r>
            <a:endParaRPr lang="en-US" sz="1950" dirty="0"/>
          </a:p>
        </p:txBody>
      </p:sp>
      <p:sp>
        <p:nvSpPr>
          <p:cNvPr id="14" name="Text 8"/>
          <p:cNvSpPr/>
          <p:nvPr/>
        </p:nvSpPr>
        <p:spPr>
          <a:xfrm>
            <a:off x="793790" y="5995035"/>
            <a:ext cx="418218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Strutture fisiche e strumenti tecnologici a disposizione</a:t>
            </a:r>
            <a:endParaRPr lang="en-US" sz="1550" dirty="0"/>
          </a:p>
        </p:txBody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23986" y="4821674"/>
            <a:ext cx="496133" cy="496133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5223986" y="556581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Reputazione</a:t>
            </a:r>
            <a:endParaRPr lang="en-US" sz="1950" dirty="0"/>
          </a:p>
        </p:txBody>
      </p:sp>
      <p:sp>
        <p:nvSpPr>
          <p:cNvPr id="17" name="Text 10"/>
          <p:cNvSpPr/>
          <p:nvPr/>
        </p:nvSpPr>
        <p:spPr>
          <a:xfrm>
            <a:off x="5223986" y="5995035"/>
            <a:ext cx="4182308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Credibilità e fiducia costruita dall'organizzazione nel territorio</a:t>
            </a:r>
            <a:endParaRPr lang="en-US" sz="155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946910"/>
            <a:ext cx="11054953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Output vs Outcome: La Differenza Cruciale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3063002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Output</a:t>
            </a:r>
            <a:endParaRPr lang="en-US" sz="2300" dirty="0"/>
          </a:p>
        </p:txBody>
      </p:sp>
      <p:sp>
        <p:nvSpPr>
          <p:cNvPr id="4" name="Text 2"/>
          <p:cNvSpPr/>
          <p:nvPr/>
        </p:nvSpPr>
        <p:spPr>
          <a:xfrm>
            <a:off x="793790" y="3633430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Sono i risultati concreti e immediati che produciamo direttamente:</a:t>
            </a:r>
            <a:endParaRPr lang="en-US" sz="1550" dirty="0"/>
          </a:p>
        </p:txBody>
      </p:sp>
      <p:sp>
        <p:nvSpPr>
          <p:cNvPr id="5" name="Text 3"/>
          <p:cNvSpPr/>
          <p:nvPr/>
        </p:nvSpPr>
        <p:spPr>
          <a:xfrm>
            <a:off x="793790" y="4129564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20 persone formate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793790" y="4516517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50 colloqui individuali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793790" y="4903470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1000 materiali distribuiti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793790" y="5290423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15 aziende coinvolte</a:t>
            </a:r>
            <a:endParaRPr lang="en-US" sz="1550" dirty="0"/>
          </a:p>
        </p:txBody>
      </p:sp>
      <p:sp>
        <p:nvSpPr>
          <p:cNvPr id="9" name="Text 7"/>
          <p:cNvSpPr/>
          <p:nvPr/>
        </p:nvSpPr>
        <p:spPr>
          <a:xfrm>
            <a:off x="793790" y="5786557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i="1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Facilmente misurabili ma non dicono nulla sull'efficacia</a:t>
            </a:r>
            <a:endParaRPr lang="en-US" sz="1550" dirty="0"/>
          </a:p>
        </p:txBody>
      </p:sp>
      <p:sp>
        <p:nvSpPr>
          <p:cNvPr id="10" name="Text 8"/>
          <p:cNvSpPr/>
          <p:nvPr/>
        </p:nvSpPr>
        <p:spPr>
          <a:xfrm>
            <a:off x="7564874" y="3063002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Outcome</a:t>
            </a:r>
            <a:endParaRPr lang="en-US" sz="2300" dirty="0"/>
          </a:p>
        </p:txBody>
      </p:sp>
      <p:sp>
        <p:nvSpPr>
          <p:cNvPr id="11" name="Text 9"/>
          <p:cNvSpPr/>
          <p:nvPr/>
        </p:nvSpPr>
        <p:spPr>
          <a:xfrm>
            <a:off x="7564874" y="3633430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Sono i cambiamenti reali generati nelle persone:</a:t>
            </a:r>
            <a:endParaRPr lang="en-US" sz="1550" dirty="0"/>
          </a:p>
        </p:txBody>
      </p:sp>
      <p:sp>
        <p:nvSpPr>
          <p:cNvPr id="12" name="Text 10"/>
          <p:cNvSpPr/>
          <p:nvPr/>
        </p:nvSpPr>
        <p:spPr>
          <a:xfrm>
            <a:off x="7564874" y="4129564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Nuove competenze acquisite</a:t>
            </a:r>
            <a:endParaRPr lang="en-US" sz="1550" dirty="0"/>
          </a:p>
        </p:txBody>
      </p:sp>
      <p:sp>
        <p:nvSpPr>
          <p:cNvPr id="13" name="Text 11"/>
          <p:cNvSpPr/>
          <p:nvPr/>
        </p:nvSpPr>
        <p:spPr>
          <a:xfrm>
            <a:off x="7564874" y="4516517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Maggiore autostima</a:t>
            </a:r>
            <a:endParaRPr lang="en-US" sz="1550" dirty="0"/>
          </a:p>
        </p:txBody>
      </p:sp>
      <p:sp>
        <p:nvSpPr>
          <p:cNvPr id="14" name="Text 12"/>
          <p:cNvSpPr/>
          <p:nvPr/>
        </p:nvSpPr>
        <p:spPr>
          <a:xfrm>
            <a:off x="7564874" y="4903470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Comportamenti modificati</a:t>
            </a:r>
            <a:endParaRPr lang="en-US" sz="1550" dirty="0"/>
          </a:p>
        </p:txBody>
      </p:sp>
      <p:sp>
        <p:nvSpPr>
          <p:cNvPr id="15" name="Text 13"/>
          <p:cNvSpPr/>
          <p:nvPr/>
        </p:nvSpPr>
        <p:spPr>
          <a:xfrm>
            <a:off x="7564874" y="5290423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Relazioni migliorate</a:t>
            </a:r>
            <a:endParaRPr lang="en-US" sz="1550" dirty="0"/>
          </a:p>
        </p:txBody>
      </p:sp>
      <p:sp>
        <p:nvSpPr>
          <p:cNvPr id="16" name="Text 14"/>
          <p:cNvSpPr/>
          <p:nvPr/>
        </p:nvSpPr>
        <p:spPr>
          <a:xfrm>
            <a:off x="7564874" y="5786557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Più difficili da misurare ma rappresentano il vero successo</a:t>
            </a:r>
            <a:endParaRPr lang="en-US" sz="155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35330" y="506373"/>
            <a:ext cx="8713232" cy="5744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500"/>
              </a:lnSpc>
              <a:buNone/>
            </a:pPr>
            <a:r>
              <a:rPr lang="en-US" sz="36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L'Impatto: Il Cambiamento Duraturo</a:t>
            </a:r>
            <a:endParaRPr lang="en-US" sz="3600" dirty="0"/>
          </a:p>
        </p:txBody>
      </p:sp>
      <p:sp>
        <p:nvSpPr>
          <p:cNvPr id="3" name="Text 1"/>
          <p:cNvSpPr/>
          <p:nvPr/>
        </p:nvSpPr>
        <p:spPr>
          <a:xfrm>
            <a:off x="735330" y="1448514"/>
            <a:ext cx="13159740" cy="5881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L'impatto rappresenta il cambiamento duraturo e di ampio respiro che siamo riusciti a generare. È quello che rimane anche quando il nostro progetto è finito.</a:t>
            </a:r>
            <a:endParaRPr lang="en-US" sz="14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3755" y="2243495"/>
            <a:ext cx="1302782" cy="105918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3895844" y="2742724"/>
            <a:ext cx="258485" cy="3231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250"/>
              </a:lnSpc>
              <a:buNone/>
            </a:pPr>
            <a:r>
              <a:rPr lang="en-US" sz="20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1</a:t>
            </a:r>
            <a:endParaRPr lang="en-US" sz="2000" dirty="0"/>
          </a:p>
        </p:txBody>
      </p:sp>
      <p:sp>
        <p:nvSpPr>
          <p:cNvPr id="6" name="Text 3"/>
          <p:cNvSpPr/>
          <p:nvPr/>
        </p:nvSpPr>
        <p:spPr>
          <a:xfrm>
            <a:off x="4860369" y="2427327"/>
            <a:ext cx="2297906" cy="2871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Impatto</a:t>
            </a:r>
            <a:endParaRPr lang="en-US" sz="1800" dirty="0"/>
          </a:p>
        </p:txBody>
      </p:sp>
      <p:sp>
        <p:nvSpPr>
          <p:cNvPr id="7" name="Text 4"/>
          <p:cNvSpPr/>
          <p:nvPr/>
        </p:nvSpPr>
        <p:spPr>
          <a:xfrm>
            <a:off x="4860369" y="2824758"/>
            <a:ext cx="2936558" cy="2940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Cambiamento strutturale duraturo</a:t>
            </a:r>
            <a:endParaRPr lang="en-US" sz="1400" dirty="0"/>
          </a:p>
        </p:txBody>
      </p:sp>
      <p:sp>
        <p:nvSpPr>
          <p:cNvPr id="8" name="Shape 5"/>
          <p:cNvSpPr/>
          <p:nvPr/>
        </p:nvSpPr>
        <p:spPr>
          <a:xfrm>
            <a:off x="4722495" y="3316129"/>
            <a:ext cx="9126617" cy="11430"/>
          </a:xfrm>
          <a:prstGeom prst="roundRect">
            <a:avLst>
              <a:gd name="adj" fmla="val 675512"/>
            </a:avLst>
          </a:prstGeom>
          <a:solidFill>
            <a:srgbClr val="DDD3BA"/>
          </a:solidFill>
          <a:ln/>
        </p:spPr>
        <p:txBody>
          <a:bodyPr/>
          <a:lstStyle/>
          <a:p>
            <a:endParaRPr lang="it-IT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2364" y="3348633"/>
            <a:ext cx="2605564" cy="1059180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3895844" y="3716655"/>
            <a:ext cx="258485" cy="3231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250"/>
              </a:lnSpc>
              <a:buNone/>
            </a:pPr>
            <a:r>
              <a:rPr lang="en-US" sz="20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2</a:t>
            </a:r>
            <a:endParaRPr lang="en-US" sz="2000" dirty="0"/>
          </a:p>
        </p:txBody>
      </p:sp>
      <p:sp>
        <p:nvSpPr>
          <p:cNvPr id="11" name="Text 7"/>
          <p:cNvSpPr/>
          <p:nvPr/>
        </p:nvSpPr>
        <p:spPr>
          <a:xfrm>
            <a:off x="5511760" y="3532465"/>
            <a:ext cx="3205996" cy="2871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Outcome a Lungo Termine</a:t>
            </a:r>
            <a:endParaRPr lang="en-US" sz="1800" dirty="0"/>
          </a:p>
        </p:txBody>
      </p:sp>
      <p:sp>
        <p:nvSpPr>
          <p:cNvPr id="12" name="Text 8"/>
          <p:cNvSpPr/>
          <p:nvPr/>
        </p:nvSpPr>
        <p:spPr>
          <a:xfrm>
            <a:off x="5511760" y="3929896"/>
            <a:ext cx="3471863" cy="2940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Trasformazioni consolidate nelle persone</a:t>
            </a:r>
            <a:endParaRPr lang="en-US" sz="1400" dirty="0"/>
          </a:p>
        </p:txBody>
      </p:sp>
      <p:sp>
        <p:nvSpPr>
          <p:cNvPr id="13" name="Shape 9"/>
          <p:cNvSpPr/>
          <p:nvPr/>
        </p:nvSpPr>
        <p:spPr>
          <a:xfrm>
            <a:off x="5373886" y="4421267"/>
            <a:ext cx="8475226" cy="11430"/>
          </a:xfrm>
          <a:prstGeom prst="roundRect">
            <a:avLst>
              <a:gd name="adj" fmla="val 675512"/>
            </a:avLst>
          </a:prstGeom>
          <a:solidFill>
            <a:srgbClr val="DDD3BA"/>
          </a:solidFill>
          <a:ln/>
        </p:spPr>
        <p:txBody>
          <a:bodyPr/>
          <a:lstStyle/>
          <a:p>
            <a:endParaRPr lang="it-IT"/>
          </a:p>
        </p:txBody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0973" y="4453771"/>
            <a:ext cx="3908346" cy="1059180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3895844" y="4821793"/>
            <a:ext cx="258485" cy="3231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250"/>
              </a:lnSpc>
              <a:buNone/>
            </a:pPr>
            <a:r>
              <a:rPr lang="en-US" sz="20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3</a:t>
            </a:r>
            <a:endParaRPr lang="en-US" sz="2000" dirty="0"/>
          </a:p>
        </p:txBody>
      </p:sp>
      <p:sp>
        <p:nvSpPr>
          <p:cNvPr id="16" name="Text 11"/>
          <p:cNvSpPr/>
          <p:nvPr/>
        </p:nvSpPr>
        <p:spPr>
          <a:xfrm>
            <a:off x="6163151" y="4637603"/>
            <a:ext cx="3118723" cy="2871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Outcome a Breve Termine</a:t>
            </a:r>
            <a:endParaRPr lang="en-US" sz="1800" dirty="0"/>
          </a:p>
        </p:txBody>
      </p:sp>
      <p:sp>
        <p:nvSpPr>
          <p:cNvPr id="17" name="Text 12"/>
          <p:cNvSpPr/>
          <p:nvPr/>
        </p:nvSpPr>
        <p:spPr>
          <a:xfrm>
            <a:off x="6163151" y="5035034"/>
            <a:ext cx="3118723" cy="2940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Primi cambiamenti osservabili</a:t>
            </a:r>
            <a:endParaRPr lang="en-US" sz="1400" dirty="0"/>
          </a:p>
        </p:txBody>
      </p:sp>
      <p:sp>
        <p:nvSpPr>
          <p:cNvPr id="18" name="Shape 13"/>
          <p:cNvSpPr/>
          <p:nvPr/>
        </p:nvSpPr>
        <p:spPr>
          <a:xfrm>
            <a:off x="6025277" y="5526405"/>
            <a:ext cx="7823835" cy="11430"/>
          </a:xfrm>
          <a:prstGeom prst="roundRect">
            <a:avLst>
              <a:gd name="adj" fmla="val 675512"/>
            </a:avLst>
          </a:prstGeom>
          <a:solidFill>
            <a:srgbClr val="DDD3BA"/>
          </a:solidFill>
          <a:ln/>
        </p:spPr>
        <p:txBody>
          <a:bodyPr/>
          <a:lstStyle/>
          <a:p>
            <a:endParaRPr lang="it-IT"/>
          </a:p>
        </p:txBody>
      </p:sp>
      <p:pic>
        <p:nvPicPr>
          <p:cNvPr id="19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9582" y="5558909"/>
            <a:ext cx="5211247" cy="1059180"/>
          </a:xfrm>
          <a:prstGeom prst="rect">
            <a:avLst/>
          </a:prstGeom>
        </p:spPr>
      </p:pic>
      <p:sp>
        <p:nvSpPr>
          <p:cNvPr id="20" name="Text 14"/>
          <p:cNvSpPr/>
          <p:nvPr/>
        </p:nvSpPr>
        <p:spPr>
          <a:xfrm>
            <a:off x="3895963" y="5926931"/>
            <a:ext cx="258485" cy="3231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250"/>
              </a:lnSpc>
              <a:buNone/>
            </a:pPr>
            <a:r>
              <a:rPr lang="en-US" sz="20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4</a:t>
            </a:r>
            <a:endParaRPr lang="en-US" sz="2000" dirty="0"/>
          </a:p>
        </p:txBody>
      </p:sp>
      <p:sp>
        <p:nvSpPr>
          <p:cNvPr id="21" name="Text 15"/>
          <p:cNvSpPr/>
          <p:nvPr/>
        </p:nvSpPr>
        <p:spPr>
          <a:xfrm>
            <a:off x="6814661" y="5742742"/>
            <a:ext cx="2297906" cy="2871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Output</a:t>
            </a:r>
            <a:endParaRPr lang="en-US" sz="1800" dirty="0"/>
          </a:p>
        </p:txBody>
      </p:sp>
      <p:sp>
        <p:nvSpPr>
          <p:cNvPr id="22" name="Text 16"/>
          <p:cNvSpPr/>
          <p:nvPr/>
        </p:nvSpPr>
        <p:spPr>
          <a:xfrm>
            <a:off x="6814661" y="6140172"/>
            <a:ext cx="2352556" cy="2940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Prodotti diretti delle attività</a:t>
            </a:r>
            <a:endParaRPr lang="en-US" sz="1400" dirty="0"/>
          </a:p>
        </p:txBody>
      </p:sp>
      <p:sp>
        <p:nvSpPr>
          <p:cNvPr id="23" name="Shape 17"/>
          <p:cNvSpPr/>
          <p:nvPr/>
        </p:nvSpPr>
        <p:spPr>
          <a:xfrm>
            <a:off x="6676787" y="6631543"/>
            <a:ext cx="7172325" cy="11430"/>
          </a:xfrm>
          <a:prstGeom prst="roundRect">
            <a:avLst>
              <a:gd name="adj" fmla="val 675512"/>
            </a:avLst>
          </a:prstGeom>
          <a:solidFill>
            <a:srgbClr val="DDD3BA"/>
          </a:solidFill>
          <a:ln/>
        </p:spPr>
        <p:txBody>
          <a:bodyPr/>
          <a:lstStyle/>
          <a:p>
            <a:endParaRPr lang="it-IT"/>
          </a:p>
        </p:txBody>
      </p:sp>
      <p:pic>
        <p:nvPicPr>
          <p:cNvPr id="24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8191" y="6664047"/>
            <a:ext cx="6514028" cy="1059180"/>
          </a:xfrm>
          <a:prstGeom prst="rect">
            <a:avLst/>
          </a:prstGeom>
        </p:spPr>
      </p:pic>
      <p:sp>
        <p:nvSpPr>
          <p:cNvPr id="25" name="Text 18"/>
          <p:cNvSpPr/>
          <p:nvPr/>
        </p:nvSpPr>
        <p:spPr>
          <a:xfrm>
            <a:off x="3895844" y="7032069"/>
            <a:ext cx="258485" cy="3231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250"/>
              </a:lnSpc>
              <a:buNone/>
            </a:pPr>
            <a:r>
              <a:rPr lang="en-US" sz="20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5</a:t>
            </a:r>
            <a:endParaRPr lang="en-US" sz="2000" dirty="0"/>
          </a:p>
        </p:txBody>
      </p:sp>
      <p:sp>
        <p:nvSpPr>
          <p:cNvPr id="26" name="Text 19"/>
          <p:cNvSpPr/>
          <p:nvPr/>
        </p:nvSpPr>
        <p:spPr>
          <a:xfrm>
            <a:off x="7466052" y="6847880"/>
            <a:ext cx="2297906" cy="2871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Attività</a:t>
            </a:r>
            <a:endParaRPr lang="en-US" sz="1800" dirty="0"/>
          </a:p>
        </p:txBody>
      </p:sp>
      <p:sp>
        <p:nvSpPr>
          <p:cNvPr id="27" name="Text 20"/>
          <p:cNvSpPr/>
          <p:nvPr/>
        </p:nvSpPr>
        <p:spPr>
          <a:xfrm>
            <a:off x="7466052" y="7245310"/>
            <a:ext cx="2555319" cy="2940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Azioni concrete implementate</a:t>
            </a:r>
            <a:endParaRPr lang="en-US" sz="14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746528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Le Assumptions: Il Cuore Nascosto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6280190" y="3284339"/>
            <a:ext cx="75564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Ogni strategia si basa su presupposti impliciti su come il mondo funziona. Sono quelle convinzioni profonde che guidano le nostre scelte ma che raramente mettiamo nero su bianco.</a:t>
            </a:r>
            <a:endParaRPr lang="en-US" sz="1550" dirty="0"/>
          </a:p>
        </p:txBody>
      </p:sp>
      <p:sp>
        <p:nvSpPr>
          <p:cNvPr id="5" name="Shape 2"/>
          <p:cNvSpPr/>
          <p:nvPr/>
        </p:nvSpPr>
        <p:spPr>
          <a:xfrm>
            <a:off x="6280190" y="4460200"/>
            <a:ext cx="7556421" cy="2022872"/>
          </a:xfrm>
          <a:prstGeom prst="roundRect">
            <a:avLst>
              <a:gd name="adj" fmla="val 4121"/>
            </a:avLst>
          </a:prstGeom>
          <a:solidFill>
            <a:srgbClr val="FFFDFA"/>
          </a:solidFill>
          <a:ln w="2286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3987" y="4363998"/>
            <a:ext cx="238125" cy="238125"/>
          </a:xfrm>
          <a:prstGeom prst="rect">
            <a:avLst/>
          </a:prstGeom>
        </p:spPr>
      </p:pic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94688" y="6341150"/>
            <a:ext cx="238125" cy="238125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6600706" y="478071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 err="1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Esempio</a:t>
            </a:r>
            <a:endParaRPr lang="en-US" sz="1950" dirty="0"/>
          </a:p>
        </p:txBody>
      </p:sp>
      <p:sp>
        <p:nvSpPr>
          <p:cNvPr id="9" name="Text 4"/>
          <p:cNvSpPr/>
          <p:nvPr/>
        </p:nvSpPr>
        <p:spPr>
          <a:xfrm>
            <a:off x="6600706" y="5209937"/>
            <a:ext cx="6915388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Laboratori di competenze digitali con adolescenti in dispersione scolastica si basano sull'assumption che migliorare le competenze digitali renderà questi ragazzi più motivati allo studio e aumenterà la loro autostima.</a:t>
            </a:r>
            <a:endParaRPr lang="en-US" sz="155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438995"/>
            <a:ext cx="5110758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Tipi di Assumptions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3455908"/>
            <a:ext cx="6422231" cy="1476256"/>
          </a:xfrm>
          <a:prstGeom prst="roundRect">
            <a:avLst>
              <a:gd name="adj" fmla="val 5647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4" name="Text 2"/>
          <p:cNvSpPr/>
          <p:nvPr/>
        </p:nvSpPr>
        <p:spPr>
          <a:xfrm>
            <a:off x="999768" y="3661886"/>
            <a:ext cx="297834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Assumptions Operative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999768" y="4091107"/>
            <a:ext cx="601027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Presupposti diretti sulla relazione causa-effetto tra le nostre azioni e i risultati attesi</a:t>
            </a:r>
            <a:endParaRPr lang="en-US" sz="1550" dirty="0"/>
          </a:p>
        </p:txBody>
      </p:sp>
      <p:sp>
        <p:nvSpPr>
          <p:cNvPr id="6" name="Shape 4"/>
          <p:cNvSpPr/>
          <p:nvPr/>
        </p:nvSpPr>
        <p:spPr>
          <a:xfrm>
            <a:off x="7414379" y="3455908"/>
            <a:ext cx="6422231" cy="1476256"/>
          </a:xfrm>
          <a:prstGeom prst="roundRect">
            <a:avLst>
              <a:gd name="adj" fmla="val 5647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7" name="Text 5"/>
          <p:cNvSpPr/>
          <p:nvPr/>
        </p:nvSpPr>
        <p:spPr>
          <a:xfrm>
            <a:off x="7620357" y="3661886"/>
            <a:ext cx="324552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Background Assumptions</a:t>
            </a:r>
            <a:endParaRPr lang="en-US" sz="1950" dirty="0"/>
          </a:p>
        </p:txBody>
      </p:sp>
      <p:sp>
        <p:nvSpPr>
          <p:cNvPr id="8" name="Text 6"/>
          <p:cNvSpPr/>
          <p:nvPr/>
        </p:nvSpPr>
        <p:spPr>
          <a:xfrm>
            <a:off x="7620357" y="4091107"/>
            <a:ext cx="601027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Condizioni del contesto che diamo per scontate ma che sono esterne al nostro controllo diretto</a:t>
            </a:r>
            <a:endParaRPr lang="en-US" sz="1550" dirty="0"/>
          </a:p>
        </p:txBody>
      </p:sp>
      <p:sp>
        <p:nvSpPr>
          <p:cNvPr id="9" name="Text 7"/>
          <p:cNvSpPr/>
          <p:nvPr/>
        </p:nvSpPr>
        <p:spPr>
          <a:xfrm>
            <a:off x="793790" y="5155406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Se una background assumption viene meno, l'intera strategia progettuale può essere messa a rischio. È fondamentale identificarle e preparare strategie di contenimento del rischio.</a:t>
            </a:r>
            <a:endParaRPr lang="en-US" sz="15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121456"/>
            <a:ext cx="7117080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Il Contesto Contemporaneo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3138368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Nel panorama attuale dei servizi sociali ci troviamo di fronte a sfide senza precedenti che rendono il tema del cambiamento sempre più complesso e cruciale.</a:t>
            </a:r>
            <a:endParaRPr lang="en-US" sz="2000" dirty="0"/>
          </a:p>
        </p:txBody>
      </p:sp>
      <p:sp>
        <p:nvSpPr>
          <p:cNvPr id="4" name="Shape 2"/>
          <p:cNvSpPr/>
          <p:nvPr/>
        </p:nvSpPr>
        <p:spPr>
          <a:xfrm>
            <a:off x="793790" y="3996690"/>
            <a:ext cx="4215289" cy="2111335"/>
          </a:xfrm>
          <a:prstGeom prst="roundRect">
            <a:avLst>
              <a:gd name="adj" fmla="val 3948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5" name="Text 3"/>
          <p:cNvSpPr/>
          <p:nvPr/>
        </p:nvSpPr>
        <p:spPr>
          <a:xfrm>
            <a:off x="999768" y="4202668"/>
            <a:ext cx="296894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Problemi Interconnessi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999768" y="4631888"/>
            <a:ext cx="3803333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I problemi sociali non si presentano mai isolati ma sono profondamente interconnessi. Non possiamo più pensare per compartimenti stagni.</a:t>
            </a:r>
            <a:endParaRPr lang="en-US" sz="1550" dirty="0"/>
          </a:p>
        </p:txBody>
      </p:sp>
      <p:sp>
        <p:nvSpPr>
          <p:cNvPr id="7" name="Shape 5"/>
          <p:cNvSpPr/>
          <p:nvPr/>
        </p:nvSpPr>
        <p:spPr>
          <a:xfrm>
            <a:off x="5207437" y="3996690"/>
            <a:ext cx="4215408" cy="2111335"/>
          </a:xfrm>
          <a:prstGeom prst="roundRect">
            <a:avLst>
              <a:gd name="adj" fmla="val 3948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8" name="Text 6"/>
          <p:cNvSpPr/>
          <p:nvPr/>
        </p:nvSpPr>
        <p:spPr>
          <a:xfrm>
            <a:off x="5413415" y="420266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Scarsità di Risorse</a:t>
            </a:r>
            <a:endParaRPr lang="en-US" sz="1950" dirty="0"/>
          </a:p>
        </p:txBody>
      </p:sp>
      <p:sp>
        <p:nvSpPr>
          <p:cNvPr id="9" name="Text 7"/>
          <p:cNvSpPr/>
          <p:nvPr/>
        </p:nvSpPr>
        <p:spPr>
          <a:xfrm>
            <a:off x="5413415" y="4631888"/>
            <a:ext cx="3803452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Fondi pubblici limitati e competizione crescente ci obbligano a massimizzare l'efficacia con meno risorse disponibili.</a:t>
            </a:r>
            <a:endParaRPr lang="en-US" sz="1550" dirty="0"/>
          </a:p>
        </p:txBody>
      </p:sp>
      <p:sp>
        <p:nvSpPr>
          <p:cNvPr id="10" name="Shape 8"/>
          <p:cNvSpPr/>
          <p:nvPr/>
        </p:nvSpPr>
        <p:spPr>
          <a:xfrm>
            <a:off x="9621203" y="3996690"/>
            <a:ext cx="4215289" cy="2111335"/>
          </a:xfrm>
          <a:prstGeom prst="roundRect">
            <a:avLst>
              <a:gd name="adj" fmla="val 3948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11" name="Text 9"/>
          <p:cNvSpPr/>
          <p:nvPr/>
        </p:nvSpPr>
        <p:spPr>
          <a:xfrm>
            <a:off x="9827181" y="4202668"/>
            <a:ext cx="374225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Pressione per l'Accountability</a:t>
            </a:r>
            <a:endParaRPr lang="en-US" sz="1950" dirty="0"/>
          </a:p>
        </p:txBody>
      </p:sp>
      <p:sp>
        <p:nvSpPr>
          <p:cNvPr id="12" name="Text 10"/>
          <p:cNvSpPr/>
          <p:nvPr/>
        </p:nvSpPr>
        <p:spPr>
          <a:xfrm>
            <a:off x="9827181" y="4631888"/>
            <a:ext cx="3803333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I finanziatori richiedono dimostrazioni concrete di efficacia e trasparenza nell'uso delle risorse.</a:t>
            </a:r>
            <a:endParaRPr lang="en-US" sz="155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69407"/>
            <a:ext cx="6248400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Esplicitare per Verificare</a:t>
            </a:r>
            <a:endParaRPr lang="en-US" sz="39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110383"/>
            <a:ext cx="4926568" cy="492656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212086" y="2065734"/>
            <a:ext cx="763202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Quando esplicitiamo le nostre assumptions, le rendiamo discutibili e verificabili. Possiamo chiederci:</a:t>
            </a:r>
            <a:endParaRPr lang="en-US" sz="2000" dirty="0"/>
          </a:p>
        </p:txBody>
      </p:sp>
      <p:sp>
        <p:nvSpPr>
          <p:cNvPr id="5" name="Text 2"/>
          <p:cNvSpPr/>
          <p:nvPr/>
        </p:nvSpPr>
        <p:spPr>
          <a:xfrm>
            <a:off x="6212086" y="2879408"/>
            <a:ext cx="763202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20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Questa assumption è fondata su evidenze solide?</a:t>
            </a:r>
            <a:endParaRPr lang="en-US" sz="2000" dirty="0"/>
          </a:p>
        </p:txBody>
      </p:sp>
      <p:sp>
        <p:nvSpPr>
          <p:cNvPr id="6" name="Text 3"/>
          <p:cNvSpPr/>
          <p:nvPr/>
        </p:nvSpPr>
        <p:spPr>
          <a:xfrm>
            <a:off x="6212086" y="3266361"/>
            <a:ext cx="763202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20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Esistono ricerche che la supportano?</a:t>
            </a:r>
            <a:endParaRPr lang="en-US" sz="2000" dirty="0"/>
          </a:p>
        </p:txBody>
      </p:sp>
      <p:sp>
        <p:nvSpPr>
          <p:cNvPr id="7" name="Text 4"/>
          <p:cNvSpPr/>
          <p:nvPr/>
        </p:nvSpPr>
        <p:spPr>
          <a:xfrm>
            <a:off x="6212086" y="3653314"/>
            <a:ext cx="763202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20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Ci sono esperienze che la confermano</a:t>
            </a: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?</a:t>
            </a:r>
            <a:endParaRPr lang="en-US" sz="1550" dirty="0"/>
          </a:p>
        </p:txBody>
      </p:sp>
      <p:sp>
        <p:nvSpPr>
          <p:cNvPr id="8" name="Text 5"/>
          <p:cNvSpPr/>
          <p:nvPr/>
        </p:nvSpPr>
        <p:spPr>
          <a:xfrm>
            <a:off x="6212086" y="4040267"/>
            <a:ext cx="763202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20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L'abbiamo mai verificata nel nostro territorio?</a:t>
            </a:r>
            <a:endParaRPr lang="en-US" sz="2000" dirty="0"/>
          </a:p>
        </p:txBody>
      </p:sp>
      <p:sp>
        <p:nvSpPr>
          <p:cNvPr id="9" name="Text 6"/>
          <p:cNvSpPr/>
          <p:nvPr/>
        </p:nvSpPr>
        <p:spPr>
          <a:xfrm>
            <a:off x="6212086" y="4536400"/>
            <a:ext cx="763202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È un atto di responsabilità strategica e di democrazia interna</a:t>
            </a: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.</a:t>
            </a:r>
            <a:endParaRPr lang="en-US" sz="155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94636"/>
            <a:ext cx="6240423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Una Teoria per Ciascuno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1911548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Ogni persona coinvolte in un progetto porta con sé la propria visione del cambiamento, fondata su esperienze, valori e idee diverse su cosa funzioni.</a:t>
            </a:r>
            <a:endParaRPr lang="en-US" sz="1550" dirty="0"/>
          </a:p>
        </p:txBody>
      </p:sp>
      <p:sp>
        <p:nvSpPr>
          <p:cNvPr id="4" name="Text 2"/>
          <p:cNvSpPr/>
          <p:nvPr/>
        </p:nvSpPr>
        <p:spPr>
          <a:xfrm>
            <a:off x="2551748" y="346329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Operatore Esperto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793790" y="3892510"/>
            <a:ext cx="423886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20 anni di lavoro di strada</a:t>
            </a:r>
            <a:endParaRPr lang="en-US" sz="155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769870"/>
            <a:ext cx="4564975" cy="4564975"/>
          </a:xfrm>
          <a:prstGeom prst="rect">
            <a:avLst/>
          </a:prstGeom>
        </p:spPr>
      </p:pic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4305" y="4046637"/>
            <a:ext cx="279083" cy="348853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9597628" y="346329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Psicologo</a:t>
            </a:r>
            <a:endParaRPr lang="en-US" sz="1950" dirty="0"/>
          </a:p>
        </p:txBody>
      </p:sp>
      <p:sp>
        <p:nvSpPr>
          <p:cNvPr id="9" name="Text 5"/>
          <p:cNvSpPr/>
          <p:nvPr/>
        </p:nvSpPr>
        <p:spPr>
          <a:xfrm>
            <a:off x="9597628" y="3892510"/>
            <a:ext cx="4238982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Approccio cognitivo-comportamentale</a:t>
            </a:r>
            <a:endParaRPr lang="en-US" sz="15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2769870"/>
            <a:ext cx="4564975" cy="4564975"/>
          </a:xfrm>
          <a:prstGeom prst="rect">
            <a:avLst/>
          </a:prstGeom>
        </p:spPr>
      </p:pic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6655" y="4046637"/>
            <a:ext cx="279083" cy="348853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9597628" y="589454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Educatore</a:t>
            </a:r>
            <a:endParaRPr lang="en-US" sz="1950" dirty="0"/>
          </a:p>
        </p:txBody>
      </p:sp>
      <p:sp>
        <p:nvSpPr>
          <p:cNvPr id="13" name="Text 7"/>
          <p:cNvSpPr/>
          <p:nvPr/>
        </p:nvSpPr>
        <p:spPr>
          <a:xfrm>
            <a:off x="9597628" y="6323767"/>
            <a:ext cx="4238982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Background scoutistico</a:t>
            </a:r>
            <a:endParaRPr lang="en-US" sz="1550" dirty="0"/>
          </a:p>
        </p:txBody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2653" y="2769870"/>
            <a:ext cx="4564975" cy="4564975"/>
          </a:xfrm>
          <a:prstGeom prst="rect">
            <a:avLst/>
          </a:prstGeom>
        </p:spPr>
      </p:pic>
      <p:pic>
        <p:nvPicPr>
          <p:cNvPr id="15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06655" y="5708987"/>
            <a:ext cx="279083" cy="348853"/>
          </a:xfrm>
          <a:prstGeom prst="rect">
            <a:avLst/>
          </a:prstGeom>
        </p:spPr>
      </p:pic>
      <p:sp>
        <p:nvSpPr>
          <p:cNvPr id="16" name="Text 8"/>
          <p:cNvSpPr/>
          <p:nvPr/>
        </p:nvSpPr>
        <p:spPr>
          <a:xfrm>
            <a:off x="2551748" y="589454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Volontario</a:t>
            </a:r>
            <a:endParaRPr lang="en-US" sz="1950" dirty="0"/>
          </a:p>
        </p:txBody>
      </p:sp>
      <p:sp>
        <p:nvSpPr>
          <p:cNvPr id="17" name="Text 9"/>
          <p:cNvSpPr/>
          <p:nvPr/>
        </p:nvSpPr>
        <p:spPr>
          <a:xfrm>
            <a:off x="793790" y="6323767"/>
            <a:ext cx="423886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Esperienza biografica personale</a:t>
            </a:r>
            <a:endParaRPr lang="en-US" sz="1550" dirty="0"/>
          </a:p>
        </p:txBody>
      </p:sp>
      <p:pic>
        <p:nvPicPr>
          <p:cNvPr id="1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2653" y="2769870"/>
            <a:ext cx="4564975" cy="4564975"/>
          </a:xfrm>
          <a:prstGeom prst="rect">
            <a:avLst/>
          </a:prstGeom>
        </p:spPr>
      </p:pic>
      <p:pic>
        <p:nvPicPr>
          <p:cNvPr id="19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44305" y="5708987"/>
            <a:ext cx="279083" cy="348853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744504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Costruire una Visione Condivisa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3282315"/>
            <a:ext cx="75564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È fondamentale creare spazi di confronto per mettere in dialogo le diverse teorie del cambiamento e costruire una strategia condivisa.</a:t>
            </a:r>
            <a:endParaRPr lang="en-US" sz="1550" dirty="0"/>
          </a:p>
        </p:txBody>
      </p:sp>
      <p:sp>
        <p:nvSpPr>
          <p:cNvPr id="5" name="Shape 2"/>
          <p:cNvSpPr/>
          <p:nvPr/>
        </p:nvSpPr>
        <p:spPr>
          <a:xfrm>
            <a:off x="793790" y="4140637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6" name="Text 3"/>
          <p:cNvSpPr/>
          <p:nvPr/>
        </p:nvSpPr>
        <p:spPr>
          <a:xfrm>
            <a:off x="1438632" y="420885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Evita Malintesi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1438632" y="4638080"/>
            <a:ext cx="6911578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Previene conflitti interni derivanti da aspettative diverse non esplicitate</a:t>
            </a:r>
            <a:endParaRPr lang="en-US" sz="1550" dirty="0"/>
          </a:p>
        </p:txBody>
      </p:sp>
      <p:sp>
        <p:nvSpPr>
          <p:cNvPr id="8" name="Shape 5"/>
          <p:cNvSpPr/>
          <p:nvPr/>
        </p:nvSpPr>
        <p:spPr>
          <a:xfrm>
            <a:off x="793790" y="5352455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9" name="Text 6"/>
          <p:cNvSpPr/>
          <p:nvPr/>
        </p:nvSpPr>
        <p:spPr>
          <a:xfrm>
            <a:off x="1438632" y="5420678"/>
            <a:ext cx="276439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Genera Appartenenza</a:t>
            </a:r>
            <a:endParaRPr lang="en-US" sz="1950" dirty="0"/>
          </a:p>
        </p:txBody>
      </p:sp>
      <p:sp>
        <p:nvSpPr>
          <p:cNvPr id="10" name="Text 7"/>
          <p:cNvSpPr/>
          <p:nvPr/>
        </p:nvSpPr>
        <p:spPr>
          <a:xfrm>
            <a:off x="1438632" y="5849898"/>
            <a:ext cx="6911578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Quando tutti condividono la mappa del cambiamento, ogni azione quotidiana acquista significato</a:t>
            </a:r>
            <a:endParaRPr lang="en-US" sz="155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94636"/>
            <a:ext cx="10603944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ToC e Valutazione: Sorelle Metodologiche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1911548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La Theory of Change e la valutazione d'impatto sono profondamente intrecciate e si alimentano reciprocamente. Non ha senso costruire una strategia senza prevedere di verificarne gli effetti reali.</a:t>
            </a:r>
            <a:endParaRPr lang="en-US" sz="1550" dirty="0"/>
          </a:p>
        </p:txBody>
      </p:sp>
      <p:sp>
        <p:nvSpPr>
          <p:cNvPr id="4" name="Text 2"/>
          <p:cNvSpPr/>
          <p:nvPr/>
        </p:nvSpPr>
        <p:spPr>
          <a:xfrm>
            <a:off x="2254091" y="346329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Programmazione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793790" y="3892510"/>
            <a:ext cx="3941207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Definire obiettivi e strategie</a:t>
            </a:r>
            <a:endParaRPr lang="en-US" sz="155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769870"/>
            <a:ext cx="4564975" cy="4564975"/>
          </a:xfrm>
          <a:prstGeom prst="rect">
            <a:avLst/>
          </a:prstGeom>
        </p:spPr>
      </p:pic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7864" y="3559552"/>
            <a:ext cx="296942" cy="371118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9895284" y="346329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Implementazione</a:t>
            </a:r>
            <a:endParaRPr lang="en-US" sz="1950" dirty="0"/>
          </a:p>
        </p:txBody>
      </p:sp>
      <p:sp>
        <p:nvSpPr>
          <p:cNvPr id="9" name="Text 5"/>
          <p:cNvSpPr/>
          <p:nvPr/>
        </p:nvSpPr>
        <p:spPr>
          <a:xfrm>
            <a:off x="9895284" y="3892510"/>
            <a:ext cx="394132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Realizzare le attività programmate</a:t>
            </a:r>
            <a:endParaRPr lang="en-US" sz="15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2769870"/>
            <a:ext cx="4564975" cy="4564975"/>
          </a:xfrm>
          <a:prstGeom prst="rect">
            <a:avLst/>
          </a:prstGeom>
        </p:spPr>
      </p:pic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73738" y="3948053"/>
            <a:ext cx="296942" cy="371118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9895284" y="589454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Valutazione</a:t>
            </a:r>
            <a:endParaRPr lang="en-US" sz="1950" dirty="0"/>
          </a:p>
        </p:txBody>
      </p:sp>
      <p:sp>
        <p:nvSpPr>
          <p:cNvPr id="13" name="Text 7"/>
          <p:cNvSpPr/>
          <p:nvPr/>
        </p:nvSpPr>
        <p:spPr>
          <a:xfrm>
            <a:off x="9895284" y="6323767"/>
            <a:ext cx="394132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Verificare risultati e impatti</a:t>
            </a:r>
            <a:endParaRPr lang="en-US" sz="1550" dirty="0"/>
          </a:p>
        </p:txBody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2653" y="2769870"/>
            <a:ext cx="4564975" cy="4564975"/>
          </a:xfrm>
          <a:prstGeom prst="rect">
            <a:avLst/>
          </a:prstGeom>
        </p:spPr>
      </p:pic>
      <p:pic>
        <p:nvPicPr>
          <p:cNvPr id="15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85237" y="6173926"/>
            <a:ext cx="296942" cy="371118"/>
          </a:xfrm>
          <a:prstGeom prst="rect">
            <a:avLst/>
          </a:prstGeom>
        </p:spPr>
      </p:pic>
      <p:sp>
        <p:nvSpPr>
          <p:cNvPr id="16" name="Text 8"/>
          <p:cNvSpPr/>
          <p:nvPr/>
        </p:nvSpPr>
        <p:spPr>
          <a:xfrm>
            <a:off x="2254091" y="589454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Apprendimento</a:t>
            </a:r>
            <a:endParaRPr lang="en-US" sz="1950" dirty="0"/>
          </a:p>
        </p:txBody>
      </p:sp>
      <p:sp>
        <p:nvSpPr>
          <p:cNvPr id="17" name="Text 9"/>
          <p:cNvSpPr/>
          <p:nvPr/>
        </p:nvSpPr>
        <p:spPr>
          <a:xfrm>
            <a:off x="793790" y="6323767"/>
            <a:ext cx="3941207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Adattare e migliorare la strategia</a:t>
            </a:r>
            <a:endParaRPr lang="en-US" sz="1550" dirty="0"/>
          </a:p>
        </p:txBody>
      </p:sp>
      <p:pic>
        <p:nvPicPr>
          <p:cNvPr id="1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2653" y="2769870"/>
            <a:ext cx="4564975" cy="4564975"/>
          </a:xfrm>
          <a:prstGeom prst="rect">
            <a:avLst/>
          </a:prstGeom>
        </p:spPr>
      </p:pic>
      <p:pic>
        <p:nvPicPr>
          <p:cNvPr id="19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59363" y="5785425"/>
            <a:ext cx="296942" cy="37111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217063"/>
            <a:ext cx="6838236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Approccio Evidence-Based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3333155"/>
            <a:ext cx="4203383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Da Assumptions a Evidenze</a:t>
            </a:r>
            <a:endParaRPr lang="en-US" sz="2300" dirty="0"/>
          </a:p>
        </p:txBody>
      </p:sp>
      <p:sp>
        <p:nvSpPr>
          <p:cNvPr id="4" name="Text 2"/>
          <p:cNvSpPr/>
          <p:nvPr/>
        </p:nvSpPr>
        <p:spPr>
          <a:xfrm>
            <a:off x="793790" y="3903583"/>
            <a:ext cx="62793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"Io credo che facendo A, succeda B, ma ho bisogno di provarlo. Non mi basta crederlo, devo verificarlo."</a:t>
            </a:r>
            <a:endParaRPr lang="en-US" sz="1550" dirty="0"/>
          </a:p>
        </p:txBody>
      </p:sp>
      <p:sp>
        <p:nvSpPr>
          <p:cNvPr id="5" name="Text 3"/>
          <p:cNvSpPr/>
          <p:nvPr/>
        </p:nvSpPr>
        <p:spPr>
          <a:xfrm>
            <a:off x="793790" y="4717256"/>
            <a:ext cx="62793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È solo attraverso la valutazione sistematica che possiamo trasformare le nostre convinzioni in evidenze solide.</a:t>
            </a:r>
            <a:endParaRPr lang="en-US" sz="1550" dirty="0"/>
          </a:p>
        </p:txBody>
      </p:sp>
      <p:sp>
        <p:nvSpPr>
          <p:cNvPr id="6" name="Shape 4"/>
          <p:cNvSpPr/>
          <p:nvPr/>
        </p:nvSpPr>
        <p:spPr>
          <a:xfrm>
            <a:off x="7564874" y="3463469"/>
            <a:ext cx="99179" cy="99179"/>
          </a:xfrm>
          <a:prstGeom prst="roundRect">
            <a:avLst>
              <a:gd name="adj" fmla="val 460985"/>
            </a:avLst>
          </a:prstGeom>
          <a:solidFill>
            <a:srgbClr val="B88E23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7" name="Text 5"/>
          <p:cNvSpPr/>
          <p:nvPr/>
        </p:nvSpPr>
        <p:spPr>
          <a:xfrm>
            <a:off x="7862411" y="3358039"/>
            <a:ext cx="278094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Dati diretti dal campo</a:t>
            </a:r>
            <a:endParaRPr lang="en-US" sz="1950" dirty="0"/>
          </a:p>
        </p:txBody>
      </p:sp>
      <p:sp>
        <p:nvSpPr>
          <p:cNvPr id="8" name="Shape 6"/>
          <p:cNvSpPr/>
          <p:nvPr/>
        </p:nvSpPr>
        <p:spPr>
          <a:xfrm>
            <a:off x="7564874" y="4170462"/>
            <a:ext cx="99179" cy="99179"/>
          </a:xfrm>
          <a:prstGeom prst="roundRect">
            <a:avLst>
              <a:gd name="adj" fmla="val 460985"/>
            </a:avLst>
          </a:prstGeom>
          <a:solidFill>
            <a:srgbClr val="B88E23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9" name="Text 7"/>
          <p:cNvSpPr/>
          <p:nvPr/>
        </p:nvSpPr>
        <p:spPr>
          <a:xfrm>
            <a:off x="7862411" y="4065032"/>
            <a:ext cx="277332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Letteratura scientifica</a:t>
            </a:r>
            <a:endParaRPr lang="en-US" sz="1950" dirty="0"/>
          </a:p>
        </p:txBody>
      </p:sp>
      <p:sp>
        <p:nvSpPr>
          <p:cNvPr id="10" name="Shape 8"/>
          <p:cNvSpPr/>
          <p:nvPr/>
        </p:nvSpPr>
        <p:spPr>
          <a:xfrm>
            <a:off x="7564874" y="4877455"/>
            <a:ext cx="99179" cy="99179"/>
          </a:xfrm>
          <a:prstGeom prst="roundRect">
            <a:avLst>
              <a:gd name="adj" fmla="val 460985"/>
            </a:avLst>
          </a:prstGeom>
          <a:solidFill>
            <a:srgbClr val="B88E23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11" name="Text 9"/>
          <p:cNvSpPr/>
          <p:nvPr/>
        </p:nvSpPr>
        <p:spPr>
          <a:xfrm>
            <a:off x="7862411" y="4772025"/>
            <a:ext cx="283035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Esperienze precedenti</a:t>
            </a:r>
            <a:endParaRPr lang="en-US" sz="1950" dirty="0"/>
          </a:p>
        </p:txBody>
      </p:sp>
      <p:sp>
        <p:nvSpPr>
          <p:cNvPr id="12" name="Shape 10"/>
          <p:cNvSpPr/>
          <p:nvPr/>
        </p:nvSpPr>
        <p:spPr>
          <a:xfrm>
            <a:off x="7564874" y="5584448"/>
            <a:ext cx="99179" cy="99179"/>
          </a:xfrm>
          <a:prstGeom prst="roundRect">
            <a:avLst>
              <a:gd name="adj" fmla="val 460985"/>
            </a:avLst>
          </a:prstGeom>
          <a:solidFill>
            <a:srgbClr val="B88E23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13" name="Text 11"/>
          <p:cNvSpPr/>
          <p:nvPr/>
        </p:nvSpPr>
        <p:spPr>
          <a:xfrm>
            <a:off x="7862411" y="547901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Valutazioni esterne</a:t>
            </a:r>
            <a:endParaRPr lang="en-US" sz="195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94636"/>
            <a:ext cx="787515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Programmazione Partecipativa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1911548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La programmazione pluriennale non può più essere un processo "dall'alto", chiuso nei confini dell'organizzazione, ma deve coinvolgere diversi livelli di stakeholder.</a:t>
            </a:r>
            <a:endParaRPr lang="en-US" sz="1550" dirty="0"/>
          </a:p>
        </p:txBody>
      </p:sp>
      <p:sp>
        <p:nvSpPr>
          <p:cNvPr id="4" name="Text 2"/>
          <p:cNvSpPr/>
          <p:nvPr/>
        </p:nvSpPr>
        <p:spPr>
          <a:xfrm>
            <a:off x="2254091" y="346329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Livello Interno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793790" y="3892510"/>
            <a:ext cx="3941207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Operatori, volontari, organi di governance</a:t>
            </a:r>
            <a:endParaRPr lang="en-US" sz="155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769870"/>
            <a:ext cx="4564975" cy="4564975"/>
          </a:xfrm>
          <a:prstGeom prst="rect">
            <a:avLst/>
          </a:prstGeom>
        </p:spPr>
      </p:pic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6766" y="3736955"/>
            <a:ext cx="296942" cy="371118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9895284" y="346329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Partner Strategici</a:t>
            </a:r>
            <a:endParaRPr lang="en-US" sz="1950" dirty="0"/>
          </a:p>
        </p:txBody>
      </p:sp>
      <p:sp>
        <p:nvSpPr>
          <p:cNvPr id="9" name="Text 5"/>
          <p:cNvSpPr/>
          <p:nvPr/>
        </p:nvSpPr>
        <p:spPr>
          <a:xfrm>
            <a:off x="9895284" y="3892510"/>
            <a:ext cx="394132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Collaboratori abituali, enti pubblici</a:t>
            </a:r>
            <a:endParaRPr lang="en-US" sz="15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2769870"/>
            <a:ext cx="4564975" cy="4564975"/>
          </a:xfrm>
          <a:prstGeom prst="rect">
            <a:avLst/>
          </a:prstGeom>
        </p:spPr>
      </p:pic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96335" y="3736955"/>
            <a:ext cx="296942" cy="371118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9895284" y="589454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Comunità Locale</a:t>
            </a:r>
            <a:endParaRPr lang="en-US" sz="1950" dirty="0"/>
          </a:p>
        </p:txBody>
      </p:sp>
      <p:sp>
        <p:nvSpPr>
          <p:cNvPr id="13" name="Text 7"/>
          <p:cNvSpPr/>
          <p:nvPr/>
        </p:nvSpPr>
        <p:spPr>
          <a:xfrm>
            <a:off x="9895284" y="6323767"/>
            <a:ext cx="394132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Rappresentanti del territorio</a:t>
            </a:r>
            <a:endParaRPr lang="en-US" sz="1550" dirty="0"/>
          </a:p>
        </p:txBody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2653" y="2769870"/>
            <a:ext cx="4564975" cy="4564975"/>
          </a:xfrm>
          <a:prstGeom prst="rect">
            <a:avLst/>
          </a:prstGeom>
        </p:spPr>
      </p:pic>
      <p:pic>
        <p:nvPicPr>
          <p:cNvPr id="15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96335" y="5996523"/>
            <a:ext cx="296942" cy="371118"/>
          </a:xfrm>
          <a:prstGeom prst="rect">
            <a:avLst/>
          </a:prstGeom>
        </p:spPr>
      </p:pic>
      <p:sp>
        <p:nvSpPr>
          <p:cNvPr id="16" name="Text 8"/>
          <p:cNvSpPr/>
          <p:nvPr/>
        </p:nvSpPr>
        <p:spPr>
          <a:xfrm>
            <a:off x="2254091" y="589454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Destinatari Diretti</a:t>
            </a:r>
            <a:endParaRPr lang="en-US" sz="1950" dirty="0"/>
          </a:p>
        </p:txBody>
      </p:sp>
      <p:sp>
        <p:nvSpPr>
          <p:cNvPr id="17" name="Text 9"/>
          <p:cNvSpPr/>
          <p:nvPr/>
        </p:nvSpPr>
        <p:spPr>
          <a:xfrm>
            <a:off x="793790" y="6323767"/>
            <a:ext cx="3941207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Beneficiari dei servizi</a:t>
            </a:r>
            <a:endParaRPr lang="en-US" sz="1550" dirty="0"/>
          </a:p>
        </p:txBody>
      </p:sp>
      <p:pic>
        <p:nvPicPr>
          <p:cNvPr id="1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2653" y="2769870"/>
            <a:ext cx="4564975" cy="4564975"/>
          </a:xfrm>
          <a:prstGeom prst="rect">
            <a:avLst/>
          </a:prstGeom>
        </p:spPr>
      </p:pic>
      <p:pic>
        <p:nvPicPr>
          <p:cNvPr id="19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36766" y="5996523"/>
            <a:ext cx="296942" cy="37111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31981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78047" y="544235"/>
            <a:ext cx="7560707" cy="12370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Caso Studio: UNICEF CEE-CIS</a:t>
            </a:r>
            <a:endParaRPr lang="en-US" sz="3850" dirty="0"/>
          </a:p>
        </p:txBody>
      </p:sp>
      <p:sp>
        <p:nvSpPr>
          <p:cNvPr id="4" name="Text 1"/>
          <p:cNvSpPr/>
          <p:nvPr/>
        </p:nvSpPr>
        <p:spPr>
          <a:xfrm>
            <a:off x="6278047" y="2078117"/>
            <a:ext cx="7560707" cy="94976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UNICEF ha utilizzato la ToC per gestire programmi educativi complessi nei Paesi dell'Europa Centrale e dell'Est, caratterizzati da grandi disparità e transizioni post-socialiste.</a:t>
            </a:r>
            <a:endParaRPr lang="en-US" sz="1550" dirty="0"/>
          </a:p>
        </p:txBody>
      </p:sp>
      <p:sp>
        <p:nvSpPr>
          <p:cNvPr id="5" name="Shape 2"/>
          <p:cNvSpPr/>
          <p:nvPr/>
        </p:nvSpPr>
        <p:spPr>
          <a:xfrm>
            <a:off x="6500693" y="3250525"/>
            <a:ext cx="22860" cy="4437221"/>
          </a:xfrm>
          <a:prstGeom prst="roundRect">
            <a:avLst>
              <a:gd name="adj" fmla="val 363641"/>
            </a:avLst>
          </a:prstGeom>
          <a:solidFill>
            <a:srgbClr val="DDD3BA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6" name="Shape 3"/>
          <p:cNvSpPr/>
          <p:nvPr/>
        </p:nvSpPr>
        <p:spPr>
          <a:xfrm>
            <a:off x="6700480" y="3461742"/>
            <a:ext cx="593765" cy="22860"/>
          </a:xfrm>
          <a:prstGeom prst="roundRect">
            <a:avLst>
              <a:gd name="adj" fmla="val 363641"/>
            </a:avLst>
          </a:prstGeom>
          <a:solidFill>
            <a:srgbClr val="DDD3BA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7" name="Shape 4"/>
          <p:cNvSpPr/>
          <p:nvPr/>
        </p:nvSpPr>
        <p:spPr>
          <a:xfrm>
            <a:off x="6278047" y="3250525"/>
            <a:ext cx="445294" cy="445294"/>
          </a:xfrm>
          <a:prstGeom prst="roundRect">
            <a:avLst>
              <a:gd name="adj" fmla="val 18668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8" name="Text 5"/>
          <p:cNvSpPr/>
          <p:nvPr/>
        </p:nvSpPr>
        <p:spPr>
          <a:xfrm>
            <a:off x="6352282" y="3287673"/>
            <a:ext cx="296823" cy="3709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1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7490222" y="3318510"/>
            <a:ext cx="2474000" cy="3092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Obiettivo</a:t>
            </a:r>
            <a:endParaRPr lang="en-US" sz="1900" dirty="0"/>
          </a:p>
        </p:txBody>
      </p:sp>
      <p:sp>
        <p:nvSpPr>
          <p:cNvPr id="10" name="Text 7"/>
          <p:cNvSpPr/>
          <p:nvPr/>
        </p:nvSpPr>
        <p:spPr>
          <a:xfrm>
            <a:off x="7490222" y="3746421"/>
            <a:ext cx="6348532" cy="3165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Garantire "accesso e equità" nell'educazione infantile</a:t>
            </a:r>
            <a:endParaRPr lang="en-US" sz="1550" dirty="0"/>
          </a:p>
        </p:txBody>
      </p:sp>
      <p:sp>
        <p:nvSpPr>
          <p:cNvPr id="11" name="Shape 8"/>
          <p:cNvSpPr/>
          <p:nvPr/>
        </p:nvSpPr>
        <p:spPr>
          <a:xfrm>
            <a:off x="6700480" y="4669988"/>
            <a:ext cx="593765" cy="22860"/>
          </a:xfrm>
          <a:prstGeom prst="roundRect">
            <a:avLst>
              <a:gd name="adj" fmla="val 363641"/>
            </a:avLst>
          </a:prstGeom>
          <a:solidFill>
            <a:srgbClr val="DDD3BA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12" name="Shape 9"/>
          <p:cNvSpPr/>
          <p:nvPr/>
        </p:nvSpPr>
        <p:spPr>
          <a:xfrm>
            <a:off x="6278047" y="4458772"/>
            <a:ext cx="445294" cy="445294"/>
          </a:xfrm>
          <a:prstGeom prst="roundRect">
            <a:avLst>
              <a:gd name="adj" fmla="val 18668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13" name="Text 10"/>
          <p:cNvSpPr/>
          <p:nvPr/>
        </p:nvSpPr>
        <p:spPr>
          <a:xfrm>
            <a:off x="6352282" y="4495919"/>
            <a:ext cx="296823" cy="3709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2</a:t>
            </a:r>
            <a:endParaRPr lang="en-US" sz="2300" dirty="0"/>
          </a:p>
        </p:txBody>
      </p:sp>
      <p:sp>
        <p:nvSpPr>
          <p:cNvPr id="14" name="Text 11"/>
          <p:cNvSpPr/>
          <p:nvPr/>
        </p:nvSpPr>
        <p:spPr>
          <a:xfrm>
            <a:off x="7490222" y="4526756"/>
            <a:ext cx="2474000" cy="3092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Assumptions</a:t>
            </a:r>
            <a:endParaRPr lang="en-US" sz="1900" dirty="0"/>
          </a:p>
        </p:txBody>
      </p:sp>
      <p:sp>
        <p:nvSpPr>
          <p:cNvPr id="15" name="Text 12"/>
          <p:cNvSpPr/>
          <p:nvPr/>
        </p:nvSpPr>
        <p:spPr>
          <a:xfrm>
            <a:off x="7490222" y="4954667"/>
            <a:ext cx="6348532" cy="3165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Scuole con personale formato contribuiscono allo sviluppo cognitivo</a:t>
            </a:r>
            <a:endParaRPr lang="en-US" sz="1550" dirty="0"/>
          </a:p>
        </p:txBody>
      </p:sp>
      <p:sp>
        <p:nvSpPr>
          <p:cNvPr id="16" name="Shape 13"/>
          <p:cNvSpPr/>
          <p:nvPr/>
        </p:nvSpPr>
        <p:spPr>
          <a:xfrm>
            <a:off x="6700480" y="5878235"/>
            <a:ext cx="593765" cy="22860"/>
          </a:xfrm>
          <a:prstGeom prst="roundRect">
            <a:avLst>
              <a:gd name="adj" fmla="val 363641"/>
            </a:avLst>
          </a:prstGeom>
          <a:solidFill>
            <a:srgbClr val="DDD3BA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17" name="Shape 14"/>
          <p:cNvSpPr/>
          <p:nvPr/>
        </p:nvSpPr>
        <p:spPr>
          <a:xfrm>
            <a:off x="6278047" y="5667018"/>
            <a:ext cx="445294" cy="445294"/>
          </a:xfrm>
          <a:prstGeom prst="roundRect">
            <a:avLst>
              <a:gd name="adj" fmla="val 18668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18" name="Text 15"/>
          <p:cNvSpPr/>
          <p:nvPr/>
        </p:nvSpPr>
        <p:spPr>
          <a:xfrm>
            <a:off x="6352282" y="5704165"/>
            <a:ext cx="296823" cy="3709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3</a:t>
            </a:r>
            <a:endParaRPr lang="en-US" sz="2300" dirty="0"/>
          </a:p>
        </p:txBody>
      </p:sp>
      <p:sp>
        <p:nvSpPr>
          <p:cNvPr id="19" name="Text 16"/>
          <p:cNvSpPr/>
          <p:nvPr/>
        </p:nvSpPr>
        <p:spPr>
          <a:xfrm>
            <a:off x="7490222" y="5735003"/>
            <a:ext cx="2474000" cy="3092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Indicatori</a:t>
            </a:r>
            <a:endParaRPr lang="en-US" sz="1900" dirty="0"/>
          </a:p>
        </p:txBody>
      </p:sp>
      <p:sp>
        <p:nvSpPr>
          <p:cNvPr id="20" name="Text 17"/>
          <p:cNvSpPr/>
          <p:nvPr/>
        </p:nvSpPr>
        <p:spPr>
          <a:xfrm>
            <a:off x="7490222" y="6162913"/>
            <a:ext cx="6348532" cy="3165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Iscrizioni, abbandoni, qualità apprendimento</a:t>
            </a:r>
            <a:endParaRPr lang="en-US" sz="1550" dirty="0"/>
          </a:p>
        </p:txBody>
      </p:sp>
      <p:sp>
        <p:nvSpPr>
          <p:cNvPr id="21" name="Shape 18"/>
          <p:cNvSpPr/>
          <p:nvPr/>
        </p:nvSpPr>
        <p:spPr>
          <a:xfrm>
            <a:off x="6700480" y="7086481"/>
            <a:ext cx="593765" cy="22860"/>
          </a:xfrm>
          <a:prstGeom prst="roundRect">
            <a:avLst>
              <a:gd name="adj" fmla="val 363641"/>
            </a:avLst>
          </a:prstGeom>
          <a:solidFill>
            <a:srgbClr val="DDD3BA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22" name="Shape 19"/>
          <p:cNvSpPr/>
          <p:nvPr/>
        </p:nvSpPr>
        <p:spPr>
          <a:xfrm>
            <a:off x="6278047" y="6875264"/>
            <a:ext cx="445294" cy="445294"/>
          </a:xfrm>
          <a:prstGeom prst="roundRect">
            <a:avLst>
              <a:gd name="adj" fmla="val 18668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23" name="Text 20"/>
          <p:cNvSpPr/>
          <p:nvPr/>
        </p:nvSpPr>
        <p:spPr>
          <a:xfrm>
            <a:off x="6352282" y="6912412"/>
            <a:ext cx="296823" cy="3709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4</a:t>
            </a:r>
            <a:endParaRPr lang="en-US" sz="2300" dirty="0"/>
          </a:p>
        </p:txBody>
      </p:sp>
      <p:sp>
        <p:nvSpPr>
          <p:cNvPr id="24" name="Text 21"/>
          <p:cNvSpPr/>
          <p:nvPr/>
        </p:nvSpPr>
        <p:spPr>
          <a:xfrm>
            <a:off x="7490222" y="6943249"/>
            <a:ext cx="2474000" cy="3092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Adattamento</a:t>
            </a:r>
            <a:endParaRPr lang="en-US" sz="1900" dirty="0"/>
          </a:p>
        </p:txBody>
      </p:sp>
      <p:sp>
        <p:nvSpPr>
          <p:cNvPr id="25" name="Text 22"/>
          <p:cNvSpPr/>
          <p:nvPr/>
        </p:nvSpPr>
        <p:spPr>
          <a:xfrm>
            <a:off x="7490222" y="7371159"/>
            <a:ext cx="6348532" cy="3165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Pause &amp; reflect per modificare le strategie</a:t>
            </a:r>
            <a:endParaRPr lang="en-US" sz="155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539127"/>
            <a:ext cx="4980742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Lezioni da UNICEF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3556040"/>
            <a:ext cx="4215289" cy="2134433"/>
          </a:xfrm>
          <a:prstGeom prst="roundRect">
            <a:avLst>
              <a:gd name="adj" fmla="val 3905"/>
            </a:avLst>
          </a:prstGeom>
          <a:solidFill>
            <a:srgbClr val="FFFDFA"/>
          </a:solidFill>
          <a:ln w="2286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4" name="Text 2"/>
          <p:cNvSpPr/>
          <p:nvPr/>
        </p:nvSpPr>
        <p:spPr>
          <a:xfrm>
            <a:off x="1015008" y="3777258"/>
            <a:ext cx="3772853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ToC come Strumento Dinamico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1015008" y="4516636"/>
            <a:ext cx="3772853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Non un documento statico da seguire alla lettera, ma un framework che guida azione e apprendimento</a:t>
            </a:r>
            <a:endParaRPr lang="en-US" sz="1550" dirty="0"/>
          </a:p>
        </p:txBody>
      </p:sp>
      <p:sp>
        <p:nvSpPr>
          <p:cNvPr id="6" name="Shape 4"/>
          <p:cNvSpPr/>
          <p:nvPr/>
        </p:nvSpPr>
        <p:spPr>
          <a:xfrm>
            <a:off x="5207437" y="3556040"/>
            <a:ext cx="4215408" cy="2134433"/>
          </a:xfrm>
          <a:prstGeom prst="roundRect">
            <a:avLst>
              <a:gd name="adj" fmla="val 3905"/>
            </a:avLst>
          </a:prstGeom>
          <a:solidFill>
            <a:srgbClr val="FFFDFA"/>
          </a:solidFill>
          <a:ln w="2286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7" name="Text 5"/>
          <p:cNvSpPr/>
          <p:nvPr/>
        </p:nvSpPr>
        <p:spPr>
          <a:xfrm>
            <a:off x="5428655" y="3777258"/>
            <a:ext cx="314896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Adattamento al Contesto</a:t>
            </a:r>
            <a:endParaRPr lang="en-US" sz="1950" dirty="0"/>
          </a:p>
        </p:txBody>
      </p:sp>
      <p:sp>
        <p:nvSpPr>
          <p:cNvPr id="8" name="Text 6"/>
          <p:cNvSpPr/>
          <p:nvPr/>
        </p:nvSpPr>
        <p:spPr>
          <a:xfrm>
            <a:off x="5428655" y="4206478"/>
            <a:ext cx="3772972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In alcuni paesi la barriera principale erano i trasporti e i costi, non le competenze degli insegnanti</a:t>
            </a:r>
            <a:endParaRPr lang="en-US" sz="1550" dirty="0"/>
          </a:p>
        </p:txBody>
      </p:sp>
      <p:sp>
        <p:nvSpPr>
          <p:cNvPr id="9" name="Shape 7"/>
          <p:cNvSpPr/>
          <p:nvPr/>
        </p:nvSpPr>
        <p:spPr>
          <a:xfrm>
            <a:off x="9621203" y="3556040"/>
            <a:ext cx="4215289" cy="2134433"/>
          </a:xfrm>
          <a:prstGeom prst="roundRect">
            <a:avLst>
              <a:gd name="adj" fmla="val 3905"/>
            </a:avLst>
          </a:prstGeom>
          <a:solidFill>
            <a:srgbClr val="FFFDFA"/>
          </a:solidFill>
          <a:ln w="2286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10" name="Text 8"/>
          <p:cNvSpPr/>
          <p:nvPr/>
        </p:nvSpPr>
        <p:spPr>
          <a:xfrm>
            <a:off x="9842421" y="3777258"/>
            <a:ext cx="301752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Monitoraggio Continuo</a:t>
            </a:r>
            <a:endParaRPr lang="en-US" sz="1950" dirty="0"/>
          </a:p>
        </p:txBody>
      </p:sp>
      <p:sp>
        <p:nvSpPr>
          <p:cNvPr id="11" name="Text 9"/>
          <p:cNvSpPr/>
          <p:nvPr/>
        </p:nvSpPr>
        <p:spPr>
          <a:xfrm>
            <a:off x="9842421" y="4206478"/>
            <a:ext cx="377285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Sistemi per cogliere tempestivamente i segnali di cambiamento del contesto</a:t>
            </a:r>
            <a:endParaRPr lang="en-US" sz="155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883450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Caso Studio: IFAD Agricoltura Familiare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3421261"/>
            <a:ext cx="75564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Il Fondo Internazionale per lo Sviluppo Agricololo ha analizzato progetti su cinque continenti per valutare l'efficacia di diversi approcci allo sviluppo dell'agricoltura familiare.</a:t>
            </a:r>
            <a:endParaRPr lang="en-US" sz="1550" dirty="0"/>
          </a:p>
        </p:txBody>
      </p:sp>
      <p:sp>
        <p:nvSpPr>
          <p:cNvPr id="5" name="Text 2"/>
          <p:cNvSpPr/>
          <p:nvPr/>
        </p:nvSpPr>
        <p:spPr>
          <a:xfrm>
            <a:off x="793790" y="4696301"/>
            <a:ext cx="3654147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150"/>
              </a:lnSpc>
              <a:buNone/>
            </a:pPr>
            <a:r>
              <a:rPr lang="en-US" sz="51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5</a:t>
            </a:r>
            <a:endParaRPr lang="en-US" sz="5150" dirty="0"/>
          </a:p>
        </p:txBody>
      </p:sp>
      <p:sp>
        <p:nvSpPr>
          <p:cNvPr id="6" name="Text 3"/>
          <p:cNvSpPr/>
          <p:nvPr/>
        </p:nvSpPr>
        <p:spPr>
          <a:xfrm>
            <a:off x="1380411" y="559927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Continenti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793790" y="6028492"/>
            <a:ext cx="3654147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Dall'America Latina all'Asia centrale</a:t>
            </a:r>
            <a:endParaRPr lang="en-US" sz="1550" dirty="0"/>
          </a:p>
        </p:txBody>
      </p:sp>
      <p:sp>
        <p:nvSpPr>
          <p:cNvPr id="8" name="Text 5"/>
          <p:cNvSpPr/>
          <p:nvPr/>
        </p:nvSpPr>
        <p:spPr>
          <a:xfrm>
            <a:off x="4695944" y="4696301"/>
            <a:ext cx="3654266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150"/>
              </a:lnSpc>
              <a:buNone/>
            </a:pPr>
            <a:r>
              <a:rPr lang="en-US" sz="51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100+</a:t>
            </a:r>
            <a:endParaRPr lang="en-US" sz="5150" dirty="0"/>
          </a:p>
        </p:txBody>
      </p:sp>
      <p:sp>
        <p:nvSpPr>
          <p:cNvPr id="9" name="Text 6"/>
          <p:cNvSpPr/>
          <p:nvPr/>
        </p:nvSpPr>
        <p:spPr>
          <a:xfrm>
            <a:off x="5282565" y="559927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Progetti Analizzati</a:t>
            </a:r>
            <a:endParaRPr lang="en-US" sz="1950" dirty="0"/>
          </a:p>
        </p:txBody>
      </p:sp>
      <p:sp>
        <p:nvSpPr>
          <p:cNvPr id="10" name="Text 7"/>
          <p:cNvSpPr/>
          <p:nvPr/>
        </p:nvSpPr>
        <p:spPr>
          <a:xfrm>
            <a:off x="4695944" y="6028492"/>
            <a:ext cx="365426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In contesti geografici e culturali diversi</a:t>
            </a:r>
            <a:endParaRPr lang="en-US" sz="155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438995"/>
            <a:ext cx="6940034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Risultati della Ricerca IFAD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3455908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Una conclusione è emersa in modo netto: i progetti hanno funzionato significativamente meglio quando erano guidati da una Theory of Change solida, esplicitata e condivisa.</a:t>
            </a:r>
            <a:endParaRPr lang="en-US" sz="1550" dirty="0"/>
          </a:p>
        </p:txBody>
      </p:sp>
      <p:sp>
        <p:nvSpPr>
          <p:cNvPr id="4" name="Shape 2"/>
          <p:cNvSpPr/>
          <p:nvPr/>
        </p:nvSpPr>
        <p:spPr>
          <a:xfrm>
            <a:off x="793790" y="4314230"/>
            <a:ext cx="6422231" cy="1476256"/>
          </a:xfrm>
          <a:prstGeom prst="roundRect">
            <a:avLst>
              <a:gd name="adj" fmla="val 5647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5" name="Text 3"/>
          <p:cNvSpPr/>
          <p:nvPr/>
        </p:nvSpPr>
        <p:spPr>
          <a:xfrm>
            <a:off x="999768" y="452020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Studio di Fattibilità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999768" y="4949428"/>
            <a:ext cx="601027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Accurata analisi del contesto: caratteristiche agroecologiche, tradizioni produttive, dinamiche di mercato</a:t>
            </a:r>
            <a:endParaRPr lang="en-US" sz="1550" dirty="0"/>
          </a:p>
        </p:txBody>
      </p:sp>
      <p:sp>
        <p:nvSpPr>
          <p:cNvPr id="7" name="Shape 5"/>
          <p:cNvSpPr/>
          <p:nvPr/>
        </p:nvSpPr>
        <p:spPr>
          <a:xfrm>
            <a:off x="7414379" y="4314230"/>
            <a:ext cx="6422231" cy="1476256"/>
          </a:xfrm>
          <a:prstGeom prst="roundRect">
            <a:avLst>
              <a:gd name="adj" fmla="val 5647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8" name="Text 6"/>
          <p:cNvSpPr/>
          <p:nvPr/>
        </p:nvSpPr>
        <p:spPr>
          <a:xfrm>
            <a:off x="7620357" y="4520208"/>
            <a:ext cx="284916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Processo Partecipativo</a:t>
            </a:r>
            <a:endParaRPr lang="en-US" sz="1950" dirty="0"/>
          </a:p>
        </p:txBody>
      </p:sp>
      <p:sp>
        <p:nvSpPr>
          <p:cNvPr id="9" name="Text 7"/>
          <p:cNvSpPr/>
          <p:nvPr/>
        </p:nvSpPr>
        <p:spPr>
          <a:xfrm>
            <a:off x="7620357" y="4949428"/>
            <a:ext cx="601027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Co-costruzione con contadini, operatori, leader comunitari, istituzioni locali</a:t>
            </a:r>
            <a:endParaRPr lang="en-US" sz="15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8070" y="514350"/>
            <a:ext cx="5851088" cy="5843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00"/>
              </a:lnSpc>
              <a:buNone/>
            </a:pPr>
            <a:r>
              <a:rPr lang="en-US" sz="365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La Richiesta di Evidenze</a:t>
            </a:r>
            <a:endParaRPr lang="en-US" sz="3650" dirty="0"/>
          </a:p>
        </p:txBody>
      </p:sp>
      <p:sp>
        <p:nvSpPr>
          <p:cNvPr id="3" name="Text 1"/>
          <p:cNvSpPr/>
          <p:nvPr/>
        </p:nvSpPr>
        <p:spPr>
          <a:xfrm>
            <a:off x="748070" y="1566148"/>
            <a:ext cx="3561040" cy="3506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Pratiche Evidence-Based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48070" y="2103715"/>
            <a:ext cx="6339007" cy="89761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Si </a:t>
            </a:r>
            <a:r>
              <a:rPr lang="en-US" sz="1450" dirty="0" err="1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sta</a:t>
            </a:r>
            <a:r>
              <a:rPr lang="en-US" sz="14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</a:t>
            </a:r>
            <a:r>
              <a:rPr lang="en-US" sz="1450" dirty="0" err="1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spingendo</a:t>
            </a:r>
            <a:r>
              <a:rPr lang="en-US" sz="14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sempre di </a:t>
            </a:r>
            <a:r>
              <a:rPr lang="en-US" sz="1450" dirty="0" err="1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più</a:t>
            </a:r>
            <a:r>
              <a:rPr lang="en-US" sz="14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verso pratiche fondate su prove di efficacia. Non possiamo più affidarci solo alle buone intenzioni o all'esperienza accumulata.</a:t>
            </a:r>
            <a:endParaRPr lang="en-US" sz="1450" dirty="0"/>
          </a:p>
        </p:txBody>
      </p:sp>
      <p:sp>
        <p:nvSpPr>
          <p:cNvPr id="5" name="Text 3"/>
          <p:cNvSpPr/>
          <p:nvPr/>
        </p:nvSpPr>
        <p:spPr>
          <a:xfrm>
            <a:off x="748070" y="3169563"/>
            <a:ext cx="6339007" cy="5984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Dobbiamo dimostrare che i nostri interventi producono effettivamente i cambiamenti che dichiariamo di voler ottenere.</a:t>
            </a:r>
            <a:endParaRPr lang="en-US" sz="145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0944" y="1589603"/>
            <a:ext cx="6339007" cy="6339007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41402"/>
            <a:ext cx="11508343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Caso Studio: Harvard Frontiers of Innovation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1758315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Il Center on the Developing Child dell'Università di Harvard utilizza la ToC per gestire un ecosistema di iniziative innovative per l'infanzia basate su evidenze scientifiche.</a:t>
            </a:r>
            <a:endParaRPr lang="en-US" sz="1550" dirty="0"/>
          </a:p>
        </p:txBody>
      </p:sp>
      <p:sp>
        <p:nvSpPr>
          <p:cNvPr id="4" name="Shape 2"/>
          <p:cNvSpPr/>
          <p:nvPr/>
        </p:nvSpPr>
        <p:spPr>
          <a:xfrm>
            <a:off x="793790" y="2616637"/>
            <a:ext cx="1630323" cy="1143476"/>
          </a:xfrm>
          <a:prstGeom prst="roundRect">
            <a:avLst>
              <a:gd name="adj" fmla="val 7290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5" name="Text 3"/>
          <p:cNvSpPr/>
          <p:nvPr/>
        </p:nvSpPr>
        <p:spPr>
          <a:xfrm>
            <a:off x="1469350" y="3013948"/>
            <a:ext cx="279083" cy="348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00"/>
              </a:lnSpc>
              <a:buNone/>
            </a:pPr>
            <a:r>
              <a:rPr lang="en-US" sz="21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1</a:t>
            </a:r>
            <a:endParaRPr lang="en-US" sz="2150" dirty="0"/>
          </a:p>
        </p:txBody>
      </p:sp>
      <p:sp>
        <p:nvSpPr>
          <p:cNvPr id="6" name="Text 4"/>
          <p:cNvSpPr/>
          <p:nvPr/>
        </p:nvSpPr>
        <p:spPr>
          <a:xfrm>
            <a:off x="2622471" y="281499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ToC Macro</a:t>
            </a:r>
            <a:endParaRPr lang="en-US" sz="1950" dirty="0"/>
          </a:p>
        </p:txBody>
      </p:sp>
      <p:sp>
        <p:nvSpPr>
          <p:cNvPr id="7" name="Text 5"/>
          <p:cNvSpPr/>
          <p:nvPr/>
        </p:nvSpPr>
        <p:spPr>
          <a:xfrm>
            <a:off x="2622471" y="3244215"/>
            <a:ext cx="383095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Cornice strategica per l'intero ecosistema</a:t>
            </a:r>
            <a:endParaRPr lang="en-US" sz="1550" dirty="0"/>
          </a:p>
        </p:txBody>
      </p:sp>
      <p:sp>
        <p:nvSpPr>
          <p:cNvPr id="8" name="Shape 6"/>
          <p:cNvSpPr/>
          <p:nvPr/>
        </p:nvSpPr>
        <p:spPr>
          <a:xfrm>
            <a:off x="2523292" y="3750588"/>
            <a:ext cx="11214140" cy="11430"/>
          </a:xfrm>
          <a:prstGeom prst="roundRect">
            <a:avLst>
              <a:gd name="adj" fmla="val 729302"/>
            </a:avLst>
          </a:prstGeom>
          <a:solidFill>
            <a:srgbClr val="DDD3BA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9" name="Shape 7"/>
          <p:cNvSpPr/>
          <p:nvPr/>
        </p:nvSpPr>
        <p:spPr>
          <a:xfrm>
            <a:off x="793790" y="3859292"/>
            <a:ext cx="3260646" cy="1143476"/>
          </a:xfrm>
          <a:prstGeom prst="roundRect">
            <a:avLst>
              <a:gd name="adj" fmla="val 7290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10" name="Text 8"/>
          <p:cNvSpPr/>
          <p:nvPr/>
        </p:nvSpPr>
        <p:spPr>
          <a:xfrm>
            <a:off x="2284571" y="4256603"/>
            <a:ext cx="279083" cy="348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00"/>
              </a:lnSpc>
              <a:buNone/>
            </a:pPr>
            <a:r>
              <a:rPr lang="en-US" sz="21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2</a:t>
            </a:r>
            <a:endParaRPr lang="en-US" sz="2150" dirty="0"/>
          </a:p>
        </p:txBody>
      </p:sp>
      <p:sp>
        <p:nvSpPr>
          <p:cNvPr id="11" name="Text 9"/>
          <p:cNvSpPr/>
          <p:nvPr/>
        </p:nvSpPr>
        <p:spPr>
          <a:xfrm>
            <a:off x="4252793" y="405765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ToC Meso</a:t>
            </a:r>
            <a:endParaRPr lang="en-US" sz="1950" dirty="0"/>
          </a:p>
        </p:txBody>
      </p:sp>
      <p:sp>
        <p:nvSpPr>
          <p:cNvPr id="12" name="Text 10"/>
          <p:cNvSpPr/>
          <p:nvPr/>
        </p:nvSpPr>
        <p:spPr>
          <a:xfrm>
            <a:off x="4252793" y="4486870"/>
            <a:ext cx="444865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Ogni iniziativa sviluppa la propria ToC dettagliata</a:t>
            </a:r>
            <a:endParaRPr lang="en-US" sz="1550" dirty="0"/>
          </a:p>
        </p:txBody>
      </p:sp>
      <p:sp>
        <p:nvSpPr>
          <p:cNvPr id="13" name="Shape 11"/>
          <p:cNvSpPr/>
          <p:nvPr/>
        </p:nvSpPr>
        <p:spPr>
          <a:xfrm>
            <a:off x="4153614" y="4993243"/>
            <a:ext cx="9583817" cy="11430"/>
          </a:xfrm>
          <a:prstGeom prst="roundRect">
            <a:avLst>
              <a:gd name="adj" fmla="val 729302"/>
            </a:avLst>
          </a:prstGeom>
          <a:solidFill>
            <a:srgbClr val="DDD3BA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14" name="Shape 12"/>
          <p:cNvSpPr/>
          <p:nvPr/>
        </p:nvSpPr>
        <p:spPr>
          <a:xfrm>
            <a:off x="793790" y="5101947"/>
            <a:ext cx="4890968" cy="1143476"/>
          </a:xfrm>
          <a:prstGeom prst="roundRect">
            <a:avLst>
              <a:gd name="adj" fmla="val 7290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15" name="Text 13"/>
          <p:cNvSpPr/>
          <p:nvPr/>
        </p:nvSpPr>
        <p:spPr>
          <a:xfrm>
            <a:off x="3099673" y="5499259"/>
            <a:ext cx="279083" cy="348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00"/>
              </a:lnSpc>
              <a:buNone/>
            </a:pPr>
            <a:r>
              <a:rPr lang="en-US" sz="21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3</a:t>
            </a:r>
            <a:endParaRPr lang="en-US" sz="2150" dirty="0"/>
          </a:p>
        </p:txBody>
      </p:sp>
      <p:sp>
        <p:nvSpPr>
          <p:cNvPr id="16" name="Text 14"/>
          <p:cNvSpPr/>
          <p:nvPr/>
        </p:nvSpPr>
        <p:spPr>
          <a:xfrm>
            <a:off x="5883116" y="5300305"/>
            <a:ext cx="370546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Comunità di Apprendimento</a:t>
            </a:r>
            <a:endParaRPr lang="en-US" sz="1950" dirty="0"/>
          </a:p>
        </p:txBody>
      </p:sp>
      <p:sp>
        <p:nvSpPr>
          <p:cNvPr id="17" name="Text 15"/>
          <p:cNvSpPr/>
          <p:nvPr/>
        </p:nvSpPr>
        <p:spPr>
          <a:xfrm>
            <a:off x="5883116" y="5729526"/>
            <a:ext cx="370546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Condivisione di risultati, errori, scoperte</a:t>
            </a:r>
            <a:endParaRPr lang="en-US" sz="1550" dirty="0"/>
          </a:p>
        </p:txBody>
      </p:sp>
      <p:sp>
        <p:nvSpPr>
          <p:cNvPr id="18" name="Shape 16"/>
          <p:cNvSpPr/>
          <p:nvPr/>
        </p:nvSpPr>
        <p:spPr>
          <a:xfrm>
            <a:off x="5783937" y="6235898"/>
            <a:ext cx="7953494" cy="11430"/>
          </a:xfrm>
          <a:prstGeom prst="roundRect">
            <a:avLst>
              <a:gd name="adj" fmla="val 729302"/>
            </a:avLst>
          </a:prstGeom>
          <a:solidFill>
            <a:srgbClr val="DDD3BA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19" name="Shape 17"/>
          <p:cNvSpPr/>
          <p:nvPr/>
        </p:nvSpPr>
        <p:spPr>
          <a:xfrm>
            <a:off x="793790" y="6344603"/>
            <a:ext cx="6521410" cy="1143476"/>
          </a:xfrm>
          <a:prstGeom prst="roundRect">
            <a:avLst>
              <a:gd name="adj" fmla="val 7290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20" name="Text 18"/>
          <p:cNvSpPr/>
          <p:nvPr/>
        </p:nvSpPr>
        <p:spPr>
          <a:xfrm>
            <a:off x="3914894" y="6741914"/>
            <a:ext cx="279083" cy="348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00"/>
              </a:lnSpc>
              <a:buNone/>
            </a:pPr>
            <a:r>
              <a:rPr lang="en-US" sz="21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4</a:t>
            </a:r>
            <a:endParaRPr lang="en-US" sz="2150" dirty="0"/>
          </a:p>
        </p:txBody>
      </p:sp>
      <p:sp>
        <p:nvSpPr>
          <p:cNvPr id="21" name="Text 19"/>
          <p:cNvSpPr/>
          <p:nvPr/>
        </p:nvSpPr>
        <p:spPr>
          <a:xfrm>
            <a:off x="7513558" y="654296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Pause &amp; Reflect</a:t>
            </a:r>
            <a:endParaRPr lang="en-US" sz="1950" dirty="0"/>
          </a:p>
        </p:txBody>
      </p:sp>
      <p:sp>
        <p:nvSpPr>
          <p:cNvPr id="22" name="Text 20"/>
          <p:cNvSpPr/>
          <p:nvPr/>
        </p:nvSpPr>
        <p:spPr>
          <a:xfrm>
            <a:off x="7513558" y="6972181"/>
            <a:ext cx="4607362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Riflessione continua e adattamento delle strategie</a:t>
            </a:r>
            <a:endParaRPr lang="en-US" sz="155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92969" y="930902"/>
            <a:ext cx="8661083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44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Le Cinque Condizioni di Successo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793790" y="3010495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Libre Baskerville Light" pitchFamily="34" charset="0"/>
                <a:ea typeface="Libre Baskerville Light" pitchFamily="34" charset="-122"/>
                <a:cs typeface="Libre Baskerville Light" pitchFamily="34" charset="-120"/>
              </a:rPr>
              <a:t>01</a:t>
            </a:r>
            <a:endParaRPr lang="en-US" sz="1550" dirty="0"/>
          </a:p>
        </p:txBody>
      </p:sp>
      <p:sp>
        <p:nvSpPr>
          <p:cNvPr id="4" name="Shape 2"/>
          <p:cNvSpPr/>
          <p:nvPr/>
        </p:nvSpPr>
        <p:spPr>
          <a:xfrm>
            <a:off x="793790" y="3324820"/>
            <a:ext cx="4215289" cy="22860"/>
          </a:xfrm>
          <a:prstGeom prst="rect">
            <a:avLst/>
          </a:prstGeom>
          <a:solidFill>
            <a:srgbClr val="B88E23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5" name="Text 3"/>
          <p:cNvSpPr/>
          <p:nvPr/>
        </p:nvSpPr>
        <p:spPr>
          <a:xfrm>
            <a:off x="941547" y="346971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Spazi</a:t>
            </a:r>
            <a:r>
              <a:rPr lang="en-US" sz="1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 </a:t>
            </a:r>
            <a:r>
              <a:rPr lang="en-US" sz="28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Protetti</a:t>
            </a:r>
            <a:endParaRPr lang="en-US" sz="2800" dirty="0"/>
          </a:p>
        </p:txBody>
      </p:sp>
      <p:sp>
        <p:nvSpPr>
          <p:cNvPr id="6" name="Text 4"/>
          <p:cNvSpPr/>
          <p:nvPr/>
        </p:nvSpPr>
        <p:spPr>
          <a:xfrm>
            <a:off x="793790" y="3898940"/>
            <a:ext cx="421528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Confronto sicuro tra assumptions diverse senza timore di giudizi</a:t>
            </a:r>
            <a:endParaRPr lang="en-US" sz="2000" dirty="0"/>
          </a:p>
        </p:txBody>
      </p:sp>
      <p:sp>
        <p:nvSpPr>
          <p:cNvPr id="7" name="Text 5"/>
          <p:cNvSpPr/>
          <p:nvPr/>
        </p:nvSpPr>
        <p:spPr>
          <a:xfrm>
            <a:off x="5207437" y="3010495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Libre Baskerville Light" pitchFamily="34" charset="0"/>
                <a:ea typeface="Libre Baskerville Light" pitchFamily="34" charset="-122"/>
                <a:cs typeface="Libre Baskerville Light" pitchFamily="34" charset="-120"/>
              </a:rPr>
              <a:t>02</a:t>
            </a:r>
            <a:endParaRPr lang="en-US" sz="1550" dirty="0"/>
          </a:p>
        </p:txBody>
      </p:sp>
      <p:sp>
        <p:nvSpPr>
          <p:cNvPr id="8" name="Shape 6"/>
          <p:cNvSpPr/>
          <p:nvPr/>
        </p:nvSpPr>
        <p:spPr>
          <a:xfrm>
            <a:off x="5207437" y="3324820"/>
            <a:ext cx="4215408" cy="22860"/>
          </a:xfrm>
          <a:prstGeom prst="rect">
            <a:avLst/>
          </a:prstGeom>
          <a:solidFill>
            <a:srgbClr val="B88E23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9" name="Text 7"/>
          <p:cNvSpPr/>
          <p:nvPr/>
        </p:nvSpPr>
        <p:spPr>
          <a:xfrm>
            <a:off x="5207437" y="3469719"/>
            <a:ext cx="249221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Verifica Sistematica</a:t>
            </a:r>
            <a:endParaRPr lang="en-US" sz="1950" dirty="0"/>
          </a:p>
        </p:txBody>
      </p:sp>
      <p:sp>
        <p:nvSpPr>
          <p:cNvPr id="10" name="Text 8"/>
          <p:cNvSpPr/>
          <p:nvPr/>
        </p:nvSpPr>
        <p:spPr>
          <a:xfrm>
            <a:off x="5207437" y="3898940"/>
            <a:ext cx="4215408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4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Confronto con evidenze: ricerca, letteratura, buone pratiche</a:t>
            </a:r>
            <a:endParaRPr lang="en-US" sz="2400" dirty="0"/>
          </a:p>
        </p:txBody>
      </p:sp>
      <p:sp>
        <p:nvSpPr>
          <p:cNvPr id="11" name="Text 9"/>
          <p:cNvSpPr/>
          <p:nvPr/>
        </p:nvSpPr>
        <p:spPr>
          <a:xfrm>
            <a:off x="9621203" y="3010495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Libre Baskerville Light" pitchFamily="34" charset="0"/>
                <a:ea typeface="Libre Baskerville Light" pitchFamily="34" charset="-122"/>
                <a:cs typeface="Libre Baskerville Light" pitchFamily="34" charset="-120"/>
              </a:rPr>
              <a:t>03</a:t>
            </a:r>
            <a:endParaRPr lang="en-US" sz="1550" dirty="0"/>
          </a:p>
        </p:txBody>
      </p:sp>
      <p:sp>
        <p:nvSpPr>
          <p:cNvPr id="12" name="Shape 10"/>
          <p:cNvSpPr/>
          <p:nvPr/>
        </p:nvSpPr>
        <p:spPr>
          <a:xfrm>
            <a:off x="9621203" y="3324820"/>
            <a:ext cx="4215289" cy="22860"/>
          </a:xfrm>
          <a:prstGeom prst="rect">
            <a:avLst/>
          </a:prstGeom>
          <a:solidFill>
            <a:srgbClr val="B88E23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13" name="Text 11"/>
          <p:cNvSpPr/>
          <p:nvPr/>
        </p:nvSpPr>
        <p:spPr>
          <a:xfrm>
            <a:off x="9621203" y="346971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Sistema M&amp;E</a:t>
            </a:r>
            <a:endParaRPr lang="en-US" sz="1950" dirty="0"/>
          </a:p>
        </p:txBody>
      </p:sp>
      <p:sp>
        <p:nvSpPr>
          <p:cNvPr id="14" name="Text 12"/>
          <p:cNvSpPr/>
          <p:nvPr/>
        </p:nvSpPr>
        <p:spPr>
          <a:xfrm>
            <a:off x="9621203" y="3898940"/>
            <a:ext cx="421528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4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Monitoraggio e valutazione efficace integrato dalla progettazione</a:t>
            </a:r>
            <a:endParaRPr lang="en-US" sz="2400" dirty="0"/>
          </a:p>
        </p:txBody>
      </p:sp>
      <p:sp>
        <p:nvSpPr>
          <p:cNvPr id="15" name="Text 13"/>
          <p:cNvSpPr/>
          <p:nvPr/>
        </p:nvSpPr>
        <p:spPr>
          <a:xfrm>
            <a:off x="793790" y="4881205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Libre Baskerville Light" pitchFamily="34" charset="0"/>
                <a:ea typeface="Libre Baskerville Light" pitchFamily="34" charset="-122"/>
                <a:cs typeface="Libre Baskerville Light" pitchFamily="34" charset="-120"/>
              </a:rPr>
              <a:t>04</a:t>
            </a:r>
            <a:endParaRPr lang="en-US" sz="1550" dirty="0"/>
          </a:p>
        </p:txBody>
      </p:sp>
      <p:sp>
        <p:nvSpPr>
          <p:cNvPr id="16" name="Shape 14"/>
          <p:cNvSpPr/>
          <p:nvPr/>
        </p:nvSpPr>
        <p:spPr>
          <a:xfrm>
            <a:off x="793790" y="5195530"/>
            <a:ext cx="6422112" cy="22860"/>
          </a:xfrm>
          <a:prstGeom prst="rect">
            <a:avLst/>
          </a:prstGeom>
          <a:solidFill>
            <a:srgbClr val="B88E23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17" name="Text 15"/>
          <p:cNvSpPr/>
          <p:nvPr/>
        </p:nvSpPr>
        <p:spPr>
          <a:xfrm>
            <a:off x="793790" y="5340429"/>
            <a:ext cx="262866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Approccio Sistemico</a:t>
            </a:r>
            <a:endParaRPr lang="en-US" sz="1950" dirty="0"/>
          </a:p>
        </p:txBody>
      </p:sp>
      <p:sp>
        <p:nvSpPr>
          <p:cNvPr id="18" name="Text 16"/>
          <p:cNvSpPr/>
          <p:nvPr/>
        </p:nvSpPr>
        <p:spPr>
          <a:xfrm>
            <a:off x="793790" y="5769650"/>
            <a:ext cx="6422112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Disponibilità a modificare la strategia quando necessario</a:t>
            </a:r>
            <a:endParaRPr lang="en-US" dirty="0"/>
          </a:p>
        </p:txBody>
      </p:sp>
      <p:sp>
        <p:nvSpPr>
          <p:cNvPr id="19" name="Text 17"/>
          <p:cNvSpPr/>
          <p:nvPr/>
        </p:nvSpPr>
        <p:spPr>
          <a:xfrm>
            <a:off x="7414260" y="4881205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Libre Baskerville Light" pitchFamily="34" charset="0"/>
                <a:ea typeface="Libre Baskerville Light" pitchFamily="34" charset="-122"/>
                <a:cs typeface="Libre Baskerville Light" pitchFamily="34" charset="-120"/>
              </a:rPr>
              <a:t>05</a:t>
            </a:r>
            <a:endParaRPr lang="en-US" sz="1550" dirty="0"/>
          </a:p>
        </p:txBody>
      </p:sp>
      <p:sp>
        <p:nvSpPr>
          <p:cNvPr id="20" name="Shape 18"/>
          <p:cNvSpPr/>
          <p:nvPr/>
        </p:nvSpPr>
        <p:spPr>
          <a:xfrm>
            <a:off x="7414260" y="5195530"/>
            <a:ext cx="6422231" cy="22860"/>
          </a:xfrm>
          <a:prstGeom prst="rect">
            <a:avLst/>
          </a:prstGeom>
          <a:solidFill>
            <a:srgbClr val="B88E23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21" name="Text 19"/>
          <p:cNvSpPr/>
          <p:nvPr/>
        </p:nvSpPr>
        <p:spPr>
          <a:xfrm>
            <a:off x="7414260" y="5340429"/>
            <a:ext cx="295906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Flessibilità Finanziatori</a:t>
            </a:r>
            <a:endParaRPr lang="en-US" sz="1950" dirty="0"/>
          </a:p>
        </p:txBody>
      </p:sp>
      <p:sp>
        <p:nvSpPr>
          <p:cNvPr id="22" name="Text 20"/>
          <p:cNvSpPr/>
          <p:nvPr/>
        </p:nvSpPr>
        <p:spPr>
          <a:xfrm>
            <a:off x="7414260" y="5769650"/>
            <a:ext cx="642223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Apertura al cambiamento basato su evidenze raccolte</a:t>
            </a:r>
            <a:endParaRPr lang="en-US" sz="200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8070" y="514350"/>
            <a:ext cx="5069324" cy="5843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00"/>
              </a:lnSpc>
              <a:buNone/>
            </a:pPr>
            <a:r>
              <a:rPr lang="en-US" sz="365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Sicurezza Psicologica</a:t>
            </a:r>
            <a:endParaRPr lang="en-US" sz="3650" dirty="0"/>
          </a:p>
        </p:txBody>
      </p:sp>
      <p:sp>
        <p:nvSpPr>
          <p:cNvPr id="3" name="Text 1"/>
          <p:cNvSpPr/>
          <p:nvPr/>
        </p:nvSpPr>
        <p:spPr>
          <a:xfrm>
            <a:off x="748070" y="1547455"/>
            <a:ext cx="6339007" cy="5984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4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La prima condizione richiede un lavoro specifico sulla cultura organizzativa. Le persone devono sentirsi libere di:</a:t>
            </a:r>
            <a:endParaRPr lang="en-US" sz="2400" dirty="0"/>
          </a:p>
        </p:txBody>
      </p:sp>
      <p:sp>
        <p:nvSpPr>
          <p:cNvPr id="4" name="Text 2"/>
          <p:cNvSpPr/>
          <p:nvPr/>
        </p:nvSpPr>
        <p:spPr>
          <a:xfrm>
            <a:off x="327939" y="2786313"/>
            <a:ext cx="6339007" cy="2992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sz="20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Mettere in discussione pratiche consolidate</a:t>
            </a:r>
            <a:endParaRPr lang="en-US" sz="2000" dirty="0"/>
          </a:p>
        </p:txBody>
      </p:sp>
      <p:sp>
        <p:nvSpPr>
          <p:cNvPr id="5" name="Text 3"/>
          <p:cNvSpPr/>
          <p:nvPr/>
        </p:nvSpPr>
        <p:spPr>
          <a:xfrm>
            <a:off x="327940" y="3618111"/>
            <a:ext cx="6339007" cy="2992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sz="24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Ammettere errori senza perdere credibilità</a:t>
            </a:r>
            <a:endParaRPr lang="en-US" sz="2400" dirty="0"/>
          </a:p>
        </p:txBody>
      </p:sp>
      <p:sp>
        <p:nvSpPr>
          <p:cNvPr id="6" name="Text 4"/>
          <p:cNvSpPr/>
          <p:nvPr/>
        </p:nvSpPr>
        <p:spPr>
          <a:xfrm>
            <a:off x="327940" y="4408163"/>
            <a:ext cx="6339007" cy="2992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sz="20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Esprimere dubbi senza essere giudicate negative</a:t>
            </a:r>
            <a:endParaRPr lang="en-US" sz="2000" dirty="0"/>
          </a:p>
        </p:txBody>
      </p:sp>
      <p:sp>
        <p:nvSpPr>
          <p:cNvPr id="7" name="Text 5"/>
          <p:cNvSpPr/>
          <p:nvPr/>
        </p:nvSpPr>
        <p:spPr>
          <a:xfrm>
            <a:off x="500935" y="5347817"/>
            <a:ext cx="6339007" cy="2992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sz="24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Cambiare idea basandosi su nuove evidenze</a:t>
            </a:r>
            <a:endParaRPr lang="en-US" sz="2400" dirty="0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0944" y="1589603"/>
            <a:ext cx="6339007" cy="6339007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80287" y="1010706"/>
            <a:ext cx="5921454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Competenze di Ricerca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599038" y="2287071"/>
            <a:ext cx="13042821" cy="635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4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La verifica sistematica delle evidenze richiede competenze specifiche che non </a:t>
            </a:r>
          </a:p>
          <a:p>
            <a:pPr marL="0" indent="0" algn="ctr">
              <a:lnSpc>
                <a:spcPts val="2500"/>
              </a:lnSpc>
              <a:buNone/>
            </a:pPr>
            <a:r>
              <a:rPr lang="en-US" sz="24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sempre sono presenti nelle organizzazioni del Terzo Settore.</a:t>
            </a:r>
            <a:endParaRPr lang="en-US" sz="24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3989427"/>
            <a:ext cx="496133" cy="496133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793790" y="4733568"/>
            <a:ext cx="263806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Ricerca Bibliografica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793790" y="5162788"/>
            <a:ext cx="418218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4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Capacità di consultare e interpretare letteratura scientifica</a:t>
            </a:r>
            <a:endParaRPr lang="en-US" sz="240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3986" y="3989427"/>
            <a:ext cx="496133" cy="496133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5223986" y="473356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Analisi Dati</a:t>
            </a:r>
            <a:endParaRPr lang="en-US" sz="1950" dirty="0"/>
          </a:p>
        </p:txBody>
      </p:sp>
      <p:sp>
        <p:nvSpPr>
          <p:cNvPr id="9" name="Text 5"/>
          <p:cNvSpPr/>
          <p:nvPr/>
        </p:nvSpPr>
        <p:spPr>
          <a:xfrm>
            <a:off x="5223986" y="5162788"/>
            <a:ext cx="4182308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4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Competenze statistiche per interpretare risultati quantitativi</a:t>
            </a:r>
            <a:endParaRPr lang="en-US" sz="240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4302" y="3989427"/>
            <a:ext cx="496133" cy="496133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9654302" y="473356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Benchmarking</a:t>
            </a:r>
            <a:endParaRPr lang="en-US" sz="1950" dirty="0"/>
          </a:p>
        </p:txBody>
      </p:sp>
      <p:sp>
        <p:nvSpPr>
          <p:cNvPr id="12" name="Text 7"/>
          <p:cNvSpPr/>
          <p:nvPr/>
        </p:nvSpPr>
        <p:spPr>
          <a:xfrm>
            <a:off x="9654302" y="5162788"/>
            <a:ext cx="4182308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4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Confronto con buone pratiche nazionali e internazionali</a:t>
            </a:r>
            <a:endParaRPr lang="en-US" sz="240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45509" y="935744"/>
            <a:ext cx="9768959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Sistema di Monitoraggio e Valutazione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992148" y="2184693"/>
            <a:ext cx="13042821" cy="9539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4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Senza un buon sistema di M&amp;E, non è possibile sapere se la </a:t>
            </a:r>
          </a:p>
          <a:p>
            <a:pPr marL="0" indent="0" algn="ctr">
              <a:lnSpc>
                <a:spcPts val="2500"/>
              </a:lnSpc>
              <a:buNone/>
            </a:pPr>
            <a:r>
              <a:rPr lang="en-US" sz="24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Theory of Change funziona, dove si inceppa, cosa sta generando realmente</a:t>
            </a: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.</a:t>
            </a:r>
            <a:endParaRPr lang="en-US" sz="15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3766185"/>
            <a:ext cx="4347567" cy="79379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992148" y="475833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Definire Outcome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992148" y="5187553"/>
            <a:ext cx="395085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240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1357" y="3766185"/>
            <a:ext cx="4347567" cy="793790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5339715" y="4758333"/>
            <a:ext cx="303514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Esplicitare Assumptions</a:t>
            </a:r>
            <a:endParaRPr lang="en-US" sz="19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8924" y="3766185"/>
            <a:ext cx="4347567" cy="793790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9687282" y="4758333"/>
            <a:ext cx="287869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Ipotizzare Meccanismi</a:t>
            </a:r>
            <a:endParaRPr lang="en-US" sz="195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95124"/>
            <a:ext cx="6533198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Flessibilità e Adattamento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303770" y="2012037"/>
            <a:ext cx="22860" cy="5222438"/>
          </a:xfrm>
          <a:prstGeom prst="roundRect">
            <a:avLst>
              <a:gd name="adj" fmla="val 364651"/>
            </a:avLst>
          </a:prstGeom>
          <a:solidFill>
            <a:srgbClr val="DDD3BA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4" name="Shape 2"/>
          <p:cNvSpPr/>
          <p:nvPr/>
        </p:nvSpPr>
        <p:spPr>
          <a:xfrm>
            <a:off x="770930" y="2012037"/>
            <a:ext cx="6521410" cy="1476256"/>
          </a:xfrm>
          <a:prstGeom prst="roundRect">
            <a:avLst>
              <a:gd name="adj" fmla="val 5647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5" name="Text 3"/>
          <p:cNvSpPr/>
          <p:nvPr/>
        </p:nvSpPr>
        <p:spPr>
          <a:xfrm>
            <a:off x="3623548" y="2218015"/>
            <a:ext cx="347043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Riconoscere la Complessità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976908" y="2647236"/>
            <a:ext cx="611707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r>
              <a:rPr lang="en-US" sz="20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Il cambiamento sociale non è lineare né deterministico, può seguire percorsi diversi e produrre risultati inattesi</a:t>
            </a:r>
            <a:endParaRPr lang="en-US" sz="2000" dirty="0"/>
          </a:p>
        </p:txBody>
      </p:sp>
      <p:sp>
        <p:nvSpPr>
          <p:cNvPr id="7" name="Shape 5"/>
          <p:cNvSpPr/>
          <p:nvPr/>
        </p:nvSpPr>
        <p:spPr>
          <a:xfrm>
            <a:off x="7338060" y="3885128"/>
            <a:ext cx="6521410" cy="1476256"/>
          </a:xfrm>
          <a:prstGeom prst="rect">
            <a:avLst/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8" name="Text 6"/>
          <p:cNvSpPr/>
          <p:nvPr/>
        </p:nvSpPr>
        <p:spPr>
          <a:xfrm>
            <a:off x="7536418" y="4091107"/>
            <a:ext cx="274081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Prevedere Alternative</a:t>
            </a:r>
            <a:endParaRPr lang="en-US" sz="1950" dirty="0"/>
          </a:p>
        </p:txBody>
      </p:sp>
      <p:sp>
        <p:nvSpPr>
          <p:cNvPr id="9" name="Text 7"/>
          <p:cNvSpPr/>
          <p:nvPr/>
        </p:nvSpPr>
        <p:spPr>
          <a:xfrm>
            <a:off x="7536418" y="4520327"/>
            <a:ext cx="611707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Una ToC efficace prevede percorsi alternativi, scenari differenti, strategie di backup</a:t>
            </a:r>
            <a:endParaRPr lang="en-US" sz="2000" dirty="0"/>
          </a:p>
        </p:txBody>
      </p:sp>
      <p:sp>
        <p:nvSpPr>
          <p:cNvPr id="10" name="Shape 8"/>
          <p:cNvSpPr/>
          <p:nvPr/>
        </p:nvSpPr>
        <p:spPr>
          <a:xfrm>
            <a:off x="976908" y="5655290"/>
            <a:ext cx="6521410" cy="1476256"/>
          </a:xfrm>
          <a:prstGeom prst="roundRect">
            <a:avLst>
              <a:gd name="adj" fmla="val 5647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11" name="Text 9"/>
          <p:cNvSpPr/>
          <p:nvPr/>
        </p:nvSpPr>
        <p:spPr>
          <a:xfrm>
            <a:off x="4258747" y="5964198"/>
            <a:ext cx="283523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Modificare nel Tempo</a:t>
            </a:r>
            <a:endParaRPr lang="en-US" sz="1950" dirty="0"/>
          </a:p>
        </p:txBody>
      </p:sp>
      <p:sp>
        <p:nvSpPr>
          <p:cNvPr id="12" name="Text 10"/>
          <p:cNvSpPr/>
          <p:nvPr/>
        </p:nvSpPr>
        <p:spPr>
          <a:xfrm>
            <a:off x="976908" y="6393418"/>
            <a:ext cx="611707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r>
              <a:rPr lang="en-US" sz="20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È normale e auspicabile che una ToC venga rivista quando i dati suggeriscono strategie più efficaci</a:t>
            </a:r>
            <a:endParaRPr lang="en-US" sz="200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42256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75216" y="3109674"/>
            <a:ext cx="6068497" cy="6055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50"/>
              </a:lnSpc>
              <a:buNone/>
            </a:pPr>
            <a:r>
              <a:rPr lang="en-US" sz="38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Il Ruolo dei Finanziatori</a:t>
            </a:r>
            <a:endParaRPr lang="en-US" sz="3800" dirty="0"/>
          </a:p>
        </p:txBody>
      </p:sp>
      <p:sp>
        <p:nvSpPr>
          <p:cNvPr id="4" name="Text 1"/>
          <p:cNvSpPr/>
          <p:nvPr/>
        </p:nvSpPr>
        <p:spPr>
          <a:xfrm>
            <a:off x="775216" y="4005858"/>
            <a:ext cx="13079968" cy="3100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Sempre più finanziatori stanno comprendendo l'importanza dell'adattabilità e accettano modifiche strategiche basate su evidenze.</a:t>
            </a:r>
            <a:endParaRPr lang="en-US" dirty="0"/>
          </a:p>
        </p:txBody>
      </p:sp>
      <p:sp>
        <p:nvSpPr>
          <p:cNvPr id="5" name="Shape 2"/>
          <p:cNvSpPr/>
          <p:nvPr/>
        </p:nvSpPr>
        <p:spPr>
          <a:xfrm>
            <a:off x="775216" y="6038136"/>
            <a:ext cx="13079968" cy="22860"/>
          </a:xfrm>
          <a:prstGeom prst="roundRect">
            <a:avLst>
              <a:gd name="adj" fmla="val 356079"/>
            </a:avLst>
          </a:prstGeom>
          <a:solidFill>
            <a:srgbClr val="DDD3BA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6" name="Shape 3"/>
          <p:cNvSpPr/>
          <p:nvPr/>
        </p:nvSpPr>
        <p:spPr>
          <a:xfrm>
            <a:off x="5083373" y="5456753"/>
            <a:ext cx="22860" cy="581382"/>
          </a:xfrm>
          <a:prstGeom prst="roundRect">
            <a:avLst>
              <a:gd name="adj" fmla="val 356079"/>
            </a:avLst>
          </a:prstGeom>
          <a:solidFill>
            <a:srgbClr val="DDD3BA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7" name="Shape 4"/>
          <p:cNvSpPr/>
          <p:nvPr/>
        </p:nvSpPr>
        <p:spPr>
          <a:xfrm>
            <a:off x="4876800" y="5820132"/>
            <a:ext cx="436007" cy="436007"/>
          </a:xfrm>
          <a:prstGeom prst="roundRect">
            <a:avLst>
              <a:gd name="adj" fmla="val 18669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8" name="Text 5"/>
          <p:cNvSpPr/>
          <p:nvPr/>
        </p:nvSpPr>
        <p:spPr>
          <a:xfrm>
            <a:off x="4949488" y="5856446"/>
            <a:ext cx="290632" cy="3633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22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1</a:t>
            </a:r>
            <a:endParaRPr lang="en-US" sz="2250" dirty="0"/>
          </a:p>
        </p:txBody>
      </p:sp>
      <p:sp>
        <p:nvSpPr>
          <p:cNvPr id="9" name="Text 6"/>
          <p:cNvSpPr/>
          <p:nvPr/>
        </p:nvSpPr>
        <p:spPr>
          <a:xfrm>
            <a:off x="3883462" y="4533900"/>
            <a:ext cx="2422565" cy="3027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19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Logica di Controllo</a:t>
            </a:r>
            <a:endParaRPr lang="en-US" sz="1900" dirty="0"/>
          </a:p>
        </p:txBody>
      </p:sp>
      <p:sp>
        <p:nvSpPr>
          <p:cNvPr id="10" name="Text 7"/>
          <p:cNvSpPr/>
          <p:nvPr/>
        </p:nvSpPr>
        <p:spPr>
          <a:xfrm>
            <a:off x="1429048" y="4925556"/>
            <a:ext cx="8251746" cy="3100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0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Il finanziatore vuole essere sicuro che l'organizzazione faccia esattamente quello promesso</a:t>
            </a:r>
            <a:endParaRPr lang="en-US" sz="2000" dirty="0"/>
          </a:p>
        </p:txBody>
      </p:sp>
      <p:sp>
        <p:nvSpPr>
          <p:cNvPr id="11" name="Shape 8"/>
          <p:cNvSpPr/>
          <p:nvPr/>
        </p:nvSpPr>
        <p:spPr>
          <a:xfrm>
            <a:off x="9524048" y="6038136"/>
            <a:ext cx="22860" cy="581382"/>
          </a:xfrm>
          <a:prstGeom prst="roundRect">
            <a:avLst>
              <a:gd name="adj" fmla="val 356079"/>
            </a:avLst>
          </a:prstGeom>
          <a:solidFill>
            <a:srgbClr val="DDD3BA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12" name="Shape 9"/>
          <p:cNvSpPr/>
          <p:nvPr/>
        </p:nvSpPr>
        <p:spPr>
          <a:xfrm>
            <a:off x="9317474" y="5820132"/>
            <a:ext cx="436007" cy="436007"/>
          </a:xfrm>
          <a:prstGeom prst="roundRect">
            <a:avLst>
              <a:gd name="adj" fmla="val 18669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13" name="Text 10"/>
          <p:cNvSpPr/>
          <p:nvPr/>
        </p:nvSpPr>
        <p:spPr>
          <a:xfrm>
            <a:off x="9390162" y="5856446"/>
            <a:ext cx="290632" cy="3633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22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2</a:t>
            </a:r>
            <a:endParaRPr lang="en-US" sz="2250" dirty="0"/>
          </a:p>
        </p:txBody>
      </p:sp>
      <p:sp>
        <p:nvSpPr>
          <p:cNvPr id="14" name="Text 11"/>
          <p:cNvSpPr/>
          <p:nvPr/>
        </p:nvSpPr>
        <p:spPr>
          <a:xfrm>
            <a:off x="7938135" y="6813352"/>
            <a:ext cx="3194566" cy="3027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19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Logica di Apprendimento</a:t>
            </a:r>
            <a:endParaRPr lang="en-US" sz="1900" dirty="0"/>
          </a:p>
        </p:txBody>
      </p:sp>
      <p:sp>
        <p:nvSpPr>
          <p:cNvPr id="15" name="Text 12"/>
          <p:cNvSpPr/>
          <p:nvPr/>
        </p:nvSpPr>
        <p:spPr>
          <a:xfrm>
            <a:off x="5409605" y="7232332"/>
            <a:ext cx="8251746" cy="3100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0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Entrambi sono interessati a capire cosa funziona meglio per raggiungere obiettivi comuni</a:t>
            </a:r>
            <a:endParaRPr lang="en-US" sz="200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8323" y="990259"/>
            <a:ext cx="657082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Rappresentazione Grafica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868323" y="2402571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4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Disegnare un diagramma chiaro che mostri azioni, risultati, impatti e </a:t>
            </a:r>
          </a:p>
          <a:p>
            <a:pPr marL="0" indent="0" algn="l">
              <a:lnSpc>
                <a:spcPts val="2500"/>
              </a:lnSpc>
              <a:buNone/>
            </a:pPr>
            <a:r>
              <a:rPr lang="en-US" sz="2400" dirty="0" err="1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collegamenti</a:t>
            </a:r>
            <a:r>
              <a:rPr lang="en-US" sz="24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causali non è solo estetico, ma ha funzioni concrete</a:t>
            </a: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.</a:t>
            </a:r>
            <a:endParaRPr lang="en-US" sz="1550" dirty="0"/>
          </a:p>
        </p:txBody>
      </p:sp>
      <p:sp>
        <p:nvSpPr>
          <p:cNvPr id="4" name="Shape 2"/>
          <p:cNvSpPr/>
          <p:nvPr/>
        </p:nvSpPr>
        <p:spPr>
          <a:xfrm>
            <a:off x="793790" y="4327327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5" name="Text 3"/>
          <p:cNvSpPr/>
          <p:nvPr/>
        </p:nvSpPr>
        <p:spPr>
          <a:xfrm>
            <a:off x="1438632" y="4395549"/>
            <a:ext cx="335684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Comunicazione Condivisa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1438632" y="4824770"/>
            <a:ext cx="575250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Permette a tutti gli attori di "vedere" immediatamente la logica del progetto</a:t>
            </a:r>
            <a:endParaRPr lang="en-US" sz="2000" dirty="0"/>
          </a:p>
        </p:txBody>
      </p:sp>
      <p:sp>
        <p:nvSpPr>
          <p:cNvPr id="7" name="Shape 5"/>
          <p:cNvSpPr/>
          <p:nvPr/>
        </p:nvSpPr>
        <p:spPr>
          <a:xfrm>
            <a:off x="7439144" y="4327327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8" name="Text 6"/>
          <p:cNvSpPr/>
          <p:nvPr/>
        </p:nvSpPr>
        <p:spPr>
          <a:xfrm>
            <a:off x="8083987" y="4395549"/>
            <a:ext cx="270605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Ownership Collettiva</a:t>
            </a:r>
            <a:endParaRPr lang="en-US" sz="1950" dirty="0"/>
          </a:p>
        </p:txBody>
      </p:sp>
      <p:sp>
        <p:nvSpPr>
          <p:cNvPr id="9" name="Text 7"/>
          <p:cNvSpPr/>
          <p:nvPr/>
        </p:nvSpPr>
        <p:spPr>
          <a:xfrm>
            <a:off x="8083987" y="4824770"/>
            <a:ext cx="575262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Diventa un oggetto simbolico che appartiene a tutti coloro che hanno contribuito a crearlo</a:t>
            </a:r>
            <a:endParaRPr lang="en-US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71590" y="863798"/>
            <a:ext cx="10639663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Criteri per una Rappresentazione Efficace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3176111"/>
            <a:ext cx="6422231" cy="1506736"/>
          </a:xfrm>
          <a:prstGeom prst="roundRect">
            <a:avLst>
              <a:gd name="adj" fmla="val 7282"/>
            </a:avLst>
          </a:prstGeom>
          <a:solidFill>
            <a:srgbClr val="FFFDFA"/>
          </a:solidFill>
          <a:ln w="2286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4" name="Shape 2"/>
          <p:cNvSpPr/>
          <p:nvPr/>
        </p:nvSpPr>
        <p:spPr>
          <a:xfrm>
            <a:off x="770930" y="3176111"/>
            <a:ext cx="91440" cy="1506736"/>
          </a:xfrm>
          <a:prstGeom prst="roundRect">
            <a:avLst>
              <a:gd name="adj" fmla="val 91163"/>
            </a:avLst>
          </a:prstGeom>
          <a:solidFill>
            <a:srgbClr val="B88E23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5" name="Text 3"/>
          <p:cNvSpPr/>
          <p:nvPr/>
        </p:nvSpPr>
        <p:spPr>
          <a:xfrm>
            <a:off x="1083588" y="339732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Semplicità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1083588" y="3826550"/>
            <a:ext cx="591121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/>
          </a:p>
        </p:txBody>
      </p:sp>
      <p:sp>
        <p:nvSpPr>
          <p:cNvPr id="7" name="Shape 5"/>
          <p:cNvSpPr/>
          <p:nvPr/>
        </p:nvSpPr>
        <p:spPr>
          <a:xfrm>
            <a:off x="7414379" y="3176111"/>
            <a:ext cx="6422231" cy="1506736"/>
          </a:xfrm>
          <a:prstGeom prst="roundRect">
            <a:avLst>
              <a:gd name="adj" fmla="val 7282"/>
            </a:avLst>
          </a:prstGeom>
          <a:solidFill>
            <a:srgbClr val="FFFDFA"/>
          </a:solidFill>
          <a:ln w="2286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8" name="Shape 6"/>
          <p:cNvSpPr/>
          <p:nvPr/>
        </p:nvSpPr>
        <p:spPr>
          <a:xfrm>
            <a:off x="7391519" y="3176111"/>
            <a:ext cx="91440" cy="1506736"/>
          </a:xfrm>
          <a:prstGeom prst="roundRect">
            <a:avLst>
              <a:gd name="adj" fmla="val 91163"/>
            </a:avLst>
          </a:prstGeom>
          <a:solidFill>
            <a:srgbClr val="B88E23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9" name="Text 7"/>
          <p:cNvSpPr/>
          <p:nvPr/>
        </p:nvSpPr>
        <p:spPr>
          <a:xfrm>
            <a:off x="7704177" y="3397329"/>
            <a:ext cx="257341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Collegamenti Chiari</a:t>
            </a:r>
            <a:endParaRPr lang="en-US" sz="1950" dirty="0"/>
          </a:p>
        </p:txBody>
      </p:sp>
      <p:sp>
        <p:nvSpPr>
          <p:cNvPr id="10" name="Text 8"/>
          <p:cNvSpPr/>
          <p:nvPr/>
        </p:nvSpPr>
        <p:spPr>
          <a:xfrm>
            <a:off x="7704177" y="3826550"/>
            <a:ext cx="591121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dirty="0"/>
          </a:p>
        </p:txBody>
      </p:sp>
      <p:sp>
        <p:nvSpPr>
          <p:cNvPr id="11" name="Shape 9"/>
          <p:cNvSpPr/>
          <p:nvPr/>
        </p:nvSpPr>
        <p:spPr>
          <a:xfrm>
            <a:off x="793790" y="4881205"/>
            <a:ext cx="6422231" cy="1189196"/>
          </a:xfrm>
          <a:prstGeom prst="roundRect">
            <a:avLst>
              <a:gd name="adj" fmla="val 9227"/>
            </a:avLst>
          </a:prstGeom>
          <a:solidFill>
            <a:srgbClr val="FFFDFA"/>
          </a:solidFill>
          <a:ln w="2286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12" name="Shape 10"/>
          <p:cNvSpPr/>
          <p:nvPr/>
        </p:nvSpPr>
        <p:spPr>
          <a:xfrm>
            <a:off x="770930" y="4881205"/>
            <a:ext cx="91440" cy="1189196"/>
          </a:xfrm>
          <a:prstGeom prst="roundRect">
            <a:avLst>
              <a:gd name="adj" fmla="val 91163"/>
            </a:avLst>
          </a:prstGeom>
          <a:solidFill>
            <a:srgbClr val="B88E23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13" name="Text 11"/>
          <p:cNvSpPr/>
          <p:nvPr/>
        </p:nvSpPr>
        <p:spPr>
          <a:xfrm>
            <a:off x="1083588" y="510242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Aggiornabilità</a:t>
            </a:r>
            <a:endParaRPr lang="en-US" sz="1950" dirty="0"/>
          </a:p>
        </p:txBody>
      </p:sp>
      <p:sp>
        <p:nvSpPr>
          <p:cNvPr id="14" name="Text 12"/>
          <p:cNvSpPr/>
          <p:nvPr/>
        </p:nvSpPr>
        <p:spPr>
          <a:xfrm>
            <a:off x="1083588" y="5531644"/>
            <a:ext cx="591121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/>
          </a:p>
        </p:txBody>
      </p:sp>
      <p:sp>
        <p:nvSpPr>
          <p:cNvPr id="15" name="Shape 13"/>
          <p:cNvSpPr/>
          <p:nvPr/>
        </p:nvSpPr>
        <p:spPr>
          <a:xfrm>
            <a:off x="7414379" y="4881205"/>
            <a:ext cx="6422231" cy="1189196"/>
          </a:xfrm>
          <a:prstGeom prst="roundRect">
            <a:avLst>
              <a:gd name="adj" fmla="val 9227"/>
            </a:avLst>
          </a:prstGeom>
          <a:solidFill>
            <a:srgbClr val="FFFDFA"/>
          </a:solidFill>
          <a:ln w="2286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16" name="Shape 14"/>
          <p:cNvSpPr/>
          <p:nvPr/>
        </p:nvSpPr>
        <p:spPr>
          <a:xfrm>
            <a:off x="7391519" y="4881205"/>
            <a:ext cx="91440" cy="1189196"/>
          </a:xfrm>
          <a:prstGeom prst="roundRect">
            <a:avLst>
              <a:gd name="adj" fmla="val 91163"/>
            </a:avLst>
          </a:prstGeom>
          <a:solidFill>
            <a:srgbClr val="B88E23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17" name="Text 15"/>
          <p:cNvSpPr/>
          <p:nvPr/>
        </p:nvSpPr>
        <p:spPr>
          <a:xfrm>
            <a:off x="7704177" y="510242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Accessibilità</a:t>
            </a:r>
            <a:endParaRPr lang="en-US" sz="1950" dirty="0"/>
          </a:p>
        </p:txBody>
      </p:sp>
      <p:sp>
        <p:nvSpPr>
          <p:cNvPr id="18" name="Text 16"/>
          <p:cNvSpPr/>
          <p:nvPr/>
        </p:nvSpPr>
        <p:spPr>
          <a:xfrm>
            <a:off x="7704177" y="5531644"/>
            <a:ext cx="591121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84673" y="905299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Rischi da Evitare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3726299"/>
            <a:ext cx="4215289" cy="1793796"/>
          </a:xfrm>
          <a:prstGeom prst="roundRect">
            <a:avLst>
              <a:gd name="adj" fmla="val 4647"/>
            </a:avLst>
          </a:prstGeom>
          <a:solidFill>
            <a:srgbClr val="B88E23"/>
          </a:solidFill>
          <a:ln w="7620">
            <a:solidFill>
              <a:srgbClr val="9E7409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4" name="Text 2"/>
          <p:cNvSpPr/>
          <p:nvPr/>
        </p:nvSpPr>
        <p:spPr>
          <a:xfrm>
            <a:off x="999768" y="3932277"/>
            <a:ext cx="311229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Formalismo </a:t>
            </a:r>
            <a:r>
              <a:rPr lang="en-US" sz="2400" dirty="0">
                <a:solidFill>
                  <a:srgbClr val="00000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Burocratico</a:t>
            </a:r>
            <a:endParaRPr lang="en-US" sz="2400" dirty="0"/>
          </a:p>
        </p:txBody>
      </p:sp>
      <p:sp>
        <p:nvSpPr>
          <p:cNvPr id="6" name="Shape 4"/>
          <p:cNvSpPr/>
          <p:nvPr/>
        </p:nvSpPr>
        <p:spPr>
          <a:xfrm>
            <a:off x="5207437" y="3726299"/>
            <a:ext cx="4215408" cy="1793796"/>
          </a:xfrm>
          <a:prstGeom prst="roundRect">
            <a:avLst>
              <a:gd name="adj" fmla="val 4647"/>
            </a:avLst>
          </a:prstGeom>
          <a:solidFill>
            <a:srgbClr val="B88E23"/>
          </a:solidFill>
          <a:ln w="7620">
            <a:solidFill>
              <a:srgbClr val="9E7409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7" name="Text 5"/>
          <p:cNvSpPr/>
          <p:nvPr/>
        </p:nvSpPr>
        <p:spPr>
          <a:xfrm>
            <a:off x="5413415" y="3932277"/>
            <a:ext cx="265318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00000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Oversemplificazione</a:t>
            </a:r>
            <a:endParaRPr lang="en-US" sz="2400" dirty="0"/>
          </a:p>
        </p:txBody>
      </p:sp>
      <p:sp>
        <p:nvSpPr>
          <p:cNvPr id="9" name="Shape 7"/>
          <p:cNvSpPr/>
          <p:nvPr/>
        </p:nvSpPr>
        <p:spPr>
          <a:xfrm>
            <a:off x="9621203" y="3726299"/>
            <a:ext cx="4215289" cy="1793796"/>
          </a:xfrm>
          <a:prstGeom prst="roundRect">
            <a:avLst>
              <a:gd name="adj" fmla="val 4647"/>
            </a:avLst>
          </a:prstGeom>
          <a:solidFill>
            <a:srgbClr val="B88E23"/>
          </a:solidFill>
          <a:ln w="7620">
            <a:solidFill>
              <a:srgbClr val="9E7409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10" name="Text 8"/>
          <p:cNvSpPr/>
          <p:nvPr/>
        </p:nvSpPr>
        <p:spPr>
          <a:xfrm>
            <a:off x="9827181" y="3932277"/>
            <a:ext cx="248185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00000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Rigidità</a:t>
            </a:r>
            <a:r>
              <a:rPr lang="en-US" sz="1950" dirty="0">
                <a:solidFill>
                  <a:srgbClr val="00000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 Applicativa</a:t>
            </a:r>
            <a:endParaRPr lang="en-US" sz="19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39917"/>
            <a:ext cx="9219248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La Theory of Change come Risposta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256830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La Theory of Change emerge come una risposta metodologica strutturata, rappresentando un vero cambio di paradigma nel modo in cui concepiamo, programmiamo e valutiamo i servizi sociali.</a:t>
            </a:r>
            <a:endParaRPr lang="en-US" sz="15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3115151"/>
            <a:ext cx="6521410" cy="79379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992148" y="410729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Chiarire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992148" y="4536519"/>
            <a:ext cx="612469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Cosa vogliamo cambiare esattamente</a:t>
            </a:r>
            <a:endParaRPr lang="en-US" sz="15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00" y="3115151"/>
            <a:ext cx="6521410" cy="793790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7513558" y="410729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Esplicitare</a:t>
            </a:r>
            <a:endParaRPr lang="en-US" sz="1950" dirty="0"/>
          </a:p>
        </p:txBody>
      </p:sp>
      <p:sp>
        <p:nvSpPr>
          <p:cNvPr id="9" name="Text 5"/>
          <p:cNvSpPr/>
          <p:nvPr/>
        </p:nvSpPr>
        <p:spPr>
          <a:xfrm>
            <a:off x="7513558" y="4536519"/>
            <a:ext cx="612469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Come pensiamo di ottenerlo</a:t>
            </a:r>
            <a:endParaRPr lang="en-US" sz="15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90" y="5052417"/>
            <a:ext cx="6521410" cy="793790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992148" y="604456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Verificare</a:t>
            </a:r>
            <a:endParaRPr lang="en-US" sz="1950" dirty="0"/>
          </a:p>
        </p:txBody>
      </p:sp>
      <p:sp>
        <p:nvSpPr>
          <p:cNvPr id="12" name="Text 7"/>
          <p:cNvSpPr/>
          <p:nvPr/>
        </p:nvSpPr>
        <p:spPr>
          <a:xfrm>
            <a:off x="992148" y="6473785"/>
            <a:ext cx="612469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Se stiamo producendo quel cambiamento</a:t>
            </a:r>
            <a:endParaRPr lang="en-US" sz="1550" dirty="0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5200" y="5052417"/>
            <a:ext cx="6521410" cy="793790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7513558" y="604456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Apprendere</a:t>
            </a:r>
            <a:endParaRPr lang="en-US" sz="1950" dirty="0"/>
          </a:p>
        </p:txBody>
      </p:sp>
      <p:sp>
        <p:nvSpPr>
          <p:cNvPr id="15" name="Text 9"/>
          <p:cNvSpPr/>
          <p:nvPr/>
        </p:nvSpPr>
        <p:spPr>
          <a:xfrm>
            <a:off x="7513558" y="6473785"/>
            <a:ext cx="612469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Dai successi e dai fallimenti</a:t>
            </a:r>
            <a:endParaRPr lang="en-US" sz="1550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29714" y="756729"/>
            <a:ext cx="5752743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Investimenti Necessari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596082" y="2118814"/>
            <a:ext cx="4330065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Competenze Metodologiche</a:t>
            </a:r>
            <a:endParaRPr lang="en-US" sz="2300" dirty="0"/>
          </a:p>
        </p:txBody>
      </p:sp>
      <p:sp>
        <p:nvSpPr>
          <p:cNvPr id="4" name="Text 2"/>
          <p:cNvSpPr/>
          <p:nvPr/>
        </p:nvSpPr>
        <p:spPr>
          <a:xfrm>
            <a:off x="793790" y="3913703"/>
            <a:ext cx="6279356" cy="16468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24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Processi partecipativi</a:t>
            </a:r>
            <a:endParaRPr lang="en-US" sz="2400" dirty="0"/>
          </a:p>
        </p:txBody>
      </p:sp>
      <p:sp>
        <p:nvSpPr>
          <p:cNvPr id="5" name="Text 3"/>
          <p:cNvSpPr/>
          <p:nvPr/>
        </p:nvSpPr>
        <p:spPr>
          <a:xfrm>
            <a:off x="793790" y="4300657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24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Tecniche di facilitazione</a:t>
            </a:r>
            <a:endParaRPr lang="en-US" sz="2400" dirty="0"/>
          </a:p>
        </p:txBody>
      </p:sp>
      <p:sp>
        <p:nvSpPr>
          <p:cNvPr id="6" name="Text 4"/>
          <p:cNvSpPr/>
          <p:nvPr/>
        </p:nvSpPr>
        <p:spPr>
          <a:xfrm>
            <a:off x="793790" y="4687610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24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Gestione costruttiva dei conflitti</a:t>
            </a:r>
            <a:endParaRPr lang="en-US" sz="2400" dirty="0"/>
          </a:p>
        </p:txBody>
      </p:sp>
      <p:sp>
        <p:nvSpPr>
          <p:cNvPr id="7" name="Text 5"/>
          <p:cNvSpPr/>
          <p:nvPr/>
        </p:nvSpPr>
        <p:spPr>
          <a:xfrm>
            <a:off x="793790" y="5074563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24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Metodi di raccolta e analisi dati</a:t>
            </a:r>
            <a:endParaRPr lang="en-US" sz="2400" dirty="0"/>
          </a:p>
        </p:txBody>
      </p:sp>
      <p:sp>
        <p:nvSpPr>
          <p:cNvPr id="8" name="Text 6"/>
          <p:cNvSpPr/>
          <p:nvPr/>
        </p:nvSpPr>
        <p:spPr>
          <a:xfrm>
            <a:off x="7985004" y="2150478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Tempo e Risorse</a:t>
            </a:r>
            <a:endParaRPr lang="en-US" sz="2300" dirty="0"/>
          </a:p>
        </p:txBody>
      </p:sp>
      <p:sp>
        <p:nvSpPr>
          <p:cNvPr id="9" name="Text 7"/>
          <p:cNvSpPr/>
          <p:nvPr/>
        </p:nvSpPr>
        <p:spPr>
          <a:xfrm>
            <a:off x="7564874" y="3913703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24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Riunioni partecipative</a:t>
            </a:r>
            <a:endParaRPr lang="en-US" sz="2400" dirty="0"/>
          </a:p>
        </p:txBody>
      </p:sp>
      <p:sp>
        <p:nvSpPr>
          <p:cNvPr id="10" name="Text 8"/>
          <p:cNvSpPr/>
          <p:nvPr/>
        </p:nvSpPr>
        <p:spPr>
          <a:xfrm>
            <a:off x="7564874" y="4300657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24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Ricerca di evidenze</a:t>
            </a:r>
            <a:endParaRPr lang="en-US" sz="2400" dirty="0"/>
          </a:p>
        </p:txBody>
      </p:sp>
      <p:sp>
        <p:nvSpPr>
          <p:cNvPr id="11" name="Text 9"/>
          <p:cNvSpPr/>
          <p:nvPr/>
        </p:nvSpPr>
        <p:spPr>
          <a:xfrm>
            <a:off x="7564874" y="4687610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24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Progettazione sistema monitoraggio</a:t>
            </a:r>
            <a:endParaRPr lang="en-US" sz="2400" dirty="0"/>
          </a:p>
        </p:txBody>
      </p:sp>
      <p:sp>
        <p:nvSpPr>
          <p:cNvPr id="12" name="Text 10"/>
          <p:cNvSpPr/>
          <p:nvPr/>
        </p:nvSpPr>
        <p:spPr>
          <a:xfrm>
            <a:off x="7564874" y="5074563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24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Formazione del personale</a:t>
            </a:r>
            <a:endParaRPr lang="en-US" sz="2400" dirty="0"/>
          </a:p>
        </p:txBody>
      </p:sp>
      <p:sp>
        <p:nvSpPr>
          <p:cNvPr id="13" name="Text 11"/>
          <p:cNvSpPr/>
          <p:nvPr/>
        </p:nvSpPr>
        <p:spPr>
          <a:xfrm>
            <a:off x="793789" y="6376736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4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Questo investimento si ripaga nel tempo in termini di maggiore efficacia degli interventi</a:t>
            </a: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.</a:t>
            </a:r>
            <a:endParaRPr lang="en-US" sz="1550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94636"/>
            <a:ext cx="5603438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Cultura Organizzativa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1911548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La ToC richiede una cultura aperta al cambiamento e all'apprendimento. Le organizzazioni che interpretano gli errori come fallimenti da nascondere avranno difficoltà a utilizzarla efficacemente.</a:t>
            </a:r>
            <a:endParaRPr lang="en-US" sz="2000" dirty="0"/>
          </a:p>
        </p:txBody>
      </p:sp>
      <p:sp>
        <p:nvSpPr>
          <p:cNvPr id="4" name="Text 2"/>
          <p:cNvSpPr/>
          <p:nvPr/>
        </p:nvSpPr>
        <p:spPr>
          <a:xfrm>
            <a:off x="2254091" y="346329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Sperimentazione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793790" y="3892510"/>
            <a:ext cx="3941207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r>
              <a:rPr lang="en-US" sz="20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Provare approcci nuovi</a:t>
            </a:r>
            <a:endParaRPr lang="en-US" sz="200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769870"/>
            <a:ext cx="4564975" cy="4564975"/>
          </a:xfrm>
          <a:prstGeom prst="rect">
            <a:avLst/>
          </a:prstGeom>
        </p:spPr>
      </p:pic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7864" y="3559552"/>
            <a:ext cx="296942" cy="371118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9895284" y="346329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Verifica</a:t>
            </a:r>
            <a:endParaRPr lang="en-US" sz="1950" dirty="0"/>
          </a:p>
        </p:txBody>
      </p:sp>
      <p:sp>
        <p:nvSpPr>
          <p:cNvPr id="9" name="Text 5"/>
          <p:cNvSpPr/>
          <p:nvPr/>
        </p:nvSpPr>
        <p:spPr>
          <a:xfrm>
            <a:off x="9895284" y="3892510"/>
            <a:ext cx="394132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Testare le ipotesi continuamente</a:t>
            </a:r>
            <a:endParaRPr lang="en-US" sz="200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2769870"/>
            <a:ext cx="4564975" cy="4564975"/>
          </a:xfrm>
          <a:prstGeom prst="rect">
            <a:avLst/>
          </a:prstGeom>
        </p:spPr>
      </p:pic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3738" y="3948053"/>
            <a:ext cx="296942" cy="371118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9895284" y="589454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Apprendimento</a:t>
            </a:r>
            <a:endParaRPr lang="en-US" sz="1950" dirty="0"/>
          </a:p>
        </p:txBody>
      </p:sp>
      <p:sp>
        <p:nvSpPr>
          <p:cNvPr id="13" name="Text 7"/>
          <p:cNvSpPr/>
          <p:nvPr/>
        </p:nvSpPr>
        <p:spPr>
          <a:xfrm>
            <a:off x="9895284" y="6323767"/>
            <a:ext cx="394132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Imparare dagli errori</a:t>
            </a:r>
            <a:endParaRPr lang="en-US" sz="2000" dirty="0"/>
          </a:p>
        </p:txBody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2653" y="2769870"/>
            <a:ext cx="4564975" cy="4564975"/>
          </a:xfrm>
          <a:prstGeom prst="rect">
            <a:avLst/>
          </a:prstGeom>
        </p:spPr>
      </p:pic>
      <p:pic>
        <p:nvPicPr>
          <p:cNvPr id="15" name="Image 5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85237" y="6173926"/>
            <a:ext cx="296942" cy="371118"/>
          </a:xfrm>
          <a:prstGeom prst="rect">
            <a:avLst/>
          </a:prstGeom>
        </p:spPr>
      </p:pic>
      <p:sp>
        <p:nvSpPr>
          <p:cNvPr id="16" name="Text 8"/>
          <p:cNvSpPr/>
          <p:nvPr/>
        </p:nvSpPr>
        <p:spPr>
          <a:xfrm>
            <a:off x="2254091" y="589454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Miglioramento</a:t>
            </a:r>
            <a:endParaRPr lang="en-US" sz="1950" dirty="0"/>
          </a:p>
        </p:txBody>
      </p:sp>
      <p:sp>
        <p:nvSpPr>
          <p:cNvPr id="17" name="Text 9"/>
          <p:cNvSpPr/>
          <p:nvPr/>
        </p:nvSpPr>
        <p:spPr>
          <a:xfrm>
            <a:off x="793790" y="6323767"/>
            <a:ext cx="3941207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r>
              <a:rPr lang="en-US" sz="20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Adattare le strategie</a:t>
            </a:r>
            <a:endParaRPr lang="en-US" sz="2000" dirty="0"/>
          </a:p>
        </p:txBody>
      </p:sp>
      <p:pic>
        <p:nvPicPr>
          <p:cNvPr id="18" name="Image 6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32653" y="2769870"/>
            <a:ext cx="4564975" cy="4564975"/>
          </a:xfrm>
          <a:prstGeom prst="rect">
            <a:avLst/>
          </a:prstGeom>
        </p:spPr>
      </p:pic>
      <p:pic>
        <p:nvPicPr>
          <p:cNvPr id="19" name="Image 7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59363" y="5785425"/>
            <a:ext cx="296942" cy="371118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1"/>
          <p:cNvSpPr/>
          <p:nvPr/>
        </p:nvSpPr>
        <p:spPr>
          <a:xfrm>
            <a:off x="798433" y="403622"/>
            <a:ext cx="13210937" cy="22181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8700"/>
              </a:lnSpc>
              <a:buNone/>
            </a:pPr>
            <a:r>
              <a:rPr lang="en-US" sz="695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Cornice di Apprendimento Dinamico</a:t>
            </a:r>
            <a:endParaRPr lang="en-US" sz="6950" dirty="0"/>
          </a:p>
        </p:txBody>
      </p:sp>
      <p:sp>
        <p:nvSpPr>
          <p:cNvPr id="4" name="Text 2"/>
          <p:cNvSpPr/>
          <p:nvPr/>
        </p:nvSpPr>
        <p:spPr>
          <a:xfrm>
            <a:off x="621030" y="3205638"/>
            <a:ext cx="13210937" cy="5676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La Theory of Change è una cornice di apprendimento dinamico e adattivo che integra pianificazione strategica, implementazione riflessiva e valutazione continua in un unico processo coerente.</a:t>
            </a:r>
            <a:endParaRPr lang="en-US" dirty="0"/>
          </a:p>
        </p:txBody>
      </p:sp>
      <p:sp>
        <p:nvSpPr>
          <p:cNvPr id="5" name="Shape 3"/>
          <p:cNvSpPr/>
          <p:nvPr/>
        </p:nvSpPr>
        <p:spPr>
          <a:xfrm>
            <a:off x="509469" y="5043963"/>
            <a:ext cx="6516767" cy="1067991"/>
          </a:xfrm>
          <a:prstGeom prst="roundRect">
            <a:avLst>
              <a:gd name="adj" fmla="val 6979"/>
            </a:avLst>
          </a:prstGeom>
          <a:solidFill>
            <a:srgbClr val="FFFDFA"/>
          </a:solidFill>
          <a:ln w="2286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6" name="Text 4"/>
          <p:cNvSpPr/>
          <p:nvPr/>
        </p:nvSpPr>
        <p:spPr>
          <a:xfrm>
            <a:off x="909995" y="5194340"/>
            <a:ext cx="2218134" cy="2771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Mappa Strategica</a:t>
            </a:r>
            <a:endParaRPr lang="en-US" sz="1700" dirty="0"/>
          </a:p>
        </p:txBody>
      </p:sp>
      <p:sp>
        <p:nvSpPr>
          <p:cNvPr id="7" name="Text 5"/>
          <p:cNvSpPr/>
          <p:nvPr/>
        </p:nvSpPr>
        <p:spPr>
          <a:xfrm>
            <a:off x="909995" y="5577959"/>
            <a:ext cx="6116241" cy="2838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6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Ci aiuta a orientarci nel territorio complesso del </a:t>
            </a:r>
            <a:r>
              <a:rPr lang="en-US" sz="1600" dirty="0" err="1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cambiamento</a:t>
            </a:r>
            <a:endParaRPr lang="en-US" sz="1600" dirty="0"/>
          </a:p>
        </p:txBody>
      </p:sp>
      <p:sp>
        <p:nvSpPr>
          <p:cNvPr id="8" name="Shape 6"/>
          <p:cNvSpPr/>
          <p:nvPr/>
        </p:nvSpPr>
        <p:spPr>
          <a:xfrm>
            <a:off x="7403902" y="4994077"/>
            <a:ext cx="6516767" cy="1067991"/>
          </a:xfrm>
          <a:prstGeom prst="roundRect">
            <a:avLst>
              <a:gd name="adj" fmla="val 6979"/>
            </a:avLst>
          </a:prstGeom>
          <a:solidFill>
            <a:srgbClr val="FFFDFA"/>
          </a:solidFill>
          <a:ln w="2286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9" name="Text 7"/>
          <p:cNvSpPr/>
          <p:nvPr/>
        </p:nvSpPr>
        <p:spPr>
          <a:xfrm>
            <a:off x="7604165" y="5194340"/>
            <a:ext cx="2339340" cy="2771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Si Adatta al Contesto</a:t>
            </a:r>
            <a:endParaRPr lang="en-US" sz="1700" dirty="0"/>
          </a:p>
        </p:txBody>
      </p:sp>
      <p:sp>
        <p:nvSpPr>
          <p:cNvPr id="10" name="Text 8"/>
          <p:cNvSpPr/>
          <p:nvPr/>
        </p:nvSpPr>
        <p:spPr>
          <a:xfrm>
            <a:off x="7604165" y="5577959"/>
            <a:ext cx="6116241" cy="2838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0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Riconosce che ogni situazione sociale ha le sue specificità</a:t>
            </a:r>
            <a:endParaRPr lang="en-US" sz="2000" dirty="0"/>
          </a:p>
        </p:txBody>
      </p:sp>
      <p:sp>
        <p:nvSpPr>
          <p:cNvPr id="11" name="Shape 9"/>
          <p:cNvSpPr/>
          <p:nvPr/>
        </p:nvSpPr>
        <p:spPr>
          <a:xfrm>
            <a:off x="686872" y="6239470"/>
            <a:ext cx="6516767" cy="1067991"/>
          </a:xfrm>
          <a:prstGeom prst="roundRect">
            <a:avLst>
              <a:gd name="adj" fmla="val 6979"/>
            </a:avLst>
          </a:prstGeom>
          <a:solidFill>
            <a:srgbClr val="FFFDFA"/>
          </a:solidFill>
          <a:ln w="2286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12" name="Text 10"/>
          <p:cNvSpPr/>
          <p:nvPr/>
        </p:nvSpPr>
        <p:spPr>
          <a:xfrm>
            <a:off x="909995" y="6439733"/>
            <a:ext cx="3454003" cy="2771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Si Arricchisce con l'Esperienza</a:t>
            </a:r>
            <a:endParaRPr lang="en-US" sz="1700" dirty="0"/>
          </a:p>
        </p:txBody>
      </p:sp>
      <p:sp>
        <p:nvSpPr>
          <p:cNvPr id="13" name="Text 11"/>
          <p:cNvSpPr/>
          <p:nvPr/>
        </p:nvSpPr>
        <p:spPr>
          <a:xfrm>
            <a:off x="909995" y="6823353"/>
            <a:ext cx="6116241" cy="2838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4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Orientata all'apprendimento continuo</a:t>
            </a:r>
            <a:endParaRPr lang="en-US" sz="2400" dirty="0"/>
          </a:p>
        </p:txBody>
      </p:sp>
      <p:sp>
        <p:nvSpPr>
          <p:cNvPr id="14" name="Shape 12"/>
          <p:cNvSpPr/>
          <p:nvPr/>
        </p:nvSpPr>
        <p:spPr>
          <a:xfrm>
            <a:off x="7403902" y="6239470"/>
            <a:ext cx="6516767" cy="1067991"/>
          </a:xfrm>
          <a:prstGeom prst="roundRect">
            <a:avLst>
              <a:gd name="adj" fmla="val 6979"/>
            </a:avLst>
          </a:prstGeom>
          <a:solidFill>
            <a:srgbClr val="FFFDFA"/>
          </a:solidFill>
          <a:ln w="2286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15" name="Text 13"/>
          <p:cNvSpPr/>
          <p:nvPr/>
        </p:nvSpPr>
        <p:spPr>
          <a:xfrm>
            <a:off x="7604165" y="6439733"/>
            <a:ext cx="2953226" cy="2771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Si Corregge con i Risultati</a:t>
            </a:r>
            <a:endParaRPr lang="en-US" sz="1700" dirty="0"/>
          </a:p>
        </p:txBody>
      </p:sp>
      <p:sp>
        <p:nvSpPr>
          <p:cNvPr id="16" name="Text 14"/>
          <p:cNvSpPr/>
          <p:nvPr/>
        </p:nvSpPr>
        <p:spPr>
          <a:xfrm>
            <a:off x="7604165" y="6823353"/>
            <a:ext cx="6116241" cy="2838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0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Fondata sull'evidenza piuttosto che sull'ideologia</a:t>
            </a:r>
            <a:endParaRPr lang="en-US" sz="2000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79383" y="794401"/>
            <a:ext cx="9151263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Le Quattro Domande Fondamentali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3133487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4" name="Text 2"/>
          <p:cNvSpPr/>
          <p:nvPr/>
        </p:nvSpPr>
        <p:spPr>
          <a:xfrm>
            <a:off x="868204" y="3170694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1</a:t>
            </a:r>
            <a:endParaRPr lang="en-US" sz="2300" dirty="0"/>
          </a:p>
        </p:txBody>
      </p:sp>
      <p:sp>
        <p:nvSpPr>
          <p:cNvPr id="5" name="Text 3"/>
          <p:cNvSpPr/>
          <p:nvPr/>
        </p:nvSpPr>
        <p:spPr>
          <a:xfrm>
            <a:off x="1438632" y="3201710"/>
            <a:ext cx="315599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Dove Vogliamo Arrivare?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1438632" y="3630930"/>
            <a:ext cx="575250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Definire con precisione gli impatti di lungo periodo: quali aspetti della vita delle persone, per chi, entro quando, in che misura</a:t>
            </a:r>
            <a:endParaRPr lang="en-US" sz="2000" dirty="0"/>
          </a:p>
        </p:txBody>
      </p:sp>
      <p:sp>
        <p:nvSpPr>
          <p:cNvPr id="7" name="Shape 5"/>
          <p:cNvSpPr/>
          <p:nvPr/>
        </p:nvSpPr>
        <p:spPr>
          <a:xfrm>
            <a:off x="7439144" y="3133487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8" name="Text 6"/>
          <p:cNvSpPr/>
          <p:nvPr/>
        </p:nvSpPr>
        <p:spPr>
          <a:xfrm>
            <a:off x="7513558" y="3170694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2</a:t>
            </a:r>
            <a:endParaRPr lang="en-US" sz="2300" dirty="0"/>
          </a:p>
        </p:txBody>
      </p:sp>
      <p:sp>
        <p:nvSpPr>
          <p:cNvPr id="9" name="Text 7"/>
          <p:cNvSpPr/>
          <p:nvPr/>
        </p:nvSpPr>
        <p:spPr>
          <a:xfrm>
            <a:off x="8083987" y="3201710"/>
            <a:ext cx="369331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Come Pensiamo di Arrivarci?</a:t>
            </a:r>
            <a:endParaRPr lang="en-US" sz="1950" dirty="0"/>
          </a:p>
        </p:txBody>
      </p:sp>
      <p:sp>
        <p:nvSpPr>
          <p:cNvPr id="10" name="Text 8"/>
          <p:cNvSpPr/>
          <p:nvPr/>
        </p:nvSpPr>
        <p:spPr>
          <a:xfrm>
            <a:off x="8083987" y="3630930"/>
            <a:ext cx="575262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Esplicitare la teoria causale: perché certe azioni produrranno certi risultati, attraverso quali meccanismi, con quali tempi</a:t>
            </a:r>
            <a:endParaRPr lang="en-US" sz="2000" dirty="0"/>
          </a:p>
        </p:txBody>
      </p:sp>
      <p:sp>
        <p:nvSpPr>
          <p:cNvPr id="11" name="Shape 9"/>
          <p:cNvSpPr/>
          <p:nvPr/>
        </p:nvSpPr>
        <p:spPr>
          <a:xfrm>
            <a:off x="793790" y="4980384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12" name="Text 10"/>
          <p:cNvSpPr/>
          <p:nvPr/>
        </p:nvSpPr>
        <p:spPr>
          <a:xfrm>
            <a:off x="868204" y="5017591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3</a:t>
            </a:r>
            <a:endParaRPr lang="en-US" sz="2300" dirty="0"/>
          </a:p>
        </p:txBody>
      </p:sp>
      <p:sp>
        <p:nvSpPr>
          <p:cNvPr id="13" name="Text 11"/>
          <p:cNvSpPr/>
          <p:nvPr/>
        </p:nvSpPr>
        <p:spPr>
          <a:xfrm>
            <a:off x="1438632" y="5048607"/>
            <a:ext cx="421838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Su Quali Presupposti ci Basiamo?</a:t>
            </a:r>
            <a:endParaRPr lang="en-US" sz="1950" dirty="0"/>
          </a:p>
        </p:txBody>
      </p:sp>
      <p:sp>
        <p:nvSpPr>
          <p:cNvPr id="14" name="Text 12"/>
          <p:cNvSpPr/>
          <p:nvPr/>
        </p:nvSpPr>
        <p:spPr>
          <a:xfrm>
            <a:off x="1438632" y="5477828"/>
            <a:ext cx="575250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Rendere visibili e discutibili le assumptions che guidano le nostre scelte</a:t>
            </a:r>
            <a:endParaRPr lang="en-US" sz="2000" dirty="0"/>
          </a:p>
        </p:txBody>
      </p:sp>
      <p:sp>
        <p:nvSpPr>
          <p:cNvPr id="15" name="Shape 13"/>
          <p:cNvSpPr/>
          <p:nvPr/>
        </p:nvSpPr>
        <p:spPr>
          <a:xfrm>
            <a:off x="7439144" y="4980384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16" name="Text 14"/>
          <p:cNvSpPr/>
          <p:nvPr/>
        </p:nvSpPr>
        <p:spPr>
          <a:xfrm>
            <a:off x="7513558" y="5017591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4</a:t>
            </a:r>
            <a:endParaRPr lang="en-US" sz="2300" dirty="0"/>
          </a:p>
        </p:txBody>
      </p:sp>
      <p:sp>
        <p:nvSpPr>
          <p:cNvPr id="17" name="Text 15"/>
          <p:cNvSpPr/>
          <p:nvPr/>
        </p:nvSpPr>
        <p:spPr>
          <a:xfrm>
            <a:off x="8083987" y="5048607"/>
            <a:ext cx="535769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Come Verificheremo se la Strada è Giusta?</a:t>
            </a:r>
            <a:endParaRPr lang="en-US" sz="1950" dirty="0"/>
          </a:p>
        </p:txBody>
      </p:sp>
      <p:sp>
        <p:nvSpPr>
          <p:cNvPr id="18" name="Text 16"/>
          <p:cNvSpPr/>
          <p:nvPr/>
        </p:nvSpPr>
        <p:spPr>
          <a:xfrm>
            <a:off x="8083987" y="5477828"/>
            <a:ext cx="575262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Progettare sistemi di monitoraggio per capire non solo se otteniamo risultati, ma perché</a:t>
            </a:r>
            <a:endParaRPr lang="en-US" sz="2000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01403"/>
            <a:ext cx="10074116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Da Azione Intenzionale a Trasformativa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324037"/>
            <a:ext cx="3067645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Azione Intenzionale</a:t>
            </a:r>
            <a:endParaRPr lang="en-US" sz="2300" dirty="0"/>
          </a:p>
        </p:txBody>
      </p:sp>
      <p:sp>
        <p:nvSpPr>
          <p:cNvPr id="4" name="Text 2"/>
          <p:cNvSpPr/>
          <p:nvPr/>
        </p:nvSpPr>
        <p:spPr>
          <a:xfrm>
            <a:off x="633152" y="3172358"/>
            <a:ext cx="62793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Guidata da buone intenzioni, generosità, solidarietà. Si considera riuscita se ha fatto quello che si era proposta:</a:t>
            </a:r>
            <a:endParaRPr lang="en-US" sz="2000" dirty="0"/>
          </a:p>
        </p:txBody>
      </p:sp>
      <p:sp>
        <p:nvSpPr>
          <p:cNvPr id="5" name="Text 3"/>
          <p:cNvSpPr/>
          <p:nvPr/>
        </p:nvSpPr>
        <p:spPr>
          <a:xfrm>
            <a:off x="793790" y="4784408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24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Corsi organizzati</a:t>
            </a:r>
            <a:endParaRPr lang="en-US" sz="2400" dirty="0"/>
          </a:p>
        </p:txBody>
      </p:sp>
      <p:sp>
        <p:nvSpPr>
          <p:cNvPr id="6" name="Text 4"/>
          <p:cNvSpPr/>
          <p:nvPr/>
        </p:nvSpPr>
        <p:spPr>
          <a:xfrm>
            <a:off x="793790" y="5171361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24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Destinatari raggiunti</a:t>
            </a:r>
            <a:endParaRPr lang="en-US" sz="2400" dirty="0"/>
          </a:p>
        </p:txBody>
      </p:sp>
      <p:sp>
        <p:nvSpPr>
          <p:cNvPr id="7" name="Text 5"/>
          <p:cNvSpPr/>
          <p:nvPr/>
        </p:nvSpPr>
        <p:spPr>
          <a:xfrm>
            <a:off x="793790" y="5558314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24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Materiali distribuiti</a:t>
            </a:r>
            <a:endParaRPr lang="en-US" sz="2400" dirty="0"/>
          </a:p>
        </p:txBody>
      </p:sp>
      <p:sp>
        <p:nvSpPr>
          <p:cNvPr id="8" name="Text 6"/>
          <p:cNvSpPr/>
          <p:nvPr/>
        </p:nvSpPr>
        <p:spPr>
          <a:xfrm>
            <a:off x="7564874" y="2324037"/>
            <a:ext cx="3297912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Azione Trasformativa</a:t>
            </a:r>
            <a:endParaRPr lang="en-US" sz="2300" dirty="0"/>
          </a:p>
        </p:txBody>
      </p:sp>
      <p:sp>
        <p:nvSpPr>
          <p:cNvPr id="9" name="Text 7"/>
          <p:cNvSpPr/>
          <p:nvPr/>
        </p:nvSpPr>
        <p:spPr>
          <a:xfrm>
            <a:off x="7564874" y="3127652"/>
            <a:ext cx="62793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Integra valori con competenza metodologica e verifica rigorosa. Si considera riuscita solo se ha cambiato qualcosa:</a:t>
            </a:r>
            <a:endParaRPr lang="en-US" sz="2000" dirty="0"/>
          </a:p>
        </p:txBody>
      </p:sp>
      <p:sp>
        <p:nvSpPr>
          <p:cNvPr id="10" name="Text 8"/>
          <p:cNvSpPr/>
          <p:nvPr/>
        </p:nvSpPr>
        <p:spPr>
          <a:xfrm>
            <a:off x="7564874" y="4784408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24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Vite delle persone</a:t>
            </a:r>
            <a:endParaRPr lang="en-US" sz="2400" dirty="0"/>
          </a:p>
        </p:txBody>
      </p:sp>
      <p:sp>
        <p:nvSpPr>
          <p:cNvPr id="11" name="Text 9"/>
          <p:cNvSpPr/>
          <p:nvPr/>
        </p:nvSpPr>
        <p:spPr>
          <a:xfrm>
            <a:off x="7564874" y="5171361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24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Funzionamento del territorio</a:t>
            </a:r>
            <a:endParaRPr lang="en-US" sz="2400" dirty="0"/>
          </a:p>
        </p:txBody>
      </p:sp>
      <p:sp>
        <p:nvSpPr>
          <p:cNvPr id="12" name="Text 10"/>
          <p:cNvSpPr/>
          <p:nvPr/>
        </p:nvSpPr>
        <p:spPr>
          <a:xfrm>
            <a:off x="7564874" y="5558314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24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Strutture sociali</a:t>
            </a:r>
            <a:endParaRPr lang="en-US" sz="2400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63827"/>
            <a:ext cx="7550706" cy="11440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850"/>
              </a:lnSpc>
              <a:buNone/>
            </a:pP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917733" y="1170264"/>
            <a:ext cx="13042821" cy="11856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2400" b="1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La Theory of Change ci ricorda che un progetto è davvero </a:t>
            </a:r>
            <a:r>
              <a:rPr lang="en-US" sz="2400" b="1" dirty="0" err="1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riuscito</a:t>
            </a:r>
            <a:r>
              <a:rPr lang="en-US" sz="2400" b="1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solo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2400" b="1" dirty="0" err="1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quando</a:t>
            </a:r>
            <a:r>
              <a:rPr lang="en-US" sz="2400" b="1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riesce a cambiare, anche un po', il mondo attorno a sé.</a:t>
            </a:r>
            <a:endParaRPr lang="en-US" sz="2400" b="1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3045500"/>
            <a:ext cx="496133" cy="496133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793790" y="3789640"/>
            <a:ext cx="280725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Intelligenza Strategica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793790" y="4218861"/>
            <a:ext cx="6397347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Capacità di leggere il contesto e progettare interventi efficaci</a:t>
            </a:r>
            <a:endParaRPr lang="en-US" sz="15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9144" y="3045500"/>
            <a:ext cx="496133" cy="496133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7439144" y="3789640"/>
            <a:ext cx="342650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Competenza Metodologica</a:t>
            </a:r>
            <a:endParaRPr lang="en-US" sz="1950" dirty="0"/>
          </a:p>
        </p:txBody>
      </p:sp>
      <p:sp>
        <p:nvSpPr>
          <p:cNvPr id="9" name="Text 5"/>
          <p:cNvSpPr/>
          <p:nvPr/>
        </p:nvSpPr>
        <p:spPr>
          <a:xfrm>
            <a:off x="7439144" y="4218861"/>
            <a:ext cx="639746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Padronanza degli strumenti di programmazione e valutazione</a:t>
            </a:r>
            <a:endParaRPr lang="en-US" sz="15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90" y="4933236"/>
            <a:ext cx="496133" cy="496133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793790" y="567737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Capacità di Ascolto</a:t>
            </a:r>
            <a:endParaRPr lang="en-US" sz="1950" dirty="0"/>
          </a:p>
        </p:txBody>
      </p:sp>
      <p:sp>
        <p:nvSpPr>
          <p:cNvPr id="12" name="Text 7"/>
          <p:cNvSpPr/>
          <p:nvPr/>
        </p:nvSpPr>
        <p:spPr>
          <a:xfrm>
            <a:off x="793790" y="6106597"/>
            <a:ext cx="6397347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Attenzione ai bisogni reali delle persone e del territorio</a:t>
            </a:r>
            <a:endParaRPr lang="en-US" sz="1550" dirty="0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9144" y="4933236"/>
            <a:ext cx="496133" cy="496133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7439144" y="567737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Flessibilità Tattica</a:t>
            </a:r>
            <a:endParaRPr lang="en-US" sz="1950" dirty="0"/>
          </a:p>
        </p:txBody>
      </p:sp>
      <p:sp>
        <p:nvSpPr>
          <p:cNvPr id="15" name="Text 9"/>
          <p:cNvSpPr/>
          <p:nvPr/>
        </p:nvSpPr>
        <p:spPr>
          <a:xfrm>
            <a:off x="7439144" y="6106597"/>
            <a:ext cx="639746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Adattamento delle modalità operative mantenendo la direzione strategica</a:t>
            </a:r>
            <a:endParaRPr lang="en-US" sz="1550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869092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Umiltà e Coraggio</a:t>
            </a:r>
            <a:endParaRPr lang="en-US" sz="3900" dirty="0"/>
          </a:p>
        </p:txBody>
      </p:sp>
      <p:sp>
        <p:nvSpPr>
          <p:cNvPr id="4" name="Shape 1"/>
          <p:cNvSpPr/>
          <p:nvPr/>
        </p:nvSpPr>
        <p:spPr>
          <a:xfrm>
            <a:off x="793790" y="2898934"/>
            <a:ext cx="22860" cy="3349347"/>
          </a:xfrm>
          <a:prstGeom prst="roundRect">
            <a:avLst>
              <a:gd name="adj" fmla="val 364651"/>
            </a:avLst>
          </a:prstGeom>
          <a:solidFill>
            <a:srgbClr val="DDD3BA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5" name="Shape 2"/>
          <p:cNvSpPr/>
          <p:nvPr/>
        </p:nvSpPr>
        <p:spPr>
          <a:xfrm>
            <a:off x="816650" y="2898934"/>
            <a:ext cx="7556421" cy="1476256"/>
          </a:xfrm>
          <a:prstGeom prst="rect">
            <a:avLst/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6" name="Text 3"/>
          <p:cNvSpPr/>
          <p:nvPr/>
        </p:nvSpPr>
        <p:spPr>
          <a:xfrm>
            <a:off x="1015008" y="310491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Umiltà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1015008" y="3534132"/>
            <a:ext cx="715208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Disponibilità a riconoscere i propri errori, imparare dall'esperienza, modificare le convinzioni quando l'evidenza lo suggerisce</a:t>
            </a:r>
            <a:endParaRPr lang="en-US" sz="2000" dirty="0"/>
          </a:p>
        </p:txBody>
      </p:sp>
      <p:sp>
        <p:nvSpPr>
          <p:cNvPr id="8" name="Shape 5"/>
          <p:cNvSpPr/>
          <p:nvPr/>
        </p:nvSpPr>
        <p:spPr>
          <a:xfrm>
            <a:off x="816650" y="4772025"/>
            <a:ext cx="7556421" cy="1476256"/>
          </a:xfrm>
          <a:prstGeom prst="rect">
            <a:avLst/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9" name="Text 6"/>
          <p:cNvSpPr/>
          <p:nvPr/>
        </p:nvSpPr>
        <p:spPr>
          <a:xfrm>
            <a:off x="1015008" y="497800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Coraggio</a:t>
            </a:r>
            <a:endParaRPr lang="en-US" sz="1950" dirty="0"/>
          </a:p>
        </p:txBody>
      </p:sp>
      <p:sp>
        <p:nvSpPr>
          <p:cNvPr id="10" name="Text 7"/>
          <p:cNvSpPr/>
          <p:nvPr/>
        </p:nvSpPr>
        <p:spPr>
          <a:xfrm>
            <a:off x="1015008" y="5407223"/>
            <a:ext cx="715208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Sperimentare approcci nuovi, sfidare pratiche consolidate, misurarsi con standard elevati di efficacia e impatto</a:t>
            </a:r>
            <a:endParaRPr lang="en-US" sz="2000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69085" y="711723"/>
            <a:ext cx="8479988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Per il Vostro Futuro Professionale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1971600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4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La Theory of Change non è solo uno strumento tecnico da imparare, ma un invito a pensare il vostro futuro lavoro in termini più ambiziosi e rigorosi.</a:t>
            </a:r>
            <a:endParaRPr lang="en-US" sz="2400" dirty="0"/>
          </a:p>
        </p:txBody>
      </p:sp>
      <p:sp>
        <p:nvSpPr>
          <p:cNvPr id="4" name="Shape 2"/>
          <p:cNvSpPr/>
          <p:nvPr/>
        </p:nvSpPr>
        <p:spPr>
          <a:xfrm>
            <a:off x="793790" y="4371737"/>
            <a:ext cx="4215289" cy="22860"/>
          </a:xfrm>
          <a:prstGeom prst="rect">
            <a:avLst/>
          </a:prstGeom>
          <a:solidFill>
            <a:srgbClr val="B88E23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5" name="Text 3"/>
          <p:cNvSpPr/>
          <p:nvPr/>
        </p:nvSpPr>
        <p:spPr>
          <a:xfrm>
            <a:off x="793790" y="4516636"/>
            <a:ext cx="250317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Non Accontentatevi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793790" y="4945856"/>
            <a:ext cx="4215289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Non basta "fare del bene", chiedetevi sempre: "Stiamo davvero cambiando qualcosa? Come lo sappiamo?"</a:t>
            </a:r>
            <a:endParaRPr lang="en-US" sz="2000" dirty="0"/>
          </a:p>
        </p:txBody>
      </p:sp>
      <p:sp>
        <p:nvSpPr>
          <p:cNvPr id="7" name="Shape 5"/>
          <p:cNvSpPr/>
          <p:nvPr/>
        </p:nvSpPr>
        <p:spPr>
          <a:xfrm>
            <a:off x="5207437" y="4371737"/>
            <a:ext cx="4215408" cy="22860"/>
          </a:xfrm>
          <a:prstGeom prst="rect">
            <a:avLst/>
          </a:prstGeom>
          <a:solidFill>
            <a:srgbClr val="B88E23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8" name="Text 6"/>
          <p:cNvSpPr/>
          <p:nvPr/>
        </p:nvSpPr>
        <p:spPr>
          <a:xfrm>
            <a:off x="5207437" y="4516636"/>
            <a:ext cx="286821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Costruite Competenze</a:t>
            </a:r>
            <a:endParaRPr lang="en-US" sz="1950" dirty="0"/>
          </a:p>
        </p:txBody>
      </p:sp>
      <p:sp>
        <p:nvSpPr>
          <p:cNvPr id="9" name="Text 7"/>
          <p:cNvSpPr/>
          <p:nvPr/>
        </p:nvSpPr>
        <p:spPr>
          <a:xfrm>
            <a:off x="5207437" y="4945856"/>
            <a:ext cx="4215408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Basate la professionalità su ricerca sistematica dell'evidenza e verifica rigorosa dei risultati</a:t>
            </a:r>
            <a:endParaRPr lang="en-US" sz="2000" dirty="0"/>
          </a:p>
        </p:txBody>
      </p:sp>
      <p:sp>
        <p:nvSpPr>
          <p:cNvPr id="10" name="Shape 8"/>
          <p:cNvSpPr/>
          <p:nvPr/>
        </p:nvSpPr>
        <p:spPr>
          <a:xfrm>
            <a:off x="9621203" y="4371737"/>
            <a:ext cx="4215289" cy="22860"/>
          </a:xfrm>
          <a:prstGeom prst="rect">
            <a:avLst/>
          </a:prstGeom>
          <a:solidFill>
            <a:srgbClr val="B88E23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11" name="Text 9"/>
          <p:cNvSpPr/>
          <p:nvPr/>
        </p:nvSpPr>
        <p:spPr>
          <a:xfrm>
            <a:off x="9621203" y="4516636"/>
            <a:ext cx="278368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Sperimentate Sempre</a:t>
            </a:r>
            <a:endParaRPr lang="en-US" sz="1950" dirty="0"/>
          </a:p>
        </p:txBody>
      </p:sp>
      <p:sp>
        <p:nvSpPr>
          <p:cNvPr id="12" name="Text 10"/>
          <p:cNvSpPr/>
          <p:nvPr/>
        </p:nvSpPr>
        <p:spPr>
          <a:xfrm>
            <a:off x="9621203" y="4945856"/>
            <a:ext cx="4215289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Vedete il lavoro come processo continuo di sperimentazione, apprendimento e miglioramento</a:t>
            </a:r>
            <a:endParaRPr lang="en-US" sz="2000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24245"/>
            <a:ext cx="7364135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Il Valore della Partecipazione</a:t>
            </a:r>
            <a:endParaRPr lang="en-US" sz="3900" dirty="0"/>
          </a:p>
        </p:txBody>
      </p:sp>
      <p:sp>
        <p:nvSpPr>
          <p:cNvPr id="4" name="Text 2"/>
          <p:cNvSpPr/>
          <p:nvPr/>
        </p:nvSpPr>
        <p:spPr>
          <a:xfrm>
            <a:off x="2551748" y="311348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Co-protagonisti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793790" y="3542705"/>
            <a:ext cx="423886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r>
              <a:rPr lang="en-US" sz="20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Non destinatari passivi ma attori del cambiamento</a:t>
            </a:r>
            <a:endParaRPr lang="en-US" sz="200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499479"/>
            <a:ext cx="4564975" cy="4564975"/>
          </a:xfrm>
          <a:prstGeom prst="rect">
            <a:avLst/>
          </a:prstGeom>
        </p:spPr>
      </p:pic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4305" y="3776246"/>
            <a:ext cx="279083" cy="348853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9597628" y="311348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Empowerment</a:t>
            </a:r>
            <a:endParaRPr lang="en-US" sz="1950" dirty="0"/>
          </a:p>
        </p:txBody>
      </p:sp>
      <p:sp>
        <p:nvSpPr>
          <p:cNvPr id="9" name="Text 5"/>
          <p:cNvSpPr/>
          <p:nvPr/>
        </p:nvSpPr>
        <p:spPr>
          <a:xfrm>
            <a:off x="9597628" y="3542705"/>
            <a:ext cx="4238982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4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Sviluppare capacità autonome di trasformazione</a:t>
            </a:r>
            <a:endParaRPr lang="en-US" sz="240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2499479"/>
            <a:ext cx="4564975" cy="4564975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9597628" y="570357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Ownership</a:t>
            </a:r>
            <a:endParaRPr lang="en-US" sz="1950" dirty="0"/>
          </a:p>
        </p:txBody>
      </p:sp>
      <p:sp>
        <p:nvSpPr>
          <p:cNvPr id="12" name="Text 7"/>
          <p:cNvSpPr/>
          <p:nvPr/>
        </p:nvSpPr>
        <p:spPr>
          <a:xfrm>
            <a:off x="9597628" y="6132790"/>
            <a:ext cx="4238982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Appropriazione del processo di cambiamento</a:t>
            </a:r>
            <a:endParaRPr lang="en-US" sz="2000" dirty="0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2653" y="2499479"/>
            <a:ext cx="4564975" cy="4564975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2551748" y="570357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Sostenibilità</a:t>
            </a:r>
            <a:endParaRPr lang="en-US" sz="1950" dirty="0"/>
          </a:p>
        </p:txBody>
      </p:sp>
      <p:sp>
        <p:nvSpPr>
          <p:cNvPr id="15" name="Text 9"/>
          <p:cNvSpPr/>
          <p:nvPr/>
        </p:nvSpPr>
        <p:spPr>
          <a:xfrm>
            <a:off x="793790" y="6132790"/>
            <a:ext cx="423886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r>
              <a:rPr lang="en-US" sz="20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Cambiamenti che perdurano nel tempo</a:t>
            </a:r>
            <a:endParaRPr lang="en-US" sz="2000" dirty="0"/>
          </a:p>
        </p:txBody>
      </p:sp>
      <p:pic>
        <p:nvPicPr>
          <p:cNvPr id="1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2653" y="2499479"/>
            <a:ext cx="4564975" cy="456497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430655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Le Radici Storiche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4623197"/>
            <a:ext cx="13042821" cy="22860"/>
          </a:xfrm>
          <a:prstGeom prst="roundRect">
            <a:avLst>
              <a:gd name="adj" fmla="val 364651"/>
            </a:avLst>
          </a:prstGeom>
          <a:solidFill>
            <a:srgbClr val="DDD3BA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4" name="Shape 2"/>
          <p:cNvSpPr/>
          <p:nvPr/>
        </p:nvSpPr>
        <p:spPr>
          <a:xfrm>
            <a:off x="3316486" y="4027884"/>
            <a:ext cx="22860" cy="595313"/>
          </a:xfrm>
          <a:prstGeom prst="roundRect">
            <a:avLst>
              <a:gd name="adj" fmla="val 364651"/>
            </a:avLst>
          </a:prstGeom>
          <a:solidFill>
            <a:srgbClr val="DDD3BA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5" name="Shape 3"/>
          <p:cNvSpPr/>
          <p:nvPr/>
        </p:nvSpPr>
        <p:spPr>
          <a:xfrm>
            <a:off x="3104674" y="4399955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6" name="Text 4"/>
          <p:cNvSpPr/>
          <p:nvPr/>
        </p:nvSpPr>
        <p:spPr>
          <a:xfrm>
            <a:off x="3179088" y="4437162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1</a:t>
            </a:r>
            <a:endParaRPr lang="en-US" sz="2300" dirty="0"/>
          </a:p>
        </p:txBody>
      </p:sp>
      <p:sp>
        <p:nvSpPr>
          <p:cNvPr id="7" name="Text 5"/>
          <p:cNvSpPr/>
          <p:nvPr/>
        </p:nvSpPr>
        <p:spPr>
          <a:xfrm>
            <a:off x="1960483" y="2447568"/>
            <a:ext cx="273486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1995 - Aspen Institute</a:t>
            </a:r>
            <a:endParaRPr lang="en-US" sz="1950" dirty="0"/>
          </a:p>
        </p:txBody>
      </p:sp>
      <p:sp>
        <p:nvSpPr>
          <p:cNvPr id="8" name="Text 6"/>
          <p:cNvSpPr/>
          <p:nvPr/>
        </p:nvSpPr>
        <p:spPr>
          <a:xfrm>
            <a:off x="992148" y="2876788"/>
            <a:ext cx="467153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Nasce la Theory of Change negli Stati Uniti per valutare iniziative comunitarie complesse su larga scala.</a:t>
            </a:r>
            <a:endParaRPr lang="en-US" sz="1550" dirty="0"/>
          </a:p>
        </p:txBody>
      </p:sp>
      <p:sp>
        <p:nvSpPr>
          <p:cNvPr id="9" name="Shape 7"/>
          <p:cNvSpPr/>
          <p:nvPr/>
        </p:nvSpPr>
        <p:spPr>
          <a:xfrm>
            <a:off x="5974556" y="4623197"/>
            <a:ext cx="22860" cy="595313"/>
          </a:xfrm>
          <a:prstGeom prst="roundRect">
            <a:avLst>
              <a:gd name="adj" fmla="val 364651"/>
            </a:avLst>
          </a:prstGeom>
          <a:solidFill>
            <a:srgbClr val="DDD3BA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10" name="Shape 8"/>
          <p:cNvSpPr/>
          <p:nvPr/>
        </p:nvSpPr>
        <p:spPr>
          <a:xfrm>
            <a:off x="5762744" y="4399955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11" name="Text 9"/>
          <p:cNvSpPr/>
          <p:nvPr/>
        </p:nvSpPr>
        <p:spPr>
          <a:xfrm>
            <a:off x="5837158" y="4437162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2</a:t>
            </a:r>
            <a:endParaRPr lang="en-US" sz="2300" dirty="0"/>
          </a:p>
        </p:txBody>
      </p:sp>
      <p:sp>
        <p:nvSpPr>
          <p:cNvPr id="12" name="Text 10"/>
          <p:cNvSpPr/>
          <p:nvPr/>
        </p:nvSpPr>
        <p:spPr>
          <a:xfrm>
            <a:off x="4745593" y="541698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Carol Weiss</a:t>
            </a:r>
            <a:endParaRPr lang="en-US" sz="1950" dirty="0"/>
          </a:p>
        </p:txBody>
      </p:sp>
      <p:sp>
        <p:nvSpPr>
          <p:cNvPr id="13" name="Text 11"/>
          <p:cNvSpPr/>
          <p:nvPr/>
        </p:nvSpPr>
        <p:spPr>
          <a:xfrm>
            <a:off x="3650218" y="5846207"/>
            <a:ext cx="467165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Sociologa che formalizza il concetto per rendere visibili i passaggi logici tra azione e cambiamento.</a:t>
            </a:r>
            <a:endParaRPr lang="en-US" sz="1550" dirty="0"/>
          </a:p>
        </p:txBody>
      </p:sp>
      <p:sp>
        <p:nvSpPr>
          <p:cNvPr id="14" name="Shape 12"/>
          <p:cNvSpPr/>
          <p:nvPr/>
        </p:nvSpPr>
        <p:spPr>
          <a:xfrm>
            <a:off x="8632746" y="4027884"/>
            <a:ext cx="22860" cy="595313"/>
          </a:xfrm>
          <a:prstGeom prst="roundRect">
            <a:avLst>
              <a:gd name="adj" fmla="val 364651"/>
            </a:avLst>
          </a:prstGeom>
          <a:solidFill>
            <a:srgbClr val="DDD3BA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15" name="Shape 13"/>
          <p:cNvSpPr/>
          <p:nvPr/>
        </p:nvSpPr>
        <p:spPr>
          <a:xfrm>
            <a:off x="8420933" y="4399955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16" name="Text 14"/>
          <p:cNvSpPr/>
          <p:nvPr/>
        </p:nvSpPr>
        <p:spPr>
          <a:xfrm>
            <a:off x="8495348" y="4437162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3</a:t>
            </a:r>
            <a:endParaRPr lang="en-US" sz="2300" dirty="0"/>
          </a:p>
        </p:txBody>
      </p:sp>
      <p:sp>
        <p:nvSpPr>
          <p:cNvPr id="17" name="Text 15"/>
          <p:cNvSpPr/>
          <p:nvPr/>
        </p:nvSpPr>
        <p:spPr>
          <a:xfrm>
            <a:off x="7399258" y="2447568"/>
            <a:ext cx="248983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Diffusione Europea</a:t>
            </a:r>
            <a:endParaRPr lang="en-US" sz="1950" dirty="0"/>
          </a:p>
        </p:txBody>
      </p:sp>
      <p:sp>
        <p:nvSpPr>
          <p:cNvPr id="18" name="Text 16"/>
          <p:cNvSpPr/>
          <p:nvPr/>
        </p:nvSpPr>
        <p:spPr>
          <a:xfrm>
            <a:off x="6308408" y="2876788"/>
            <a:ext cx="467165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Dal mondo anglosassone si diffonde tra fondazioni filantropiche e pubblica amministrazione.</a:t>
            </a:r>
            <a:endParaRPr lang="en-US" sz="1550" dirty="0"/>
          </a:p>
        </p:txBody>
      </p:sp>
      <p:sp>
        <p:nvSpPr>
          <p:cNvPr id="19" name="Shape 17"/>
          <p:cNvSpPr/>
          <p:nvPr/>
        </p:nvSpPr>
        <p:spPr>
          <a:xfrm>
            <a:off x="11290935" y="4623197"/>
            <a:ext cx="22860" cy="595313"/>
          </a:xfrm>
          <a:prstGeom prst="roundRect">
            <a:avLst>
              <a:gd name="adj" fmla="val 364651"/>
            </a:avLst>
          </a:prstGeom>
          <a:solidFill>
            <a:srgbClr val="DDD3BA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20" name="Shape 18"/>
          <p:cNvSpPr/>
          <p:nvPr/>
        </p:nvSpPr>
        <p:spPr>
          <a:xfrm>
            <a:off x="11079123" y="4399955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21" name="Text 19"/>
          <p:cNvSpPr/>
          <p:nvPr/>
        </p:nvSpPr>
        <p:spPr>
          <a:xfrm>
            <a:off x="11153537" y="4437162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4</a:t>
            </a:r>
            <a:endParaRPr lang="en-US" sz="2300" dirty="0"/>
          </a:p>
        </p:txBody>
      </p:sp>
      <p:sp>
        <p:nvSpPr>
          <p:cNvPr id="22" name="Text 20"/>
          <p:cNvSpPr/>
          <p:nvPr/>
        </p:nvSpPr>
        <p:spPr>
          <a:xfrm>
            <a:off x="10061972" y="541698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Italia Oggi</a:t>
            </a:r>
            <a:endParaRPr lang="en-US" sz="1950" dirty="0"/>
          </a:p>
        </p:txBody>
      </p:sp>
      <p:sp>
        <p:nvSpPr>
          <p:cNvPr id="23" name="Text 21"/>
          <p:cNvSpPr/>
          <p:nvPr/>
        </p:nvSpPr>
        <p:spPr>
          <a:xfrm>
            <a:off x="8966597" y="5846207"/>
            <a:ext cx="467165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Crescita dell'interesse negli ultimi dieci anni, soprattutto in co-programmazione e co-progettazione.</a:t>
            </a:r>
            <a:endParaRPr lang="en-US" sz="15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69407"/>
            <a:ext cx="8915043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Perché Nasce in Ambito Valutativo?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085499"/>
            <a:ext cx="347650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La Logica Tradizionale</a:t>
            </a:r>
            <a:endParaRPr lang="en-US" sz="2300" dirty="0"/>
          </a:p>
        </p:txBody>
      </p:sp>
      <p:sp>
        <p:nvSpPr>
          <p:cNvPr id="4" name="Text 2"/>
          <p:cNvSpPr/>
          <p:nvPr/>
        </p:nvSpPr>
        <p:spPr>
          <a:xfrm>
            <a:off x="793790" y="2655927"/>
            <a:ext cx="763202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Per decenni i servizi sociali hanno operato secondo una "logica dell'intenzione": identificare un bisogno, progettare un intervento, implementarlo e dare per scontato che avrebbe prodotto gli effetti desiderati.</a:t>
            </a:r>
            <a:endParaRPr lang="en-US" sz="1550" dirty="0"/>
          </a:p>
        </p:txBody>
      </p:sp>
      <p:sp>
        <p:nvSpPr>
          <p:cNvPr id="5" name="Text 3"/>
          <p:cNvSpPr/>
          <p:nvPr/>
        </p:nvSpPr>
        <p:spPr>
          <a:xfrm>
            <a:off x="793790" y="3806904"/>
            <a:ext cx="3046571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Il Nuovo Paradigma</a:t>
            </a:r>
            <a:endParaRPr lang="en-US" sz="2300" dirty="0"/>
          </a:p>
        </p:txBody>
      </p:sp>
      <p:sp>
        <p:nvSpPr>
          <p:cNvPr id="6" name="Text 4"/>
          <p:cNvSpPr/>
          <p:nvPr/>
        </p:nvSpPr>
        <p:spPr>
          <a:xfrm>
            <a:off x="793790" y="4377333"/>
            <a:ext cx="763202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Non basta più dimostrare di aver fatto le cose promesse; bisogna dimostrare che quelle cose hanno prodotto il cambiamento desiderato.</a:t>
            </a:r>
            <a:endParaRPr lang="en-US" sz="1550" dirty="0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7543" y="2110383"/>
            <a:ext cx="4926568" cy="492656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834753"/>
            <a:ext cx="6020633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Le Pressioni Sistemiche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851666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Libre Baskerville Light" pitchFamily="34" charset="0"/>
                <a:ea typeface="Libre Baskerville Light" pitchFamily="34" charset="-122"/>
                <a:cs typeface="Libre Baskerville Light" pitchFamily="34" charset="-120"/>
              </a:rPr>
              <a:t>01</a:t>
            </a:r>
            <a:endParaRPr lang="en-US" sz="1550" dirty="0"/>
          </a:p>
        </p:txBody>
      </p:sp>
      <p:sp>
        <p:nvSpPr>
          <p:cNvPr id="4" name="Shape 2"/>
          <p:cNvSpPr/>
          <p:nvPr/>
        </p:nvSpPr>
        <p:spPr>
          <a:xfrm>
            <a:off x="793790" y="3165991"/>
            <a:ext cx="6422231" cy="22860"/>
          </a:xfrm>
          <a:prstGeom prst="rect">
            <a:avLst/>
          </a:prstGeom>
          <a:solidFill>
            <a:srgbClr val="B88E23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5" name="Text 3"/>
          <p:cNvSpPr/>
          <p:nvPr/>
        </p:nvSpPr>
        <p:spPr>
          <a:xfrm>
            <a:off x="793790" y="3310890"/>
            <a:ext cx="338363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Richiesta di Accountability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793790" y="3740110"/>
            <a:ext cx="642223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Necessità di rendere conto in modo strutturato e trasparente dei risultati ottenuti.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7414379" y="2851666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Libre Baskerville Light" pitchFamily="34" charset="0"/>
                <a:ea typeface="Libre Baskerville Light" pitchFamily="34" charset="-122"/>
                <a:cs typeface="Libre Baskerville Light" pitchFamily="34" charset="-120"/>
              </a:rPr>
              <a:t>02</a:t>
            </a:r>
            <a:endParaRPr lang="en-US" sz="1550" dirty="0"/>
          </a:p>
        </p:txBody>
      </p:sp>
      <p:sp>
        <p:nvSpPr>
          <p:cNvPr id="8" name="Shape 6"/>
          <p:cNvSpPr/>
          <p:nvPr/>
        </p:nvSpPr>
        <p:spPr>
          <a:xfrm>
            <a:off x="7414379" y="3165991"/>
            <a:ext cx="6422231" cy="22860"/>
          </a:xfrm>
          <a:prstGeom prst="rect">
            <a:avLst/>
          </a:prstGeom>
          <a:solidFill>
            <a:srgbClr val="B88E23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9" name="Text 7"/>
          <p:cNvSpPr/>
          <p:nvPr/>
        </p:nvSpPr>
        <p:spPr>
          <a:xfrm>
            <a:off x="7414379" y="3310890"/>
            <a:ext cx="332458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Apprendimento Continuo</a:t>
            </a:r>
            <a:endParaRPr lang="en-US" sz="1950" dirty="0"/>
          </a:p>
        </p:txBody>
      </p:sp>
      <p:sp>
        <p:nvSpPr>
          <p:cNvPr id="10" name="Text 8"/>
          <p:cNvSpPr/>
          <p:nvPr/>
        </p:nvSpPr>
        <p:spPr>
          <a:xfrm>
            <a:off x="7414379" y="3740110"/>
            <a:ext cx="642223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Operare in contesti complessi e mutevoli richiede organizzazioni che apprendono continuamente.</a:t>
            </a:r>
            <a:endParaRPr lang="en-US" sz="1550" dirty="0"/>
          </a:p>
        </p:txBody>
      </p:sp>
      <p:sp>
        <p:nvSpPr>
          <p:cNvPr id="11" name="Text 9"/>
          <p:cNvSpPr/>
          <p:nvPr/>
        </p:nvSpPr>
        <p:spPr>
          <a:xfrm>
            <a:off x="793790" y="4722376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Libre Baskerville Light" pitchFamily="34" charset="0"/>
                <a:ea typeface="Libre Baskerville Light" pitchFamily="34" charset="-122"/>
                <a:cs typeface="Libre Baskerville Light" pitchFamily="34" charset="-120"/>
              </a:rPr>
              <a:t>03</a:t>
            </a:r>
            <a:endParaRPr lang="en-US" sz="1550" dirty="0"/>
          </a:p>
        </p:txBody>
      </p:sp>
      <p:sp>
        <p:nvSpPr>
          <p:cNvPr id="12" name="Shape 10"/>
          <p:cNvSpPr/>
          <p:nvPr/>
        </p:nvSpPr>
        <p:spPr>
          <a:xfrm>
            <a:off x="793790" y="5036701"/>
            <a:ext cx="6422231" cy="22860"/>
          </a:xfrm>
          <a:prstGeom prst="rect">
            <a:avLst/>
          </a:prstGeom>
          <a:solidFill>
            <a:srgbClr val="B88E23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13" name="Text 11"/>
          <p:cNvSpPr/>
          <p:nvPr/>
        </p:nvSpPr>
        <p:spPr>
          <a:xfrm>
            <a:off x="793790" y="5181600"/>
            <a:ext cx="357806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Ownership e Partecipazione</a:t>
            </a:r>
            <a:endParaRPr lang="en-US" sz="1950" dirty="0"/>
          </a:p>
        </p:txBody>
      </p:sp>
      <p:sp>
        <p:nvSpPr>
          <p:cNvPr id="14" name="Text 12"/>
          <p:cNvSpPr/>
          <p:nvPr/>
        </p:nvSpPr>
        <p:spPr>
          <a:xfrm>
            <a:off x="793790" y="5610820"/>
            <a:ext cx="642223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La comunità deve fare proprio il cambiamento per renderlo sostenibile nel tempo.</a:t>
            </a:r>
            <a:endParaRPr lang="en-US" sz="1550" dirty="0"/>
          </a:p>
        </p:txBody>
      </p:sp>
      <p:sp>
        <p:nvSpPr>
          <p:cNvPr id="15" name="Text 13"/>
          <p:cNvSpPr/>
          <p:nvPr/>
        </p:nvSpPr>
        <p:spPr>
          <a:xfrm>
            <a:off x="7414379" y="4722376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Libre Baskerville Light" pitchFamily="34" charset="0"/>
                <a:ea typeface="Libre Baskerville Light" pitchFamily="34" charset="-122"/>
                <a:cs typeface="Libre Baskerville Light" pitchFamily="34" charset="-120"/>
              </a:rPr>
              <a:t>04</a:t>
            </a:r>
            <a:endParaRPr lang="en-US" sz="1550" dirty="0"/>
          </a:p>
        </p:txBody>
      </p:sp>
      <p:sp>
        <p:nvSpPr>
          <p:cNvPr id="16" name="Shape 14"/>
          <p:cNvSpPr/>
          <p:nvPr/>
        </p:nvSpPr>
        <p:spPr>
          <a:xfrm>
            <a:off x="7414379" y="5036701"/>
            <a:ext cx="6422231" cy="22860"/>
          </a:xfrm>
          <a:prstGeom prst="rect">
            <a:avLst/>
          </a:prstGeom>
          <a:solidFill>
            <a:srgbClr val="B88E23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17" name="Text 15"/>
          <p:cNvSpPr/>
          <p:nvPr/>
        </p:nvSpPr>
        <p:spPr>
          <a:xfrm>
            <a:off x="7414379" y="5181600"/>
            <a:ext cx="324123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Visione di Lungo Periodo</a:t>
            </a:r>
            <a:endParaRPr lang="en-US" sz="1950" dirty="0"/>
          </a:p>
        </p:txBody>
      </p:sp>
      <p:sp>
        <p:nvSpPr>
          <p:cNvPr id="18" name="Text 16"/>
          <p:cNvSpPr/>
          <p:nvPr/>
        </p:nvSpPr>
        <p:spPr>
          <a:xfrm>
            <a:off x="7414379" y="5610820"/>
            <a:ext cx="642223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Mantenere la direzione strategica senza cadere nella rigidità operativa.</a:t>
            </a:r>
            <a:endParaRPr lang="en-US" sz="15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724739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Il Problema dell'Accountability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6280190" y="3262551"/>
            <a:ext cx="75564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Il Terzo Settore ha sempre generato cambiamenti importanti, ma ha spesso comunicato male il proprio valore. Durante la pandemia è stato il pilastro del paese, eppure nell'opinione pubblica rimane legato a una generica "beneficenza".</a:t>
            </a:r>
            <a:endParaRPr lang="en-US" sz="1550" dirty="0"/>
          </a:p>
        </p:txBody>
      </p:sp>
      <p:sp>
        <p:nvSpPr>
          <p:cNvPr id="5" name="Text 2"/>
          <p:cNvSpPr/>
          <p:nvPr/>
        </p:nvSpPr>
        <p:spPr>
          <a:xfrm>
            <a:off x="6280190" y="4537591"/>
            <a:ext cx="3654147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150"/>
              </a:lnSpc>
              <a:buNone/>
            </a:pPr>
            <a:r>
              <a:rPr lang="en-US" sz="51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2020</a:t>
            </a:r>
            <a:endParaRPr lang="en-US" sz="5150" dirty="0"/>
          </a:p>
        </p:txBody>
      </p:sp>
      <p:sp>
        <p:nvSpPr>
          <p:cNvPr id="6" name="Text 3"/>
          <p:cNvSpPr/>
          <p:nvPr/>
        </p:nvSpPr>
        <p:spPr>
          <a:xfrm>
            <a:off x="6748939" y="5440561"/>
            <a:ext cx="271653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Anno della Pandemia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6280190" y="5869781"/>
            <a:ext cx="3654147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Il Terzo Settore ha garantito servizi essenziali quando tutto si fermava</a:t>
            </a:r>
            <a:endParaRPr lang="en-US" sz="1550" dirty="0"/>
          </a:p>
        </p:txBody>
      </p:sp>
      <p:sp>
        <p:nvSpPr>
          <p:cNvPr id="8" name="Text 5"/>
          <p:cNvSpPr/>
          <p:nvPr/>
        </p:nvSpPr>
        <p:spPr>
          <a:xfrm>
            <a:off x="10182344" y="4537591"/>
            <a:ext cx="3654266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150"/>
              </a:lnSpc>
              <a:buNone/>
            </a:pPr>
            <a:endParaRPr lang="en-US" sz="5150" dirty="0"/>
          </a:p>
        </p:txBody>
      </p:sp>
      <p:sp>
        <p:nvSpPr>
          <p:cNvPr id="9" name="Text 6"/>
          <p:cNvSpPr/>
          <p:nvPr/>
        </p:nvSpPr>
        <p:spPr>
          <a:xfrm>
            <a:off x="10768965" y="544056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endParaRPr lang="en-US" sz="19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8070" y="514350"/>
            <a:ext cx="5684639" cy="5843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00"/>
              </a:lnSpc>
              <a:buNone/>
            </a:pPr>
            <a:r>
              <a:rPr lang="en-US" sz="365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Learning Organizations</a:t>
            </a:r>
            <a:endParaRPr lang="en-US" sz="3650" dirty="0"/>
          </a:p>
        </p:txBody>
      </p:sp>
      <p:sp>
        <p:nvSpPr>
          <p:cNvPr id="3" name="Text 1"/>
          <p:cNvSpPr/>
          <p:nvPr/>
        </p:nvSpPr>
        <p:spPr>
          <a:xfrm>
            <a:off x="748070" y="1547455"/>
            <a:ext cx="6339007" cy="89761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Le </a:t>
            </a:r>
            <a:r>
              <a:rPr lang="en-US" sz="1450" dirty="0" err="1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organizzazioni</a:t>
            </a:r>
            <a:r>
              <a:rPr lang="en-US" sz="14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(ETS) devono diventare "learning organizations", capaci di apprendere continuamente per rimanere efficaci in un contesto in evoluzione.</a:t>
            </a:r>
            <a:endParaRPr lang="en-US" sz="1450" dirty="0"/>
          </a:p>
        </p:txBody>
      </p:sp>
      <p:sp>
        <p:nvSpPr>
          <p:cNvPr id="4" name="Text 2"/>
          <p:cNvSpPr/>
          <p:nvPr/>
        </p:nvSpPr>
        <p:spPr>
          <a:xfrm>
            <a:off x="748070" y="2613303"/>
            <a:ext cx="6339007" cy="2992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Intercettare segnali di cambiamento nel territorio</a:t>
            </a:r>
            <a:endParaRPr lang="en-US" sz="1450" dirty="0"/>
          </a:p>
        </p:txBody>
      </p:sp>
      <p:sp>
        <p:nvSpPr>
          <p:cNvPr id="5" name="Text 3"/>
          <p:cNvSpPr/>
          <p:nvPr/>
        </p:nvSpPr>
        <p:spPr>
          <a:xfrm>
            <a:off x="748070" y="2977872"/>
            <a:ext cx="6339007" cy="2992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Sperimentare nuovi approcci</a:t>
            </a:r>
            <a:endParaRPr lang="en-US" sz="1450" dirty="0"/>
          </a:p>
        </p:txBody>
      </p:sp>
      <p:sp>
        <p:nvSpPr>
          <p:cNvPr id="6" name="Text 4"/>
          <p:cNvSpPr/>
          <p:nvPr/>
        </p:nvSpPr>
        <p:spPr>
          <a:xfrm>
            <a:off x="748070" y="3342442"/>
            <a:ext cx="6339007" cy="2992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Valutare rapidamente l'efficacia</a:t>
            </a:r>
            <a:endParaRPr lang="en-US" sz="1450" dirty="0"/>
          </a:p>
        </p:txBody>
      </p:sp>
      <p:sp>
        <p:nvSpPr>
          <p:cNvPr id="7" name="Text 5"/>
          <p:cNvSpPr/>
          <p:nvPr/>
        </p:nvSpPr>
        <p:spPr>
          <a:xfrm>
            <a:off x="748070" y="3707011"/>
            <a:ext cx="6339007" cy="2992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Abbandonare pratiche obsolete</a:t>
            </a:r>
            <a:endParaRPr lang="en-US" sz="1450" dirty="0"/>
          </a:p>
        </p:txBody>
      </p:sp>
      <p:sp>
        <p:nvSpPr>
          <p:cNvPr id="8" name="Text 6"/>
          <p:cNvSpPr/>
          <p:nvPr/>
        </p:nvSpPr>
        <p:spPr>
          <a:xfrm>
            <a:off x="748070" y="4071580"/>
            <a:ext cx="6339007" cy="2992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Trasferire apprendimenti tra contesti</a:t>
            </a:r>
            <a:endParaRPr lang="en-US" sz="1450" dirty="0"/>
          </a:p>
        </p:txBody>
      </p:sp>
      <p:pic>
        <p:nvPicPr>
          <p:cNvPr id="9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0944" y="1589603"/>
            <a:ext cx="6339007" cy="633900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2715</Words>
  <Application>Microsoft Office PowerPoint</Application>
  <PresentationFormat>Personalizzato</PresentationFormat>
  <Paragraphs>469</Paragraphs>
  <Slides>48</Slides>
  <Notes>48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48</vt:i4>
      </vt:variant>
    </vt:vector>
  </HeadingPairs>
  <TitlesOfParts>
    <vt:vector size="53" baseType="lpstr">
      <vt:lpstr>Libre Baskerville</vt:lpstr>
      <vt:lpstr>Libre Baskerville Light</vt:lpstr>
      <vt:lpstr>Arial</vt:lpstr>
      <vt:lpstr>DM Sans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Lenovo</dc:creator>
  <cp:lastModifiedBy>Maurizio Petrocchi</cp:lastModifiedBy>
  <cp:revision>7</cp:revision>
  <dcterms:created xsi:type="dcterms:W3CDTF">2025-09-22T08:14:08Z</dcterms:created>
  <dcterms:modified xsi:type="dcterms:W3CDTF">2025-09-28T08:38:02Z</dcterms:modified>
</cp:coreProperties>
</file>