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4" r:id="rId3"/>
    <p:sldId id="285" r:id="rId4"/>
    <p:sldId id="286" r:id="rId5"/>
    <p:sldId id="295" r:id="rId6"/>
    <p:sldId id="287" r:id="rId7"/>
    <p:sldId id="296" r:id="rId8"/>
    <p:sldId id="288" r:id="rId9"/>
    <p:sldId id="289" r:id="rId10"/>
    <p:sldId id="299" r:id="rId11"/>
    <p:sldId id="290" r:id="rId12"/>
    <p:sldId id="300" r:id="rId13"/>
    <p:sldId id="291" r:id="rId14"/>
    <p:sldId id="292" r:id="rId15"/>
    <p:sldId id="293" r:id="rId16"/>
    <p:sldId id="301" r:id="rId17"/>
    <p:sldId id="294" r:id="rId18"/>
    <p:sldId id="302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9E4AAE5-69E1-4099-93DF-9E16E28F562D}">
          <p14:sldIdLst>
            <p14:sldId id="256"/>
            <p14:sldId id="284"/>
            <p14:sldId id="285"/>
            <p14:sldId id="286"/>
            <p14:sldId id="295"/>
            <p14:sldId id="287"/>
            <p14:sldId id="296"/>
            <p14:sldId id="288"/>
            <p14:sldId id="289"/>
            <p14:sldId id="299"/>
            <p14:sldId id="290"/>
            <p14:sldId id="300"/>
            <p14:sldId id="291"/>
            <p14:sldId id="292"/>
            <p14:sldId id="293"/>
            <p14:sldId id="301"/>
            <p14:sldId id="294"/>
            <p14:sldId id="302"/>
          </p14:sldIdLst>
        </p14:section>
        <p14:section name="Sezione senza titolo" id="{E1AE6380-4443-45FB-BAFA-3530BB0C3BE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195736" y="2636912"/>
            <a:ext cx="6262464" cy="23816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sz="4000" dirty="0" smtClean="0"/>
              <a:t>Valutare fra </a:t>
            </a:r>
            <a:br>
              <a:rPr lang="it-IT" sz="4000" dirty="0" smtClean="0"/>
            </a:br>
            <a:r>
              <a:rPr lang="it-IT" sz="4000" dirty="0" smtClean="0"/>
              <a:t>ricerca e azione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Katia </a:t>
            </a:r>
            <a:r>
              <a:rPr lang="it-IT" dirty="0" err="1" smtClean="0"/>
              <a:t>Montalbetti</a:t>
            </a:r>
            <a:r>
              <a:rPr lang="it-IT" dirty="0" smtClean="0"/>
              <a:t>, </a:t>
            </a:r>
            <a:r>
              <a:rPr lang="it-IT" i="1" dirty="0"/>
              <a:t>Manuale per la valutazione nelle pratiche formative. Metodi, dispositivi e strumenti</a:t>
            </a:r>
            <a:r>
              <a:rPr lang="it-IT" dirty="0"/>
              <a:t>, Milano, Vita &amp; Pensiero, 2011</a:t>
            </a:r>
          </a:p>
        </p:txBody>
      </p:sp>
    </p:spTree>
    <p:extLst>
      <p:ext uri="{BB962C8B-B14F-4D97-AF65-F5344CB8AC3E}">
        <p14:creationId xmlns:p14="http://schemas.microsoft.com/office/powerpoint/2010/main" val="73215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38"/>
          <a:stretch/>
        </p:blipFill>
        <p:spPr>
          <a:xfrm>
            <a:off x="282063" y="409704"/>
            <a:ext cx="3240897" cy="3024336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20689"/>
            <a:ext cx="2088233" cy="2088233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59" y="3861048"/>
            <a:ext cx="4315968" cy="2587752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875179"/>
            <a:ext cx="2494940" cy="249494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833843"/>
            <a:ext cx="2598028" cy="259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10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Scelta dello strumento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[…] anche </a:t>
            </a:r>
            <a:r>
              <a:rPr lang="it-IT" dirty="0"/>
              <a:t>quando si opta per l’impiego di uno strumento già esistente, occorre un’analisi accurata per evitare di commettere errori e dare fondamento alla scelta compiuta. A questo scopo può essere utile interrogarsi </a:t>
            </a:r>
            <a:r>
              <a:rPr lang="it-IT" dirty="0" smtClean="0"/>
              <a:t>circa:</a:t>
            </a:r>
          </a:p>
          <a:p>
            <a:pPr algn="just"/>
            <a:r>
              <a:rPr lang="it-IT" dirty="0" smtClean="0"/>
              <a:t>la </a:t>
            </a:r>
            <a:r>
              <a:rPr lang="it-IT" b="1" dirty="0"/>
              <a:t>pertinenza</a:t>
            </a:r>
            <a:r>
              <a:rPr lang="it-IT" dirty="0"/>
              <a:t> dello strumento rispetto alla situazione (a chi è rivolto? per quali scopi è stato costruito</a:t>
            </a:r>
            <a:r>
              <a:rPr lang="it-IT" dirty="0" smtClean="0"/>
              <a:t>?);</a:t>
            </a:r>
          </a:p>
          <a:p>
            <a:pPr algn="just"/>
            <a:r>
              <a:rPr lang="it-IT" dirty="0" smtClean="0"/>
              <a:t>la </a:t>
            </a:r>
            <a:r>
              <a:rPr lang="it-IT" b="1" dirty="0"/>
              <a:t>validità </a:t>
            </a:r>
            <a:r>
              <a:rPr lang="it-IT" dirty="0"/>
              <a:t>(in quali situazioni va usato? è stato validato</a:t>
            </a:r>
            <a:r>
              <a:rPr lang="it-IT" dirty="0" smtClean="0"/>
              <a:t>?);</a:t>
            </a:r>
          </a:p>
          <a:p>
            <a:pPr algn="just"/>
            <a:r>
              <a:rPr lang="it-IT" dirty="0" smtClean="0"/>
              <a:t>la </a:t>
            </a:r>
            <a:r>
              <a:rPr lang="it-IT" b="1" dirty="0"/>
              <a:t>fruibilità</a:t>
            </a:r>
            <a:r>
              <a:rPr lang="it-IT" dirty="0"/>
              <a:t> (esistono istruzioni per l’uso? è possibile perfezionarlo</a:t>
            </a:r>
            <a:r>
              <a:rPr lang="it-IT" dirty="0" smtClean="0"/>
              <a:t>?);</a:t>
            </a:r>
          </a:p>
          <a:p>
            <a:pPr algn="just"/>
            <a:r>
              <a:rPr lang="it-IT" dirty="0" smtClean="0"/>
              <a:t>e </a:t>
            </a:r>
            <a:r>
              <a:rPr lang="it-IT" dirty="0"/>
              <a:t>da ultimo la </a:t>
            </a:r>
            <a:r>
              <a:rPr lang="it-IT" b="1" dirty="0"/>
              <a:t>funzionalità</a:t>
            </a:r>
            <a:r>
              <a:rPr lang="it-IT" dirty="0"/>
              <a:t> (tempo di somministrazione? tempo di elaborazione? preparazione richiesta da chi lo somministra</a:t>
            </a:r>
            <a:r>
              <a:rPr lang="it-IT" dirty="0" smtClean="0"/>
              <a:t>?).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043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60648"/>
            <a:ext cx="5715000" cy="32766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537248"/>
            <a:ext cx="4876800" cy="306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Concetti, Indicatori, Variabili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La </a:t>
            </a:r>
            <a:r>
              <a:rPr lang="it-IT" b="1" dirty="0"/>
              <a:t>qualità di un indicatore</a:t>
            </a:r>
            <a:r>
              <a:rPr lang="it-IT" dirty="0"/>
              <a:t> va </a:t>
            </a:r>
            <a:r>
              <a:rPr lang="it-IT" dirty="0" smtClean="0"/>
              <a:t>[…] </a:t>
            </a:r>
            <a:r>
              <a:rPr lang="it-IT" dirty="0"/>
              <a:t>ponderata con riferimento ad alcuni criteri metodologici fra i </a:t>
            </a:r>
            <a:r>
              <a:rPr lang="it-IT" dirty="0" smtClean="0"/>
              <a:t>quali:</a:t>
            </a:r>
          </a:p>
          <a:p>
            <a:pPr algn="just"/>
            <a:r>
              <a:rPr lang="it-IT" dirty="0" smtClean="0"/>
              <a:t>la </a:t>
            </a:r>
            <a:r>
              <a:rPr lang="it-IT" b="1" dirty="0"/>
              <a:t>validità</a:t>
            </a:r>
            <a:r>
              <a:rPr lang="it-IT" dirty="0"/>
              <a:t> ovvero la vicinanza </a:t>
            </a:r>
            <a:r>
              <a:rPr lang="it-IT" dirty="0" smtClean="0"/>
              <a:t>dell’indicatore </a:t>
            </a:r>
            <a:r>
              <a:rPr lang="it-IT" dirty="0"/>
              <a:t>al concetto misurato, </a:t>
            </a:r>
            <a:endParaRPr lang="it-IT" dirty="0" smtClean="0"/>
          </a:p>
          <a:p>
            <a:pPr algn="just"/>
            <a:r>
              <a:rPr lang="it-IT" dirty="0" smtClean="0"/>
              <a:t>l’</a:t>
            </a:r>
            <a:r>
              <a:rPr lang="it-IT" b="1" dirty="0" smtClean="0"/>
              <a:t>affidabilità</a:t>
            </a:r>
            <a:r>
              <a:rPr lang="it-IT" dirty="0" smtClean="0"/>
              <a:t> </a:t>
            </a:r>
            <a:r>
              <a:rPr lang="it-IT" dirty="0"/>
              <a:t>nel riportare fedelmente ciò che si sta misurando, </a:t>
            </a:r>
            <a:endParaRPr lang="it-IT" dirty="0" smtClean="0"/>
          </a:p>
          <a:p>
            <a:pPr algn="just"/>
            <a:r>
              <a:rPr lang="it-IT" dirty="0" smtClean="0"/>
              <a:t>l’</a:t>
            </a:r>
            <a:r>
              <a:rPr lang="it-IT" b="1" dirty="0" smtClean="0"/>
              <a:t>attendibilità</a:t>
            </a:r>
            <a:r>
              <a:rPr lang="it-IT" dirty="0" smtClean="0"/>
              <a:t> </a:t>
            </a:r>
            <a:r>
              <a:rPr lang="it-IT" dirty="0"/>
              <a:t>in termini di corrispondenza fra misura raccolta e realtà, </a:t>
            </a:r>
            <a:endParaRPr lang="it-IT" dirty="0" smtClean="0"/>
          </a:p>
          <a:p>
            <a:pPr algn="just"/>
            <a:r>
              <a:rPr lang="it-IT" dirty="0" smtClean="0"/>
              <a:t>la</a:t>
            </a:r>
            <a:r>
              <a:rPr lang="it-IT" b="1" dirty="0" smtClean="0"/>
              <a:t> </a:t>
            </a:r>
            <a:r>
              <a:rPr lang="it-IT" b="1" dirty="0"/>
              <a:t>credibilità</a:t>
            </a:r>
            <a:r>
              <a:rPr lang="it-IT" dirty="0"/>
              <a:t> e non da ultimo la</a:t>
            </a:r>
            <a:r>
              <a:rPr lang="it-IT" b="1" dirty="0"/>
              <a:t> sensibilità</a:t>
            </a:r>
            <a:r>
              <a:rPr lang="it-IT" dirty="0"/>
              <a:t> ovvero la capacità di cogliere i cambiamenti significativi avvenuti nel concetto. </a:t>
            </a:r>
            <a:endParaRPr lang="it-IT" dirty="0" smtClean="0"/>
          </a:p>
          <a:p>
            <a:pPr algn="just"/>
            <a:r>
              <a:rPr lang="it-IT" dirty="0" smtClean="0"/>
              <a:t>Definizione </a:t>
            </a:r>
            <a:r>
              <a:rPr lang="it-IT" dirty="0"/>
              <a:t>operazionale delle </a:t>
            </a:r>
            <a:r>
              <a:rPr lang="it-IT" b="1" dirty="0"/>
              <a:t>variabili</a:t>
            </a:r>
            <a:r>
              <a:rPr lang="it-IT" dirty="0"/>
              <a:t> e predisposizione degli strumenti sono operazioni strettamente interconnesse le quali trovano il proprio significato all’interno del </a:t>
            </a:r>
            <a:r>
              <a:rPr lang="it-IT" b="1" dirty="0"/>
              <a:t>disegno della valutazione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652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Livelli del disegno della ricerca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Nella sua analisi, Bezzi [2010] individua diversi </a:t>
            </a:r>
            <a:r>
              <a:rPr lang="it-IT" b="1" dirty="0"/>
              <a:t>livelli</a:t>
            </a:r>
            <a:r>
              <a:rPr lang="it-IT" dirty="0"/>
              <a:t> che rendono conto della complessità dell’architettura complessiva </a:t>
            </a:r>
            <a:r>
              <a:rPr lang="it-IT" b="1" dirty="0"/>
              <a:t>del disegno</a:t>
            </a:r>
            <a:r>
              <a:rPr lang="it-IT" dirty="0"/>
              <a:t> [</a:t>
            </a:r>
            <a:r>
              <a:rPr lang="it-IT" b="1" dirty="0"/>
              <a:t>della ricerca</a:t>
            </a:r>
            <a:r>
              <a:rPr lang="it-IT" dirty="0"/>
              <a:t>, </a:t>
            </a:r>
            <a:r>
              <a:rPr lang="it-IT" i="1" dirty="0" err="1"/>
              <a:t>ndr</a:t>
            </a:r>
            <a:r>
              <a:rPr lang="it-IT" dirty="0"/>
              <a:t>]: </a:t>
            </a:r>
            <a:endParaRPr lang="it-IT" dirty="0" smtClean="0"/>
          </a:p>
          <a:p>
            <a:pPr algn="just"/>
            <a:r>
              <a:rPr lang="it-IT" dirty="0" smtClean="0"/>
              <a:t>nel </a:t>
            </a:r>
            <a:r>
              <a:rPr lang="it-IT" dirty="0"/>
              <a:t>primo, definito </a:t>
            </a:r>
            <a:r>
              <a:rPr lang="it-IT" b="1" dirty="0"/>
              <a:t>epistemologico-metodologico</a:t>
            </a:r>
            <a:r>
              <a:rPr lang="it-IT" dirty="0"/>
              <a:t> […], il valutatore elabora una riflessione sulla conoscibilità dell’</a:t>
            </a:r>
            <a:r>
              <a:rPr lang="it-IT" dirty="0" err="1"/>
              <a:t>evaluando</a:t>
            </a:r>
            <a:r>
              <a:rPr lang="it-IT" dirty="0"/>
              <a:t>, sulle condizioni necessarie per lo sviluppo della ricerca, sulle conseguenze dell’azione; </a:t>
            </a:r>
            <a:endParaRPr lang="it-IT" dirty="0" smtClean="0"/>
          </a:p>
          <a:p>
            <a:pPr algn="just"/>
            <a:r>
              <a:rPr lang="it-IT" dirty="0" smtClean="0"/>
              <a:t>nel </a:t>
            </a:r>
            <a:r>
              <a:rPr lang="it-IT" dirty="0"/>
              <a:t>secondo, definito </a:t>
            </a:r>
            <a:r>
              <a:rPr lang="it-IT" b="1" dirty="0"/>
              <a:t>metodologico-operativo</a:t>
            </a:r>
            <a:r>
              <a:rPr lang="it-IT" dirty="0"/>
              <a:t> […], il valutatore è impegnato nella traduzione concreta dell’impianto con riferimento allo specifico percorso valutativo; </a:t>
            </a:r>
            <a:endParaRPr lang="it-IT" dirty="0" smtClean="0"/>
          </a:p>
          <a:p>
            <a:pPr algn="just"/>
            <a:r>
              <a:rPr lang="it-IT" dirty="0" smtClean="0"/>
              <a:t>nel </a:t>
            </a:r>
            <a:r>
              <a:rPr lang="it-IT" dirty="0"/>
              <a:t>terzo, definito </a:t>
            </a:r>
            <a:r>
              <a:rPr lang="it-IT" b="1" dirty="0"/>
              <a:t>delle definizioni operative</a:t>
            </a:r>
            <a:r>
              <a:rPr lang="it-IT" dirty="0"/>
              <a:t>, il valutatore compie le scelte di tipo </a:t>
            </a:r>
            <a:r>
              <a:rPr lang="it-IT" i="1" dirty="0"/>
              <a:t>tecnico</a:t>
            </a:r>
            <a:r>
              <a:rPr lang="it-IT" dirty="0"/>
              <a:t> legate cioè agli strumenti da impiegare per la </a:t>
            </a:r>
            <a:r>
              <a:rPr lang="it-IT" dirty="0" smtClean="0"/>
              <a:t>rilevazione.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837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Fasi del disegno di ricerca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/>
              <a:t>All’interno di tale cornice epistemologica trova spazio la descrizione analitica del disegno di ricerca riconducibile a </a:t>
            </a:r>
            <a:r>
              <a:rPr lang="it-IT" b="1" dirty="0"/>
              <a:t>tre macro-fasi</a:t>
            </a:r>
            <a:r>
              <a:rPr lang="it-IT" dirty="0"/>
              <a:t>: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dirty="0"/>
              <a:t>prima finalizzata all’esplorazione, </a:t>
            </a:r>
            <a:r>
              <a:rPr lang="it-IT" b="1" dirty="0"/>
              <a:t>analisi</a:t>
            </a:r>
            <a:r>
              <a:rPr lang="it-IT" dirty="0"/>
              <a:t> e ricognizione di aspetti </a:t>
            </a:r>
            <a:r>
              <a:rPr lang="it-IT" dirty="0" smtClean="0"/>
              <a:t>significativi</a:t>
            </a:r>
            <a:r>
              <a:rPr lang="it-IT" dirty="0"/>
              <a:t>;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dirty="0"/>
              <a:t>seconda attinente all’</a:t>
            </a:r>
            <a:r>
              <a:rPr lang="it-IT" b="1" dirty="0"/>
              <a:t>implementazione</a:t>
            </a:r>
            <a:r>
              <a:rPr lang="it-IT" dirty="0"/>
              <a:t> del </a:t>
            </a:r>
            <a:r>
              <a:rPr lang="it-IT" dirty="0" smtClean="0"/>
              <a:t>dispositivo;</a:t>
            </a:r>
          </a:p>
          <a:p>
            <a:pPr algn="just"/>
            <a:r>
              <a:rPr lang="it-IT" dirty="0" smtClean="0"/>
              <a:t>la </a:t>
            </a:r>
            <a:r>
              <a:rPr lang="it-IT" dirty="0"/>
              <a:t>terza connessa con le modalità per </a:t>
            </a:r>
            <a:r>
              <a:rPr lang="it-IT" b="1" dirty="0"/>
              <a:t>restituire gli esiti</a:t>
            </a:r>
            <a:r>
              <a:rPr lang="it-IT" dirty="0"/>
              <a:t> della valutazione e per predisporre le condizioni per un reale </a:t>
            </a:r>
            <a:r>
              <a:rPr lang="it-IT" b="1" dirty="0"/>
              <a:t>utilizzo dei </a:t>
            </a:r>
            <a:r>
              <a:rPr lang="it-IT" b="1" dirty="0" smtClean="0"/>
              <a:t>risultati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067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20688"/>
            <a:ext cx="8096250" cy="3848472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2411761" y="4653136"/>
            <a:ext cx="416521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U</a:t>
            </a:r>
            <a:r>
              <a:rPr lang="it-IT" dirty="0" err="1" smtClean="0"/>
              <a:t>ploaded</a:t>
            </a:r>
            <a:r>
              <a:rPr lang="it-IT" dirty="0" smtClean="0"/>
              <a:t> by Vittoria Marino, </a:t>
            </a:r>
            <a:r>
              <a:rPr lang="it-IT" dirty="0"/>
              <a:t>https://www.researchgate.net/figure/Il-circolo-virtuoso-conoscenza-creativita-innovazione_fig1_295073098</a:t>
            </a:r>
          </a:p>
        </p:txBody>
      </p:sp>
    </p:spTree>
    <p:extLst>
      <p:ext uri="{BB962C8B-B14F-4D97-AF65-F5344CB8AC3E}">
        <p14:creationId xmlns:p14="http://schemas.microsoft.com/office/powerpoint/2010/main" val="43492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Restituzione dei risultati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/>
              <a:t>È prassi comune far confluire gli esiti della valutazione in un testo scritto sotto forma di </a:t>
            </a:r>
            <a:r>
              <a:rPr lang="it-IT" b="1" i="1" dirty="0"/>
              <a:t>report</a:t>
            </a:r>
            <a:r>
              <a:rPr lang="it-IT" dirty="0"/>
              <a:t> il cui destinatario principale è solitamente il committente e il cui obiettivo è rendere accessibili i risultati principali per orientare il processo decisionale […]. </a:t>
            </a:r>
            <a:endParaRPr lang="it-IT" dirty="0" smtClean="0"/>
          </a:p>
          <a:p>
            <a:pPr algn="just"/>
            <a:r>
              <a:rPr lang="it-IT" dirty="0" smtClean="0"/>
              <a:t>Accanto </a:t>
            </a:r>
            <a:r>
              <a:rPr lang="it-IT" dirty="0"/>
              <a:t>a questa modalità tradizionale di intendere la restituzione trovano spazio, soprattutto nell’ambito di una </a:t>
            </a:r>
            <a:r>
              <a:rPr lang="it-IT" b="1" dirty="0"/>
              <a:t>valutazione partecipata</a:t>
            </a:r>
            <a:r>
              <a:rPr lang="it-IT" dirty="0"/>
              <a:t>, strategie allargate che impiegano modalità comunicative non solo scritte ma anche orali e fanno leva sulla partecipazione di tutti gli attori; </a:t>
            </a:r>
            <a:endParaRPr lang="it-IT" dirty="0" smtClean="0"/>
          </a:p>
          <a:p>
            <a:pPr algn="just"/>
            <a:r>
              <a:rPr lang="it-IT" dirty="0" smtClean="0"/>
              <a:t>ad </a:t>
            </a:r>
            <a:r>
              <a:rPr lang="it-IT" dirty="0"/>
              <a:t>esempio è possibile coinvolgere i soggetti che hanno partecipato al processo attraverso l’organizzazione di </a:t>
            </a:r>
            <a:r>
              <a:rPr lang="it-IT" b="1" i="1" dirty="0"/>
              <a:t>focus </a:t>
            </a:r>
            <a:r>
              <a:rPr lang="it-IT" b="1" i="1" dirty="0" err="1" smtClean="0"/>
              <a:t>group</a:t>
            </a:r>
            <a:r>
              <a:rPr lang="it-IT" dirty="0" smtClean="0"/>
              <a:t>;</a:t>
            </a:r>
          </a:p>
          <a:p>
            <a:pPr algn="just"/>
            <a:r>
              <a:rPr lang="it-IT" dirty="0" smtClean="0"/>
              <a:t>oppure </a:t>
            </a:r>
            <a:r>
              <a:rPr lang="it-IT" dirty="0"/>
              <a:t>socializzare i risultati della valutazione in </a:t>
            </a:r>
            <a:r>
              <a:rPr lang="it-IT" b="1" i="1" dirty="0"/>
              <a:t>workshop</a:t>
            </a:r>
            <a:r>
              <a:rPr lang="it-IT" dirty="0"/>
              <a:t> aperti anche a soggetti non direttamente coinvolti ma ugualmente significativi rispetto all’</a:t>
            </a:r>
            <a:r>
              <a:rPr lang="it-IT" dirty="0" err="1"/>
              <a:t>evaluando</a:t>
            </a:r>
            <a:r>
              <a:rPr lang="it-IT" dirty="0"/>
              <a:t>. […] [È] </a:t>
            </a:r>
            <a:r>
              <a:rPr lang="it-IT" dirty="0" smtClean="0"/>
              <a:t>cresciuta [non a caso, </a:t>
            </a:r>
            <a:r>
              <a:rPr lang="it-IT" i="1" dirty="0" err="1" smtClean="0"/>
              <a:t>ndr</a:t>
            </a:r>
            <a:r>
              <a:rPr lang="it-IT" dirty="0" smtClean="0"/>
              <a:t>]  </a:t>
            </a:r>
            <a:r>
              <a:rPr lang="it-IT" dirty="0"/>
              <a:t>l’importanza data al coinvolgimento degli </a:t>
            </a:r>
            <a:r>
              <a:rPr lang="it-IT" b="1" i="1" dirty="0" err="1" smtClean="0"/>
              <a:t>stakeholders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267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0" y="1619250"/>
            <a:ext cx="59055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2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Definizione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548880"/>
          </a:xfrm>
        </p:spPr>
        <p:txBody>
          <a:bodyPr/>
          <a:lstStyle/>
          <a:p>
            <a:pPr algn="just"/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dirty="0"/>
              <a:t>valutazione è </a:t>
            </a:r>
            <a:r>
              <a:rPr lang="it-IT" dirty="0" smtClean="0"/>
              <a:t>un </a:t>
            </a:r>
            <a:r>
              <a:rPr lang="it-IT" i="1" dirty="0" smtClean="0"/>
              <a:t>processo </a:t>
            </a:r>
            <a:r>
              <a:rPr lang="it-IT" i="1" dirty="0"/>
              <a:t>costituito da azioni </a:t>
            </a:r>
            <a:r>
              <a:rPr lang="it-IT" b="1" i="1" dirty="0"/>
              <a:t>intenzional</a:t>
            </a:r>
            <a:r>
              <a:rPr lang="it-IT" i="1" dirty="0"/>
              <a:t>mente progettate e realizzate secondo procedure </a:t>
            </a:r>
            <a:r>
              <a:rPr lang="it-IT" b="1" i="1" dirty="0"/>
              <a:t>sistematiche</a:t>
            </a:r>
            <a:r>
              <a:rPr lang="it-IT" i="1" dirty="0"/>
              <a:t> per formulare un giudizio argomentato, contestualizzato e motivato sull’oggetto di analisi, funzionale a supportare il processo </a:t>
            </a:r>
            <a:r>
              <a:rPr lang="it-IT" b="1" i="1" dirty="0"/>
              <a:t>decisionale</a:t>
            </a:r>
            <a:r>
              <a:rPr lang="it-IT" dirty="0"/>
              <a:t>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174441"/>
            <a:ext cx="3347864" cy="187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1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Obiettivi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70100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000" dirty="0"/>
              <a:t>L</a:t>
            </a:r>
            <a:r>
              <a:rPr lang="it-IT" sz="2000" dirty="0" smtClean="0"/>
              <a:t>a </a:t>
            </a:r>
            <a:r>
              <a:rPr lang="it-IT" sz="2000" dirty="0"/>
              <a:t>scelta degli obiettivi da attribuire alla valutazione assume un significato non solo tecnico. È </a:t>
            </a:r>
            <a:r>
              <a:rPr lang="it-IT" sz="2000" dirty="0" smtClean="0"/>
              <a:t>possibile:</a:t>
            </a:r>
          </a:p>
          <a:p>
            <a:pPr algn="just"/>
            <a:r>
              <a:rPr lang="it-IT" sz="2000" dirty="0" smtClean="0"/>
              <a:t>limitarsi </a:t>
            </a:r>
            <a:r>
              <a:rPr lang="it-IT" sz="2000" dirty="0"/>
              <a:t>a </a:t>
            </a:r>
            <a:r>
              <a:rPr lang="it-IT" sz="2000" b="1" i="1" dirty="0"/>
              <a:t>scopi descrittivi</a:t>
            </a:r>
            <a:r>
              <a:rPr lang="it-IT" sz="2000" b="1" dirty="0"/>
              <a:t> </a:t>
            </a:r>
            <a:r>
              <a:rPr lang="it-IT" sz="2000" dirty="0"/>
              <a:t>ponendo in luce ciò che è successo o ciò che è in </a:t>
            </a:r>
            <a:r>
              <a:rPr lang="it-IT" sz="2000" dirty="0" smtClean="0"/>
              <a:t>corso</a:t>
            </a:r>
            <a:r>
              <a:rPr lang="it-IT" sz="2000" dirty="0"/>
              <a:t>;</a:t>
            </a:r>
            <a:endParaRPr lang="it-IT" sz="2000" dirty="0" smtClean="0"/>
          </a:p>
          <a:p>
            <a:pPr algn="just"/>
            <a:r>
              <a:rPr lang="it-IT" sz="2000" dirty="0" smtClean="0"/>
              <a:t>a </a:t>
            </a:r>
            <a:r>
              <a:rPr lang="it-IT" sz="2000" b="1" i="1" dirty="0"/>
              <a:t>scopi esplicativi</a:t>
            </a:r>
            <a:r>
              <a:rPr lang="it-IT" sz="2000" b="1" dirty="0"/>
              <a:t> </a:t>
            </a:r>
            <a:r>
              <a:rPr lang="it-IT" sz="2000" dirty="0"/>
              <a:t>interrogandosi circa le motivazioni </a:t>
            </a:r>
            <a:r>
              <a:rPr lang="it-IT" sz="2000" dirty="0" smtClean="0"/>
              <a:t>sottese;</a:t>
            </a:r>
          </a:p>
          <a:p>
            <a:pPr algn="just"/>
            <a:r>
              <a:rPr lang="it-IT" sz="2000" dirty="0" smtClean="0"/>
              <a:t>a </a:t>
            </a:r>
            <a:r>
              <a:rPr lang="it-IT" sz="2000" b="1" i="1" dirty="0"/>
              <a:t>scopi interpretativi</a:t>
            </a:r>
            <a:r>
              <a:rPr lang="it-IT" sz="2000" b="1" dirty="0"/>
              <a:t> </a:t>
            </a:r>
            <a:r>
              <a:rPr lang="it-IT" sz="2000" dirty="0"/>
              <a:t>prestando attenzione al significato attribuito dai diversi </a:t>
            </a:r>
            <a:r>
              <a:rPr lang="it-IT" sz="2000" dirty="0" smtClean="0"/>
              <a:t>interlocutori;</a:t>
            </a:r>
          </a:p>
          <a:p>
            <a:pPr algn="just"/>
            <a:r>
              <a:rPr lang="it-IT" sz="2000" dirty="0" smtClean="0"/>
              <a:t>oppure </a:t>
            </a:r>
            <a:r>
              <a:rPr lang="it-IT" sz="2000" dirty="0"/>
              <a:t>a </a:t>
            </a:r>
            <a:r>
              <a:rPr lang="it-IT" sz="2000" b="1" i="1" dirty="0"/>
              <a:t>scopi esplicitamente valutativi</a:t>
            </a:r>
            <a:r>
              <a:rPr lang="it-IT" sz="2000" b="1" dirty="0"/>
              <a:t> </a:t>
            </a:r>
            <a:r>
              <a:rPr lang="it-IT" sz="2000" dirty="0"/>
              <a:t>interrogandosi circa la qualità di ciò che è successo con riferimento ad alcuni </a:t>
            </a:r>
            <a:r>
              <a:rPr lang="it-IT" sz="2000" dirty="0" smtClean="0"/>
              <a:t>criteri.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7433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Rischi impliciti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Sul piano generale, il termine </a:t>
            </a:r>
            <a:r>
              <a:rPr lang="it-IT" i="1" dirty="0" err="1"/>
              <a:t>evaluando</a:t>
            </a:r>
            <a:r>
              <a:rPr lang="it-IT" i="1" dirty="0"/>
              <a:t> </a:t>
            </a:r>
            <a:r>
              <a:rPr lang="it-IT" dirty="0"/>
              <a:t>indica l’oggetto/soggetto su cui verte il processo valutativo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Sul </a:t>
            </a:r>
            <a:r>
              <a:rPr lang="it-IT" dirty="0"/>
              <a:t>piano operativo, resta l’esigenza di porre la questione del rapporto fra competenza metodologica e conoscenza nel merito […] nella fase di avvio per compiere scelte coerenti e guardarsi dai rischi del </a:t>
            </a:r>
            <a:r>
              <a:rPr lang="it-IT" b="1" dirty="0"/>
              <a:t>pregiudizio</a:t>
            </a:r>
            <a:r>
              <a:rPr lang="it-IT" dirty="0"/>
              <a:t> e del </a:t>
            </a:r>
            <a:r>
              <a:rPr lang="it-IT" b="1" dirty="0"/>
              <a:t>dogmatismo metodologico</a:t>
            </a:r>
            <a:r>
              <a:rPr lang="it-IT" dirty="0"/>
              <a:t>. </a:t>
            </a:r>
            <a:endParaRPr lang="it-IT" dirty="0" smtClean="0"/>
          </a:p>
          <a:p>
            <a:pPr algn="just"/>
            <a:r>
              <a:rPr lang="it-IT" dirty="0" smtClean="0"/>
              <a:t>Nel </a:t>
            </a:r>
            <a:r>
              <a:rPr lang="it-IT" b="1" dirty="0"/>
              <a:t>primo caso</a:t>
            </a:r>
            <a:r>
              <a:rPr lang="it-IT" dirty="0"/>
              <a:t>, il senso comune del valutatore costituisce l’unico fondamento del giudizio che risulta pertanto arbitrario e poggiato su una conoscenza superficiale; </a:t>
            </a:r>
            <a:endParaRPr lang="it-IT" dirty="0" smtClean="0"/>
          </a:p>
          <a:p>
            <a:pPr algn="just"/>
            <a:r>
              <a:rPr lang="it-IT" dirty="0" smtClean="0"/>
              <a:t>nel </a:t>
            </a:r>
            <a:r>
              <a:rPr lang="it-IT" b="1" dirty="0"/>
              <a:t>secondo</a:t>
            </a:r>
            <a:r>
              <a:rPr lang="it-IT" dirty="0"/>
              <a:t>, la competenza metodologica del professionista appare sganciata dalla conoscenza nel merito e rischia pertanto di ingenerare rigidità, formalismo e di produrre risultati poco significativi.</a:t>
            </a:r>
          </a:p>
        </p:txBody>
      </p:sp>
    </p:spTree>
    <p:extLst>
      <p:ext uri="{BB962C8B-B14F-4D97-AF65-F5344CB8AC3E}">
        <p14:creationId xmlns:p14="http://schemas.microsoft.com/office/powerpoint/2010/main" val="2082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764703"/>
            <a:ext cx="4068372" cy="302433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068960"/>
            <a:ext cx="2590068" cy="3029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3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Tipologie di valutazione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Le </a:t>
            </a:r>
            <a:r>
              <a:rPr lang="it-IT" dirty="0"/>
              <a:t>prassi valutative possono altresì essere distinte in relazione allo stadio di realizzazione nel quale si trova l’oggetto d’analisi (</a:t>
            </a:r>
            <a:r>
              <a:rPr lang="it-IT" b="1" dirty="0"/>
              <a:t>programma</a:t>
            </a:r>
            <a:r>
              <a:rPr lang="it-IT" dirty="0"/>
              <a:t>, </a:t>
            </a:r>
            <a:r>
              <a:rPr lang="it-IT" b="1" dirty="0"/>
              <a:t>progetto</a:t>
            </a:r>
            <a:r>
              <a:rPr lang="it-IT" dirty="0"/>
              <a:t>, […] </a:t>
            </a:r>
            <a:r>
              <a:rPr lang="it-IT" b="1" dirty="0"/>
              <a:t>intervento</a:t>
            </a:r>
            <a:r>
              <a:rPr lang="it-IT" dirty="0"/>
              <a:t>). </a:t>
            </a:r>
            <a:endParaRPr lang="it-IT" dirty="0" smtClean="0"/>
          </a:p>
          <a:p>
            <a:pPr algn="just"/>
            <a:r>
              <a:rPr lang="it-IT" dirty="0" smtClean="0"/>
              <a:t>[…] </a:t>
            </a:r>
            <a:r>
              <a:rPr lang="it-IT" dirty="0"/>
              <a:t>si è soliti distinguere fra: valutazione </a:t>
            </a:r>
            <a:r>
              <a:rPr lang="it-IT" b="1" i="1" dirty="0"/>
              <a:t>ex ante</a:t>
            </a:r>
            <a:r>
              <a:rPr lang="it-IT" dirty="0"/>
              <a:t> che avviene prima dell’avvio di un programma, progetto, intervento; </a:t>
            </a:r>
            <a:endParaRPr lang="it-IT" dirty="0" smtClean="0"/>
          </a:p>
          <a:p>
            <a:pPr algn="just"/>
            <a:r>
              <a:rPr lang="it-IT" dirty="0" smtClean="0"/>
              <a:t>valutazione </a:t>
            </a:r>
            <a:r>
              <a:rPr lang="it-IT" b="1" i="1" dirty="0"/>
              <a:t>in itinere</a:t>
            </a:r>
            <a:r>
              <a:rPr lang="it-IT" dirty="0"/>
              <a:t> che ne accompagna lo svolgimento; </a:t>
            </a:r>
            <a:endParaRPr lang="it-IT" dirty="0" smtClean="0"/>
          </a:p>
          <a:p>
            <a:pPr algn="just"/>
            <a:r>
              <a:rPr lang="it-IT" dirty="0" smtClean="0"/>
              <a:t>valutazione </a:t>
            </a:r>
            <a:r>
              <a:rPr lang="it-IT" b="1" i="1" dirty="0"/>
              <a:t>ex post</a:t>
            </a:r>
            <a:r>
              <a:rPr lang="it-IT" dirty="0"/>
              <a:t> che si attua al termine dello stesso.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dirty="0"/>
              <a:t>valutazione </a:t>
            </a:r>
            <a:r>
              <a:rPr lang="it-IT" b="1" i="1" dirty="0"/>
              <a:t>ex ante</a:t>
            </a:r>
            <a:r>
              <a:rPr lang="it-IT" dirty="0"/>
              <a:t> è intesa come analisi degli stati iniziali. […] I dati sui quali si fonda sono tuttavia limitati, presuntivi e soggetti a smentite proprio perché disponibili nelle fasi iniziali.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dirty="0"/>
              <a:t>valutazione </a:t>
            </a:r>
            <a:r>
              <a:rPr lang="it-IT" b="1" i="1" dirty="0"/>
              <a:t>in itinere </a:t>
            </a:r>
            <a:r>
              <a:rPr lang="it-IT" dirty="0"/>
              <a:t>funge da supporto alla regolazione del processo ed è strettamente connessa con il monitoraggio</a:t>
            </a:r>
            <a:r>
              <a:rPr lang="it-IT" dirty="0" smtClean="0"/>
              <a:t>.</a:t>
            </a:r>
            <a:r>
              <a:rPr lang="it-IT" dirty="0"/>
              <a:t> </a:t>
            </a:r>
            <a:endParaRPr lang="it-IT" dirty="0" smtClean="0"/>
          </a:p>
          <a:p>
            <a:pPr algn="just"/>
            <a:r>
              <a:rPr lang="it-IT" dirty="0" smtClean="0"/>
              <a:t>[…] La </a:t>
            </a:r>
            <a:r>
              <a:rPr lang="it-IT" dirty="0"/>
              <a:t>valutazione </a:t>
            </a:r>
            <a:r>
              <a:rPr lang="it-IT" b="1" i="1" dirty="0"/>
              <a:t>ex post </a:t>
            </a:r>
            <a:r>
              <a:rPr lang="it-IT" dirty="0"/>
              <a:t>è agita quando l’oggetto da valutare ha concluso l’attività ed è prevalentemente centrata sui risultati attesi, più raramente anche su quelli imprevisti.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920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2816"/>
            <a:ext cx="5758996" cy="323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97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Attori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t-IT" dirty="0"/>
              <a:t>Nel processo valutativo vi sono molteplici attori che assumono ruoli e funzioni differenziate nella progettazione ed implementazione del dispositivo. </a:t>
            </a:r>
            <a:endParaRPr lang="it-IT" dirty="0" smtClean="0"/>
          </a:p>
          <a:p>
            <a:pPr algn="just"/>
            <a:r>
              <a:rPr lang="it-IT" dirty="0" smtClean="0"/>
              <a:t>Sul </a:t>
            </a:r>
            <a:r>
              <a:rPr lang="it-IT" dirty="0"/>
              <a:t>piano generale, si è soliti distinguere due principali </a:t>
            </a:r>
            <a:r>
              <a:rPr lang="it-IT" dirty="0" err="1"/>
              <a:t>macrotipologie</a:t>
            </a:r>
            <a:r>
              <a:rPr lang="it-IT" dirty="0"/>
              <a:t>: gli </a:t>
            </a:r>
            <a:r>
              <a:rPr lang="it-IT" b="1" i="1" dirty="0"/>
              <a:t>agenti</a:t>
            </a:r>
            <a:r>
              <a:rPr lang="it-IT" dirty="0"/>
              <a:t> e i </a:t>
            </a:r>
            <a:r>
              <a:rPr lang="it-IT" b="1" i="1" dirty="0"/>
              <a:t>beneficiari</a:t>
            </a:r>
            <a:r>
              <a:rPr lang="it-IT" dirty="0"/>
              <a:t>. </a:t>
            </a:r>
            <a:endParaRPr lang="it-IT" dirty="0" smtClean="0"/>
          </a:p>
          <a:p>
            <a:pPr algn="just"/>
            <a:r>
              <a:rPr lang="it-IT" dirty="0" smtClean="0"/>
              <a:t>Del </a:t>
            </a:r>
            <a:r>
              <a:rPr lang="it-IT" b="1" dirty="0"/>
              <a:t>primo gruppo </a:t>
            </a:r>
            <a:r>
              <a:rPr lang="it-IT" dirty="0"/>
              <a:t>fanno parte quanti svolgono un ruolo attivo nella costruzione e realizzazione della valutazione e che ne assumono la responsabilità a diversi livelli: </a:t>
            </a:r>
            <a:endParaRPr lang="it-IT" dirty="0" smtClean="0"/>
          </a:p>
          <a:p>
            <a:pPr algn="just"/>
            <a:r>
              <a:rPr lang="it-IT" dirty="0" smtClean="0"/>
              <a:t>il </a:t>
            </a:r>
            <a:r>
              <a:rPr lang="it-IT" b="1" dirty="0"/>
              <a:t>committente</a:t>
            </a:r>
            <a:r>
              <a:rPr lang="it-IT" dirty="0"/>
              <a:t> ovvero colui che legittima </a:t>
            </a:r>
            <a:r>
              <a:rPr lang="it-IT" dirty="0" smtClean="0"/>
              <a:t>l’avvio </a:t>
            </a:r>
            <a:r>
              <a:rPr lang="it-IT" dirty="0"/>
              <a:t>della valutazione a livello </a:t>
            </a:r>
            <a:r>
              <a:rPr lang="it-IT" dirty="0" smtClean="0"/>
              <a:t>politico</a:t>
            </a:r>
            <a:r>
              <a:rPr lang="it-IT" dirty="0"/>
              <a:t>;</a:t>
            </a:r>
            <a:endParaRPr lang="it-IT" dirty="0" smtClean="0"/>
          </a:p>
          <a:p>
            <a:pPr algn="just"/>
            <a:r>
              <a:rPr lang="it-IT" dirty="0" smtClean="0"/>
              <a:t>il </a:t>
            </a:r>
            <a:r>
              <a:rPr lang="it-IT" b="1" dirty="0"/>
              <a:t>valutatore</a:t>
            </a:r>
            <a:r>
              <a:rPr lang="it-IT" dirty="0"/>
              <a:t> ovvero colui che riceve il mandato valutativo a livello </a:t>
            </a:r>
            <a:r>
              <a:rPr lang="it-IT" dirty="0" smtClean="0"/>
              <a:t>operativo;</a:t>
            </a:r>
          </a:p>
          <a:p>
            <a:pPr algn="just"/>
            <a:r>
              <a:rPr lang="it-IT" dirty="0" smtClean="0"/>
              <a:t>e gli</a:t>
            </a:r>
            <a:r>
              <a:rPr lang="it-IT" b="1" dirty="0" smtClean="0"/>
              <a:t> </a:t>
            </a:r>
            <a:r>
              <a:rPr lang="it-IT" b="1" dirty="0"/>
              <a:t>operatori</a:t>
            </a:r>
            <a:r>
              <a:rPr lang="it-IT" dirty="0"/>
              <a:t> ovvero coloro che implementano il programma/progetto/intervento e che rappresentano fonti informative preziose per coglierne le dinamiche di svolgimento. </a:t>
            </a:r>
            <a:endParaRPr lang="it-IT" dirty="0" smtClean="0"/>
          </a:p>
          <a:p>
            <a:pPr algn="just"/>
            <a:r>
              <a:rPr lang="it-IT" dirty="0" smtClean="0"/>
              <a:t>Nell’ambito </a:t>
            </a:r>
            <a:r>
              <a:rPr lang="it-IT" dirty="0"/>
              <a:t>della </a:t>
            </a:r>
            <a:r>
              <a:rPr lang="it-IT" b="1" dirty="0"/>
              <a:t>seconda categoria </a:t>
            </a:r>
            <a:r>
              <a:rPr lang="it-IT" dirty="0"/>
              <a:t>rientrano i </a:t>
            </a:r>
            <a:r>
              <a:rPr lang="it-IT" b="1" dirty="0"/>
              <a:t>destinatari </a:t>
            </a:r>
            <a:r>
              <a:rPr lang="it-IT" dirty="0"/>
              <a:t>del programma/progetto/intervento sul piano diretto (ad esempio gli alunni di una scuola) e su quello indiretto (ad esempio le famiglie degli alunni, la comunità locale). </a:t>
            </a:r>
          </a:p>
        </p:txBody>
      </p:sp>
    </p:spTree>
    <p:extLst>
      <p:ext uri="{BB962C8B-B14F-4D97-AF65-F5344CB8AC3E}">
        <p14:creationId xmlns:p14="http://schemas.microsoft.com/office/powerpoint/2010/main" val="314168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Scelte metodologiche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 smtClean="0"/>
              <a:t>[…] si </a:t>
            </a:r>
            <a:r>
              <a:rPr lang="it-IT" dirty="0"/>
              <a:t>è soliti distinguere </a:t>
            </a:r>
            <a:r>
              <a:rPr lang="it-IT" dirty="0" smtClean="0"/>
              <a:t>fra:</a:t>
            </a:r>
          </a:p>
          <a:p>
            <a:pPr algn="just"/>
            <a:r>
              <a:rPr lang="it-IT" b="1" dirty="0" smtClean="0"/>
              <a:t>tecniche </a:t>
            </a:r>
            <a:r>
              <a:rPr lang="it-IT" b="1" dirty="0"/>
              <a:t>di secondo livello</a:t>
            </a:r>
            <a:r>
              <a:rPr lang="it-IT" dirty="0"/>
              <a:t> che impiegano dati preesistenti (analisi di contenuti, elaborazioni di dati statistici</a:t>
            </a:r>
            <a:r>
              <a:rPr lang="it-IT" dirty="0" smtClean="0"/>
              <a:t>);</a:t>
            </a:r>
          </a:p>
          <a:p>
            <a:pPr algn="just"/>
            <a:r>
              <a:rPr lang="it-IT" b="1" dirty="0" smtClean="0"/>
              <a:t>tecniche </a:t>
            </a:r>
            <a:r>
              <a:rPr lang="it-IT" b="1" dirty="0"/>
              <a:t>fondate su una rilevazione empirica sul campo</a:t>
            </a:r>
            <a:r>
              <a:rPr lang="it-IT" dirty="0"/>
              <a:t> (questionari, osservazione</a:t>
            </a:r>
            <a:r>
              <a:rPr lang="it-IT" dirty="0" smtClean="0"/>
              <a:t>);</a:t>
            </a:r>
          </a:p>
          <a:p>
            <a:pPr algn="just"/>
            <a:r>
              <a:rPr lang="it-IT" dirty="0" smtClean="0"/>
              <a:t>e</a:t>
            </a:r>
            <a:r>
              <a:rPr lang="it-IT" b="1" dirty="0" smtClean="0"/>
              <a:t> </a:t>
            </a:r>
            <a:r>
              <a:rPr lang="it-IT" b="1" dirty="0"/>
              <a:t>tecniche di rilevazione empirica che privilegiano il parere di soggetti considerati esperti</a:t>
            </a:r>
            <a:r>
              <a:rPr lang="it-IT" dirty="0"/>
              <a:t> (interviste a testimoni privilegiati, panel). </a:t>
            </a:r>
            <a:endParaRPr lang="it-IT" dirty="0" smtClean="0"/>
          </a:p>
          <a:p>
            <a:pPr algn="just"/>
            <a:r>
              <a:rPr lang="it-IT" dirty="0" smtClean="0"/>
              <a:t>Con </a:t>
            </a:r>
            <a:r>
              <a:rPr lang="it-IT" dirty="0"/>
              <a:t>riferimento più specifico alle proprietà metodologiche è altresì possibile classificare gli </a:t>
            </a:r>
            <a:r>
              <a:rPr lang="it-IT" b="1" dirty="0"/>
              <a:t>strumenti </a:t>
            </a:r>
            <a:r>
              <a:rPr lang="it-IT" dirty="0"/>
              <a:t>in </a:t>
            </a:r>
            <a:endParaRPr lang="it-IT" dirty="0" smtClean="0"/>
          </a:p>
          <a:p>
            <a:pPr algn="just"/>
            <a:r>
              <a:rPr lang="it-IT" b="1" dirty="0" smtClean="0"/>
              <a:t>interrogativi </a:t>
            </a:r>
            <a:r>
              <a:rPr lang="it-IT" dirty="0"/>
              <a:t>(interviste, colloqui, questionari, </a:t>
            </a:r>
            <a:r>
              <a:rPr lang="it-IT" i="1" dirty="0"/>
              <a:t>focus </a:t>
            </a:r>
            <a:r>
              <a:rPr lang="it-IT" i="1" dirty="0" err="1"/>
              <a:t>group</a:t>
            </a:r>
            <a:r>
              <a:rPr lang="it-IT" dirty="0" smtClean="0"/>
              <a:t>);</a:t>
            </a:r>
          </a:p>
          <a:p>
            <a:pPr algn="just"/>
            <a:r>
              <a:rPr lang="it-IT" b="1" dirty="0" smtClean="0"/>
              <a:t>osservativi</a:t>
            </a:r>
            <a:r>
              <a:rPr lang="it-IT" dirty="0" smtClean="0"/>
              <a:t> </a:t>
            </a:r>
            <a:r>
              <a:rPr lang="it-IT" dirty="0"/>
              <a:t>(osservazione strutturata, registrazioni video</a:t>
            </a:r>
            <a:r>
              <a:rPr lang="it-IT" dirty="0" smtClean="0"/>
              <a:t>);</a:t>
            </a:r>
          </a:p>
          <a:p>
            <a:pPr algn="just"/>
            <a:r>
              <a:rPr lang="it-IT" b="1" dirty="0" smtClean="0"/>
              <a:t>analitici</a:t>
            </a:r>
            <a:r>
              <a:rPr lang="it-IT" dirty="0" smtClean="0"/>
              <a:t> </a:t>
            </a:r>
            <a:r>
              <a:rPr lang="it-IT" dirty="0"/>
              <a:t>(diari, relazioni, documenti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349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122</TotalTime>
  <Words>1184</Words>
  <Application>Microsoft Office PowerPoint</Application>
  <PresentationFormat>Presentazione su schermo (4:3)</PresentationFormat>
  <Paragraphs>69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Loggia</vt:lpstr>
      <vt:lpstr>  Valutare fra  ricerca e azione  </vt:lpstr>
      <vt:lpstr>Definizione </vt:lpstr>
      <vt:lpstr>Obiettivi</vt:lpstr>
      <vt:lpstr>Rischi impliciti</vt:lpstr>
      <vt:lpstr>Presentazione standard di PowerPoint</vt:lpstr>
      <vt:lpstr>Tipologie di valutazione</vt:lpstr>
      <vt:lpstr>Presentazione standard di PowerPoint</vt:lpstr>
      <vt:lpstr>Attori</vt:lpstr>
      <vt:lpstr>Scelte metodologiche</vt:lpstr>
      <vt:lpstr>Presentazione standard di PowerPoint</vt:lpstr>
      <vt:lpstr>Scelta dello strumento</vt:lpstr>
      <vt:lpstr>Presentazione standard di PowerPoint</vt:lpstr>
      <vt:lpstr>Concetti, Indicatori, Variabili</vt:lpstr>
      <vt:lpstr>Livelli del disegno della ricerca</vt:lpstr>
      <vt:lpstr>Fasi del disegno di ricerca</vt:lpstr>
      <vt:lpstr>Presentazione standard di PowerPoint</vt:lpstr>
      <vt:lpstr>Restituzione dei risultati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Educare la depressione. La scrittura, la lettura e la parola come pratiche di cura</dc:title>
  <dc:creator>utente</dc:creator>
  <cp:lastModifiedBy>Admin</cp:lastModifiedBy>
  <cp:revision>30</cp:revision>
  <dcterms:created xsi:type="dcterms:W3CDTF">2018-09-14T09:25:04Z</dcterms:created>
  <dcterms:modified xsi:type="dcterms:W3CDTF">2023-09-04T07:38:02Z</dcterms:modified>
</cp:coreProperties>
</file>