
<file path=[Content_Types].xml><?xml version="1.0" encoding="utf-8"?>
<Types xmlns="http://schemas.openxmlformats.org/package/2006/content-types">
  <Default Extension="png" ContentType="image/png"/>
  <Default Extension="jpeg" ContentType="image/jpeg"/>
  <Default Extension="webp"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88"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59E4AAE5-69E1-4099-93DF-9E16E28F562D}">
          <p14:sldIdLst>
            <p14:sldId id="256"/>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Lst>
        </p14:section>
        <p14:section name="Sezione senza titolo" id="{E1AE6380-4443-45FB-BAFA-3530BB0C3BE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A02F8A4B-ED7E-44E0-BE64-ED75F3CC2AD8}" type="datetimeFigureOut">
              <a:rPr lang="it-IT" smtClean="0"/>
              <a:t>04/09/2023</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844A88FA-8D10-438D-A4D6-AF2B94757AA4}"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A02F8A4B-ED7E-44E0-BE64-ED75F3CC2AD8}" type="datetimeFigureOut">
              <a:rPr lang="it-IT" smtClean="0"/>
              <a:t>04/09/2023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44A88FA-8D10-438D-A4D6-AF2B94757AA4}"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A02F8A4B-ED7E-44E0-BE64-ED75F3CC2AD8}" type="datetimeFigureOut">
              <a:rPr lang="it-IT" smtClean="0"/>
              <a:t>04/09/2023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44A88FA-8D10-438D-A4D6-AF2B94757AA4}"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A02F8A4B-ED7E-44E0-BE64-ED75F3CC2AD8}" type="datetimeFigureOut">
              <a:rPr lang="it-IT" smtClean="0"/>
              <a:t>04/09/2023</a:t>
            </a:fld>
            <a:endParaRPr lang="it-IT"/>
          </a:p>
        </p:txBody>
      </p:sp>
      <p:sp>
        <p:nvSpPr>
          <p:cNvPr id="9" name="Segnaposto numero diapositiva 8"/>
          <p:cNvSpPr>
            <a:spLocks noGrp="1"/>
          </p:cNvSpPr>
          <p:nvPr>
            <p:ph type="sldNum" sz="quarter" idx="15"/>
          </p:nvPr>
        </p:nvSpPr>
        <p:spPr/>
        <p:txBody>
          <a:bodyPr rtlCol="0"/>
          <a:lstStyle/>
          <a:p>
            <a:fld id="{844A88FA-8D10-438D-A4D6-AF2B94757AA4}" type="slidenum">
              <a:rPr lang="it-IT" smtClean="0"/>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A02F8A4B-ED7E-44E0-BE64-ED75F3CC2AD8}" type="datetimeFigureOut">
              <a:rPr lang="it-IT" smtClean="0"/>
              <a:t>04/09/2023</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844A88FA-8D10-438D-A4D6-AF2B94757AA4}"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A02F8A4B-ED7E-44E0-BE64-ED75F3CC2AD8}" type="datetimeFigureOut">
              <a:rPr lang="it-IT" smtClean="0"/>
              <a:t>04/09/2023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44A88FA-8D10-438D-A4D6-AF2B94757AA4}" type="slidenum">
              <a:rPr lang="it-IT" smtClean="0"/>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A02F8A4B-ED7E-44E0-BE64-ED75F3CC2AD8}" type="datetimeFigureOut">
              <a:rPr lang="it-IT" smtClean="0"/>
              <a:t>04/09/2023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44A88FA-8D10-438D-A4D6-AF2B94757AA4}" type="slidenum">
              <a:rPr lang="it-IT" smtClean="0"/>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A02F8A4B-ED7E-44E0-BE64-ED75F3CC2AD8}" type="datetimeFigureOut">
              <a:rPr lang="it-IT" smtClean="0"/>
              <a:t>04/09/2023</a:t>
            </a:fld>
            <a:endParaRPr lang="it-IT"/>
          </a:p>
        </p:txBody>
      </p:sp>
      <p:sp>
        <p:nvSpPr>
          <p:cNvPr id="7" name="Segnaposto numero diapositiva 6"/>
          <p:cNvSpPr>
            <a:spLocks noGrp="1"/>
          </p:cNvSpPr>
          <p:nvPr>
            <p:ph type="sldNum" sz="quarter" idx="11"/>
          </p:nvPr>
        </p:nvSpPr>
        <p:spPr/>
        <p:txBody>
          <a:bodyPr rtlCol="0"/>
          <a:lstStyle/>
          <a:p>
            <a:fld id="{844A88FA-8D10-438D-A4D6-AF2B94757AA4}" type="slidenum">
              <a:rPr lang="it-IT" smtClean="0"/>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02F8A4B-ED7E-44E0-BE64-ED75F3CC2AD8}" type="datetimeFigureOut">
              <a:rPr lang="it-IT" smtClean="0"/>
              <a:t>04/09/2023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44A88FA-8D10-438D-A4D6-AF2B94757AA4}"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A02F8A4B-ED7E-44E0-BE64-ED75F3CC2AD8}" type="datetimeFigureOut">
              <a:rPr lang="it-IT" smtClean="0"/>
              <a:t>04/09/2023</a:t>
            </a:fld>
            <a:endParaRPr lang="it-IT"/>
          </a:p>
        </p:txBody>
      </p:sp>
      <p:sp>
        <p:nvSpPr>
          <p:cNvPr id="22" name="Segnaposto numero diapositiva 21"/>
          <p:cNvSpPr>
            <a:spLocks noGrp="1"/>
          </p:cNvSpPr>
          <p:nvPr>
            <p:ph type="sldNum" sz="quarter" idx="15"/>
          </p:nvPr>
        </p:nvSpPr>
        <p:spPr/>
        <p:txBody>
          <a:bodyPr rtlCol="0"/>
          <a:lstStyle/>
          <a:p>
            <a:fld id="{844A88FA-8D10-438D-A4D6-AF2B94757AA4}" type="slidenum">
              <a:rPr lang="it-IT" smtClean="0"/>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A02F8A4B-ED7E-44E0-BE64-ED75F3CC2AD8}" type="datetimeFigureOut">
              <a:rPr lang="it-IT" smtClean="0"/>
              <a:t>04/09/2023</a:t>
            </a:fld>
            <a:endParaRPr lang="it-IT"/>
          </a:p>
        </p:txBody>
      </p:sp>
      <p:sp>
        <p:nvSpPr>
          <p:cNvPr id="18" name="Segnaposto numero diapositiva 17"/>
          <p:cNvSpPr>
            <a:spLocks noGrp="1"/>
          </p:cNvSpPr>
          <p:nvPr>
            <p:ph type="sldNum" sz="quarter" idx="11"/>
          </p:nvPr>
        </p:nvSpPr>
        <p:spPr/>
        <p:txBody>
          <a:bodyPr rtlCol="0"/>
          <a:lstStyle/>
          <a:p>
            <a:fld id="{844A88FA-8D10-438D-A4D6-AF2B94757AA4}" type="slidenum">
              <a:rPr lang="it-IT" smtClean="0"/>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02F8A4B-ED7E-44E0-BE64-ED75F3CC2AD8}" type="datetimeFigureOut">
              <a:rPr lang="it-IT" smtClean="0"/>
              <a:t>04/09/2023</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44A88FA-8D10-438D-A4D6-AF2B94757AA4}"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webp"/><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195736" y="2636912"/>
            <a:ext cx="6262464" cy="2381650"/>
          </a:xfrm>
        </p:spPr>
        <p:txBody>
          <a:bodyPr>
            <a:normAutofit fontScale="90000"/>
          </a:bodyPr>
          <a:lstStyle/>
          <a:p>
            <a:r>
              <a:rPr lang="it-IT" dirty="0" smtClean="0"/>
              <a:t/>
            </a:r>
            <a:br>
              <a:rPr lang="it-IT" dirty="0" smtClean="0"/>
            </a:br>
            <a:r>
              <a:rPr lang="it-IT" dirty="0"/>
              <a:t/>
            </a:r>
            <a:br>
              <a:rPr lang="it-IT" dirty="0"/>
            </a:br>
            <a:r>
              <a:rPr lang="it-IT" dirty="0"/>
              <a:t>Valutare nel contesto formativo: riferimenti concettuali e metodologici</a:t>
            </a:r>
            <a:br>
              <a:rPr lang="it-IT" dirty="0"/>
            </a:br>
            <a:r>
              <a:rPr lang="it-IT" dirty="0"/>
              <a:t/>
            </a:r>
            <a:br>
              <a:rPr lang="it-IT" dirty="0"/>
            </a:br>
            <a:endParaRPr lang="it-IT" dirty="0"/>
          </a:p>
        </p:txBody>
      </p:sp>
      <p:sp>
        <p:nvSpPr>
          <p:cNvPr id="3" name="Sottotitolo 2"/>
          <p:cNvSpPr>
            <a:spLocks noGrp="1"/>
          </p:cNvSpPr>
          <p:nvPr>
            <p:ph type="subTitle" idx="1"/>
          </p:nvPr>
        </p:nvSpPr>
        <p:spPr/>
        <p:txBody>
          <a:bodyPr/>
          <a:lstStyle/>
          <a:p>
            <a:pPr algn="just"/>
            <a:r>
              <a:rPr lang="it-IT" dirty="0" smtClean="0"/>
              <a:t>Katia </a:t>
            </a:r>
            <a:r>
              <a:rPr lang="it-IT" dirty="0" err="1" smtClean="0"/>
              <a:t>Montalbetti</a:t>
            </a:r>
            <a:r>
              <a:rPr lang="it-IT" dirty="0" smtClean="0"/>
              <a:t>, </a:t>
            </a:r>
            <a:r>
              <a:rPr lang="it-IT" i="1" dirty="0"/>
              <a:t>Manuale per la valutazione nelle pratiche formative. Metodi, dispositivi e strumenti</a:t>
            </a:r>
            <a:r>
              <a:rPr lang="it-IT" dirty="0"/>
              <a:t>, Milano, Vita &amp; Pensiero, 2011</a:t>
            </a:r>
          </a:p>
        </p:txBody>
      </p:sp>
    </p:spTree>
    <p:extLst>
      <p:ext uri="{BB962C8B-B14F-4D97-AF65-F5344CB8AC3E}">
        <p14:creationId xmlns:p14="http://schemas.microsoft.com/office/powerpoint/2010/main" val="732150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Valutazione dei Risultati</a:t>
            </a:r>
          </a:p>
        </p:txBody>
      </p:sp>
      <p:sp>
        <p:nvSpPr>
          <p:cNvPr id="3" name="Segnaposto contenuto 2"/>
          <p:cNvSpPr>
            <a:spLocks noGrp="1"/>
          </p:cNvSpPr>
          <p:nvPr>
            <p:ph sz="quarter" idx="1"/>
          </p:nvPr>
        </p:nvSpPr>
        <p:spPr/>
        <p:txBody>
          <a:bodyPr>
            <a:normAutofit/>
          </a:bodyPr>
          <a:lstStyle/>
          <a:p>
            <a:pPr algn="just"/>
            <a:r>
              <a:rPr lang="it-IT" b="1" dirty="0"/>
              <a:t>Apprendimento</a:t>
            </a:r>
            <a:r>
              <a:rPr lang="it-IT" dirty="0"/>
              <a:t>. Al secondo livello l’attenzione è focalizzata sugli </a:t>
            </a:r>
            <a:r>
              <a:rPr lang="it-IT" i="1" dirty="0"/>
              <a:t>apprendimenti</a:t>
            </a:r>
            <a:r>
              <a:rPr lang="it-IT" dirty="0"/>
              <a:t> ovvero sulle acquisizioni sviluppate dal soggetto in termini di conoscenze, abilità e/o competenze</a:t>
            </a:r>
            <a:r>
              <a:rPr lang="it-IT" dirty="0" smtClean="0"/>
              <a:t>.</a:t>
            </a:r>
          </a:p>
          <a:p>
            <a:pPr algn="just"/>
            <a:r>
              <a:rPr lang="it-IT" b="1" dirty="0" smtClean="0"/>
              <a:t>Condotta </a:t>
            </a:r>
            <a:r>
              <a:rPr lang="it-IT" b="1" dirty="0"/>
              <a:t>lavorativa</a:t>
            </a:r>
            <a:r>
              <a:rPr lang="it-IT" dirty="0"/>
              <a:t>. Nel livello successivo l’attenzione è concentrata sulla rielaborazione degli apprendimenti da parte del soggetto e sulla traduzione </a:t>
            </a:r>
            <a:r>
              <a:rPr lang="it-IT" dirty="0" smtClean="0"/>
              <a:t>concreta. </a:t>
            </a:r>
            <a:r>
              <a:rPr lang="it-IT" dirty="0"/>
              <a:t>La relazione fra apprendimento e condotta è affatto scontata e pertanto entrambi gli oggetti meritano di essere valutati in modo mirato. </a:t>
            </a:r>
            <a:endParaRPr lang="it-IT" dirty="0" smtClean="0"/>
          </a:p>
        </p:txBody>
      </p:sp>
    </p:spTree>
    <p:extLst>
      <p:ext uri="{BB962C8B-B14F-4D97-AF65-F5344CB8AC3E}">
        <p14:creationId xmlns:p14="http://schemas.microsoft.com/office/powerpoint/2010/main" val="1137773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Valutazione dei Risultati</a:t>
            </a:r>
          </a:p>
        </p:txBody>
      </p:sp>
      <p:sp>
        <p:nvSpPr>
          <p:cNvPr id="3" name="Segnaposto contenuto 2"/>
          <p:cNvSpPr>
            <a:spLocks noGrp="1"/>
          </p:cNvSpPr>
          <p:nvPr>
            <p:ph sz="quarter" idx="1"/>
          </p:nvPr>
        </p:nvSpPr>
        <p:spPr>
          <a:xfrm>
            <a:off x="457200" y="1600200"/>
            <a:ext cx="7467600" cy="2764904"/>
          </a:xfrm>
        </p:spPr>
        <p:txBody>
          <a:bodyPr>
            <a:normAutofit lnSpcReduction="10000"/>
          </a:bodyPr>
          <a:lstStyle/>
          <a:p>
            <a:pPr algn="just"/>
            <a:r>
              <a:rPr lang="it-IT" b="1" dirty="0"/>
              <a:t>Comportamento organizzativo</a:t>
            </a:r>
            <a:r>
              <a:rPr lang="it-IT" dirty="0"/>
              <a:t>. Il quarto livello è riferito all’impatto della formazione sull’organizzazione, concerne una molteplicità di soggetti (</a:t>
            </a:r>
            <a:r>
              <a:rPr lang="it-IT" dirty="0" err="1"/>
              <a:t>formandi</a:t>
            </a:r>
            <a:r>
              <a:rPr lang="it-IT" dirty="0"/>
              <a:t>, colleghi, responsabili), e di fattori (tecnici, economici, organizzativi) e costituisce un traguardo arduo da raggiungere e un obiettivo difficile da valutare soprattutto perché si è fuori dal </a:t>
            </a:r>
            <a:r>
              <a:rPr lang="it-IT" i="1" dirty="0" err="1"/>
              <a:t>setting</a:t>
            </a:r>
            <a:r>
              <a:rPr lang="it-IT" dirty="0"/>
              <a:t> </a:t>
            </a:r>
            <a:r>
              <a:rPr lang="it-IT" dirty="0" smtClean="0"/>
              <a:t>formativo.</a:t>
            </a:r>
            <a:endParaRPr lang="it-IT" dirty="0"/>
          </a:p>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971" y="4147391"/>
            <a:ext cx="3612058" cy="2710609"/>
          </a:xfrm>
          <a:prstGeom prst="rect">
            <a:avLst/>
          </a:prstGeom>
        </p:spPr>
      </p:pic>
    </p:spTree>
    <p:extLst>
      <p:ext uri="{BB962C8B-B14F-4D97-AF65-F5344CB8AC3E}">
        <p14:creationId xmlns:p14="http://schemas.microsoft.com/office/powerpoint/2010/main" val="3627076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Costruzione dell’Impianto Valutativo</a:t>
            </a:r>
            <a:endParaRPr lang="it-IT" dirty="0"/>
          </a:p>
        </p:txBody>
      </p:sp>
      <p:sp>
        <p:nvSpPr>
          <p:cNvPr id="3" name="Segnaposto contenuto 2"/>
          <p:cNvSpPr>
            <a:spLocks noGrp="1"/>
          </p:cNvSpPr>
          <p:nvPr>
            <p:ph sz="quarter" idx="1"/>
          </p:nvPr>
        </p:nvSpPr>
        <p:spPr/>
        <p:txBody>
          <a:bodyPr/>
          <a:lstStyle/>
          <a:p>
            <a:pPr algn="just"/>
            <a:r>
              <a:rPr lang="it-IT" dirty="0"/>
              <a:t>La </a:t>
            </a:r>
            <a:r>
              <a:rPr lang="it-IT" b="1" dirty="0"/>
              <a:t>costruzione dell’impianto valutativo</a:t>
            </a:r>
            <a:r>
              <a:rPr lang="it-IT" dirty="0"/>
              <a:t> è un compito che impegna il consulente/valutatore il quale, come già osservato, ha un punto di vista esterno ed è chiamato da un soggetto terzo (committente) per valutare un programma/progetto/intervento di natura formativa. </a:t>
            </a:r>
            <a:endParaRPr lang="it-IT" dirty="0" smtClean="0"/>
          </a:p>
          <a:p>
            <a:pPr algn="just"/>
            <a:r>
              <a:rPr lang="it-IT" dirty="0" smtClean="0"/>
              <a:t>In </a:t>
            </a:r>
            <a:r>
              <a:rPr lang="it-IT" dirty="0"/>
              <a:t>realtà, entro il medesimo quadro si muovono anche il progettista e il formatore sebbene in queste situazioni alcune fasi del percorso possano essere omesse o non significative. </a:t>
            </a:r>
          </a:p>
        </p:txBody>
      </p:sp>
    </p:spTree>
    <p:extLst>
      <p:ext uri="{BB962C8B-B14F-4D97-AF65-F5344CB8AC3E}">
        <p14:creationId xmlns:p14="http://schemas.microsoft.com/office/powerpoint/2010/main" val="1108585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Costruzione dell’Impianto Valutativo</a:t>
            </a:r>
          </a:p>
        </p:txBody>
      </p:sp>
      <p:sp>
        <p:nvSpPr>
          <p:cNvPr id="3" name="Segnaposto contenuto 2"/>
          <p:cNvSpPr>
            <a:spLocks noGrp="1"/>
          </p:cNvSpPr>
          <p:nvPr>
            <p:ph sz="quarter" idx="1"/>
          </p:nvPr>
        </p:nvSpPr>
        <p:spPr/>
        <p:txBody>
          <a:bodyPr/>
          <a:lstStyle/>
          <a:p>
            <a:pPr algn="just"/>
            <a:r>
              <a:rPr lang="it-IT" dirty="0"/>
              <a:t>Sul piano generale, vi sono </a:t>
            </a:r>
            <a:r>
              <a:rPr lang="it-IT" b="1" dirty="0"/>
              <a:t>quattro fasi principali</a:t>
            </a:r>
            <a:r>
              <a:rPr lang="it-IT" dirty="0" smtClean="0"/>
              <a:t>:</a:t>
            </a:r>
          </a:p>
          <a:p>
            <a:pPr algn="just"/>
            <a:r>
              <a:rPr lang="it-IT" b="1" dirty="0" smtClean="0"/>
              <a:t>Analisi della domanda iniziale</a:t>
            </a:r>
            <a:r>
              <a:rPr lang="it-IT" dirty="0" smtClean="0"/>
              <a:t>. </a:t>
            </a:r>
            <a:r>
              <a:rPr lang="it-IT" dirty="0"/>
              <a:t>Da una buona analisi della richiesta iniziale il valutatore può ottenere informazioni preziose per cogliere il reale spazio di azione attribuito alla valutazione e può ricavare criteri utili con i quali cominciare ad impostare la costruzione del dispositivo metodologico.</a:t>
            </a:r>
          </a:p>
        </p:txBody>
      </p:sp>
    </p:spTree>
    <p:extLst>
      <p:ext uri="{BB962C8B-B14F-4D97-AF65-F5344CB8AC3E}">
        <p14:creationId xmlns:p14="http://schemas.microsoft.com/office/powerpoint/2010/main" val="3771605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Costruzione dell’Impianto Valutativo</a:t>
            </a:r>
          </a:p>
        </p:txBody>
      </p:sp>
      <p:sp>
        <p:nvSpPr>
          <p:cNvPr id="3" name="Segnaposto contenuto 2"/>
          <p:cNvSpPr>
            <a:spLocks noGrp="1"/>
          </p:cNvSpPr>
          <p:nvPr>
            <p:ph sz="quarter" idx="1"/>
          </p:nvPr>
        </p:nvSpPr>
        <p:spPr/>
        <p:txBody>
          <a:bodyPr>
            <a:normAutofit fontScale="85000" lnSpcReduction="20000"/>
          </a:bodyPr>
          <a:lstStyle/>
          <a:p>
            <a:pPr algn="just"/>
            <a:r>
              <a:rPr lang="it-IT" b="1" dirty="0"/>
              <a:t>Esplorazione del campo e dell’oggetto di valutazione</a:t>
            </a:r>
            <a:r>
              <a:rPr lang="it-IT" dirty="0"/>
              <a:t>. In questa fase, […] il valutatore deve acquisire elementi informativi circa il contesto nel quale dovrà operare e circa l’oggetto specifico di valutazione. In virtù di questi dati aggiuntivi il mandato definito in uscita dalla prima fase può subire modifiche. </a:t>
            </a:r>
            <a:endParaRPr lang="it-IT" dirty="0" smtClean="0"/>
          </a:p>
          <a:p>
            <a:pPr algn="just"/>
            <a:r>
              <a:rPr lang="it-IT" dirty="0" smtClean="0"/>
              <a:t>Le </a:t>
            </a:r>
            <a:r>
              <a:rPr lang="it-IT" dirty="0"/>
              <a:t>operazioni svolte in questa fase sono essenziali per riuscire a costruire un impianto metodologico (oggetto specifico della terza fase) coerente con il contesto, rispettoso delle logiche di funzionamento, in grado di sfruttare al meglio le risorse presenti contemperando limiti e vincoli e adatto alla specificità dell’oggetto. </a:t>
            </a:r>
            <a:endParaRPr lang="it-IT" dirty="0" smtClean="0"/>
          </a:p>
          <a:p>
            <a:pPr algn="just"/>
            <a:r>
              <a:rPr lang="it-IT" dirty="0" smtClean="0"/>
              <a:t>La </a:t>
            </a:r>
            <a:r>
              <a:rPr lang="it-IT" dirty="0"/>
              <a:t>conoscenza sul campo permette inoltre di individuare le risorse disponibili </a:t>
            </a:r>
            <a:r>
              <a:rPr lang="it-IT" i="1" dirty="0"/>
              <a:t>in loco</a:t>
            </a:r>
            <a:r>
              <a:rPr lang="it-IT" dirty="0"/>
              <a:t> e di acquisire consapevolezza dei vincoli con i quali il valutatore dovrà fare i conti nella progettazione e soprattutto nell’implementazione del dispositivo metodologico, oltre quelli previsti esplicitamente sul piano formale. </a:t>
            </a:r>
          </a:p>
        </p:txBody>
      </p:sp>
    </p:spTree>
    <p:extLst>
      <p:ext uri="{BB962C8B-B14F-4D97-AF65-F5344CB8AC3E}">
        <p14:creationId xmlns:p14="http://schemas.microsoft.com/office/powerpoint/2010/main" val="3864757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Costruzione dell’Impianto Valutativo</a:t>
            </a:r>
          </a:p>
        </p:txBody>
      </p:sp>
      <p:sp>
        <p:nvSpPr>
          <p:cNvPr id="3" name="Segnaposto contenuto 2"/>
          <p:cNvSpPr>
            <a:spLocks noGrp="1"/>
          </p:cNvSpPr>
          <p:nvPr>
            <p:ph sz="quarter" idx="1"/>
          </p:nvPr>
        </p:nvSpPr>
        <p:spPr/>
        <p:txBody>
          <a:bodyPr>
            <a:normAutofit fontScale="70000" lnSpcReduction="20000"/>
          </a:bodyPr>
          <a:lstStyle/>
          <a:p>
            <a:pPr algn="just"/>
            <a:r>
              <a:rPr lang="it-IT" b="1" dirty="0"/>
              <a:t>Progettazione e attuazione del dispositivo metodologico</a:t>
            </a:r>
            <a:r>
              <a:rPr lang="it-IT" dirty="0"/>
              <a:t>. Alla luce delle informazioni raccolte nelle tappe precedenti in questa fase si procede con la costruzione del dispositivo. La possibilità di compiere scelte coerenti sul piano metodologico discende dalla chiarezza con la quale si sono definiti gli obiettivi da perseguire. Un sistema di misurazione infatti può essere pertinente, valido ed affidabile quante maggiori sono le informazioni rilevate circa l’oggetto di analisi e il contesto di attuazione; in tal senso, l’accuratezza con la quale si sono svolte le fasi precedenti condiziona gli aspetti metodologici e tecnici. </a:t>
            </a:r>
            <a:r>
              <a:rPr lang="it-IT" dirty="0" smtClean="0"/>
              <a:t>[…] </a:t>
            </a:r>
            <a:r>
              <a:rPr lang="it-IT" dirty="0"/>
              <a:t>Il valutatore è impegnato in diverse azioni: </a:t>
            </a:r>
            <a:r>
              <a:rPr lang="it-IT" b="1" dirty="0"/>
              <a:t>definizione degli obiettivi specifici</a:t>
            </a:r>
            <a:r>
              <a:rPr lang="it-IT" dirty="0"/>
              <a:t>; </a:t>
            </a:r>
            <a:r>
              <a:rPr lang="it-IT" b="1" dirty="0"/>
              <a:t>costruzione del dispositivo di rilevazione</a:t>
            </a:r>
            <a:r>
              <a:rPr lang="it-IT" dirty="0"/>
              <a:t>; </a:t>
            </a:r>
            <a:r>
              <a:rPr lang="it-IT" b="1" dirty="0"/>
              <a:t>implementazione del dispositivo (raccolta dei dati)</a:t>
            </a:r>
            <a:r>
              <a:rPr lang="it-IT" dirty="0"/>
              <a:t>; </a:t>
            </a:r>
            <a:r>
              <a:rPr lang="it-IT" b="1" dirty="0"/>
              <a:t>analisi dei dati</a:t>
            </a:r>
            <a:r>
              <a:rPr lang="it-IT" dirty="0"/>
              <a:t>. […] queste quattro azioni in realtà non seguono un ordine puramente cronologico ma sono interconnesse le une con le altre […] e possono inoltre essere svolte, in tutto o in parte, anche da soggetti diversi. Ad esempio, il valutatore può rivolgersi a soggetti terzi per l’analisi statistica dei dati qualora non disponga delle abilità tecniche necessarie; ancora, è possibile richiedere l’intervento di soggetti esterni nella fase di raccolta dei dati per velocizzare </a:t>
            </a:r>
            <a:r>
              <a:rPr lang="it-IT" dirty="0" smtClean="0"/>
              <a:t>l’operazione.</a:t>
            </a:r>
            <a:endParaRPr lang="it-IT" dirty="0"/>
          </a:p>
          <a:p>
            <a:endParaRPr lang="it-IT" dirty="0"/>
          </a:p>
        </p:txBody>
      </p:sp>
    </p:spTree>
    <p:extLst>
      <p:ext uri="{BB962C8B-B14F-4D97-AF65-F5344CB8AC3E}">
        <p14:creationId xmlns:p14="http://schemas.microsoft.com/office/powerpoint/2010/main" val="972317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Costruzione dell’Impianto Valutativo</a:t>
            </a:r>
          </a:p>
        </p:txBody>
      </p:sp>
      <p:sp>
        <p:nvSpPr>
          <p:cNvPr id="3" name="Segnaposto contenuto 2"/>
          <p:cNvSpPr>
            <a:spLocks noGrp="1"/>
          </p:cNvSpPr>
          <p:nvPr>
            <p:ph sz="quarter" idx="1"/>
          </p:nvPr>
        </p:nvSpPr>
        <p:spPr/>
        <p:txBody>
          <a:bodyPr>
            <a:normAutofit fontScale="92500" lnSpcReduction="10000"/>
          </a:bodyPr>
          <a:lstStyle/>
          <a:p>
            <a:pPr algn="just"/>
            <a:r>
              <a:rPr lang="it-IT" b="1" dirty="0" smtClean="0"/>
              <a:t>Restituzione </a:t>
            </a:r>
            <a:r>
              <a:rPr lang="it-IT" b="1" dirty="0"/>
              <a:t>e </a:t>
            </a:r>
            <a:r>
              <a:rPr lang="it-IT" b="1" dirty="0" smtClean="0"/>
              <a:t>comunicazione</a:t>
            </a:r>
            <a:r>
              <a:rPr lang="it-IT" dirty="0" smtClean="0"/>
              <a:t>. Nella </a:t>
            </a:r>
            <a:r>
              <a:rPr lang="it-IT" dirty="0"/>
              <a:t>fase finale la preoccupazione comunicativa diviene pregnante: si fa valutazione perché qualcuno (il committente) la richiede e pertanto a costui occorre restituire l’esito del percorso svolto. </a:t>
            </a:r>
            <a:endParaRPr lang="it-IT" dirty="0" smtClean="0"/>
          </a:p>
          <a:p>
            <a:pPr algn="just"/>
            <a:r>
              <a:rPr lang="it-IT" dirty="0" smtClean="0"/>
              <a:t>Accanto </a:t>
            </a:r>
            <a:r>
              <a:rPr lang="it-IT" dirty="0"/>
              <a:t>alla forma di restituzione tradizionale, ovvero la stesura di un </a:t>
            </a:r>
            <a:r>
              <a:rPr lang="it-IT" i="1" dirty="0"/>
              <a:t>report</a:t>
            </a:r>
            <a:r>
              <a:rPr lang="it-IT" dirty="0"/>
              <a:t>, può essere utile ricorrere ad altri </a:t>
            </a:r>
            <a:r>
              <a:rPr lang="it-IT" i="1" dirty="0"/>
              <a:t>format</a:t>
            </a:r>
            <a:r>
              <a:rPr lang="it-IT" dirty="0"/>
              <a:t> come per esempio l’organizzazione di una presentazione orale piuttosto che la stesura di brevi opuscoli nei quali omettere dati ed aspetti non reputati significativi per il destinatario. </a:t>
            </a:r>
            <a:endParaRPr lang="it-IT" dirty="0" smtClean="0"/>
          </a:p>
          <a:p>
            <a:pPr algn="just"/>
            <a:r>
              <a:rPr lang="it-IT" dirty="0" smtClean="0"/>
              <a:t>Di </a:t>
            </a:r>
            <a:r>
              <a:rPr lang="it-IT" dirty="0"/>
              <a:t>là dalle scelte metodologiche, </a:t>
            </a:r>
            <a:r>
              <a:rPr lang="it-IT" b="1" dirty="0"/>
              <a:t>la valutazione è analisi per chi la fa ma deve essere sintesi per chi la riceve</a:t>
            </a:r>
            <a:r>
              <a:rPr lang="it-IT" dirty="0"/>
              <a:t>; consegue l’esigenza che sia restituita in forma agevole e comprensibile</a:t>
            </a:r>
            <a:r>
              <a:rPr lang="it-IT" dirty="0" smtClean="0"/>
              <a:t>.</a:t>
            </a:r>
            <a:endParaRPr lang="it-IT" dirty="0"/>
          </a:p>
        </p:txBody>
      </p:sp>
    </p:spTree>
    <p:extLst>
      <p:ext uri="{BB962C8B-B14F-4D97-AF65-F5344CB8AC3E}">
        <p14:creationId xmlns:p14="http://schemas.microsoft.com/office/powerpoint/2010/main" val="2332848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Costruzione dell’Impianto Valutativo</a:t>
            </a:r>
          </a:p>
        </p:txBody>
      </p:sp>
      <p:sp>
        <p:nvSpPr>
          <p:cNvPr id="3" name="Segnaposto contenuto 2"/>
          <p:cNvSpPr>
            <a:spLocks noGrp="1"/>
          </p:cNvSpPr>
          <p:nvPr>
            <p:ph sz="quarter" idx="1"/>
          </p:nvPr>
        </p:nvSpPr>
        <p:spPr/>
        <p:txBody>
          <a:bodyPr/>
          <a:lstStyle/>
          <a:p>
            <a:pPr algn="just"/>
            <a:r>
              <a:rPr lang="it-IT" dirty="0"/>
              <a:t>U</a:t>
            </a:r>
            <a:r>
              <a:rPr lang="it-IT" dirty="0" smtClean="0"/>
              <a:t>na </a:t>
            </a:r>
            <a:r>
              <a:rPr lang="it-IT" dirty="0"/>
              <a:t>valutazione ben comunicata non induce in maniera automatica il suo impiego ai </a:t>
            </a:r>
            <a:r>
              <a:rPr lang="it-IT" b="1" dirty="0"/>
              <a:t>fini decisionali</a:t>
            </a:r>
            <a:r>
              <a:rPr lang="it-IT" dirty="0"/>
              <a:t>; tuttavia quando la preoccupazione comunicativa è tradotta in azioni metodologiche coerenti e concrete il valutatore impiega al meglio lo strumento di cui dispone per evitare che la valutazione non sia presa in considerazione</a:t>
            </a:r>
            <a:r>
              <a:rPr lang="it-IT" dirty="0" smtClean="0"/>
              <a:t>. </a:t>
            </a:r>
            <a:endParaRPr lang="it-IT" dirty="0"/>
          </a:p>
          <a:p>
            <a:endParaRPr lang="it-IT" dirty="0"/>
          </a:p>
        </p:txBody>
      </p:sp>
    </p:spTree>
    <p:extLst>
      <p:ext uri="{BB962C8B-B14F-4D97-AF65-F5344CB8AC3E}">
        <p14:creationId xmlns:p14="http://schemas.microsoft.com/office/powerpoint/2010/main" val="268415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844824"/>
            <a:ext cx="7825518" cy="2944351"/>
          </a:xfrm>
          <a:prstGeom prst="rect">
            <a:avLst/>
          </a:prstGeom>
        </p:spPr>
      </p:pic>
    </p:spTree>
    <p:extLst>
      <p:ext uri="{BB962C8B-B14F-4D97-AF65-F5344CB8AC3E}">
        <p14:creationId xmlns:p14="http://schemas.microsoft.com/office/powerpoint/2010/main" val="2703721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«Errori dell’esperto»</a:t>
            </a:r>
            <a:endParaRPr lang="it-IT" dirty="0"/>
          </a:p>
        </p:txBody>
      </p:sp>
      <p:sp>
        <p:nvSpPr>
          <p:cNvPr id="3" name="Segnaposto contenuto 2"/>
          <p:cNvSpPr>
            <a:spLocks noGrp="1"/>
          </p:cNvSpPr>
          <p:nvPr>
            <p:ph sz="quarter" idx="1"/>
          </p:nvPr>
        </p:nvSpPr>
        <p:spPr/>
        <p:txBody>
          <a:bodyPr>
            <a:normAutofit fontScale="92500" lnSpcReduction="20000"/>
          </a:bodyPr>
          <a:lstStyle/>
          <a:p>
            <a:pPr algn="just"/>
            <a:r>
              <a:rPr lang="it-IT" b="1" dirty="0" smtClean="0"/>
              <a:t>Situazione A. </a:t>
            </a:r>
            <a:r>
              <a:rPr lang="it-IT" i="1" dirty="0"/>
              <a:t>Costruire uno strumento rispettando i criteri di rigore e accuratezza metodologica senza prestare adeguata attenzione alle </a:t>
            </a:r>
            <a:r>
              <a:rPr lang="it-IT" b="1" i="1" dirty="0"/>
              <a:t>condizioni contestuali</a:t>
            </a:r>
            <a:r>
              <a:rPr lang="it-IT" i="1" dirty="0"/>
              <a:t> </a:t>
            </a:r>
            <a:r>
              <a:rPr lang="it-IT" b="1" i="1" dirty="0"/>
              <a:t>per una corretta somministrazione</a:t>
            </a:r>
            <a:r>
              <a:rPr lang="it-IT" dirty="0"/>
              <a:t>. </a:t>
            </a:r>
            <a:endParaRPr lang="it-IT" dirty="0" smtClean="0"/>
          </a:p>
          <a:p>
            <a:pPr algn="just"/>
            <a:r>
              <a:rPr lang="it-IT" b="1" dirty="0" smtClean="0"/>
              <a:t>Esempio</a:t>
            </a:r>
            <a:r>
              <a:rPr lang="it-IT" dirty="0"/>
              <a:t>. Immaginiamo di costruire un questionario da somministrare a tutti coloro che si rivolgono ad uno sportello di informazione e orientamento al lavoro per rilevare il gradimento rispetto alla disponibilità degli operatori, alla qualità delle informazioni offerte, all’aiuto ricevuto per la ricerca di un lavoro ecc. </a:t>
            </a:r>
            <a:r>
              <a:rPr lang="it-IT" dirty="0" smtClean="0"/>
              <a:t>Se […] </a:t>
            </a:r>
            <a:r>
              <a:rPr lang="it-IT" dirty="0"/>
              <a:t>si ipotizza di far compilare il questionario subito dopo il colloquio vanno attentamente gestiti tempi e spazi; […] le condizioni contestuali non favorevoli potrebbero indurre una compilazione frettolosa e non precisa (</a:t>
            </a:r>
            <a:r>
              <a:rPr lang="it-IT" b="1" dirty="0"/>
              <a:t>inadeguatezza dei tempi</a:t>
            </a:r>
            <a:r>
              <a:rPr lang="it-IT" dirty="0"/>
              <a:t>) oppure una compilazione non sincera (</a:t>
            </a:r>
            <a:r>
              <a:rPr lang="it-IT" b="1" dirty="0"/>
              <a:t>condizionamento da parte dell’operatore</a:t>
            </a:r>
            <a:r>
              <a:rPr lang="it-IT" dirty="0" smtClean="0"/>
              <a:t>).</a:t>
            </a:r>
            <a:endParaRPr lang="it-IT" b="1" dirty="0"/>
          </a:p>
        </p:txBody>
      </p:sp>
    </p:spTree>
    <p:extLst>
      <p:ext uri="{BB962C8B-B14F-4D97-AF65-F5344CB8AC3E}">
        <p14:creationId xmlns:p14="http://schemas.microsoft.com/office/powerpoint/2010/main" val="1960919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Opzioni teoriche</a:t>
            </a:r>
            <a:endParaRPr lang="it-IT" dirty="0"/>
          </a:p>
        </p:txBody>
      </p:sp>
      <p:sp>
        <p:nvSpPr>
          <p:cNvPr id="3" name="Segnaposto contenuto 2"/>
          <p:cNvSpPr>
            <a:spLocks noGrp="1"/>
          </p:cNvSpPr>
          <p:nvPr>
            <p:ph sz="quarter" idx="1"/>
          </p:nvPr>
        </p:nvSpPr>
        <p:spPr>
          <a:xfrm>
            <a:off x="457200" y="1600200"/>
            <a:ext cx="7467600" cy="4853136"/>
          </a:xfrm>
        </p:spPr>
        <p:txBody>
          <a:bodyPr>
            <a:normAutofit/>
          </a:bodyPr>
          <a:lstStyle/>
          <a:p>
            <a:pPr algn="just"/>
            <a:r>
              <a:rPr lang="it-IT" b="1" dirty="0" smtClean="0"/>
              <a:t>Approccio funzionalista</a:t>
            </a:r>
            <a:r>
              <a:rPr lang="it-IT" dirty="0" smtClean="0"/>
              <a:t>. </a:t>
            </a:r>
            <a:r>
              <a:rPr lang="it-IT" dirty="0"/>
              <a:t>Le preoccupazioni valutative sottese all’orientamento funzionalista riguardano la coerenza tra le modalità impiegate per la definizione degli obiettivi e il tipo di azione proposta e la possibilità di generalizzare i risultati sul piano sia delle competenze acquisite dai soggetti, sia delle procedure di </a:t>
            </a:r>
            <a:r>
              <a:rPr lang="it-IT" dirty="0" smtClean="0"/>
              <a:t>attuazione.</a:t>
            </a:r>
          </a:p>
          <a:p>
            <a:pPr algn="just"/>
            <a:r>
              <a:rPr lang="it-IT" dirty="0" smtClean="0"/>
              <a:t>Esempio: </a:t>
            </a:r>
            <a:r>
              <a:rPr lang="it-IT" i="1" dirty="0"/>
              <a:t>Le conoscenze e le competenze acquisite dai soggetti sono applicabili e spendibili nei contesti in cui operano? </a:t>
            </a:r>
          </a:p>
        </p:txBody>
      </p:sp>
    </p:spTree>
    <p:extLst>
      <p:ext uri="{BB962C8B-B14F-4D97-AF65-F5344CB8AC3E}">
        <p14:creationId xmlns:p14="http://schemas.microsoft.com/office/powerpoint/2010/main" val="2482233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«Errori dell’esperto»</a:t>
            </a:r>
          </a:p>
        </p:txBody>
      </p:sp>
      <p:sp>
        <p:nvSpPr>
          <p:cNvPr id="3" name="Segnaposto contenuto 2"/>
          <p:cNvSpPr>
            <a:spLocks noGrp="1"/>
          </p:cNvSpPr>
          <p:nvPr>
            <p:ph sz="quarter" idx="1"/>
          </p:nvPr>
        </p:nvSpPr>
        <p:spPr/>
        <p:txBody>
          <a:bodyPr>
            <a:normAutofit/>
          </a:bodyPr>
          <a:lstStyle/>
          <a:p>
            <a:pPr algn="just"/>
            <a:r>
              <a:rPr lang="it-IT" b="1" dirty="0"/>
              <a:t>Situazione </a:t>
            </a:r>
            <a:r>
              <a:rPr lang="it-IT" b="1" dirty="0" smtClean="0"/>
              <a:t>B.</a:t>
            </a:r>
            <a:r>
              <a:rPr lang="it-IT" b="1" dirty="0"/>
              <a:t> </a:t>
            </a:r>
            <a:r>
              <a:rPr lang="it-IT" i="1" dirty="0" smtClean="0"/>
              <a:t>Costruire </a:t>
            </a:r>
            <a:r>
              <a:rPr lang="it-IT" i="1" dirty="0"/>
              <a:t>uno strumento rispettando i criteri di rigore e accuratezza metodologica senza tenere in attenta considerazione le </a:t>
            </a:r>
            <a:r>
              <a:rPr lang="it-IT" b="1" i="1" dirty="0"/>
              <a:t>caratteristiche dei fruitori</a:t>
            </a:r>
            <a:r>
              <a:rPr lang="it-IT" dirty="0"/>
              <a:t>. </a:t>
            </a:r>
            <a:endParaRPr lang="it-IT" dirty="0" smtClean="0"/>
          </a:p>
          <a:p>
            <a:pPr algn="just"/>
            <a:r>
              <a:rPr lang="it-IT" b="1" dirty="0" smtClean="0"/>
              <a:t>Esempio</a:t>
            </a:r>
            <a:r>
              <a:rPr lang="it-IT" dirty="0"/>
              <a:t>. Immaginiamo […] di valutare la qualità di un servizio rivolto a cittadini stranieri […]. Qualora […] la padronanza linguistica non sia almeno di livello sufficiente le risposte ottenute potrebbero essere scarse, non valide oppure dovute a fraintendimenti e incomprensioni. </a:t>
            </a:r>
            <a:endParaRPr lang="it-IT" b="1" dirty="0"/>
          </a:p>
        </p:txBody>
      </p:sp>
    </p:spTree>
    <p:extLst>
      <p:ext uri="{BB962C8B-B14F-4D97-AF65-F5344CB8AC3E}">
        <p14:creationId xmlns:p14="http://schemas.microsoft.com/office/powerpoint/2010/main" val="546609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«Errori dell’esperto»</a:t>
            </a:r>
          </a:p>
        </p:txBody>
      </p:sp>
      <p:sp>
        <p:nvSpPr>
          <p:cNvPr id="3" name="Segnaposto contenuto 2"/>
          <p:cNvSpPr>
            <a:spLocks noGrp="1"/>
          </p:cNvSpPr>
          <p:nvPr>
            <p:ph sz="quarter" idx="1"/>
          </p:nvPr>
        </p:nvSpPr>
        <p:spPr/>
        <p:txBody>
          <a:bodyPr>
            <a:normAutofit fontScale="85000" lnSpcReduction="10000"/>
          </a:bodyPr>
          <a:lstStyle/>
          <a:p>
            <a:pPr algn="just"/>
            <a:r>
              <a:rPr lang="it-IT" b="1" dirty="0" smtClean="0"/>
              <a:t>Situazione </a:t>
            </a:r>
            <a:r>
              <a:rPr lang="it-IT" b="1" dirty="0"/>
              <a:t>C. </a:t>
            </a:r>
            <a:r>
              <a:rPr lang="it-IT" i="1" dirty="0"/>
              <a:t>Costruire uno strumento rispettando i criteri di rigore e accuratezza metodologica senza tenere in considerazione le </a:t>
            </a:r>
            <a:r>
              <a:rPr lang="it-IT" b="1" i="1" dirty="0"/>
              <a:t>competenze di colui/coloro che lo impiegherà/ranno</a:t>
            </a:r>
            <a:r>
              <a:rPr lang="it-IT" dirty="0"/>
              <a:t>. </a:t>
            </a:r>
            <a:endParaRPr lang="it-IT" dirty="0" smtClean="0"/>
          </a:p>
          <a:p>
            <a:pPr algn="just"/>
            <a:r>
              <a:rPr lang="it-IT" b="1" dirty="0" smtClean="0"/>
              <a:t>Esempio</a:t>
            </a:r>
            <a:r>
              <a:rPr lang="it-IT" dirty="0"/>
              <a:t>. Immaginiamo all’interno di un servizio rivolto a bambini affetti da disabilità di valutare la qualità di un progetto educativo finalizzato ad offrire sostegno ai genitori nella gestione dei bambini durante le vacanze estive. Se </a:t>
            </a:r>
            <a:r>
              <a:rPr lang="it-IT" dirty="0" smtClean="0"/>
              <a:t>[…] </a:t>
            </a:r>
            <a:r>
              <a:rPr lang="it-IT" dirty="0"/>
              <a:t>si decide di optare per un’intervista, […] è […] opportuno che l’intervistatore disponga di un livello di conoscenze sul tema delle disabilità e delle problematiche connesse con la gestione di bambini disabili […]. In caso </a:t>
            </a:r>
            <a:r>
              <a:rPr lang="it-IT" dirty="0" smtClean="0"/>
              <a:t>contrario</a:t>
            </a:r>
            <a:r>
              <a:rPr lang="it-IT" dirty="0"/>
              <a:t>, sebbene l’intervista possa costituire la scelta tecnica più opportuna […], il rischio è di rilevare informazioni poco significative e/o di interpretare in modo non fedele quanto emerso nell’interazione. </a:t>
            </a:r>
            <a:endParaRPr lang="it-IT" b="1" dirty="0"/>
          </a:p>
          <a:p>
            <a:endParaRPr lang="it-IT" dirty="0"/>
          </a:p>
        </p:txBody>
      </p:sp>
    </p:spTree>
    <p:extLst>
      <p:ext uri="{BB962C8B-B14F-4D97-AF65-F5344CB8AC3E}">
        <p14:creationId xmlns:p14="http://schemas.microsoft.com/office/powerpoint/2010/main" val="640545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«Errori dell’esperto»</a:t>
            </a:r>
          </a:p>
        </p:txBody>
      </p:sp>
      <p:sp>
        <p:nvSpPr>
          <p:cNvPr id="3" name="Segnaposto contenuto 2"/>
          <p:cNvSpPr>
            <a:spLocks noGrp="1"/>
          </p:cNvSpPr>
          <p:nvPr>
            <p:ph sz="quarter" idx="1"/>
          </p:nvPr>
        </p:nvSpPr>
        <p:spPr/>
        <p:txBody>
          <a:bodyPr>
            <a:normAutofit fontScale="92500"/>
          </a:bodyPr>
          <a:lstStyle/>
          <a:p>
            <a:pPr algn="just"/>
            <a:r>
              <a:rPr lang="it-IT" b="1" dirty="0"/>
              <a:t>Situazione </a:t>
            </a:r>
            <a:r>
              <a:rPr lang="it-IT" b="1" dirty="0" smtClean="0"/>
              <a:t>D.</a:t>
            </a:r>
            <a:r>
              <a:rPr lang="it-IT" i="1" dirty="0"/>
              <a:t> Costruire uno strumento rispettando i criteri di rigore e accuratezza metodologica senza curarsi da dare (in)formazione per il suo </a:t>
            </a:r>
            <a:r>
              <a:rPr lang="it-IT" b="1" i="1" dirty="0"/>
              <a:t>corretto impiego</a:t>
            </a:r>
            <a:r>
              <a:rPr lang="it-IT" dirty="0"/>
              <a:t>. </a:t>
            </a:r>
            <a:endParaRPr lang="it-IT" dirty="0" smtClean="0"/>
          </a:p>
          <a:p>
            <a:pPr algn="just"/>
            <a:r>
              <a:rPr lang="it-IT" b="1" dirty="0" smtClean="0"/>
              <a:t>Esempio</a:t>
            </a:r>
            <a:r>
              <a:rPr lang="it-IT" dirty="0"/>
              <a:t>. Immaginiamo all’interno di un istituto scolastico di valutare le competenze relazionali degli alunni di una determinata classe per formulare un giudizio complessivo a fine anno. È possibile optare per una griglia di osservazione e chiedere agli insegnanti di compilarla […]. Formare al corretto impiego dello strumento è essenziale sia quando la somministrazione è affidata a terzi, sia quando è previsto il coinvolgimento di più osservatori in modo da dotarsi di una cornice comune e condivisa. </a:t>
            </a:r>
            <a:endParaRPr lang="it-IT" b="1" dirty="0"/>
          </a:p>
        </p:txBody>
      </p:sp>
    </p:spTree>
    <p:extLst>
      <p:ext uri="{BB962C8B-B14F-4D97-AF65-F5344CB8AC3E}">
        <p14:creationId xmlns:p14="http://schemas.microsoft.com/office/powerpoint/2010/main" val="114037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«Errori dell’esperto»</a:t>
            </a:r>
          </a:p>
        </p:txBody>
      </p:sp>
      <p:sp>
        <p:nvSpPr>
          <p:cNvPr id="3" name="Segnaposto contenuto 2"/>
          <p:cNvSpPr>
            <a:spLocks noGrp="1"/>
          </p:cNvSpPr>
          <p:nvPr>
            <p:ph sz="quarter" idx="1"/>
          </p:nvPr>
        </p:nvSpPr>
        <p:spPr/>
        <p:txBody>
          <a:bodyPr>
            <a:normAutofit fontScale="92500"/>
          </a:bodyPr>
          <a:lstStyle/>
          <a:p>
            <a:pPr algn="just"/>
            <a:r>
              <a:rPr lang="it-IT" b="1" dirty="0"/>
              <a:t>Situazione </a:t>
            </a:r>
            <a:r>
              <a:rPr lang="it-IT" b="1" dirty="0" smtClean="0"/>
              <a:t>E.</a:t>
            </a:r>
            <a:r>
              <a:rPr lang="it-IT" i="1" dirty="0"/>
              <a:t> Impiegare uno strumento esistente senza porsi il problema della sua adeguatezza rispetto al </a:t>
            </a:r>
            <a:r>
              <a:rPr lang="it-IT" b="1" i="1" dirty="0"/>
              <a:t>contesto di attuazione</a:t>
            </a:r>
            <a:r>
              <a:rPr lang="it-IT" dirty="0"/>
              <a:t>. </a:t>
            </a:r>
            <a:endParaRPr lang="it-IT" dirty="0" smtClean="0"/>
          </a:p>
          <a:p>
            <a:pPr algn="just"/>
            <a:r>
              <a:rPr lang="it-IT" b="1" dirty="0" smtClean="0"/>
              <a:t>Esempio</a:t>
            </a:r>
            <a:r>
              <a:rPr lang="it-IT" dirty="0"/>
              <a:t>. Immaginiamo all’interno di un ateneo di valutare la qualità della didattica di un percorso formativo svolto in una </a:t>
            </a:r>
            <a:r>
              <a:rPr lang="it-IT" i="1" dirty="0" err="1"/>
              <a:t>summer</a:t>
            </a:r>
            <a:r>
              <a:rPr lang="it-IT" i="1" dirty="0"/>
              <a:t> </a:t>
            </a:r>
            <a:r>
              <a:rPr lang="it-IT" i="1" dirty="0" err="1"/>
              <a:t>school</a:t>
            </a:r>
            <a:r>
              <a:rPr lang="it-IT" dirty="0"/>
              <a:t> e di avere a disposizione i questionari di valutazione della didattica normalmente impiegati nei corsi universitari. […] Nel caso concreto, </a:t>
            </a:r>
            <a:r>
              <a:rPr lang="it-IT" dirty="0" smtClean="0"/>
              <a:t>è da considerarsi come l’ambito </a:t>
            </a:r>
            <a:r>
              <a:rPr lang="it-IT" dirty="0"/>
              <a:t>di una </a:t>
            </a:r>
            <a:r>
              <a:rPr lang="it-IT" i="1" dirty="0" err="1"/>
              <a:t>summer</a:t>
            </a:r>
            <a:r>
              <a:rPr lang="it-IT" i="1" dirty="0"/>
              <a:t> </a:t>
            </a:r>
            <a:r>
              <a:rPr lang="it-IT" i="1" dirty="0" err="1"/>
              <a:t>school</a:t>
            </a:r>
            <a:r>
              <a:rPr lang="it-IT" i="1" dirty="0"/>
              <a:t> </a:t>
            </a:r>
            <a:r>
              <a:rPr lang="it-IT" dirty="0" smtClean="0"/>
              <a:t>differisca </a:t>
            </a:r>
            <a:r>
              <a:rPr lang="it-IT" dirty="0"/>
              <a:t>dai corsi universitari tradizionali per molti aspetti fra i quali: il luogo di svolgimento, la numerosità e la tipologia del </a:t>
            </a:r>
            <a:r>
              <a:rPr lang="it-IT" i="1" dirty="0"/>
              <a:t>target</a:t>
            </a:r>
            <a:r>
              <a:rPr lang="it-IT" dirty="0"/>
              <a:t>, il periodo dell’anno accademico, il tipo di frequenza.</a:t>
            </a:r>
            <a:endParaRPr lang="it-IT" b="1" dirty="0"/>
          </a:p>
          <a:p>
            <a:endParaRPr lang="it-IT" dirty="0"/>
          </a:p>
        </p:txBody>
      </p:sp>
    </p:spTree>
    <p:extLst>
      <p:ext uri="{BB962C8B-B14F-4D97-AF65-F5344CB8AC3E}">
        <p14:creationId xmlns:p14="http://schemas.microsoft.com/office/powerpoint/2010/main" val="1644499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916832"/>
            <a:ext cx="7326502" cy="2853928"/>
          </a:xfrm>
          <a:prstGeom prst="rect">
            <a:avLst/>
          </a:prstGeom>
        </p:spPr>
      </p:pic>
    </p:spTree>
    <p:extLst>
      <p:ext uri="{BB962C8B-B14F-4D97-AF65-F5344CB8AC3E}">
        <p14:creationId xmlns:p14="http://schemas.microsoft.com/office/powerpoint/2010/main" val="2579274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Opzioni teoriche</a:t>
            </a:r>
          </a:p>
        </p:txBody>
      </p:sp>
      <p:sp>
        <p:nvSpPr>
          <p:cNvPr id="3" name="Segnaposto contenuto 2"/>
          <p:cNvSpPr>
            <a:spLocks noGrp="1"/>
          </p:cNvSpPr>
          <p:nvPr>
            <p:ph sz="quarter" idx="1"/>
          </p:nvPr>
        </p:nvSpPr>
        <p:spPr/>
        <p:txBody>
          <a:bodyPr/>
          <a:lstStyle/>
          <a:p>
            <a:pPr algn="just"/>
            <a:r>
              <a:rPr lang="it-IT" b="1" dirty="0" smtClean="0"/>
              <a:t>Approccio fenomenologico</a:t>
            </a:r>
            <a:r>
              <a:rPr lang="it-IT" dirty="0" smtClean="0"/>
              <a:t>. </a:t>
            </a:r>
            <a:r>
              <a:rPr lang="it-IT" dirty="0"/>
              <a:t>Coloro che adottano come riferimento l’approccio fenomenologico privilegiano interrogativi legati alla singolarità dell’esperienza, alla sua adeguatezza rispetto al contesto, alla sua capacità di rispondere ai bisogni dei soggetti, alla significatività dei risultati raggiunti</a:t>
            </a:r>
            <a:r>
              <a:rPr lang="it-IT" dirty="0" smtClean="0"/>
              <a:t>.</a:t>
            </a:r>
          </a:p>
          <a:p>
            <a:pPr algn="just"/>
            <a:r>
              <a:rPr lang="it-IT" dirty="0" smtClean="0"/>
              <a:t>Esempio: </a:t>
            </a:r>
            <a:r>
              <a:rPr lang="it-IT" i="1" dirty="0"/>
              <a:t>È cambiato il modo di porsi dei partecipanti di fronte ai problemi che incontrano nei loro contesti di lavoro e di vita? </a:t>
            </a:r>
          </a:p>
        </p:txBody>
      </p:sp>
    </p:spTree>
    <p:extLst>
      <p:ext uri="{BB962C8B-B14F-4D97-AF65-F5344CB8AC3E}">
        <p14:creationId xmlns:p14="http://schemas.microsoft.com/office/powerpoint/2010/main" val="1039577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Prospettive Organizzative</a:t>
            </a:r>
            <a:endParaRPr lang="it-IT" dirty="0"/>
          </a:p>
        </p:txBody>
      </p:sp>
      <p:sp>
        <p:nvSpPr>
          <p:cNvPr id="3" name="Segnaposto contenuto 2"/>
          <p:cNvSpPr>
            <a:spLocks noGrp="1"/>
          </p:cNvSpPr>
          <p:nvPr>
            <p:ph sz="quarter" idx="1"/>
          </p:nvPr>
        </p:nvSpPr>
        <p:spPr/>
        <p:txBody>
          <a:bodyPr>
            <a:normAutofit lnSpcReduction="10000"/>
          </a:bodyPr>
          <a:lstStyle/>
          <a:p>
            <a:pPr algn="just"/>
            <a:r>
              <a:rPr lang="it-IT" dirty="0"/>
              <a:t>La prima prospettiva definita </a:t>
            </a:r>
            <a:r>
              <a:rPr lang="it-IT" b="1" i="1" dirty="0"/>
              <a:t>modernista</a:t>
            </a:r>
            <a:r>
              <a:rPr lang="it-IT" dirty="0"/>
              <a:t> è connessa con un modello organizzativo di tipo </a:t>
            </a:r>
            <a:r>
              <a:rPr lang="it-IT" i="1" dirty="0"/>
              <a:t>taylorista</a:t>
            </a:r>
            <a:r>
              <a:rPr lang="it-IT" dirty="0"/>
              <a:t> nel quale la formazione è interpretata come leva per adattare l’individuo agli imperativi del </a:t>
            </a:r>
            <a:r>
              <a:rPr lang="it-IT" dirty="0" smtClean="0"/>
              <a:t>sistema (</a:t>
            </a:r>
            <a:r>
              <a:rPr lang="it-IT" b="1" i="1" dirty="0" smtClean="0"/>
              <a:t>controllo</a:t>
            </a:r>
            <a:r>
              <a:rPr lang="it-IT" dirty="0" smtClean="0"/>
              <a:t>).</a:t>
            </a:r>
          </a:p>
          <a:p>
            <a:pPr algn="just"/>
            <a:r>
              <a:rPr lang="it-IT" dirty="0"/>
              <a:t>La seconda forma </a:t>
            </a:r>
            <a:r>
              <a:rPr lang="it-IT" dirty="0" smtClean="0"/>
              <a:t>di </a:t>
            </a:r>
            <a:r>
              <a:rPr lang="it-IT" dirty="0"/>
              <a:t>valutazione, intesa come </a:t>
            </a:r>
            <a:r>
              <a:rPr lang="it-IT" b="1" i="1" dirty="0"/>
              <a:t>verifica</a:t>
            </a:r>
            <a:r>
              <a:rPr lang="it-IT" dirty="0"/>
              <a:t>, è inserita nella prospettiva </a:t>
            </a:r>
            <a:r>
              <a:rPr lang="it-IT" b="1" i="1" dirty="0"/>
              <a:t>neo-modernista</a:t>
            </a:r>
            <a:r>
              <a:rPr lang="it-IT" dirty="0"/>
              <a:t> e consegue ad un’interpretazione della formazione di tipo processuale articolata secondo lo schema obiettivi-</a:t>
            </a:r>
            <a:r>
              <a:rPr lang="it-IT" i="1" dirty="0"/>
              <a:t>input</a:t>
            </a:r>
            <a:r>
              <a:rPr lang="it-IT" dirty="0"/>
              <a:t>-processo-</a:t>
            </a:r>
            <a:r>
              <a:rPr lang="it-IT" i="1" dirty="0"/>
              <a:t>output</a:t>
            </a:r>
            <a:r>
              <a:rPr lang="it-IT" dirty="0"/>
              <a:t>; la valutazione costituisce il punto di arrivo della formazione e trova declinazione concreta prevalentemente nelle prassi di rilevazione delle reazioni dei partecipanti.</a:t>
            </a:r>
          </a:p>
        </p:txBody>
      </p:sp>
    </p:spTree>
    <p:extLst>
      <p:ext uri="{BB962C8B-B14F-4D97-AF65-F5344CB8AC3E}">
        <p14:creationId xmlns:p14="http://schemas.microsoft.com/office/powerpoint/2010/main" val="4252722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Prospettive Organizzative</a:t>
            </a:r>
          </a:p>
        </p:txBody>
      </p:sp>
      <p:sp>
        <p:nvSpPr>
          <p:cNvPr id="3" name="Segnaposto contenuto 2"/>
          <p:cNvSpPr>
            <a:spLocks noGrp="1"/>
          </p:cNvSpPr>
          <p:nvPr>
            <p:ph sz="quarter" idx="1"/>
          </p:nvPr>
        </p:nvSpPr>
        <p:spPr>
          <a:xfrm>
            <a:off x="457200" y="1600200"/>
            <a:ext cx="7467600" cy="2836912"/>
          </a:xfrm>
        </p:spPr>
        <p:txBody>
          <a:bodyPr/>
          <a:lstStyle/>
          <a:p>
            <a:pPr algn="just"/>
            <a:r>
              <a:rPr lang="it-IT" dirty="0"/>
              <a:t>Nella prospettiva </a:t>
            </a:r>
            <a:r>
              <a:rPr lang="it-IT" b="1" i="1" dirty="0"/>
              <a:t>post-industriale</a:t>
            </a:r>
            <a:r>
              <a:rPr lang="it-IT" dirty="0"/>
              <a:t> la valutazione, definita nei termini di </a:t>
            </a:r>
            <a:r>
              <a:rPr lang="it-IT" b="1" i="1" dirty="0"/>
              <a:t>ricerca</a:t>
            </a:r>
            <a:r>
              <a:rPr lang="it-IT" dirty="0"/>
              <a:t>, è legata ad una concezione complessa della formazione finalizzata a trasmettere abilità e comportamenti ma anche a stimolare la riflessione sulle attività promuovendo autonomia e orientamento attivo alla scoperta</a:t>
            </a:r>
            <a:r>
              <a:rPr lang="it-IT" dirty="0" smtClean="0"/>
              <a:t>.</a:t>
            </a:r>
          </a:p>
          <a:p>
            <a:pPr marL="0" indent="0" algn="just">
              <a:buNone/>
            </a:pPr>
            <a:endParaRPr lang="it-IT" dirty="0"/>
          </a:p>
        </p:txBody>
      </p:sp>
    </p:spTree>
    <p:extLst>
      <p:ext uri="{BB962C8B-B14F-4D97-AF65-F5344CB8AC3E}">
        <p14:creationId xmlns:p14="http://schemas.microsoft.com/office/powerpoint/2010/main" val="3143933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Oggetti Valutativi</a:t>
            </a:r>
            <a:endParaRPr lang="it-IT" dirty="0"/>
          </a:p>
        </p:txBody>
      </p:sp>
      <p:sp>
        <p:nvSpPr>
          <p:cNvPr id="3" name="Segnaposto contenuto 2"/>
          <p:cNvSpPr>
            <a:spLocks noGrp="1"/>
          </p:cNvSpPr>
          <p:nvPr>
            <p:ph sz="quarter" idx="1"/>
          </p:nvPr>
        </p:nvSpPr>
        <p:spPr/>
        <p:txBody>
          <a:bodyPr>
            <a:normAutofit fontScale="92500" lnSpcReduction="10000"/>
          </a:bodyPr>
          <a:lstStyle/>
          <a:p>
            <a:pPr algn="just"/>
            <a:r>
              <a:rPr lang="it-IT" b="1" dirty="0" smtClean="0"/>
              <a:t>Sistema formativo</a:t>
            </a:r>
            <a:r>
              <a:rPr lang="it-IT" dirty="0" smtClean="0"/>
              <a:t>. </a:t>
            </a:r>
            <a:r>
              <a:rPr lang="it-IT" dirty="0"/>
              <a:t>R</a:t>
            </a:r>
            <a:r>
              <a:rPr lang="it-IT" dirty="0" smtClean="0"/>
              <a:t>ientrano </a:t>
            </a:r>
            <a:r>
              <a:rPr lang="it-IT" dirty="0"/>
              <a:t>in questa categoria un centro di formazione professionale, un istituto scolastico, il settore formazione di un’azienda ecc</a:t>
            </a:r>
            <a:r>
              <a:rPr lang="it-IT" dirty="0" smtClean="0"/>
              <a:t>.</a:t>
            </a:r>
          </a:p>
          <a:p>
            <a:pPr algn="just"/>
            <a:r>
              <a:rPr lang="it-IT" b="1" dirty="0" smtClean="0"/>
              <a:t>Progetto formativo</a:t>
            </a:r>
            <a:r>
              <a:rPr lang="it-IT" dirty="0" smtClean="0"/>
              <a:t>. </a:t>
            </a:r>
            <a:r>
              <a:rPr lang="it-IT" dirty="0"/>
              <a:t>Esprimere un giudizio circa la qualità progettuale richiede […] di porre attenzione anche alla capacità di aver cura dei diversi soggetti presenti sulla scena poiché il coinvolgimento degli </a:t>
            </a:r>
            <a:r>
              <a:rPr lang="it-IT" i="1" dirty="0" err="1"/>
              <a:t>stakeholders</a:t>
            </a:r>
            <a:r>
              <a:rPr lang="it-IT" dirty="0"/>
              <a:t> è una variabile fondamentale per il conseguimento degli obiettivi formativi</a:t>
            </a:r>
            <a:r>
              <a:rPr lang="it-IT" dirty="0" smtClean="0"/>
              <a:t>.</a:t>
            </a:r>
          </a:p>
          <a:p>
            <a:pPr algn="just"/>
            <a:r>
              <a:rPr lang="it-IT" b="1" dirty="0" smtClean="0"/>
              <a:t>Processo e risultato formativo</a:t>
            </a:r>
            <a:r>
              <a:rPr lang="it-IT" dirty="0" smtClean="0"/>
              <a:t>. </a:t>
            </a:r>
            <a:r>
              <a:rPr lang="it-IT" dirty="0"/>
              <a:t>Processo e risultato costituiscono due oggetti distinti sul piano teorico sebbene spesso non sia possibile e opportuno prenderli in considerazione separatamente poiché la valutazione di un’azione formativa circoscritta alla verifica dei risultati perde gran parte del suo valore.</a:t>
            </a:r>
          </a:p>
        </p:txBody>
      </p:sp>
    </p:spTree>
    <p:extLst>
      <p:ext uri="{BB962C8B-B14F-4D97-AF65-F5344CB8AC3E}">
        <p14:creationId xmlns:p14="http://schemas.microsoft.com/office/powerpoint/2010/main" val="2546698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5" y="781050"/>
            <a:ext cx="3777567" cy="2359918"/>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052369"/>
            <a:ext cx="3230717" cy="1817279"/>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372" y="4221088"/>
            <a:ext cx="3505572" cy="2044917"/>
          </a:xfrm>
          <a:prstGeom prst="rect">
            <a:avLst/>
          </a:prstGeom>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3590380"/>
            <a:ext cx="3374733" cy="2521091"/>
          </a:xfrm>
          <a:prstGeom prst="rect">
            <a:avLst/>
          </a:prstGeom>
        </p:spPr>
      </p:pic>
    </p:spTree>
    <p:extLst>
      <p:ext uri="{BB962C8B-B14F-4D97-AF65-F5344CB8AC3E}">
        <p14:creationId xmlns:p14="http://schemas.microsoft.com/office/powerpoint/2010/main" val="2509066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Valutazione dei Risultati</a:t>
            </a:r>
            <a:endParaRPr lang="it-IT" dirty="0"/>
          </a:p>
        </p:txBody>
      </p:sp>
      <p:sp>
        <p:nvSpPr>
          <p:cNvPr id="3" name="Segnaposto contenuto 2"/>
          <p:cNvSpPr>
            <a:spLocks noGrp="1"/>
          </p:cNvSpPr>
          <p:nvPr>
            <p:ph sz="quarter" idx="1"/>
          </p:nvPr>
        </p:nvSpPr>
        <p:spPr/>
        <p:txBody>
          <a:bodyPr>
            <a:normAutofit/>
          </a:bodyPr>
          <a:lstStyle/>
          <a:p>
            <a:pPr algn="just"/>
            <a:r>
              <a:rPr lang="it-IT" dirty="0"/>
              <a:t>L</a:t>
            </a:r>
            <a:r>
              <a:rPr lang="it-IT" dirty="0" smtClean="0"/>
              <a:t>a </a:t>
            </a:r>
            <a:r>
              <a:rPr lang="it-IT" dirty="0"/>
              <a:t>valutazione dei risultati </a:t>
            </a:r>
            <a:r>
              <a:rPr lang="it-IT" dirty="0" smtClean="0"/>
              <a:t>può </a:t>
            </a:r>
            <a:r>
              <a:rPr lang="it-IT" dirty="0"/>
              <a:t>assumere declinazioni diverse poiché, come fa notare D.L. </a:t>
            </a:r>
            <a:r>
              <a:rPr lang="it-IT" dirty="0" err="1"/>
              <a:t>Kirkpatrick</a:t>
            </a:r>
            <a:r>
              <a:rPr lang="it-IT" dirty="0"/>
              <a:t> [1999], è possibile fare riferimento a quattro livelli di analisi: </a:t>
            </a:r>
            <a:endParaRPr lang="it-IT" dirty="0" smtClean="0"/>
          </a:p>
          <a:p>
            <a:pPr algn="just"/>
            <a:r>
              <a:rPr lang="it-IT" b="1" dirty="0" smtClean="0"/>
              <a:t>gradimento</a:t>
            </a:r>
            <a:r>
              <a:rPr lang="it-IT" dirty="0" smtClean="0"/>
              <a:t> </a:t>
            </a:r>
            <a:r>
              <a:rPr lang="it-IT" dirty="0"/>
              <a:t>(</a:t>
            </a:r>
            <a:r>
              <a:rPr lang="it-IT" i="1" dirty="0" err="1"/>
              <a:t>reaction</a:t>
            </a:r>
            <a:r>
              <a:rPr lang="it-IT" dirty="0" smtClean="0"/>
              <a:t>);</a:t>
            </a:r>
          </a:p>
          <a:p>
            <a:pPr algn="just"/>
            <a:r>
              <a:rPr lang="it-IT" b="1" dirty="0" smtClean="0"/>
              <a:t>apprendimento</a:t>
            </a:r>
            <a:r>
              <a:rPr lang="it-IT" dirty="0" smtClean="0"/>
              <a:t> </a:t>
            </a:r>
            <a:r>
              <a:rPr lang="it-IT" dirty="0"/>
              <a:t>(</a:t>
            </a:r>
            <a:r>
              <a:rPr lang="it-IT" i="1" dirty="0" err="1"/>
              <a:t>learning</a:t>
            </a:r>
            <a:r>
              <a:rPr lang="it-IT" dirty="0" smtClean="0"/>
              <a:t>);</a:t>
            </a:r>
          </a:p>
          <a:p>
            <a:r>
              <a:rPr lang="it-IT" b="1" dirty="0" smtClean="0"/>
              <a:t>condotta </a:t>
            </a:r>
            <a:r>
              <a:rPr lang="it-IT" b="1" dirty="0"/>
              <a:t>lavorativa</a:t>
            </a:r>
            <a:r>
              <a:rPr lang="it-IT" dirty="0"/>
              <a:t> (</a:t>
            </a:r>
            <a:r>
              <a:rPr lang="it-IT" i="1" dirty="0" err="1" smtClean="0"/>
              <a:t>behaviour</a:t>
            </a:r>
            <a:r>
              <a:rPr lang="it-IT" dirty="0" smtClean="0"/>
              <a:t>); </a:t>
            </a:r>
          </a:p>
          <a:p>
            <a:r>
              <a:rPr lang="it-IT" b="1" dirty="0" smtClean="0"/>
              <a:t>comportamento </a:t>
            </a:r>
            <a:r>
              <a:rPr lang="it-IT" b="1" dirty="0"/>
              <a:t>organizzativo</a:t>
            </a:r>
            <a:r>
              <a:rPr lang="it-IT" dirty="0"/>
              <a:t> (</a:t>
            </a:r>
            <a:r>
              <a:rPr lang="it-IT" i="1" dirty="0"/>
              <a:t>business </a:t>
            </a:r>
            <a:r>
              <a:rPr lang="it-IT" i="1" dirty="0" err="1"/>
              <a:t>results</a:t>
            </a:r>
            <a:r>
              <a:rPr lang="it-IT" dirty="0"/>
              <a:t>). </a:t>
            </a:r>
            <a:endParaRPr lang="it-IT" dirty="0" smtClean="0"/>
          </a:p>
        </p:txBody>
      </p:sp>
    </p:spTree>
    <p:extLst>
      <p:ext uri="{BB962C8B-B14F-4D97-AF65-F5344CB8AC3E}">
        <p14:creationId xmlns:p14="http://schemas.microsoft.com/office/powerpoint/2010/main" val="904126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Valutazione dei Risultati</a:t>
            </a:r>
          </a:p>
        </p:txBody>
      </p:sp>
      <p:sp>
        <p:nvSpPr>
          <p:cNvPr id="3" name="Segnaposto contenuto 2"/>
          <p:cNvSpPr>
            <a:spLocks noGrp="1"/>
          </p:cNvSpPr>
          <p:nvPr>
            <p:ph sz="quarter" idx="1"/>
          </p:nvPr>
        </p:nvSpPr>
        <p:spPr/>
        <p:txBody>
          <a:bodyPr>
            <a:normAutofit/>
          </a:bodyPr>
          <a:lstStyle/>
          <a:p>
            <a:pPr algn="just"/>
            <a:r>
              <a:rPr lang="it-IT" b="1" dirty="0" smtClean="0"/>
              <a:t>Gradimento</a:t>
            </a:r>
            <a:r>
              <a:rPr lang="it-IT" dirty="0" smtClean="0"/>
              <a:t>. La </a:t>
            </a:r>
            <a:r>
              <a:rPr lang="it-IT" dirty="0"/>
              <a:t>valutazione e il monitoraggio delle reazioni offrono indicazioni preziose soprattutto nella formazione degli adulti ove l’apprendimento è strettamente connesso con la percezione dell’utilità e della significatività dell’esperienza. La rilevazione del gradimento, inteso come indicatore del risultato della formazione, può inoltre essere d’aiuto per orientare </a:t>
            </a:r>
            <a:r>
              <a:rPr lang="it-IT" i="1" dirty="0"/>
              <a:t>in itinere</a:t>
            </a:r>
            <a:r>
              <a:rPr lang="it-IT" dirty="0"/>
              <a:t> il processo suggerendo l’adozione di eventuali aggiustamenti in corso d’opera. </a:t>
            </a:r>
          </a:p>
        </p:txBody>
      </p:sp>
    </p:spTree>
    <p:extLst>
      <p:ext uri="{BB962C8B-B14F-4D97-AF65-F5344CB8AC3E}">
        <p14:creationId xmlns:p14="http://schemas.microsoft.com/office/powerpoint/2010/main" val="36827573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205</TotalTime>
  <Words>1884</Words>
  <Application>Microsoft Office PowerPoint</Application>
  <PresentationFormat>Presentazione su schermo (4:3)</PresentationFormat>
  <Paragraphs>63</Paragraphs>
  <Slides>24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24</vt:i4>
      </vt:variant>
    </vt:vector>
  </HeadingPairs>
  <TitlesOfParts>
    <vt:vector size="28" baseType="lpstr">
      <vt:lpstr>Century Schoolbook</vt:lpstr>
      <vt:lpstr>Wingdings</vt:lpstr>
      <vt:lpstr>Wingdings 2</vt:lpstr>
      <vt:lpstr>Loggia</vt:lpstr>
      <vt:lpstr>  Valutare nel contesto formativo: riferimenti concettuali e metodologici  </vt:lpstr>
      <vt:lpstr>Opzioni teoriche</vt:lpstr>
      <vt:lpstr>Opzioni teoriche</vt:lpstr>
      <vt:lpstr>Prospettive Organizzative</vt:lpstr>
      <vt:lpstr>Prospettive Organizzative</vt:lpstr>
      <vt:lpstr>Oggetti Valutativi</vt:lpstr>
      <vt:lpstr>Presentazione standard di PowerPoint</vt:lpstr>
      <vt:lpstr>Valutazione dei Risultati</vt:lpstr>
      <vt:lpstr>Valutazione dei Risultati</vt:lpstr>
      <vt:lpstr>Valutazione dei Risultati</vt:lpstr>
      <vt:lpstr>Valutazione dei Risultati</vt:lpstr>
      <vt:lpstr>Costruzione dell’Impianto Valutativo</vt:lpstr>
      <vt:lpstr>Costruzione dell’Impianto Valutativo</vt:lpstr>
      <vt:lpstr>Costruzione dell’Impianto Valutativo</vt:lpstr>
      <vt:lpstr>Costruzione dell’Impianto Valutativo</vt:lpstr>
      <vt:lpstr>Costruzione dell’Impianto Valutativo</vt:lpstr>
      <vt:lpstr>Costruzione dell’Impianto Valutativo</vt:lpstr>
      <vt:lpstr>Presentazione standard di PowerPoint</vt:lpstr>
      <vt:lpstr>«Errori dell’esperto»</vt:lpstr>
      <vt:lpstr>«Errori dell’esperto»</vt:lpstr>
      <vt:lpstr>«Errori dell’esperto»</vt:lpstr>
      <vt:lpstr>«Errori dell’esperto»</vt:lpstr>
      <vt:lpstr>«Errori dell’esperto»</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Educare la depressione. La scrittura, la lettura e la parola come pratiche di cura</dc:title>
  <dc:creator>utente</dc:creator>
  <cp:lastModifiedBy>Admin</cp:lastModifiedBy>
  <cp:revision>47</cp:revision>
  <dcterms:created xsi:type="dcterms:W3CDTF">2018-09-14T09:25:04Z</dcterms:created>
  <dcterms:modified xsi:type="dcterms:W3CDTF">2023-09-04T07:38:23Z</dcterms:modified>
</cp:coreProperties>
</file>