
<file path=[Content_Types].xml><?xml version="1.0" encoding="utf-8"?>
<Types xmlns="http://schemas.openxmlformats.org/package/2006/content-types">
  <Default Extension="jpeg" ContentType="image/jpeg"/>
  <Default Extension="webp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9" r:id="rId14"/>
    <p:sldId id="322" r:id="rId15"/>
    <p:sldId id="323" r:id="rId16"/>
    <p:sldId id="324" r:id="rId17"/>
    <p:sldId id="325" r:id="rId18"/>
    <p:sldId id="326" r:id="rId19"/>
    <p:sldId id="327" r:id="rId20"/>
    <p:sldId id="328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59E4AAE5-69E1-4099-93DF-9E16E28F562D}">
          <p14:sldIdLst>
            <p14:sldId id="256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9"/>
            <p14:sldId id="322"/>
            <p14:sldId id="323"/>
            <p14:sldId id="324"/>
            <p14:sldId id="325"/>
            <p14:sldId id="326"/>
            <p14:sldId id="327"/>
            <p14:sldId id="328"/>
          </p14:sldIdLst>
        </p14:section>
        <p14:section name="Sezione senza titolo" id="{E1AE6380-4443-45FB-BAFA-3530BB0C3BE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web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195736" y="2636912"/>
            <a:ext cx="6262464" cy="238165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>Valutare nel contesto formativo: supporti operativi</a:t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r>
              <a:rPr lang="it-IT" dirty="0" smtClean="0"/>
              <a:t>Katia </a:t>
            </a:r>
            <a:r>
              <a:rPr lang="it-IT" dirty="0" err="1" smtClean="0"/>
              <a:t>Montalbetti</a:t>
            </a:r>
            <a:r>
              <a:rPr lang="it-IT" dirty="0" smtClean="0"/>
              <a:t>, </a:t>
            </a:r>
            <a:r>
              <a:rPr lang="it-IT" i="1" dirty="0"/>
              <a:t>Manuale per la valutazione nelle pratiche formative. Metodi, dispositivi e strumenti</a:t>
            </a:r>
            <a:r>
              <a:rPr lang="it-IT" dirty="0"/>
              <a:t>, Milano, Vita &amp; Pensiero, 2011</a:t>
            </a:r>
          </a:p>
        </p:txBody>
      </p:sp>
    </p:spTree>
    <p:extLst>
      <p:ext uri="{BB962C8B-B14F-4D97-AF65-F5344CB8AC3E}">
        <p14:creationId xmlns:p14="http://schemas.microsoft.com/office/powerpoint/2010/main" val="73215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4" y="3356992"/>
            <a:ext cx="5004048" cy="3338521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620688"/>
            <a:ext cx="4435693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97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Gli strumenti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b="1" dirty="0"/>
              <a:t>Sezione 2 – Strumenti per</a:t>
            </a:r>
            <a:r>
              <a:rPr lang="it-IT" dirty="0"/>
              <a:t> </a:t>
            </a:r>
            <a:r>
              <a:rPr lang="it-IT" b="1" dirty="0"/>
              <a:t>valutare il tirocinio-stage</a:t>
            </a:r>
            <a:r>
              <a:rPr lang="it-IT" dirty="0"/>
              <a:t>.</a:t>
            </a:r>
          </a:p>
          <a:p>
            <a:pPr algn="just"/>
            <a:r>
              <a:rPr lang="it-IT" dirty="0"/>
              <a:t>Per la valutazione dell’esperienza del tirocinio/stage è utile impiegare strumenti con i quali dare voce al protagonista dell’esperienza (tirocinante). Fra questi vi è il </a:t>
            </a:r>
            <a:r>
              <a:rPr lang="it-IT" b="1" dirty="0"/>
              <a:t>Diario dello stage</a:t>
            </a:r>
            <a:r>
              <a:rPr lang="it-IT" dirty="0"/>
              <a:t> da compilare durante lo svolgimento dell’esperienza […]. Come già osservato, è necessario che la descrizione sia ancorata ad evidenze concrete in modo da ridurre il margine interpretativo e restare fedeli alla realtà.</a:t>
            </a:r>
          </a:p>
          <a:p>
            <a:pPr algn="just"/>
            <a:r>
              <a:rPr lang="it-IT" dirty="0"/>
              <a:t>Al termine del periodo di tirocinio/stage o, qualora sia molto prolungato a metà percorso, può essere utile impiegare un’apposita </a:t>
            </a:r>
            <a:r>
              <a:rPr lang="it-IT" b="1" dirty="0"/>
              <a:t>scheda più strutturata </a:t>
            </a:r>
            <a:r>
              <a:rPr lang="it-IT" dirty="0"/>
              <a:t>rispetto alla precedente per rilevare dati sull’andamento dell’esperienza e al tempo stesso fornire stimoli per facilitare una riflessione critica su di essa. La compilazione di questo strumento riveste un duplice valore: formativo per colui che compie l’esperienza ed informativo per chi è chiamato a valutare/certificare l’esperienza compiuta.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865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Gli strumenti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dirty="0"/>
              <a:t>Ad integrazione dei dati rilevati dal tirocinante, è auspicabile prendere in considerazione altre fonti informative, con particolare attenzione al tutor che lo ha accompagnato nel percorso. In tale prospettiva, è senz’altro utile prevedere momenti di scambio e di confronto tra coloro che prendono parte all’esperienza (tirocinante, tutor, altri soggetti presenti nel contesto ospitante). A supporto del tutor possono essere predisposte alcune </a:t>
            </a:r>
            <a:r>
              <a:rPr lang="it-IT" b="1" dirty="0"/>
              <a:t>schede per la conduzione dei colloqui</a:t>
            </a:r>
            <a:r>
              <a:rPr lang="it-IT" dirty="0"/>
              <a:t> [più o meno strutturate, </a:t>
            </a:r>
            <a:r>
              <a:rPr lang="it-IT" i="1" dirty="0" err="1"/>
              <a:t>ndr</a:t>
            </a:r>
            <a:r>
              <a:rPr lang="it-IT" dirty="0"/>
              <a:t>] e per la registrazione degli stessi.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5266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702308"/>
            <a:ext cx="3048000" cy="3453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82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Gli strumenti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/>
              <a:t>Sezione 3 – Strumenti per</a:t>
            </a:r>
            <a:r>
              <a:rPr lang="it-IT" dirty="0"/>
              <a:t> </a:t>
            </a:r>
            <a:r>
              <a:rPr lang="it-IT" b="1" dirty="0"/>
              <a:t>valutare i risultati della formazione</a:t>
            </a:r>
            <a:r>
              <a:rPr lang="it-IT" dirty="0"/>
              <a:t>. </a:t>
            </a:r>
            <a:endParaRPr lang="it-IT" dirty="0" smtClean="0"/>
          </a:p>
          <a:p>
            <a:pPr algn="just"/>
            <a:r>
              <a:rPr lang="it-IT" dirty="0" smtClean="0"/>
              <a:t>Nella </a:t>
            </a:r>
            <a:r>
              <a:rPr lang="it-IT" dirty="0"/>
              <a:t>valutazione dei risultati della formazione è possibile focalizzare l’attenzione su oggetti differenziati posti a quattro livelli: </a:t>
            </a:r>
            <a:endParaRPr lang="it-IT" dirty="0" smtClean="0"/>
          </a:p>
          <a:p>
            <a:pPr algn="just"/>
            <a:r>
              <a:rPr lang="it-IT" dirty="0" smtClean="0"/>
              <a:t>a</a:t>
            </a:r>
            <a:r>
              <a:rPr lang="it-IT" dirty="0"/>
              <a:t>) </a:t>
            </a:r>
            <a:r>
              <a:rPr lang="it-IT" b="1" dirty="0"/>
              <a:t>gradimento</a:t>
            </a:r>
            <a:r>
              <a:rPr lang="it-IT" dirty="0"/>
              <a:t>; </a:t>
            </a:r>
            <a:endParaRPr lang="it-IT" dirty="0" smtClean="0"/>
          </a:p>
          <a:p>
            <a:pPr algn="just"/>
            <a:r>
              <a:rPr lang="it-IT" dirty="0" smtClean="0"/>
              <a:t>b</a:t>
            </a:r>
            <a:r>
              <a:rPr lang="it-IT" dirty="0"/>
              <a:t>) </a:t>
            </a:r>
            <a:r>
              <a:rPr lang="it-IT" b="1" dirty="0"/>
              <a:t>apprendimento</a:t>
            </a:r>
            <a:r>
              <a:rPr lang="it-IT" dirty="0"/>
              <a:t>; </a:t>
            </a:r>
            <a:endParaRPr lang="it-IT" dirty="0" smtClean="0"/>
          </a:p>
          <a:p>
            <a:pPr algn="just"/>
            <a:r>
              <a:rPr lang="it-IT" dirty="0" smtClean="0"/>
              <a:t>c</a:t>
            </a:r>
            <a:r>
              <a:rPr lang="it-IT" dirty="0"/>
              <a:t>) </a:t>
            </a:r>
            <a:r>
              <a:rPr lang="it-IT" b="1" dirty="0"/>
              <a:t>condotta lavorativa</a:t>
            </a:r>
            <a:r>
              <a:rPr lang="it-IT" dirty="0"/>
              <a:t>; </a:t>
            </a:r>
            <a:endParaRPr lang="it-IT" dirty="0" smtClean="0"/>
          </a:p>
          <a:p>
            <a:pPr algn="just"/>
            <a:r>
              <a:rPr lang="it-IT" dirty="0" smtClean="0"/>
              <a:t>d</a:t>
            </a:r>
            <a:r>
              <a:rPr lang="it-IT" dirty="0"/>
              <a:t>) </a:t>
            </a:r>
            <a:r>
              <a:rPr lang="it-IT" b="1" dirty="0"/>
              <a:t>comportamento organizzativo</a:t>
            </a:r>
            <a:r>
              <a:rPr lang="it-IT" dirty="0" smtClean="0"/>
              <a:t>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283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Gli strumenti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dirty="0"/>
              <a:t>A) </a:t>
            </a:r>
            <a:r>
              <a:rPr lang="it-IT" b="1" dirty="0"/>
              <a:t>Gradimento</a:t>
            </a:r>
            <a:r>
              <a:rPr lang="it-IT" dirty="0"/>
              <a:t>. […] Il gradimento […] dovrebbe servire per cogliere eventuali aspetti percepiti come negativi e per apportare modifiche. Le percezioni dei fruitori non vanno né assolutizzate né disconosciute ma considerate come l’espressione del punto di vista di un attore della situazione formativa. </a:t>
            </a:r>
            <a:endParaRPr lang="it-IT" dirty="0" smtClean="0"/>
          </a:p>
          <a:p>
            <a:pPr algn="just"/>
            <a:r>
              <a:rPr lang="it-IT" b="1" i="1" dirty="0" smtClean="0"/>
              <a:t>Differenziale </a:t>
            </a:r>
            <a:r>
              <a:rPr lang="it-IT" b="1" i="1" dirty="0"/>
              <a:t>semantico</a:t>
            </a:r>
            <a:r>
              <a:rPr lang="it-IT" dirty="0"/>
              <a:t>. Uno strumento molto immediato e di facile somministrazione è il differenziale semantico nel quale il soggetto esprime </a:t>
            </a:r>
            <a:r>
              <a:rPr lang="it-IT" dirty="0" smtClean="0"/>
              <a:t>la </a:t>
            </a:r>
            <a:r>
              <a:rPr lang="it-IT" dirty="0"/>
              <a:t>propria opinione posizionandosi lungo un </a:t>
            </a:r>
            <a:r>
              <a:rPr lang="it-IT" i="1" dirty="0"/>
              <a:t>continuum</a:t>
            </a:r>
            <a:r>
              <a:rPr lang="it-IT" dirty="0"/>
              <a:t> secondo una scala. Ad esempio</a:t>
            </a:r>
            <a:r>
              <a:rPr lang="it-IT" dirty="0" smtClean="0"/>
              <a:t>: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468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Gli strumenti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776672"/>
              </p:ext>
            </p:extLst>
          </p:nvPr>
        </p:nvGraphicFramePr>
        <p:xfrm>
          <a:off x="1043608" y="2060848"/>
          <a:ext cx="6881191" cy="36484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81191">
                  <a:extLst>
                    <a:ext uri="{9D8B030D-6E8A-4147-A177-3AD203B41FA5}">
                      <a16:colId xmlns:a16="http://schemas.microsoft.com/office/drawing/2014/main" val="1373227251"/>
                    </a:ext>
                  </a:extLst>
                </a:gridCol>
              </a:tblGrid>
              <a:tr h="13309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3600" dirty="0">
                          <a:effectLst/>
                        </a:rPr>
                        <a:t>Ritengo che la lezione/incontro sul tema __ del ___ sia stata svolta in modo: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3600" dirty="0">
                          <a:effectLst/>
                        </a:rPr>
                        <a:t> </a:t>
                      </a:r>
                      <a:endParaRPr lang="it-IT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001713795"/>
                  </a:ext>
                </a:extLst>
              </a:tr>
              <a:tr h="13309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800" dirty="0">
                          <a:effectLst/>
                        </a:rPr>
                        <a:t>Ripetitivo   1   2   3   4   5   Innovativo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3600" dirty="0">
                          <a:effectLst/>
                        </a:rPr>
                        <a:t> </a:t>
                      </a:r>
                      <a:endParaRPr lang="it-IT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207719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851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Gli strumenti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Nel </a:t>
            </a:r>
            <a:r>
              <a:rPr lang="it-IT" b="1" dirty="0"/>
              <a:t>colloquio</a:t>
            </a:r>
            <a:r>
              <a:rPr lang="it-IT" dirty="0"/>
              <a:t>, di là delle forme attuative differenziate, vi è l’interazione diretta fra intervistatore e intervistato che permette di cogliere le ragioni sottese a determinati percezioni e giudizi; l’impossibilità di garantire l’anonimato può minare la veridicità delle affermazioni soprattutto quando esiste una relazione di potere fra i soggetti coinvolti nei diversi ruoli. </a:t>
            </a:r>
          </a:p>
          <a:p>
            <a:pPr algn="just"/>
            <a:r>
              <a:rPr lang="it-IT" b="1" i="1" dirty="0" smtClean="0"/>
              <a:t>Questionari </a:t>
            </a:r>
            <a:r>
              <a:rPr lang="it-IT" b="1" i="1" dirty="0"/>
              <a:t>per il gradimento</a:t>
            </a:r>
            <a:r>
              <a:rPr lang="it-IT" dirty="0"/>
              <a:t>. Nell’ambito della rilevazione del gradimento, il questionario è senza dubbio lo strumento più diffuso data anche la possibilità […] di impiegare in diverse situazioni formative il medesimo strumento apportando piccoli aggiustamenti. Merita inoltre sottolineare che il questionario, a differenza per esempio del colloquio, richiede una quantità di tempo ridotta e un minor coinvolgimento da parte di colui che lo somministra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175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Gli strumenti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 </a:t>
            </a:r>
            <a:r>
              <a:rPr lang="it-IT" dirty="0" smtClean="0"/>
              <a:t>B</a:t>
            </a:r>
            <a:r>
              <a:rPr lang="it-IT" dirty="0"/>
              <a:t>) </a:t>
            </a:r>
            <a:r>
              <a:rPr lang="it-IT" b="1" dirty="0"/>
              <a:t>Apprendimento</a:t>
            </a:r>
            <a:r>
              <a:rPr lang="it-IT" dirty="0"/>
              <a:t>. Per valutare gli apprendimenti, soprattutto in percorsi rivolti ad adulti che ambiscono ad integrare teoria e pratica […], il ricorso ad una prova strutturata non sempre rappresenta una scelta funzionale; il rischio infatti è verificare il possesso di determinati contenuti in modo astratto e sganciato dalle esigenze professionali che hanno motivato l’adesione alla formazione. </a:t>
            </a:r>
            <a:endParaRPr lang="it-IT" dirty="0" smtClean="0"/>
          </a:p>
          <a:p>
            <a:pPr algn="just"/>
            <a:r>
              <a:rPr lang="it-IT" dirty="0" smtClean="0"/>
              <a:t>Spesso </a:t>
            </a:r>
            <a:r>
              <a:rPr lang="it-IT" dirty="0"/>
              <a:t>la stesura di un testo/relazione scritta è integrata dalla discussione orale della </a:t>
            </a:r>
            <a:r>
              <a:rPr lang="it-IT" dirty="0" smtClean="0"/>
              <a:t>stessa nella </a:t>
            </a:r>
            <a:r>
              <a:rPr lang="it-IT" dirty="0"/>
              <a:t>quale il soggetto ha la possibilità di esplicitare e di fornire, se necessario, precisazioni ulteriori. In questo contesto, la valutazione svolge sia una funzione certificativa (è condizione per l’acquisizione del titolo), sia una funzione formativa (</a:t>
            </a:r>
            <a:r>
              <a:rPr lang="it-IT" dirty="0" smtClean="0"/>
              <a:t>facilita </a:t>
            </a:r>
            <a:r>
              <a:rPr lang="it-IT" dirty="0"/>
              <a:t>il radicamento dei contenuti appresi nella pratica professionale</a:t>
            </a:r>
            <a:r>
              <a:rPr lang="it-IT" dirty="0" smtClean="0"/>
              <a:t>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053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Gli strumenti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340968"/>
          </a:xfrm>
        </p:spPr>
        <p:txBody>
          <a:bodyPr/>
          <a:lstStyle/>
          <a:p>
            <a:r>
              <a:rPr lang="it-IT" b="1" dirty="0"/>
              <a:t>Sezione 4 – Strumenti per l’autovalutazione</a:t>
            </a:r>
            <a:r>
              <a:rPr lang="it-IT" dirty="0" smtClean="0"/>
              <a:t>.</a:t>
            </a:r>
          </a:p>
          <a:p>
            <a:pPr algn="just"/>
            <a:r>
              <a:rPr lang="it-IT" dirty="0" smtClean="0"/>
              <a:t> Particolarmente </a:t>
            </a:r>
            <a:r>
              <a:rPr lang="it-IT" dirty="0"/>
              <a:t>significative sono le modalità </a:t>
            </a:r>
            <a:r>
              <a:rPr lang="it-IT" dirty="0" smtClean="0"/>
              <a:t>auto-valutative </a:t>
            </a:r>
            <a:r>
              <a:rPr lang="it-IT" dirty="0"/>
              <a:t>volte a stimolare la riflessione e a supportare lo sviluppo professionale che assumono come oggetto di analisi non solo la qualità del risultato ottenuto (</a:t>
            </a:r>
            <a:r>
              <a:rPr lang="it-IT" b="1" dirty="0"/>
              <a:t>autovalutazione di prodotto</a:t>
            </a:r>
            <a:r>
              <a:rPr lang="it-IT" dirty="0"/>
              <a:t>) ma anche il percorso compiuto (</a:t>
            </a:r>
            <a:r>
              <a:rPr lang="it-IT" b="1" dirty="0"/>
              <a:t>autovalutazione di processo</a:t>
            </a:r>
            <a:r>
              <a:rPr lang="it-IT" dirty="0"/>
              <a:t>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866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Le schede di lavoro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Le </a:t>
            </a:r>
            <a:r>
              <a:rPr lang="it-IT" b="1" dirty="0"/>
              <a:t>schede di lavoro</a:t>
            </a:r>
            <a:r>
              <a:rPr lang="it-IT" dirty="0"/>
              <a:t> </a:t>
            </a:r>
            <a:r>
              <a:rPr lang="it-IT" dirty="0" smtClean="0"/>
              <a:t>rappresentano </a:t>
            </a:r>
            <a:r>
              <a:rPr lang="it-IT" dirty="0"/>
              <a:t>uno strumento agevole da impiegare quando si è chiamati ad analizzare e/o a costruire un </a:t>
            </a:r>
            <a:r>
              <a:rPr lang="it-IT" b="1" dirty="0"/>
              <a:t>impianto valutativo</a:t>
            </a:r>
            <a:r>
              <a:rPr lang="it-IT" dirty="0"/>
              <a:t>. Nello specifico: </a:t>
            </a:r>
            <a:endParaRPr lang="it-IT" dirty="0" smtClean="0"/>
          </a:p>
          <a:p>
            <a:pPr algn="just"/>
            <a:r>
              <a:rPr lang="it-IT" dirty="0" smtClean="0"/>
              <a:t>la </a:t>
            </a:r>
            <a:r>
              <a:rPr lang="it-IT" b="1" i="1" dirty="0"/>
              <a:t>prima</a:t>
            </a:r>
            <a:r>
              <a:rPr lang="it-IT" b="1" dirty="0"/>
              <a:t> scheda</a:t>
            </a:r>
            <a:r>
              <a:rPr lang="it-IT" dirty="0"/>
              <a:t> riprende le domande principali per costruire un impianto valutativo coerente con la richiesta e scientificamente fondato […]; </a:t>
            </a:r>
            <a:endParaRPr lang="it-IT" dirty="0" smtClean="0"/>
          </a:p>
          <a:p>
            <a:pPr algn="just"/>
            <a:r>
              <a:rPr lang="it-IT" dirty="0" smtClean="0"/>
              <a:t>la </a:t>
            </a:r>
            <a:r>
              <a:rPr lang="it-IT" b="1" i="1" dirty="0"/>
              <a:t>seconda</a:t>
            </a:r>
            <a:r>
              <a:rPr lang="it-IT" b="1" dirty="0"/>
              <a:t> scheda</a:t>
            </a:r>
            <a:r>
              <a:rPr lang="it-IT" dirty="0"/>
              <a:t> include alcune raccomandazioni generali (punti di attenzione) da tenere presenti nella progettazione di un impianto valutativo; </a:t>
            </a:r>
            <a:endParaRPr lang="it-IT" dirty="0" smtClean="0"/>
          </a:p>
          <a:p>
            <a:pPr algn="just"/>
            <a:r>
              <a:rPr lang="it-IT" dirty="0" smtClean="0"/>
              <a:t>la </a:t>
            </a:r>
            <a:r>
              <a:rPr lang="it-IT" b="1" i="1" dirty="0"/>
              <a:t>terza</a:t>
            </a:r>
            <a:r>
              <a:rPr lang="it-IT" b="1" dirty="0"/>
              <a:t> scheda</a:t>
            </a:r>
            <a:r>
              <a:rPr lang="it-IT" dirty="0"/>
              <a:t> offre alcune indicazioni per la redazione del </a:t>
            </a:r>
            <a:r>
              <a:rPr lang="it-IT" i="1" dirty="0"/>
              <a:t>report</a:t>
            </a:r>
            <a:r>
              <a:rPr lang="it-IT" dirty="0"/>
              <a:t> che costituisce la forma tradizionale per la restituzione della valutazione; </a:t>
            </a:r>
            <a:endParaRPr lang="it-IT" dirty="0" smtClean="0"/>
          </a:p>
          <a:p>
            <a:pPr algn="just"/>
            <a:r>
              <a:rPr lang="it-IT" dirty="0" smtClean="0"/>
              <a:t>la </a:t>
            </a:r>
            <a:r>
              <a:rPr lang="it-IT" b="1" i="1" dirty="0"/>
              <a:t>quarta</a:t>
            </a:r>
            <a:r>
              <a:rPr lang="it-IT" b="1" dirty="0"/>
              <a:t> scheda</a:t>
            </a:r>
            <a:r>
              <a:rPr lang="it-IT" dirty="0"/>
              <a:t> presenta una </a:t>
            </a:r>
            <a:r>
              <a:rPr lang="it-IT" i="1" dirty="0" err="1"/>
              <a:t>check</a:t>
            </a:r>
            <a:r>
              <a:rPr lang="it-IT" i="1" dirty="0"/>
              <a:t> list</a:t>
            </a:r>
            <a:r>
              <a:rPr lang="it-IT" dirty="0"/>
              <a:t> per analizzare un impianto valutativo e coglierne gli aspetti principali.</a:t>
            </a:r>
          </a:p>
        </p:txBody>
      </p:sp>
    </p:spTree>
    <p:extLst>
      <p:ext uri="{BB962C8B-B14F-4D97-AF65-F5344CB8AC3E}">
        <p14:creationId xmlns:p14="http://schemas.microsoft.com/office/powerpoint/2010/main" val="375805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276872"/>
            <a:ext cx="6808812" cy="3782673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88640"/>
            <a:ext cx="3116374" cy="2077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13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 schede di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b="1" dirty="0"/>
              <a:t>Scheda di lavoro 1-Domande principali</a:t>
            </a:r>
            <a:r>
              <a:rPr lang="it-IT" dirty="0"/>
              <a:t>. </a:t>
            </a:r>
            <a:endParaRPr lang="it-IT" dirty="0" smtClean="0"/>
          </a:p>
          <a:p>
            <a:pPr marL="0" indent="0" algn="ctr">
              <a:buNone/>
            </a:pPr>
            <a:r>
              <a:rPr lang="it-IT" i="1" dirty="0" smtClean="0"/>
              <a:t>Piano </a:t>
            </a:r>
            <a:r>
              <a:rPr lang="it-IT" i="1" dirty="0"/>
              <a:t>progettuale</a:t>
            </a:r>
            <a:r>
              <a:rPr lang="it-IT" dirty="0"/>
              <a:t>: </a:t>
            </a:r>
          </a:p>
          <a:p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031402"/>
              </p:ext>
            </p:extLst>
          </p:nvPr>
        </p:nvGraphicFramePr>
        <p:xfrm>
          <a:off x="1086483" y="2564902"/>
          <a:ext cx="6725876" cy="24775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62938">
                  <a:extLst>
                    <a:ext uri="{9D8B030D-6E8A-4147-A177-3AD203B41FA5}">
                      <a16:colId xmlns:a16="http://schemas.microsoft.com/office/drawing/2014/main" val="4121276423"/>
                    </a:ext>
                  </a:extLst>
                </a:gridCol>
                <a:gridCol w="3362938">
                  <a:extLst>
                    <a:ext uri="{9D8B030D-6E8A-4147-A177-3AD203B41FA5}">
                      <a16:colId xmlns:a16="http://schemas.microsoft.com/office/drawing/2014/main" val="752718113"/>
                    </a:ext>
                  </a:extLst>
                </a:gridCol>
              </a:tblGrid>
              <a:tr h="2720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Domande chiave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Dimensioni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0551163"/>
                  </a:ext>
                </a:extLst>
              </a:tr>
              <a:tr h="2720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Perché valutare?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Finalità, scopi, obiettivi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5982743"/>
                  </a:ext>
                </a:extLst>
              </a:tr>
              <a:tr h="2720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Cosa valutare?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Oggetti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0562274"/>
                  </a:ext>
                </a:extLst>
              </a:tr>
              <a:tr h="2720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Come valutare?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Approcci, metodi, tecniche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792388"/>
                  </a:ext>
                </a:extLst>
              </a:tr>
              <a:tr h="5586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Con quali strumenti?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Check list, questionari, analisi documenti ecc.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2614770"/>
                  </a:ext>
                </a:extLst>
              </a:tr>
              <a:tr h="2720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Quando valutare?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Ex-ante, in itinere, ex-post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6460109"/>
                  </a:ext>
                </a:extLst>
              </a:tr>
              <a:tr h="5586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Come restituire i risultati?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Tipologie di utilizzatori, modalità comunicative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5461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67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 schede di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i="1" dirty="0"/>
              <a:t>Piano attuativo</a:t>
            </a:r>
            <a:r>
              <a:rPr lang="it-IT" dirty="0" smtClean="0"/>
              <a:t>:</a:t>
            </a:r>
            <a:endParaRPr lang="it-IT" dirty="0"/>
          </a:p>
          <a:p>
            <a:pPr algn="just"/>
            <a:r>
              <a:rPr lang="it-IT" i="1" dirty="0" smtClean="0"/>
              <a:t>Analisi </a:t>
            </a:r>
            <a:r>
              <a:rPr lang="it-IT" i="1" dirty="0"/>
              <a:t>della domanda iniziale</a:t>
            </a:r>
            <a:r>
              <a:rPr lang="it-IT" dirty="0" smtClean="0"/>
              <a:t>.</a:t>
            </a:r>
            <a:endParaRPr lang="it-IT" dirty="0"/>
          </a:p>
          <a:p>
            <a:pPr algn="just"/>
            <a:r>
              <a:rPr lang="it-IT" i="1" dirty="0" smtClean="0"/>
              <a:t>Esplorazione </a:t>
            </a:r>
            <a:r>
              <a:rPr lang="it-IT" i="1" dirty="0"/>
              <a:t>del campo e dell’oggetto di valutazione</a:t>
            </a:r>
            <a:r>
              <a:rPr lang="it-IT" dirty="0"/>
              <a:t> </a:t>
            </a:r>
          </a:p>
          <a:p>
            <a:pPr algn="just"/>
            <a:r>
              <a:rPr lang="it-IT" i="1" dirty="0" smtClean="0"/>
              <a:t>Progettazione </a:t>
            </a:r>
            <a:r>
              <a:rPr lang="it-IT" i="1" dirty="0"/>
              <a:t>e attuazione del dispositivo </a:t>
            </a:r>
            <a:r>
              <a:rPr lang="it-IT" i="1" dirty="0" smtClean="0"/>
              <a:t>metodologico</a:t>
            </a:r>
            <a:r>
              <a:rPr lang="it-IT" dirty="0"/>
              <a:t> </a:t>
            </a:r>
            <a:r>
              <a:rPr lang="it-IT" dirty="0" smtClean="0"/>
              <a:t>(Quali </a:t>
            </a:r>
            <a:r>
              <a:rPr lang="it-IT" b="1" dirty="0"/>
              <a:t>fonti informative</a:t>
            </a:r>
            <a:r>
              <a:rPr lang="it-IT" dirty="0"/>
              <a:t> devo </a:t>
            </a:r>
            <a:r>
              <a:rPr lang="it-IT" dirty="0" smtClean="0"/>
              <a:t>coinvolgere? È </a:t>
            </a:r>
            <a:r>
              <a:rPr lang="it-IT" dirty="0"/>
              <a:t>necessario rilevare </a:t>
            </a:r>
            <a:r>
              <a:rPr lang="it-IT" b="1" dirty="0"/>
              <a:t>dati aggiuntivi</a:t>
            </a:r>
            <a:r>
              <a:rPr lang="it-IT" dirty="0" smtClean="0"/>
              <a:t>?)</a:t>
            </a:r>
            <a:endParaRPr lang="it-IT" dirty="0"/>
          </a:p>
          <a:p>
            <a:pPr algn="just"/>
            <a:r>
              <a:rPr lang="it-IT" i="1" dirty="0" smtClean="0"/>
              <a:t>Restituzione </a:t>
            </a:r>
            <a:r>
              <a:rPr lang="it-IT" i="1" dirty="0"/>
              <a:t>e </a:t>
            </a:r>
            <a:r>
              <a:rPr lang="it-IT" i="1" dirty="0" smtClean="0"/>
              <a:t>comunicazione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266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 schede di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b="1" dirty="0"/>
              <a:t>Scheda di lavoro 2-Consigli per l’implementazione del dispositivo valutativo</a:t>
            </a:r>
            <a:r>
              <a:rPr lang="it-IT" dirty="0"/>
              <a:t>. </a:t>
            </a:r>
          </a:p>
          <a:p>
            <a:pPr algn="just"/>
            <a:r>
              <a:rPr lang="it-IT" dirty="0" smtClean="0"/>
              <a:t>Preoccupati </a:t>
            </a:r>
            <a:r>
              <a:rPr lang="it-IT" dirty="0"/>
              <a:t>di assicurare la coerenza fra tutte le operazioni che articolano il dispositivo valutativo.</a:t>
            </a:r>
          </a:p>
          <a:p>
            <a:pPr algn="just"/>
            <a:r>
              <a:rPr lang="it-IT" dirty="0" smtClean="0"/>
              <a:t>Promuovi </a:t>
            </a:r>
            <a:r>
              <a:rPr lang="it-IT" dirty="0"/>
              <a:t>la partecipazione degli attori e degli </a:t>
            </a:r>
            <a:r>
              <a:rPr lang="it-IT" i="1" dirty="0" err="1"/>
              <a:t>stakeholders</a:t>
            </a:r>
            <a:r>
              <a:rPr lang="it-IT" dirty="0" smtClean="0"/>
              <a:t>.</a:t>
            </a:r>
            <a:endParaRPr lang="it-IT" dirty="0"/>
          </a:p>
          <a:p>
            <a:pPr algn="just"/>
            <a:r>
              <a:rPr lang="it-IT" dirty="0" smtClean="0"/>
              <a:t>Costruisci </a:t>
            </a:r>
            <a:r>
              <a:rPr lang="it-IT" dirty="0"/>
              <a:t>un disegno metodologico flessibile in grado di confrontarsi con la realtà.</a:t>
            </a:r>
          </a:p>
          <a:p>
            <a:pPr algn="just"/>
            <a:r>
              <a:rPr lang="it-IT" dirty="0" smtClean="0"/>
              <a:t>Includi </a:t>
            </a:r>
            <a:r>
              <a:rPr lang="it-IT" dirty="0"/>
              <a:t>la possibilità di introdurre modifiche nell’impianto progettuale.</a:t>
            </a:r>
          </a:p>
          <a:p>
            <a:pPr algn="just"/>
            <a:r>
              <a:rPr lang="it-IT" dirty="0" smtClean="0"/>
              <a:t>Tieni </a:t>
            </a:r>
            <a:r>
              <a:rPr lang="it-IT" dirty="0"/>
              <a:t>traccia di tutto quello che fai/documenta il percorso (ti sarà utile per la stesura del </a:t>
            </a:r>
            <a:r>
              <a:rPr lang="it-IT" i="1" dirty="0"/>
              <a:t>report</a:t>
            </a:r>
            <a:r>
              <a:rPr lang="it-IT" dirty="0"/>
              <a:t>). </a:t>
            </a:r>
          </a:p>
          <a:p>
            <a:pPr algn="just"/>
            <a:r>
              <a:rPr lang="it-IT" dirty="0" smtClean="0"/>
              <a:t>Rendi </a:t>
            </a:r>
            <a:r>
              <a:rPr lang="it-IT" dirty="0"/>
              <a:t>comprensibile ciò che fai adottando un linguaggio consono al </a:t>
            </a:r>
            <a:r>
              <a:rPr lang="it-IT" i="1" dirty="0"/>
              <a:t>target</a:t>
            </a:r>
            <a:r>
              <a:rPr lang="it-IT" dirty="0"/>
              <a:t>. </a:t>
            </a:r>
          </a:p>
          <a:p>
            <a:pPr algn="just"/>
            <a:r>
              <a:rPr lang="it-IT" dirty="0" smtClean="0"/>
              <a:t>Difendi </a:t>
            </a:r>
            <a:r>
              <a:rPr lang="it-IT" dirty="0"/>
              <a:t>l’autonomia dello spazio valutativo.</a:t>
            </a:r>
          </a:p>
          <a:p>
            <a:pPr algn="just"/>
            <a:r>
              <a:rPr lang="it-IT" dirty="0" smtClean="0"/>
              <a:t>Investi </a:t>
            </a:r>
            <a:r>
              <a:rPr lang="it-IT" dirty="0"/>
              <a:t>sulla comunicazione/restituzione del processo e degli esiti per promuovere la ricaduta sul contesto.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5932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 schede di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b="1" dirty="0"/>
              <a:t>Scheda di lavoro 3-Indicazioni per la stesura del </a:t>
            </a:r>
            <a:r>
              <a:rPr lang="it-IT" b="1" dirty="0" smtClean="0"/>
              <a:t>report</a:t>
            </a:r>
            <a:r>
              <a:rPr lang="it-IT" dirty="0"/>
              <a:t>.</a:t>
            </a:r>
            <a:endParaRPr lang="it-IT" dirty="0" smtClean="0"/>
          </a:p>
          <a:p>
            <a:pPr algn="just"/>
            <a:r>
              <a:rPr lang="it-IT" dirty="0" smtClean="0"/>
              <a:t>Descrivere </a:t>
            </a:r>
            <a:r>
              <a:rPr lang="it-IT" dirty="0"/>
              <a:t>il contesto e gli obiettivi della valutazione.</a:t>
            </a:r>
          </a:p>
          <a:p>
            <a:pPr algn="just"/>
            <a:r>
              <a:rPr lang="it-IT" dirty="0" smtClean="0"/>
              <a:t>Descrivere </a:t>
            </a:r>
            <a:r>
              <a:rPr lang="it-IT" dirty="0"/>
              <a:t>l’impianto metodologico.</a:t>
            </a:r>
          </a:p>
          <a:p>
            <a:pPr algn="just"/>
            <a:r>
              <a:rPr lang="it-IT" dirty="0" smtClean="0"/>
              <a:t>Descrivere </a:t>
            </a:r>
            <a:r>
              <a:rPr lang="it-IT" dirty="0"/>
              <a:t>i dati principali utilizzando se opportuno tabelle e grafici per facilitare la comprensione. </a:t>
            </a:r>
          </a:p>
          <a:p>
            <a:pPr algn="just"/>
            <a:r>
              <a:rPr lang="it-IT" dirty="0" smtClean="0"/>
              <a:t>Fare </a:t>
            </a:r>
            <a:r>
              <a:rPr lang="it-IT" dirty="0"/>
              <a:t>sintesi dei risultati ed individuare linee di sviluppo/utilizzo in funzione delle domande valutative. </a:t>
            </a:r>
          </a:p>
        </p:txBody>
      </p:sp>
    </p:spTree>
    <p:extLst>
      <p:ext uri="{BB962C8B-B14F-4D97-AF65-F5344CB8AC3E}">
        <p14:creationId xmlns:p14="http://schemas.microsoft.com/office/powerpoint/2010/main" val="22734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 schede di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b="1" dirty="0"/>
              <a:t>Scheda di lavoro 4-Check list </a:t>
            </a:r>
            <a:r>
              <a:rPr lang="it-IT" b="1" dirty="0" smtClean="0"/>
              <a:t>per</a:t>
            </a:r>
          </a:p>
          <a:p>
            <a:pPr marL="0" indent="0">
              <a:buNone/>
            </a:pPr>
            <a:r>
              <a:rPr lang="it-IT" b="1" dirty="0" smtClean="0"/>
              <a:t>interrogare/ riflettere </a:t>
            </a:r>
            <a:r>
              <a:rPr lang="it-IT" b="1" dirty="0"/>
              <a:t>sulla </a:t>
            </a:r>
            <a:r>
              <a:rPr lang="it-IT" b="1" dirty="0" smtClean="0"/>
              <a:t>valutazione.</a:t>
            </a:r>
          </a:p>
          <a:p>
            <a:r>
              <a:rPr lang="it-IT" i="1" dirty="0" smtClean="0"/>
              <a:t>Chi </a:t>
            </a:r>
            <a:r>
              <a:rPr lang="it-IT" i="1" dirty="0"/>
              <a:t>è il valutatore? Quale ruolo svolge?</a:t>
            </a:r>
            <a:r>
              <a:rPr lang="it-IT" dirty="0"/>
              <a:t> </a:t>
            </a:r>
            <a:endParaRPr lang="it-IT" dirty="0" smtClean="0"/>
          </a:p>
          <a:p>
            <a:r>
              <a:rPr lang="it-IT" i="1" dirty="0" smtClean="0"/>
              <a:t>Come </a:t>
            </a:r>
            <a:r>
              <a:rPr lang="it-IT" i="1" dirty="0"/>
              <a:t>si situa rispetto all’oggetto di valutazione?</a:t>
            </a:r>
            <a:r>
              <a:rPr lang="it-IT" dirty="0"/>
              <a:t> </a:t>
            </a:r>
          </a:p>
          <a:p>
            <a:r>
              <a:rPr lang="it-IT" i="1" dirty="0" smtClean="0"/>
              <a:t>Con </a:t>
            </a:r>
            <a:r>
              <a:rPr lang="it-IT" i="1" dirty="0"/>
              <a:t>chi valuta</a:t>
            </a:r>
            <a:r>
              <a:rPr lang="it-IT" i="1" dirty="0" smtClean="0"/>
              <a:t>?</a:t>
            </a:r>
            <a:endParaRPr lang="it-IT" dirty="0"/>
          </a:p>
          <a:p>
            <a:r>
              <a:rPr lang="it-IT" i="1" dirty="0" smtClean="0"/>
              <a:t>Chi </a:t>
            </a:r>
            <a:r>
              <a:rPr lang="it-IT" i="1" dirty="0"/>
              <a:t>è soggetto a valutazione</a:t>
            </a:r>
            <a:r>
              <a:rPr lang="it-IT" i="1" dirty="0" smtClean="0"/>
              <a:t>?</a:t>
            </a:r>
            <a:r>
              <a:rPr lang="it-IT" dirty="0" smtClean="0"/>
              <a:t> </a:t>
            </a:r>
            <a:endParaRPr lang="it-IT" dirty="0"/>
          </a:p>
          <a:p>
            <a:r>
              <a:rPr lang="it-IT" i="1" dirty="0" smtClean="0"/>
              <a:t>Che </a:t>
            </a:r>
            <a:r>
              <a:rPr lang="it-IT" i="1" dirty="0"/>
              <a:t>cosa valuta?</a:t>
            </a:r>
            <a:r>
              <a:rPr lang="it-IT" dirty="0"/>
              <a:t> </a:t>
            </a:r>
          </a:p>
          <a:p>
            <a:r>
              <a:rPr lang="it-IT" i="1" dirty="0" smtClean="0"/>
              <a:t>Per </a:t>
            </a:r>
            <a:r>
              <a:rPr lang="it-IT" i="1" dirty="0"/>
              <a:t>chi valuta</a:t>
            </a:r>
            <a:r>
              <a:rPr lang="it-IT" i="1" dirty="0" smtClean="0"/>
              <a:t>?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9336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Gli strumenti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Gli </a:t>
            </a:r>
            <a:r>
              <a:rPr lang="it-IT" b="1" dirty="0"/>
              <a:t>strumenti</a:t>
            </a:r>
            <a:r>
              <a:rPr lang="it-IT" dirty="0"/>
              <a:t> di seguito presentati prendono in considerazione aspetti diversi della formazione: alcuni sono centrati sui risultati, altri sui processi, alcuni sono più utili nella fase di progettazione, altri nell’implementazione e altri ancora nella valutazione finale dell’intervento</a:t>
            </a:r>
            <a:r>
              <a:rPr lang="it-IT" dirty="0" smtClean="0"/>
              <a:t>.</a:t>
            </a:r>
            <a:endParaRPr lang="it-IT" dirty="0"/>
          </a:p>
          <a:p>
            <a:r>
              <a:rPr lang="it-IT" dirty="0" smtClean="0"/>
              <a:t>Le </a:t>
            </a:r>
            <a:r>
              <a:rPr lang="it-IT" dirty="0"/>
              <a:t>pagine seguenti sono articolate in quattro sezioni: </a:t>
            </a:r>
          </a:p>
          <a:p>
            <a:r>
              <a:rPr lang="it-IT" b="1" dirty="0"/>
              <a:t>Sezione 1 – Strumenti per</a:t>
            </a:r>
            <a:r>
              <a:rPr lang="it-IT" dirty="0"/>
              <a:t> </a:t>
            </a:r>
            <a:r>
              <a:rPr lang="it-IT" b="1" dirty="0"/>
              <a:t>monitorare un intervento formativo</a:t>
            </a:r>
            <a:r>
              <a:rPr lang="it-IT" dirty="0"/>
              <a:t>;</a:t>
            </a:r>
          </a:p>
          <a:p>
            <a:r>
              <a:rPr lang="it-IT" b="1" dirty="0"/>
              <a:t>Sezione 2 – Strumenti per</a:t>
            </a:r>
            <a:r>
              <a:rPr lang="it-IT" dirty="0"/>
              <a:t> </a:t>
            </a:r>
            <a:r>
              <a:rPr lang="it-IT" b="1" dirty="0"/>
              <a:t>valutare il tirocinio-stage</a:t>
            </a:r>
            <a:r>
              <a:rPr lang="it-IT" dirty="0"/>
              <a:t>;</a:t>
            </a:r>
          </a:p>
          <a:p>
            <a:r>
              <a:rPr lang="it-IT" b="1" dirty="0"/>
              <a:t>Sezione 3 – Strumenti per</a:t>
            </a:r>
            <a:r>
              <a:rPr lang="it-IT" dirty="0"/>
              <a:t> </a:t>
            </a:r>
            <a:r>
              <a:rPr lang="it-IT" b="1" dirty="0"/>
              <a:t>valutare i risultati della formazione</a:t>
            </a:r>
            <a:r>
              <a:rPr lang="it-IT" dirty="0"/>
              <a:t>;</a:t>
            </a:r>
          </a:p>
          <a:p>
            <a:r>
              <a:rPr lang="it-IT" b="1" dirty="0"/>
              <a:t>Sezione 4 – Strumenti per l’autovalutazione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112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Gli strumenti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b="1" dirty="0"/>
              <a:t>Sezione 1 – Strumenti per</a:t>
            </a:r>
            <a:r>
              <a:rPr lang="it-IT" dirty="0"/>
              <a:t> </a:t>
            </a:r>
            <a:r>
              <a:rPr lang="it-IT" b="1" dirty="0"/>
              <a:t>monitorare un intervento formativo</a:t>
            </a:r>
            <a:r>
              <a:rPr lang="it-IT" dirty="0"/>
              <a:t>. </a:t>
            </a:r>
          </a:p>
          <a:p>
            <a:pPr algn="just"/>
            <a:r>
              <a:rPr lang="it-IT" b="1" i="1" dirty="0"/>
              <a:t>Foglio firma</a:t>
            </a:r>
            <a:r>
              <a:rPr lang="it-IT" dirty="0"/>
              <a:t>. […] L’andamento della </a:t>
            </a:r>
            <a:r>
              <a:rPr lang="it-IT" b="1" dirty="0"/>
              <a:t>frequenza</a:t>
            </a:r>
            <a:r>
              <a:rPr lang="it-IT" dirty="0"/>
              <a:t> costituisce […] un primo dato da prendere in </a:t>
            </a:r>
            <a:r>
              <a:rPr lang="it-IT" dirty="0" smtClean="0"/>
              <a:t>considerazione. Data </a:t>
            </a:r>
            <a:r>
              <a:rPr lang="it-IT" dirty="0"/>
              <a:t>la natura parziale dei dati rilevati attraverso l’impiego del foglio firma e il loro scarso valore informativo, in particolare quando vi è l’obbligatorietà, è opportuno ricorrere a strumenti differenziati per ottenere informazioni aggiuntive circa lo </a:t>
            </a:r>
            <a:r>
              <a:rPr lang="it-IT" b="1" dirty="0"/>
              <a:t>svolgimento dell’intervento formativo</a:t>
            </a:r>
            <a:r>
              <a:rPr lang="it-IT" dirty="0"/>
              <a:t>, la </a:t>
            </a:r>
            <a:r>
              <a:rPr lang="it-IT" b="1" dirty="0"/>
              <a:t>partecipazione</a:t>
            </a:r>
            <a:r>
              <a:rPr lang="it-IT" dirty="0"/>
              <a:t>, il </a:t>
            </a:r>
            <a:r>
              <a:rPr lang="it-IT" b="1" dirty="0"/>
              <a:t>coinvolgimento</a:t>
            </a:r>
            <a:r>
              <a:rPr lang="it-IT" dirty="0"/>
              <a:t>, le </a:t>
            </a:r>
            <a:r>
              <a:rPr lang="it-IT" b="1" dirty="0"/>
              <a:t>dinamiche sviluppate</a:t>
            </a:r>
            <a:r>
              <a:rPr lang="it-IT" dirty="0"/>
              <a:t>.</a:t>
            </a:r>
          </a:p>
          <a:p>
            <a:pPr algn="just"/>
            <a:r>
              <a:rPr lang="it-IT" b="1" i="1" dirty="0"/>
              <a:t>Diario giornaliero </a:t>
            </a:r>
            <a:r>
              <a:rPr lang="it-IT" i="1" dirty="0"/>
              <a:t>del tutor/docente d’aula</a:t>
            </a:r>
            <a:r>
              <a:rPr lang="it-IT" dirty="0"/>
              <a:t>. Sul diario devono essere riportati e descritti nel modo più preciso e oggettivo possibile specifici episodi meritevoli di segnalazione. Vanno descritti in maniera oggettiva, sintetica e circostanziata eventi, condotte, comportamenti, episodi specifici, evitando formulazioni generiche, ipotesi interpretative, valutazioni personali e/o generali.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734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247</TotalTime>
  <Words>1275</Words>
  <Application>Microsoft Office PowerPoint</Application>
  <PresentationFormat>Presentazione su schermo (4:3)</PresentationFormat>
  <Paragraphs>97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6" baseType="lpstr">
      <vt:lpstr>Calibri</vt:lpstr>
      <vt:lpstr>Century Schoolbook</vt:lpstr>
      <vt:lpstr>Times New Roman</vt:lpstr>
      <vt:lpstr>Wingdings</vt:lpstr>
      <vt:lpstr>Wingdings 2</vt:lpstr>
      <vt:lpstr>Loggia</vt:lpstr>
      <vt:lpstr>  Valutare nel contesto formativo: supporti operativi  </vt:lpstr>
      <vt:lpstr>Le schede di lavoro</vt:lpstr>
      <vt:lpstr>Le schede di lavoro</vt:lpstr>
      <vt:lpstr>Le schede di lavoro</vt:lpstr>
      <vt:lpstr>Le schede di lavoro</vt:lpstr>
      <vt:lpstr>Le schede di lavoro</vt:lpstr>
      <vt:lpstr>Le schede di lavoro</vt:lpstr>
      <vt:lpstr>Gli strumenti</vt:lpstr>
      <vt:lpstr>Gli strumenti</vt:lpstr>
      <vt:lpstr>Presentazione standard di PowerPoint</vt:lpstr>
      <vt:lpstr>Gli strumenti</vt:lpstr>
      <vt:lpstr>Gli strumenti</vt:lpstr>
      <vt:lpstr>Presentazione standard di PowerPoint</vt:lpstr>
      <vt:lpstr>Gli strumenti</vt:lpstr>
      <vt:lpstr>Gli strumenti</vt:lpstr>
      <vt:lpstr>Gli strumenti</vt:lpstr>
      <vt:lpstr>Gli strumenti</vt:lpstr>
      <vt:lpstr>Gli strumenti</vt:lpstr>
      <vt:lpstr>Gli strumenti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Educare la depressione. La scrittura, la lettura e la parola come pratiche di cura</dc:title>
  <dc:creator>utente</dc:creator>
  <cp:lastModifiedBy>Admin</cp:lastModifiedBy>
  <cp:revision>58</cp:revision>
  <dcterms:created xsi:type="dcterms:W3CDTF">2018-09-14T09:25:04Z</dcterms:created>
  <dcterms:modified xsi:type="dcterms:W3CDTF">2023-09-04T07:38:50Z</dcterms:modified>
</cp:coreProperties>
</file>