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311" r:id="rId3"/>
    <p:sldId id="312" r:id="rId4"/>
    <p:sldId id="313" r:id="rId5"/>
    <p:sldId id="314" r:id="rId6"/>
    <p:sldId id="315" r:id="rId7"/>
    <p:sldId id="316" r:id="rId8"/>
    <p:sldId id="317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59E4AAE5-69E1-4099-93DF-9E16E28F562D}">
          <p14:sldIdLst>
            <p14:sldId id="256"/>
            <p14:sldId id="311"/>
            <p14:sldId id="312"/>
            <p14:sldId id="313"/>
            <p14:sldId id="314"/>
            <p14:sldId id="315"/>
            <p14:sldId id="316"/>
            <p14:sldId id="317"/>
          </p14:sldIdLst>
        </p14:section>
        <p14:section name="Sezione senza titolo" id="{E1AE6380-4443-45FB-BAFA-3530BB0C3BE8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10" name="Rettango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tango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tango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ttore 1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ttore 1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tango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t-IT"/>
          </a:p>
        </p:txBody>
      </p:sp>
      <p:sp>
        <p:nvSpPr>
          <p:cNvPr id="9" name="Rettango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ttore 1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ttore 1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ango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ttore 1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6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tango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  <p:sp>
        <p:nvSpPr>
          <p:cNvPr id="23" name="Segnaposto piè di pa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ttore 1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ttore 1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02F8A4B-ED7E-44E0-BE64-ED75F3CC2AD8}" type="datetimeFigureOut">
              <a:rPr lang="it-IT" smtClean="0"/>
              <a:t>04/09/2023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tango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44A88FA-8D10-438D-A4D6-AF2B94757AA4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195736" y="2636912"/>
            <a:ext cx="6262464" cy="2381650"/>
          </a:xfrm>
        </p:spPr>
        <p:txBody>
          <a:bodyPr>
            <a:normAutofit/>
          </a:bodyPr>
          <a:lstStyle/>
          <a:p>
            <a:r>
              <a:rPr lang="it-IT" dirty="0" smtClean="0"/>
              <a:t>Considerazioni conclusive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just"/>
            <a:r>
              <a:rPr lang="it-IT" dirty="0" smtClean="0"/>
              <a:t>Katia </a:t>
            </a:r>
            <a:r>
              <a:rPr lang="it-IT" dirty="0" err="1" smtClean="0"/>
              <a:t>Montalbetti</a:t>
            </a:r>
            <a:r>
              <a:rPr lang="it-IT" dirty="0" smtClean="0"/>
              <a:t>, </a:t>
            </a:r>
            <a:r>
              <a:rPr lang="it-IT" i="1" dirty="0"/>
              <a:t>Manuale per la valutazione nelle pratiche formative. Metodi, dispositivi e strumenti</a:t>
            </a:r>
            <a:r>
              <a:rPr lang="it-IT" dirty="0"/>
              <a:t>, Milano, Vita &amp; Pensiero, 2011</a:t>
            </a:r>
          </a:p>
        </p:txBody>
      </p:sp>
    </p:spTree>
    <p:extLst>
      <p:ext uri="{BB962C8B-B14F-4D97-AF65-F5344CB8AC3E}">
        <p14:creationId xmlns:p14="http://schemas.microsoft.com/office/powerpoint/2010/main" val="73215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Generazioni di valutatori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[…] valutatore alla stregua di un metodologo (</a:t>
            </a:r>
            <a:r>
              <a:rPr lang="it-IT" b="1" dirty="0"/>
              <a:t>prima generazione</a:t>
            </a:r>
            <a:r>
              <a:rPr lang="it-IT" dirty="0"/>
              <a:t>). </a:t>
            </a:r>
          </a:p>
          <a:p>
            <a:pPr algn="just"/>
            <a:r>
              <a:rPr lang="it-IT" dirty="0"/>
              <a:t>Nel tempo le critiche mosse a pratiche valutative che attribuivano importanza esclusiva agli obiettivi e alla misurazione hanno indotto dapprima a prestare crescente attenzione alla descrizione dell’oggetto d’indagine (</a:t>
            </a:r>
            <a:r>
              <a:rPr lang="it-IT" b="1" dirty="0"/>
              <a:t>seconda generazione</a:t>
            </a:r>
            <a:r>
              <a:rPr lang="it-IT" dirty="0"/>
              <a:t>), </a:t>
            </a:r>
          </a:p>
          <a:p>
            <a:pPr algn="just"/>
            <a:r>
              <a:rPr lang="it-IT" dirty="0"/>
              <a:t>poi a riconoscere la dimensione interpretativa implicita nella formulazione del giudizio (</a:t>
            </a:r>
            <a:r>
              <a:rPr lang="it-IT" b="1" dirty="0"/>
              <a:t>terza generazione</a:t>
            </a:r>
            <a:r>
              <a:rPr lang="it-IT" dirty="0"/>
              <a:t>). 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5805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Generazioni di valutatori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L’avvento della </a:t>
            </a:r>
            <a:r>
              <a:rPr lang="it-IT" b="1" dirty="0"/>
              <a:t>quarta generazione</a:t>
            </a:r>
            <a:r>
              <a:rPr lang="it-IT" dirty="0"/>
              <a:t> ha sancito il riconoscimento della pluralità degli attori, dell’integrazione fra orientamenti metodologici differenziati e della funzione di mediazione e negoziazione svolta dal valutatore. </a:t>
            </a:r>
          </a:p>
          <a:p>
            <a:pPr algn="just"/>
            <a:r>
              <a:rPr lang="it-IT" dirty="0"/>
              <a:t>Da una visione di tipo tradizionale fondata su una rigida separazione dei ruoli e sulla funzione direttiva svolta dal valutatore, in virtù anche del possesso di competenze specialistiche, si muove verso un paradigma che, pur riconoscendo le specificità, attribuisce un ruolo attivo ad entrambi i </a:t>
            </a:r>
            <a:r>
              <a:rPr lang="it-IT" dirty="0" smtClean="0"/>
              <a:t>soggetti (valutatore ed </a:t>
            </a:r>
            <a:r>
              <a:rPr lang="it-IT" dirty="0" err="1" smtClean="0"/>
              <a:t>evaluando</a:t>
            </a:r>
            <a:r>
              <a:rPr lang="it-IT" dirty="0" smtClean="0"/>
              <a:t>); </a:t>
            </a:r>
            <a:r>
              <a:rPr lang="it-IT" dirty="0"/>
              <a:t>costoro sono inseriti all’interno di una pratica e sono impegnati nella costruzione di un rapporto </a:t>
            </a:r>
            <a:r>
              <a:rPr lang="it-IT" i="1" dirty="0"/>
              <a:t>dialogico</a:t>
            </a:r>
            <a:r>
              <a:rPr lang="it-IT" dirty="0"/>
              <a:t> che assume la forma di una conversazione </a:t>
            </a:r>
            <a:r>
              <a:rPr lang="it-IT" i="1" dirty="0"/>
              <a:t>riflessiva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2302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Un professionista riflessivo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it-IT" dirty="0" smtClean="0"/>
              <a:t>[…] </a:t>
            </a:r>
            <a:r>
              <a:rPr lang="it-IT" dirty="0"/>
              <a:t>[inattualità de] la separazione fra attività di ricerca e pratica professionale. Nel contesto riflessivo, i professionisti sono ricercatori che con il loro intervento attuano sperimentazioni in situazioni caratterizzate da incertezza, unicità e conflitto ricomponendo nella loro azione questa dualità</a:t>
            </a:r>
            <a:r>
              <a:rPr lang="it-IT" dirty="0" smtClean="0"/>
              <a:t>.</a:t>
            </a:r>
          </a:p>
          <a:p>
            <a:pPr algn="just"/>
            <a:r>
              <a:rPr lang="it-IT" dirty="0" smtClean="0"/>
              <a:t>L’acquisizione </a:t>
            </a:r>
            <a:r>
              <a:rPr lang="it-IT" dirty="0"/>
              <a:t>di una disposizione riflessiva richiede […] al soggetto di assumere il giusto distacco dalla pratica in modo da evitare assolutizzazioni, irrigidimenti, consolidamento di </a:t>
            </a:r>
            <a:r>
              <a:rPr lang="it-IT" i="1" dirty="0"/>
              <a:t>routine</a:t>
            </a:r>
            <a:r>
              <a:rPr lang="it-IT" dirty="0"/>
              <a:t>, chiusura di fronte al nuovo</a:t>
            </a:r>
            <a:r>
              <a:rPr lang="it-IT" dirty="0" smtClean="0"/>
              <a:t>.</a:t>
            </a:r>
          </a:p>
          <a:p>
            <a:pPr algn="just"/>
            <a:r>
              <a:rPr lang="it-IT" dirty="0" smtClean="0"/>
              <a:t>I </a:t>
            </a:r>
            <a:r>
              <a:rPr lang="it-IT" dirty="0"/>
              <a:t>confini fra valutazione, riflessione e ricerca paiono sfumati e risulta pertanto plausibile ipotizzare che la disposizione euristica e quella riflessiva siano dimensioni fondanti una pratica valutativa che ambisce ad avere una ricaduta formativa: (auto)formativa per colui che la conduce, formativa per chi ne fa parte a livelli e su piani </a:t>
            </a:r>
            <a:r>
              <a:rPr lang="it-IT" dirty="0" smtClean="0"/>
              <a:t>diversi.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1434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Un professionista riflessivo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it-IT" dirty="0"/>
              <a:t>In questa prospettiva, si abbandona l’idea del valutatore come professionista che dispone di un </a:t>
            </a:r>
            <a:r>
              <a:rPr lang="it-IT" i="1" dirty="0"/>
              <a:t>kit </a:t>
            </a:r>
            <a:r>
              <a:rPr lang="it-IT" dirty="0"/>
              <a:t>tecnico, applica strumenti e alla fine restituisce l’esito e </a:t>
            </a:r>
            <a:r>
              <a:rPr lang="it-IT" dirty="0" smtClean="0"/>
              <a:t>quello si </a:t>
            </a:r>
            <a:r>
              <a:rPr lang="it-IT" dirty="0"/>
              <a:t>configura piuttosto come professionista impegnato nella costruzione di un contesto nel quale far emergere e rilevare dati e percezioni, rileggerli e attribuirvi significato secondo una concezione allargata e </a:t>
            </a:r>
            <a:r>
              <a:rPr lang="it-IT" dirty="0" smtClean="0"/>
              <a:t>partecipata.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8196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Il significato trasformativo </a:t>
            </a:r>
            <a:br>
              <a:rPr lang="it-IT" dirty="0" smtClean="0"/>
            </a:br>
            <a:r>
              <a:rPr lang="it-IT" dirty="0" smtClean="0"/>
              <a:t>della decisione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Rendere l’ambito lavorativo un contesto significativo di apprendimento stimolando processi di natura trasformativa è un obiettivo ambizioso che può essere favorito dalla messa in campo di percorsi di valutazione e autovalutazione improntati alla riflessività.</a:t>
            </a:r>
          </a:p>
          <a:p>
            <a:pPr algn="just"/>
            <a:r>
              <a:rPr lang="it-IT" dirty="0"/>
              <a:t>La valutazione assume un importante valore formativo anche per il valutatore poiché costui, in virtù dello strumento riflessivo, è in grado di rimettere in discussione/interrogare il suo percorso chiarendo a se stesso le motivazioni sottese alle scelte metodologiche; di tale lavoro beneficia nella fase legata alla stesura del documento di restituzione finale nel quale è chiamato a sintetizzare i risultati raggiunti. </a:t>
            </a:r>
          </a:p>
        </p:txBody>
      </p:sp>
    </p:spTree>
    <p:extLst>
      <p:ext uri="{BB962C8B-B14F-4D97-AF65-F5344CB8AC3E}">
        <p14:creationId xmlns:p14="http://schemas.microsoft.com/office/powerpoint/2010/main" val="51650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Il significato trasformativo </a:t>
            </a:r>
            <a:br>
              <a:rPr lang="it-IT" dirty="0" smtClean="0"/>
            </a:br>
            <a:r>
              <a:rPr lang="it-IT" dirty="0" smtClean="0"/>
              <a:t>della decisione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it-IT" dirty="0"/>
              <a:t>Rendere conto del percorso implica non soltanto una descrizione dell’azione ma anche l’esplicitazione delle ragioni che hanno guidato le scelte coniugando al piano descrittivo quello argomentativo. A livello operativo il valutatore può trarre ottimi spunti per riflettere in virtù del continuo e costante confronto con il committente e con tutti gli </a:t>
            </a:r>
            <a:r>
              <a:rPr lang="it-IT" i="1" dirty="0" err="1"/>
              <a:t>stakeholders</a:t>
            </a:r>
            <a:r>
              <a:rPr lang="it-IT" dirty="0"/>
              <a:t>: dover negoziare, spiegare, condividere richiede l’esercizio riflessivo ma al tempo stesso tali compiti facilitano la riflessione secondo un circolo virtuoso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3843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Il significato trasformativo </a:t>
            </a:r>
            <a:br>
              <a:rPr lang="it-IT" dirty="0" smtClean="0"/>
            </a:br>
            <a:r>
              <a:rPr lang="it-IT" dirty="0" smtClean="0"/>
              <a:t>della decisione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683568" y="1387047"/>
            <a:ext cx="7467600" cy="3122073"/>
          </a:xfrm>
        </p:spPr>
        <p:txBody>
          <a:bodyPr/>
          <a:lstStyle/>
          <a:p>
            <a:pPr algn="just"/>
            <a:r>
              <a:rPr lang="it-IT" dirty="0"/>
              <a:t>Valutare e valutarsi sono operazioni essenziali per promuovere e alimentare un processo di continua riorganizzazione, ricostruzione e modifica in cui si declina operativamente un’idea di qualità intesa in senso trasformativo: qualità legata alla capacità di tener viva l’azione di ricerca e al progressivo incremento dei livelli di consapevolezza degli attori</a:t>
            </a:r>
            <a:r>
              <a:rPr lang="it-IT" dirty="0" smtClean="0"/>
              <a:t>.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4293096"/>
            <a:ext cx="1857375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07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260</TotalTime>
  <Words>640</Words>
  <Application>Microsoft Office PowerPoint</Application>
  <PresentationFormat>Presentazione su schermo (4:3)</PresentationFormat>
  <Paragraphs>22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Century Schoolbook</vt:lpstr>
      <vt:lpstr>Wingdings</vt:lpstr>
      <vt:lpstr>Wingdings 2</vt:lpstr>
      <vt:lpstr>Loggia</vt:lpstr>
      <vt:lpstr>Considerazioni conclusive  </vt:lpstr>
      <vt:lpstr>Generazioni di valutatori</vt:lpstr>
      <vt:lpstr>Generazioni di valutatori</vt:lpstr>
      <vt:lpstr>Un professionista riflessivo </vt:lpstr>
      <vt:lpstr>Un professionista riflessivo </vt:lpstr>
      <vt:lpstr>Il significato trasformativo  della decisione</vt:lpstr>
      <vt:lpstr>Il significato trasformativo  della decisione</vt:lpstr>
      <vt:lpstr>Il significato trasformativo  della decisione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Educare la depressione. La scrittura, la lettura e la parola come pratiche di cura</dc:title>
  <dc:creator>utente</dc:creator>
  <cp:lastModifiedBy>Admin</cp:lastModifiedBy>
  <cp:revision>64</cp:revision>
  <dcterms:created xsi:type="dcterms:W3CDTF">2018-09-14T09:25:04Z</dcterms:created>
  <dcterms:modified xsi:type="dcterms:W3CDTF">2023-09-04T07:39:10Z</dcterms:modified>
</cp:coreProperties>
</file>