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2F8A4B-ED7E-44E0-BE64-ED75F3CC2AD8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4A88FA-8D10-438D-A4D6-AF2B94757AA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it/url?sa=i&amp;rct=j&amp;q=&amp;esrc=s&amp;source=images&amp;cd=&amp;cad=rja&amp;uact=8&amp;ved=2ahUKEwj1meGombrdAhWvx4UKHR0vCZUQjRx6BAgBEAU&amp;url=https://www.apc.it/disturbi/adulto/disturbo-bipolare-disturbi-psicologici/disturbo-bipolare-sintomi-cause-cura/&amp;psig=AOvVaw2SYr1NN3BYVdPbDEKSn5OJ&amp;ust=153700428339126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t/url?sa=i&amp;rct=j&amp;q=&amp;esrc=s&amp;source=images&amp;cd=&amp;cad=rja&amp;uact=8&amp;ved=2ahUKEwi6jrjimbrdAhXMzoUKHUyMCRIQjRx6BAgBEAU&amp;url=https://lamenteemeravigliosa.it/disturbo-ciclotimico-sintomi-cause/&amp;psig=AOvVaw1S9Fz92iSXGb4si6BKKW5d&amp;ust=15370044047810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source=images&amp;cd=&amp;cad=rja&amp;uact=8&amp;ved=2ahUKEwibsLevmrrdAhXnzoUKHaZxBnAQjRx6BAgBEAU&amp;url=http://www.marianotomatis.it/ciclotimia/blog.php?start%3D12&amp;psig=AOvVaw1S9Fz92iSXGb4si6BKKW5d&amp;ust=153700440478109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2ahUKEwjyifWOm7rdAhWux4UKHVZXCKgQjRx6BAgBEAU&amp;url=http://www.psicosociodramma.it/Psicobarzellette.html&amp;psig=AOvVaw28d5TTSNhYBSHeK5_EN_fM&amp;ust=153700474048410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it/url?sa=i&amp;rct=j&amp;q=&amp;esrc=s&amp;source=images&amp;cd=&amp;cad=rja&amp;uact=8&amp;ved=2ahUKEwiWvf-gnLrdAhVFgRoKHbK5CDcQjRx6BAgBEAU&amp;url=https://www.stopdepressione.it/&amp;psig=AOvVaw27H0IQZeirWOyXIF0G2scs&amp;ust=153700507551466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2ahUKEwiS__DEnbrdAhUOxIUKHfFNApEQjRx6BAgBEAU&amp;url=https://www.rockol.it/news-693689/ornella-vanoni-sta-male-concerto-annullato&amp;psig=AOvVaw3nJnvwGXBM0ep1WSNuUSgk&amp;ust=1537005423437347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2ahUKEwjDnJrunLrdAhVHzRoKHS5lA80QjRx6BAgBEAU&amp;url=http://www.ilsussidiario.net/News/Cinema-Televisione-e-Media/2018/8/1/Loredana-Berte-A-67-anni-sono-di-nuovo-felice-Prima-mi-facevo-schifo-oggi-sono-una-star-/832955/&amp;psig=AOvVaw006XhWMWyUsPlPQaG6eU0g&amp;ust=15370052419604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2ahUKEwi1ye2onbrdAhVFaBoKHe9IC-4QjRx6BAgBEAU&amp;url=http://www.terranostranews.it/2017/07/03/ultimora-lutto-nel-mondo-dello-spettacolo-morto-paolo-villaggio/&amp;psig=AOvVaw2A2Sy8RhLmBMZWPJXCjEIN&amp;ust=1537005356185072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it/url?sa=i&amp;rct=j&amp;q=&amp;esrc=s&amp;source=images&amp;cd=&amp;cad=rja&amp;uact=8&amp;ved=2ahUKEwjKvJqJnbrdAhVkx4UKHWTWAswQjRx6BAgBEAU&amp;url=https://zonasansiro.com/2014/11/24/10-donne-brutte-che-inspiegabilmente-sono-considerate-belle/&amp;psig=AOvVaw2n7dYzMEi4ExKx4k0X2fDr&amp;ust=1537005278325455" TargetMode="External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2ahUKEwjr29eonrrdAhXP4IUKHcWKCL4QjRx6BAgBEAU&amp;url=http://cartacarbonefestival.it/cartacarbone-presenta-sir-john-kirwan/&amp;psig=AOvVaw2vymFS9PFhhMmP5effmmIj&amp;ust=1537005633905273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2ahUKEwicp__ynbrdAhUEQRoKHTsuB3sQjRx6BAgBEAU&amp;url=http://www.bergamosera.com/cms/2012/12/04/tiziano-ferro-depresso-dopo-la-rottura-col-fidanzato/&amp;psig=AOvVaw2ZCRTuF4Fzfbf1R1kowZl6&amp;ust=1537005492595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2ahUKEwih_d6UnrrdAhVDSxoKHZvmBT4QjRx6BAgBEAU&amp;url=http://iltirreno.gelocal.it/italia-mondo/2015/09/23/news/la-mia-battaglia-contro-il-cancro-ormai-son-15-anni-1.12143036&amp;psig=AOvVaw1mZTVnEkmpF-Rw0GKqe5w7&amp;ust=1537005579157496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it/url?sa=i&amp;rct=j&amp;q=&amp;esrc=s&amp;source=images&amp;cd=&amp;cad=rja&amp;uact=8&amp;ved=2ahUKEwjngZ-AnrrdAhUBWhoKHf7MAqgQjRx6BAgBEAU&amp;url=http://www.today.it/gossip/vip/veronica-pivetti-lesbica-smentita.html&amp;psig=AOvVaw0vW_6hhK76LGEB8FwIM49H&amp;ust=1537005548228358" TargetMode="External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it/url?sa=i&amp;rct=j&amp;q=&amp;esrc=s&amp;source=images&amp;cd=&amp;cad=rja&amp;uact=8&amp;ved=2ahUKEwj36v6Xl7rdAhUR6RoKHZFoDS4QjRx6BAgBEAU&amp;url=https://www.ilnapolista.it/2016/07/libro-bianco-sulla-depressione-femminile-male-cui-si-parla-poco/&amp;psig=AOvVaw1ZU1Yw52o0rPRtEpIBewNK&amp;ust=15370037027797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736" y="2636912"/>
            <a:ext cx="6262464" cy="23816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Educare </a:t>
            </a:r>
            <a:r>
              <a:rPr lang="it-IT" dirty="0"/>
              <a:t>la depressione.</a:t>
            </a:r>
            <a:br>
              <a:rPr lang="it-IT" dirty="0"/>
            </a:br>
            <a:r>
              <a:rPr lang="it-IT" dirty="0"/>
              <a:t>La scrittura, la lettura e la parola come pratiche di cura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Massimiliano </a:t>
            </a:r>
            <a:r>
              <a:rPr lang="it-IT" dirty="0" err="1"/>
              <a:t>Stramaglia</a:t>
            </a:r>
            <a:r>
              <a:rPr lang="it-IT" dirty="0"/>
              <a:t> </a:t>
            </a:r>
          </a:p>
          <a:p>
            <a:r>
              <a:rPr lang="it-IT" dirty="0" smtClean="0"/>
              <a:t>in </a:t>
            </a:r>
            <a:r>
              <a:rPr lang="it-IT" dirty="0"/>
              <a:t>collaborazione con </a:t>
            </a:r>
            <a:endParaRPr lang="it-IT" dirty="0" smtClean="0"/>
          </a:p>
          <a:p>
            <a:r>
              <a:rPr lang="it-IT" dirty="0" smtClean="0"/>
              <a:t>Maria </a:t>
            </a:r>
            <a:r>
              <a:rPr lang="it-IT" dirty="0" err="1"/>
              <a:t>Beatriz</a:t>
            </a:r>
            <a:r>
              <a:rPr lang="it-IT" dirty="0"/>
              <a:t> </a:t>
            </a:r>
            <a:r>
              <a:rPr lang="it-IT" dirty="0" err="1"/>
              <a:t>Rodrigues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1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Disturbo bipolare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pPr algn="just"/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disturbo bipolare, invece, presenta episodi depressivi veri e propri in alternanza con fasi maniacali – o ipomaniacali (ivi, p. 57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2050" name="Picture 2" descr="Risultati immagini per disturbo bipol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6953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DISTURBO CICLOTIMICO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>
            <a:normAutofit/>
          </a:bodyPr>
          <a:lstStyle/>
          <a:p>
            <a:pPr algn="just"/>
            <a:r>
              <a:rPr lang="it-IT" sz="1800" dirty="0"/>
              <a:t>N</a:t>
            </a:r>
            <a:r>
              <a:rPr lang="it-IT" sz="1800" dirty="0" smtClean="0"/>
              <a:t>ell’ambito </a:t>
            </a:r>
            <a:r>
              <a:rPr lang="it-IT" sz="1800" dirty="0"/>
              <a:t>dello spettro bipolare, particolarmente interessante è la sotto-categoria del </a:t>
            </a:r>
            <a:r>
              <a:rPr lang="it-IT" sz="1800" b="1" dirty="0"/>
              <a:t>disturbo ciclotimico</a:t>
            </a:r>
            <a:r>
              <a:rPr lang="it-IT" sz="1800" dirty="0"/>
              <a:t>: si tratta di una </a:t>
            </a:r>
            <a:r>
              <a:rPr lang="it-IT" sz="1800" b="1" i="1" dirty="0"/>
              <a:t>variante</a:t>
            </a:r>
            <a:r>
              <a:rPr lang="it-IT" sz="1800" dirty="0"/>
              <a:t> in seno alla quale i pazienti esibiscono «fluttuazioni minori, cioè sempre lievi, e sempre piuttosto brevi (di giorni o di settimane) del tono dell’umore […]» (</a:t>
            </a:r>
            <a:r>
              <a:rPr lang="it-IT" sz="1800" dirty="0" err="1"/>
              <a:t>Jervis</a:t>
            </a:r>
            <a:r>
              <a:rPr lang="it-IT" sz="1800" dirty="0"/>
              <a:t>, 2002, p. 54). Si tratta di persone che alternano momenti di leggera euforia (socievolezza, umorismo, piacevolezza nel conversare) ad altri di tenue disforia (ripiegamento su sé e improvvisa chiusura). </a:t>
            </a:r>
          </a:p>
        </p:txBody>
      </p:sp>
      <p:pic>
        <p:nvPicPr>
          <p:cNvPr id="3074" name="Picture 2" descr="Risultati immagini per disturbo CICLOTIMI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258444" cy="27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L’aspetto che sorprende e che abbisogna di una specificazione è nella correlazione esistente tra ciclotimia e successo sociale: «fra i personaggi di successo e che assurgono a notorietà soprattutto nei campi dell’innovazione artistica, scientifica e tecnologica, nonché dell’imprenditorialità privata e della politica, esistono non pochi soggetti ciclotimici» (</a:t>
            </a:r>
            <a:r>
              <a:rPr lang="it-IT" i="1" dirty="0"/>
              <a:t>ibidem</a:t>
            </a:r>
            <a:r>
              <a:rPr lang="it-IT" dirty="0"/>
              <a:t>). </a:t>
            </a:r>
            <a:endParaRPr lang="it-IT" dirty="0" smtClean="0"/>
          </a:p>
          <a:p>
            <a:pPr algn="just"/>
            <a:r>
              <a:rPr lang="it-IT" dirty="0" smtClean="0"/>
              <a:t>Sono </a:t>
            </a:r>
            <a:r>
              <a:rPr lang="it-IT" dirty="0"/>
              <a:t>i soggetti ciclotimici a scegliere attività che consentano loro di convivere con il proprio disturbo, e queste, in gran numero, si ritrovano fra i tipi dell’arte, dello spettacolo, della scienza, dell’imprenditoria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Tutti </a:t>
            </a:r>
            <a:r>
              <a:rPr lang="it-IT" dirty="0"/>
              <a:t>campi soggetti a oscillazioni: si considerino, ad esempio, </a:t>
            </a:r>
            <a:r>
              <a:rPr lang="it-IT" b="1" dirty="0"/>
              <a:t>le vite dell’uomo e della donna di spettacolo</a:t>
            </a:r>
            <a:r>
              <a:rPr lang="it-IT" dirty="0"/>
              <a:t> o del </a:t>
            </a:r>
            <a:r>
              <a:rPr lang="it-IT" b="1" dirty="0"/>
              <a:t>docente </a:t>
            </a:r>
            <a:r>
              <a:rPr lang="it-IT" b="1" dirty="0" smtClean="0"/>
              <a:t>universitario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6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DISTURBO DISTIMICO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A </a:t>
            </a:r>
            <a:r>
              <a:rPr lang="it-IT" dirty="0"/>
              <a:t>partire dagli «anni Ottanta del secolo scorso» è subentrato, fra le macro-categorie di cui sopra, il </a:t>
            </a:r>
            <a:r>
              <a:rPr lang="it-IT" b="1" dirty="0"/>
              <a:t>disturbo distimico</a:t>
            </a:r>
            <a:r>
              <a:rPr lang="it-IT" dirty="0"/>
              <a:t>: «una forma depressiva di tipo cronico, non episodico, ritenuta meno grave dal punto di vista sintomatologico rispetto alla forma maggiore» (Mencacci, </a:t>
            </a:r>
            <a:r>
              <a:rPr lang="it-IT" dirty="0" err="1"/>
              <a:t>Cerveri</a:t>
            </a:r>
            <a:r>
              <a:rPr lang="it-IT" dirty="0"/>
              <a:t>, 2016, pp. 56-57); </a:t>
            </a:r>
            <a:r>
              <a:rPr lang="it-IT" dirty="0" err="1"/>
              <a:t>Jervis</a:t>
            </a:r>
            <a:r>
              <a:rPr lang="it-IT" dirty="0"/>
              <a:t>, per l’appunto, la addita quale «</a:t>
            </a:r>
            <a:r>
              <a:rPr lang="it-IT" i="1" dirty="0"/>
              <a:t>depressione cronica</a:t>
            </a:r>
            <a:r>
              <a:rPr lang="it-IT" dirty="0"/>
              <a:t>» (2002, p. 62) e Cassano la definisce come «una forma cronica attenuata di depressione» (Zoli, Cassano, 1993, p. 182). </a:t>
            </a:r>
          </a:p>
        </p:txBody>
      </p:sp>
    </p:spTree>
    <p:extLst>
      <p:ext uri="{BB962C8B-B14F-4D97-AF65-F5344CB8AC3E}">
        <p14:creationId xmlns:p14="http://schemas.microsoft.com/office/powerpoint/2010/main" val="2165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«Questa condizione di cupa tristezza (distimia) può durare tutta la vita; e talora è il residuo, lo strascico di un episodio grave. L’aspetto caratteristico è la fissità dello stato affettivo che si prolunga per mesi, per anni e che non è modificato dagli eventi favorevoli» (ivi, p. 83).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distimico, in letteratura, è descritto come un individuo socialmente </a:t>
            </a:r>
            <a:r>
              <a:rPr lang="it-IT" i="1" dirty="0"/>
              <a:t>funzionale</a:t>
            </a:r>
            <a:r>
              <a:rPr lang="it-IT" dirty="0"/>
              <a:t>, «che lavora, che si applica scrupolosamente» (</a:t>
            </a:r>
            <a:r>
              <a:rPr lang="it-IT" i="1" dirty="0"/>
              <a:t>ibidem</a:t>
            </a:r>
            <a:r>
              <a:rPr lang="it-IT" dirty="0"/>
              <a:t>) ma che «fa fatica a vivere» (</a:t>
            </a:r>
            <a:r>
              <a:rPr lang="it-IT" dirty="0" err="1"/>
              <a:t>Jervis</a:t>
            </a:r>
            <a:r>
              <a:rPr lang="it-IT" dirty="0"/>
              <a:t>, 2002, p. 51) e trova sollievo in occasione di «vacanze e circostanze favorevoli» (</a:t>
            </a:r>
            <a:r>
              <a:rPr lang="it-IT" dirty="0" err="1"/>
              <a:t>Jervis</a:t>
            </a:r>
            <a:r>
              <a:rPr lang="it-IT" dirty="0"/>
              <a:t>, 2002, p. 51). </a:t>
            </a:r>
            <a:endParaRPr lang="it-IT" dirty="0" smtClean="0"/>
          </a:p>
          <a:p>
            <a:pPr algn="just"/>
            <a:r>
              <a:rPr lang="it-IT" dirty="0" smtClean="0"/>
              <a:t>«</a:t>
            </a:r>
            <a:r>
              <a:rPr lang="it-IT" dirty="0"/>
              <a:t>La gravità» della sua depressione strisciante «è sistematicamente sottovalutata sia dall’interessato che dai familiari» (</a:t>
            </a:r>
            <a:r>
              <a:rPr lang="it-IT" i="1" dirty="0"/>
              <a:t>ibidem</a:t>
            </a:r>
            <a:r>
              <a:rPr lang="it-IT" dirty="0"/>
              <a:t>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4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Avvertenze pedagogiche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/>
          <a:lstStyle/>
          <a:p>
            <a:pPr algn="just"/>
            <a:r>
              <a:rPr lang="it-IT" dirty="0"/>
              <a:t>È</a:t>
            </a:r>
            <a:r>
              <a:rPr lang="it-IT" dirty="0" smtClean="0"/>
              <a:t> </a:t>
            </a:r>
            <a:r>
              <a:rPr lang="it-IT" dirty="0"/>
              <a:t>importante che il personale specializzato e gli educatori alle prese con soggetti con chiara diagnosi di depressione siano abili a </a:t>
            </a:r>
            <a:r>
              <a:rPr lang="it-IT" b="1" dirty="0"/>
              <a:t>distinguere la persona dalla malattia</a:t>
            </a:r>
            <a:r>
              <a:rPr lang="it-IT" dirty="0"/>
              <a:t>, educando la prima a non identificarsi nel ruolo di soggetto depresso e quindi </a:t>
            </a:r>
            <a:r>
              <a:rPr lang="it-IT" dirty="0" smtClean="0"/>
              <a:t>inutile.</a:t>
            </a:r>
            <a:endParaRPr lang="it-IT" dirty="0"/>
          </a:p>
          <a:p>
            <a:endParaRPr lang="it-IT" dirty="0"/>
          </a:p>
        </p:txBody>
      </p:sp>
      <p:pic>
        <p:nvPicPr>
          <p:cNvPr id="4098" name="Picture 2" descr="Risultati immagini per disturbo CICLOTIMI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3763"/>
            <a:ext cx="3338339" cy="25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soggetto depresso </a:t>
            </a:r>
            <a:r>
              <a:rPr lang="it-IT" b="1" dirty="0"/>
              <a:t>non deve essere in alcun modo biasimato</a:t>
            </a:r>
            <a:r>
              <a:rPr lang="it-IT" dirty="0"/>
              <a:t> </a:t>
            </a:r>
            <a:r>
              <a:rPr lang="it-IT" b="1" dirty="0"/>
              <a:t>per la sua situazione né tantomeno motivato a uscire dal suo stato</a:t>
            </a:r>
            <a:r>
              <a:rPr lang="it-IT" dirty="0"/>
              <a:t> </a:t>
            </a:r>
            <a:r>
              <a:rPr lang="it-IT" dirty="0" smtClean="0"/>
              <a:t>(se </a:t>
            </a:r>
            <a:r>
              <a:rPr lang="it-IT" dirty="0"/>
              <a:t>non per mezzo dell’affettuosa invocazione a rivolgersi a qualcuno che lo sappia </a:t>
            </a:r>
            <a:r>
              <a:rPr lang="it-IT" dirty="0" smtClean="0"/>
              <a:t>aiutare). </a:t>
            </a:r>
            <a:r>
              <a:rPr lang="it-IT" b="1" dirty="0"/>
              <a:t>Enunciazioni che nascondono l’implicito secondo cui la depressione sia una condizione prescelta e che uscirne dipenda da una anteposta “volontà”</a:t>
            </a:r>
            <a:r>
              <a:rPr lang="it-IT" dirty="0"/>
              <a:t>. Nulla di più ingannevole: </a:t>
            </a:r>
            <a:r>
              <a:rPr lang="it-IT" b="1" dirty="0"/>
              <a:t>la depressione è esattamente la malattia della volontà</a:t>
            </a:r>
            <a:r>
              <a:rPr lang="it-IT" dirty="0"/>
              <a:t> e necessita di presenze affettivamente connotate, ma mai </a:t>
            </a:r>
            <a:r>
              <a:rPr lang="it-IT" dirty="0" smtClean="0"/>
              <a:t>esigenti.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6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04864"/>
          </a:xfrm>
        </p:spPr>
        <p:txBody>
          <a:bodyPr/>
          <a:lstStyle/>
          <a:p>
            <a:pPr algn="just"/>
            <a:r>
              <a:rPr lang="it-IT" b="1" dirty="0"/>
              <a:t>N</a:t>
            </a:r>
            <a:r>
              <a:rPr lang="it-IT" b="1" dirty="0" smtClean="0"/>
              <a:t>on </a:t>
            </a:r>
            <a:r>
              <a:rPr lang="it-IT" b="1" dirty="0"/>
              <a:t>esiste </a:t>
            </a:r>
            <a:r>
              <a:rPr lang="it-IT" b="1" i="1" dirty="0"/>
              <a:t>la</a:t>
            </a:r>
            <a:r>
              <a:rPr lang="it-IT" b="1" dirty="0"/>
              <a:t> depressione: esistono</a:t>
            </a:r>
            <a:r>
              <a:rPr lang="it-IT" b="1" i="1" dirty="0"/>
              <a:t> le</a:t>
            </a:r>
            <a:r>
              <a:rPr lang="it-IT" b="1" dirty="0"/>
              <a:t> depressioni</a:t>
            </a:r>
            <a:r>
              <a:rPr lang="it-IT" dirty="0"/>
              <a:t>, che sono tutte diverse e hanno a che fare con storie personali. Ciò che afferma il soggetto depresso, ovvero che nessuno possa capire il suo stato d’animo e la sua sofferenza, corrisponde al vero. </a:t>
            </a:r>
          </a:p>
        </p:txBody>
      </p:sp>
      <p:pic>
        <p:nvPicPr>
          <p:cNvPr id="5122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2781360" cy="29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«prevenire» la depressione?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All’interno di codesto quadro complesso diviene pensabile una delle sfide più grandi che le scienze umani e sociali si trovano oggi ad affrontare: la </a:t>
            </a:r>
            <a:r>
              <a:rPr lang="it-IT" b="1" i="1" dirty="0"/>
              <a:t>prevenzione</a:t>
            </a:r>
            <a:r>
              <a:rPr lang="it-IT" dirty="0"/>
              <a:t> del male, ossia la messa a punto di adeguati programmi di prevenzione sociale. </a:t>
            </a:r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depressione, infatti, è diagnosticata e curata solo dopo l’insorgere del fenomeno; perché possa essere diagnosticata, peraltro, il soggetto deve</a:t>
            </a:r>
            <a:r>
              <a:rPr lang="it-IT" i="1" dirty="0"/>
              <a:t> raccontare</a:t>
            </a:r>
            <a:r>
              <a:rPr lang="it-IT" dirty="0"/>
              <a:t> egli stesso il relativo sentire. </a:t>
            </a:r>
            <a:endParaRPr lang="it-IT" dirty="0" smtClean="0"/>
          </a:p>
          <a:p>
            <a:pPr algn="just"/>
            <a:r>
              <a:rPr lang="it-IT" b="1" dirty="0" smtClean="0"/>
              <a:t>Ma </a:t>
            </a:r>
            <a:r>
              <a:rPr lang="it-IT" b="1" dirty="0"/>
              <a:t>se il racconto precedesse il sentire, con grande probabilità i casi di depressione e di suicidio sarebbero circoscritti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4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PRESENTAZIONE DEL VOLUME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09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La prima parte dell’opera si apre con una dichiarazione di intenti costruita sulla base del paradigma scientifico, ufficialmente riconosciuto dalla cultura pedagogica, della </a:t>
            </a:r>
            <a:r>
              <a:rPr lang="it-IT" b="1" dirty="0" smtClean="0"/>
              <a:t>narrazione</a:t>
            </a:r>
            <a:r>
              <a:rPr lang="it-IT" dirty="0" smtClean="0"/>
              <a:t>. All’interno </a:t>
            </a:r>
            <a:r>
              <a:rPr lang="it-IT" dirty="0"/>
              <a:t>di codesto modello, si esplicita la direzione dell’</a:t>
            </a:r>
            <a:r>
              <a:rPr lang="it-IT" b="1" i="1" dirty="0"/>
              <a:t>agire narrante </a:t>
            </a:r>
            <a:r>
              <a:rPr lang="it-IT" dirty="0"/>
              <a:t>quale traiettoria comprensiva delle patologie depressive: la depressione è parte della storia della persona, è un racconto, e può farsi “esterna” al soggetto attraverso specifiche strategie (che non tradiscono l’irrinunciabilità delle figure psichiatriche e psicoterapeutiche) di </a:t>
            </a:r>
            <a:r>
              <a:rPr lang="it-IT" b="1" dirty="0"/>
              <a:t>ricostruzione dei fatti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Organizzazione Mondiale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della </a:t>
            </a:r>
            <a:r>
              <a:rPr lang="it-IT" b="1" dirty="0"/>
              <a:t>Sanità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«entro il 2020 la depressione sarà la seconda causa di disabilità in tutto il mondo, dietro solo alle malattie cardiache» (Codato, 2015, p. 9); </a:t>
            </a:r>
            <a:endParaRPr lang="it-IT" dirty="0" smtClean="0"/>
          </a:p>
          <a:p>
            <a:pPr algn="just"/>
            <a:r>
              <a:rPr lang="it-IT" dirty="0" smtClean="0"/>
              <a:t>«</a:t>
            </a:r>
            <a:r>
              <a:rPr lang="it-IT" dirty="0"/>
              <a:t>nel mondo muoiono per suicidio un milione di persone ogni anno», ovvero si verificano «più di due morti per suicidio al minuto» (Pompili, 2013, p. 14); </a:t>
            </a:r>
            <a:endParaRPr lang="it-IT" dirty="0" smtClean="0"/>
          </a:p>
          <a:p>
            <a:pPr algn="just"/>
            <a:r>
              <a:rPr lang="it-IT" dirty="0" smtClean="0"/>
              <a:t>«nel </a:t>
            </a:r>
            <a:r>
              <a:rPr lang="it-IT" dirty="0"/>
              <a:t>2020 il numero delle vittime del suicidio potrebbe raggiungere la quota di oltre un milione e mezzo» (ivi, p. 25) </a:t>
            </a:r>
            <a:r>
              <a:rPr lang="it-IT" dirty="0" smtClean="0"/>
              <a:t>e </a:t>
            </a:r>
            <a:r>
              <a:rPr lang="it-IT" dirty="0"/>
              <a:t>«entro il 2030» la depressione maggiore potrebbe «diventare […] la malattia cronica più diffusa» (</a:t>
            </a:r>
            <a:r>
              <a:rPr lang="it-IT" dirty="0" err="1" smtClean="0"/>
              <a:t>Marzagora</a:t>
            </a:r>
            <a:r>
              <a:rPr lang="it-IT" dirty="0"/>
              <a:t>, 2016, p. 9). </a:t>
            </a:r>
          </a:p>
        </p:txBody>
      </p:sp>
    </p:spTree>
    <p:extLst>
      <p:ext uri="{BB962C8B-B14F-4D97-AF65-F5344CB8AC3E}">
        <p14:creationId xmlns:p14="http://schemas.microsoft.com/office/powerpoint/2010/main" val="28175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/>
          <a:lstStyle/>
          <a:p>
            <a:pPr algn="just"/>
            <a:r>
              <a:rPr lang="it-IT" dirty="0"/>
              <a:t>In un primo momento, dunque, si contestualizza l’oggetto “depressione” all’interno di una cornice teorica di riferimento: una sorta di stato dell’arte, di </a:t>
            </a:r>
            <a:r>
              <a:rPr lang="it-IT" i="1" dirty="0"/>
              <a:t>vademecum</a:t>
            </a:r>
            <a:r>
              <a:rPr lang="it-IT" dirty="0"/>
              <a:t>, sulle nuove frontiere del sapere in tema di malessere esistenziale. </a:t>
            </a:r>
          </a:p>
        </p:txBody>
      </p:sp>
      <p:pic>
        <p:nvPicPr>
          <p:cNvPr id="6146" name="Picture 2" descr="Risultati immagini per DEPRESS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1967"/>
            <a:ext cx="3992513" cy="27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pPr algn="just"/>
            <a:r>
              <a:rPr lang="it-IT" dirty="0"/>
              <a:t>In un secondo tempo, l’impresa tenta di ricostruire le vicende depressive </a:t>
            </a:r>
            <a:r>
              <a:rPr lang="it-IT" dirty="0" smtClean="0"/>
              <a:t>proprie e raccontate </a:t>
            </a:r>
            <a:r>
              <a:rPr lang="it-IT" dirty="0"/>
              <a:t>da pedagogisti contemporanei: </a:t>
            </a:r>
            <a:r>
              <a:rPr lang="it-IT" b="1" dirty="0"/>
              <a:t>la depressione, infatti, può avere radici diseducative </a:t>
            </a:r>
            <a:r>
              <a:rPr lang="it-IT" dirty="0"/>
              <a:t>(può essere frutto di educazioni “sbagliate”); anche la pedagogia, pertanto, ha da occuparsene: </a:t>
            </a:r>
            <a:r>
              <a:rPr lang="it-IT" b="1" dirty="0"/>
              <a:t>molti dei più grandi pedagogisti italiani</a:t>
            </a:r>
            <a:r>
              <a:rPr lang="it-IT" dirty="0"/>
              <a:t> hanno saputo essere tali perché provati, direttamente o per interposta persona, dal male di vivere.</a:t>
            </a:r>
          </a:p>
        </p:txBody>
      </p:sp>
    </p:spTree>
    <p:extLst>
      <p:ext uri="{BB962C8B-B14F-4D97-AF65-F5344CB8AC3E}">
        <p14:creationId xmlns:p14="http://schemas.microsoft.com/office/powerpoint/2010/main" val="47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Si incontrano, lungo questo sentiero, i primi racconti di personaggi pubblici esposti a </a:t>
            </a:r>
            <a:r>
              <a:rPr lang="it-IT" dirty="0" smtClean="0"/>
              <a:t>intemperie: </a:t>
            </a:r>
            <a:r>
              <a:rPr lang="it-IT" b="1" dirty="0"/>
              <a:t>Lady </a:t>
            </a:r>
            <a:r>
              <a:rPr lang="it-IT" b="1" dirty="0" err="1"/>
              <a:t>Gaga</a:t>
            </a:r>
            <a:r>
              <a:rPr lang="it-IT" dirty="0"/>
              <a:t>, </a:t>
            </a:r>
            <a:r>
              <a:rPr lang="it-IT" b="1" dirty="0"/>
              <a:t>Loredana Bertè</a:t>
            </a:r>
            <a:r>
              <a:rPr lang="it-IT" dirty="0"/>
              <a:t>, </a:t>
            </a:r>
            <a:r>
              <a:rPr lang="it-IT" b="1" dirty="0"/>
              <a:t>Piero Villaggio</a:t>
            </a:r>
            <a:r>
              <a:rPr lang="it-IT" dirty="0"/>
              <a:t> e </a:t>
            </a:r>
            <a:r>
              <a:rPr lang="it-IT" b="1" dirty="0"/>
              <a:t>Ornella Vanoni</a:t>
            </a:r>
            <a:r>
              <a:rPr lang="it-IT" dirty="0"/>
              <a:t>, che ha confessato i suoi tormenti interiori a Serena Zoli (con Giovanni B. Cassano</a:t>
            </a:r>
            <a:r>
              <a:rPr lang="it-IT" dirty="0" smtClean="0"/>
              <a:t>). </a:t>
            </a:r>
          </a:p>
          <a:p>
            <a:pPr algn="just"/>
            <a:r>
              <a:rPr lang="it-IT" dirty="0" smtClean="0"/>
              <a:t>Se </a:t>
            </a:r>
            <a:r>
              <a:rPr lang="it-IT" dirty="0"/>
              <a:t>il disagio depressivo è esplicitamente menzionato solo nei casi di Lady </a:t>
            </a:r>
            <a:r>
              <a:rPr lang="it-IT" dirty="0" err="1"/>
              <a:t>Gaga</a:t>
            </a:r>
            <a:r>
              <a:rPr lang="it-IT" dirty="0"/>
              <a:t> e di Ornella Vanoni, gli altri racconti lasciano trapelare solamente uno sfondo tenebroso dal quale i due si stagliano per non esserne risucchiati. </a:t>
            </a:r>
          </a:p>
        </p:txBody>
      </p:sp>
    </p:spTree>
    <p:extLst>
      <p:ext uri="{BB962C8B-B14F-4D97-AF65-F5344CB8AC3E}">
        <p14:creationId xmlns:p14="http://schemas.microsoft.com/office/powerpoint/2010/main" val="421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isultati immagini per LOREDANA BERTè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79"/>
            <a:ext cx="3702897" cy="25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isultati immagini per LADYGAGA BRUTTISSI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431139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magine correlat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4826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isultati immagini per ornella vanon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52" y="3501008"/>
            <a:ext cx="2991872" cy="22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Nel secondo capitolo, si assumono a pretesto le storie di </a:t>
            </a:r>
            <a:r>
              <a:rPr lang="it-IT" b="1" dirty="0"/>
              <a:t>quattro personaggi italiani</a:t>
            </a:r>
            <a:r>
              <a:rPr lang="it-IT" dirty="0"/>
              <a:t> di spicco per analizzare una casistica, seppure minima, di stati depressivi: un cantante, un’attrice, un giornalista e un famosissimo sportivo. Il </a:t>
            </a:r>
            <a:r>
              <a:rPr lang="it-IT" b="1" u="sng" dirty="0"/>
              <a:t>diario</a:t>
            </a:r>
            <a:r>
              <a:rPr lang="it-IT" dirty="0"/>
              <a:t> di </a:t>
            </a:r>
            <a:r>
              <a:rPr lang="it-IT" b="1" dirty="0"/>
              <a:t>Tiziano Ferro</a:t>
            </a:r>
            <a:r>
              <a:rPr lang="it-IT" dirty="0"/>
              <a:t> e le </a:t>
            </a:r>
            <a:r>
              <a:rPr lang="it-IT" b="1" u="sng" dirty="0"/>
              <a:t>autobiografie</a:t>
            </a:r>
            <a:r>
              <a:rPr lang="it-IT" b="1" dirty="0"/>
              <a:t> </a:t>
            </a:r>
            <a:r>
              <a:rPr lang="it-IT" dirty="0"/>
              <a:t>di </a:t>
            </a:r>
            <a:r>
              <a:rPr lang="it-IT" b="1" dirty="0"/>
              <a:t>Veronica Pivetti</a:t>
            </a:r>
            <a:r>
              <a:rPr lang="it-IT" dirty="0"/>
              <a:t>, </a:t>
            </a:r>
            <a:r>
              <a:rPr lang="it-IT" b="1" dirty="0"/>
              <a:t>Roberto Gervaso</a:t>
            </a:r>
            <a:r>
              <a:rPr lang="it-IT" dirty="0"/>
              <a:t> e </a:t>
            </a:r>
            <a:r>
              <a:rPr lang="it-IT" b="1" dirty="0"/>
              <a:t>John </a:t>
            </a:r>
            <a:r>
              <a:rPr lang="it-IT" b="1" dirty="0" err="1"/>
              <a:t>Kirwan</a:t>
            </a:r>
            <a:r>
              <a:rPr lang="it-IT" dirty="0"/>
              <a:t> si propongono quali fari che illuminano tipologie depressive in cui molti si potranno </a:t>
            </a:r>
            <a:r>
              <a:rPr lang="it-IT" dirty="0" smtClean="0"/>
              <a:t>riconoscere:</a:t>
            </a:r>
          </a:p>
          <a:p>
            <a:pPr algn="just"/>
            <a:r>
              <a:rPr lang="it-IT" dirty="0" smtClean="0"/>
              <a:t>l’</a:t>
            </a:r>
            <a:r>
              <a:rPr lang="it-IT" b="1" dirty="0" smtClean="0"/>
              <a:t>accettazione </a:t>
            </a:r>
            <a:r>
              <a:rPr lang="it-IT" b="1" dirty="0"/>
              <a:t>della propria </a:t>
            </a:r>
            <a:r>
              <a:rPr lang="it-IT" b="1" dirty="0" smtClean="0"/>
              <a:t>omosessualità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b="1" dirty="0"/>
              <a:t>reazione collaterale a </a:t>
            </a:r>
            <a:r>
              <a:rPr lang="it-IT" b="1" dirty="0" smtClean="0"/>
              <a:t>farmaci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b="1" dirty="0"/>
              <a:t>bisogno di unità </a:t>
            </a:r>
            <a:r>
              <a:rPr lang="it-IT" b="1" dirty="0" smtClean="0"/>
              <a:t>familiare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r>
              <a:rPr lang="it-IT" dirty="0" smtClean="0"/>
              <a:t>e </a:t>
            </a:r>
            <a:r>
              <a:rPr lang="it-IT" dirty="0"/>
              <a:t>la </a:t>
            </a:r>
            <a:r>
              <a:rPr lang="it-IT" b="1" dirty="0"/>
              <a:t>ricerca spasmodica del successo</a:t>
            </a:r>
            <a:r>
              <a:rPr lang="it-IT" dirty="0"/>
              <a:t> che tradisce la personale fragilità. </a:t>
            </a:r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rilettura pedagogica di queste narrazioni consente di smitizzare l’immagine pubblica di coloro che si ritiene essere “felici” e di identificarsi, finalmente, nell’</a:t>
            </a:r>
            <a:r>
              <a:rPr lang="it-IT" b="1" i="1" dirty="0" err="1"/>
              <a:t>humanitas</a:t>
            </a:r>
            <a:r>
              <a:rPr lang="it-IT" dirty="0"/>
              <a:t> di codeste persone e non nella loro celebrità. </a:t>
            </a:r>
          </a:p>
        </p:txBody>
      </p:sp>
    </p:spTree>
    <p:extLst>
      <p:ext uri="{BB962C8B-B14F-4D97-AF65-F5344CB8AC3E}">
        <p14:creationId xmlns:p14="http://schemas.microsoft.com/office/powerpoint/2010/main" val="13071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tiziano ferro depress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8647"/>
            <a:ext cx="3168352" cy="23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85" y="476672"/>
            <a:ext cx="2118936" cy="28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isultati immagini per roberto gervas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97" y="3424479"/>
            <a:ext cx="3316571" cy="22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isultati immagini per john kirwa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0665"/>
            <a:ext cx="3931106" cy="20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Infine, nella terza parte del volume, si dialoga con il </a:t>
            </a:r>
            <a:r>
              <a:rPr lang="it-IT" b="1" dirty="0"/>
              <a:t>paradigma della narrazione</a:t>
            </a:r>
            <a:r>
              <a:rPr lang="it-IT" dirty="0"/>
              <a:t> al fine di fornire strumenti validi per l’alleggerimento del fardello della demoralizzazione: la </a:t>
            </a:r>
            <a:r>
              <a:rPr lang="it-IT" b="1" dirty="0"/>
              <a:t>scrittura di un</a:t>
            </a:r>
            <a:r>
              <a:rPr lang="it-IT" b="1" u="sng" dirty="0"/>
              <a:t> diario </a:t>
            </a:r>
            <a:r>
              <a:rPr lang="it-IT" b="1" dirty="0"/>
              <a:t>nel corso della </a:t>
            </a:r>
            <a:r>
              <a:rPr lang="it-IT" b="1" u="sng" dirty="0"/>
              <a:t>fase depressiva</a:t>
            </a:r>
            <a:r>
              <a:rPr lang="it-IT" b="1" dirty="0"/>
              <a:t> e quella di un’</a:t>
            </a:r>
            <a:r>
              <a:rPr lang="it-IT" b="1" u="sng" dirty="0"/>
              <a:t>autobiografia</a:t>
            </a:r>
            <a:r>
              <a:rPr lang="it-IT" b="1" dirty="0"/>
              <a:t> nel momento della </a:t>
            </a:r>
            <a:r>
              <a:rPr lang="it-IT" b="1" u="sng" dirty="0"/>
              <a:t>risalita</a:t>
            </a:r>
            <a:r>
              <a:rPr lang="it-IT" b="1" dirty="0"/>
              <a:t> </a:t>
            </a:r>
            <a:r>
              <a:rPr lang="it-IT" dirty="0"/>
              <a:t>sono strumenti di indubbio valore pedagogico, da “pensare”, progettare e riprogettare assieme alla persona depressa a seconda della sua età, delle sue risorse interne (culturali e psichiche), della specificità dell’azione che si vuole intraprendere attraverso l’agire narrante. </a:t>
            </a:r>
          </a:p>
        </p:txBody>
      </p:sp>
    </p:spTree>
    <p:extLst>
      <p:ext uri="{BB962C8B-B14F-4D97-AF65-F5344CB8AC3E}">
        <p14:creationId xmlns:p14="http://schemas.microsoft.com/office/powerpoint/2010/main" val="20967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Non solo la scrittura, ma anche la lettura di ciò che è stato scritto da altri o di ciò che si è prodotto compongono scenari dalle grandi potenzialità formative, in specie se a distanza di tempo e </a:t>
            </a:r>
            <a:r>
              <a:rPr lang="it-IT" i="1" dirty="0"/>
              <a:t>in vista</a:t>
            </a:r>
            <a:r>
              <a:rPr lang="it-IT" dirty="0"/>
              <a:t> di una personale biografia. Scrivere non è una panacea, ma certamente è una presa di distanza. Non è la soluzione al dramma della depressione, ma contribuisce a spiegare la storia della stessa.  </a:t>
            </a:r>
          </a:p>
        </p:txBody>
      </p:sp>
    </p:spTree>
    <p:extLst>
      <p:ext uri="{BB962C8B-B14F-4D97-AF65-F5344CB8AC3E}">
        <p14:creationId xmlns:p14="http://schemas.microsoft.com/office/powerpoint/2010/main" val="3934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Chiude il volume un paragrafo a opera di </a:t>
            </a:r>
            <a:r>
              <a:rPr lang="it-IT" b="1" dirty="0"/>
              <a:t>Maria </a:t>
            </a:r>
            <a:r>
              <a:rPr lang="it-IT" b="1" dirty="0" err="1"/>
              <a:t>Beatriz</a:t>
            </a:r>
            <a:r>
              <a:rPr lang="it-IT" b="1" dirty="0"/>
              <a:t> </a:t>
            </a:r>
            <a:r>
              <a:rPr lang="it-IT" b="1" dirty="0" err="1"/>
              <a:t>Rodrigues</a:t>
            </a:r>
            <a:r>
              <a:rPr lang="it-IT" dirty="0"/>
              <a:t>, professoressa di Sociologia del lavoro presso la Management School dell’Università Federale di Rio Grande del Sud (Brasile), e di </a:t>
            </a:r>
            <a:r>
              <a:rPr lang="it-IT" b="1" dirty="0"/>
              <a:t>Daniela Zanoni </a:t>
            </a:r>
            <a:r>
              <a:rPr lang="it-IT" b="1" dirty="0" err="1"/>
              <a:t>Moreira</a:t>
            </a:r>
            <a:r>
              <a:rPr lang="it-IT" dirty="0"/>
              <a:t>, sulla </a:t>
            </a:r>
            <a:r>
              <a:rPr lang="it-IT" b="1" dirty="0"/>
              <a:t>depressione riscontrata in alcuni docenti brasiliani</a:t>
            </a:r>
            <a:r>
              <a:rPr lang="it-IT" dirty="0"/>
              <a:t> e sulle sfide della nuova scuola dinanzi a una professionalità che, talvolta, espone al rischio del male di vivere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55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</p:spPr>
        <p:txBody>
          <a:bodyPr/>
          <a:lstStyle/>
          <a:p>
            <a:pPr algn="just"/>
            <a:r>
              <a:rPr lang="it-IT" dirty="0"/>
              <a:t>I progressi della ricerca hanno inoltre stabilito che, su tre persone depresse, una è uomo e due sono donne </a:t>
            </a:r>
            <a:r>
              <a:rPr lang="it-IT" dirty="0" smtClean="0"/>
              <a:t>(ivi, </a:t>
            </a:r>
            <a:r>
              <a:rPr lang="it-IT" dirty="0"/>
              <a:t>p. 10; Mencacci, </a:t>
            </a:r>
            <a:r>
              <a:rPr lang="it-IT" dirty="0" err="1"/>
              <a:t>Cerveri</a:t>
            </a:r>
            <a:r>
              <a:rPr lang="it-IT" dirty="0"/>
              <a:t>, 2016, p. 51).</a:t>
            </a:r>
          </a:p>
          <a:p>
            <a:endParaRPr lang="it-IT" dirty="0"/>
          </a:p>
        </p:txBody>
      </p:sp>
      <p:pic>
        <p:nvPicPr>
          <p:cNvPr id="1026" name="Picture 2" descr="Risultati immagini per depressione femmini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66686"/>
            <a:ext cx="23241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La </a:t>
            </a:r>
            <a:r>
              <a:rPr lang="it-IT" b="1" dirty="0">
                <a:latin typeface="Times New Roman"/>
                <a:ea typeface="Calibri"/>
                <a:cs typeface="Times New Roman"/>
              </a:rPr>
              <a:t>Giornata Mondiale della Salute</a:t>
            </a:r>
            <a:r>
              <a:rPr lang="it-IT" dirty="0">
                <a:latin typeface="Times New Roman"/>
                <a:ea typeface="Calibri"/>
                <a:cs typeface="Times New Roman"/>
              </a:rPr>
              <a:t> (</a:t>
            </a:r>
            <a:r>
              <a:rPr lang="it-IT" b="1" dirty="0">
                <a:latin typeface="Times New Roman"/>
                <a:ea typeface="Calibri"/>
                <a:cs typeface="Times New Roman"/>
              </a:rPr>
              <a:t>7 aprile 2017</a:t>
            </a:r>
            <a:r>
              <a:rPr lang="it-IT" dirty="0">
                <a:latin typeface="Times New Roman"/>
                <a:ea typeface="Calibri"/>
                <a:cs typeface="Times New Roman"/>
              </a:rPr>
              <a:t>) indetta dall’</a:t>
            </a:r>
            <a:r>
              <a:rPr lang="it-IT" b="1" dirty="0">
                <a:latin typeface="Times New Roman"/>
                <a:ea typeface="Calibri"/>
                <a:cs typeface="Times New Roman"/>
              </a:rPr>
              <a:t>Organizzazione Mondiale della Sanità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è stata dedicata al tema della depressione: </a:t>
            </a:r>
            <a:r>
              <a:rPr lang="it-IT" i="1" dirty="0">
                <a:latin typeface="Times New Roman"/>
                <a:ea typeface="Calibri"/>
                <a:cs typeface="Times New Roman"/>
              </a:rPr>
              <a:t>Depressione: parliamone</a:t>
            </a:r>
            <a:r>
              <a:rPr lang="it-IT" dirty="0">
                <a:latin typeface="Times New Roman"/>
                <a:ea typeface="Calibri"/>
                <a:cs typeface="Times New Roman"/>
              </a:rPr>
              <a:t>. Lo </a:t>
            </a:r>
            <a:r>
              <a:rPr lang="it-IT">
                <a:latin typeface="Times New Roman"/>
                <a:ea typeface="Calibri"/>
                <a:cs typeface="Times New Roman"/>
              </a:rPr>
              <a:t>slogan </a:t>
            </a:r>
            <a:r>
              <a:rPr lang="it-IT" smtClean="0">
                <a:latin typeface="Times New Roman"/>
                <a:ea typeface="Calibri"/>
                <a:cs typeface="Times New Roman"/>
              </a:rPr>
              <a:t>giocava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sulla necessità di fendere la spessa coltre di silenzio sociale intorno al male di vivere, che deriva da due istanze: </a:t>
            </a:r>
            <a:endParaRPr lang="it-IT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Times New Roman"/>
                <a:ea typeface="Calibri"/>
                <a:cs typeface="Times New Roman"/>
              </a:rPr>
              <a:t>la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prima legata al sentimento di vergogna vissuto dal soggetto </a:t>
            </a:r>
            <a:r>
              <a:rPr lang="it-IT" dirty="0" smtClean="0">
                <a:latin typeface="Times New Roman"/>
                <a:ea typeface="Calibri"/>
                <a:cs typeface="Times New Roman"/>
              </a:rPr>
              <a:t>depresso;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Times New Roman"/>
                <a:ea typeface="Calibri"/>
                <a:cs typeface="Times New Roman"/>
              </a:rPr>
              <a:t>la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seconda correlata allo stigma sociale sugli effetti della depressione.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48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mtClean="0"/>
              <a:t>Tralasciando il </a:t>
            </a:r>
            <a:r>
              <a:rPr lang="it-IT" b="1" dirty="0"/>
              <a:t>Manuale diagnostico e statistico dei disturbi mentali</a:t>
            </a:r>
            <a:r>
              <a:rPr lang="it-IT" dirty="0"/>
              <a:t> (per ragioni ideologiche: si rifletta sull’elemento additato secondo cui i sintomi della depressione, perché una diagnosi sia corretta, debbano essere presenti per «un periodo di due settimane»; si sfida </a:t>
            </a:r>
            <a:r>
              <a:rPr lang="it-IT" i="1" dirty="0"/>
              <a:t>chiunque</a:t>
            </a:r>
            <a:r>
              <a:rPr lang="it-IT" dirty="0"/>
              <a:t> a soffrire meno di due settimane per un congiunto che sia venuto a mancare, per la perdita del lavoro, della funzionalità motoria ecc.), in questa sede, piuttosto che proporre alternative alla psichiatria e alla psicoterapia, ci si pone l’obiettivo di coadiuvare la cura e l’accompagnamento del soggetto depresso attraverso metodologie e prospettive di marca pedagogica.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ASPETTI CLINICI DELLA DEPRESSIONE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/>
              <a:t>I </a:t>
            </a:r>
            <a:r>
              <a:rPr lang="it-IT" b="1" dirty="0"/>
              <a:t>neurotrasmettitori</a:t>
            </a:r>
            <a:r>
              <a:rPr lang="it-IT" dirty="0"/>
              <a:t> “modificati” dalla malattia sono «la serotonina, la noradrenalina, e la dopamina» (</a:t>
            </a:r>
            <a:r>
              <a:rPr lang="it-IT" dirty="0" err="1"/>
              <a:t>Jervis</a:t>
            </a:r>
            <a:r>
              <a:rPr lang="it-IT" dirty="0"/>
              <a:t>, 2002, p. 100). </a:t>
            </a:r>
            <a:endParaRPr lang="it-IT" dirty="0" smtClean="0"/>
          </a:p>
          <a:p>
            <a:pPr algn="just"/>
            <a:r>
              <a:rPr lang="it-IT" dirty="0" smtClean="0"/>
              <a:t>Siffatta </a:t>
            </a:r>
            <a:r>
              <a:rPr lang="it-IT" dirty="0"/>
              <a:t>evidenza empirica giammai smentita dalle scienze mediche testimonia, a prescindere dal dubbio sulla natura della mancata neurotrasmissione (se concausale o sintomatica), non solo della</a:t>
            </a:r>
            <a:r>
              <a:rPr lang="it-IT" b="1" dirty="0"/>
              <a:t> funzione stabilizzante dei farmaci </a:t>
            </a:r>
            <a:r>
              <a:rPr lang="it-IT" dirty="0"/>
              <a:t>– talora </a:t>
            </a:r>
            <a:r>
              <a:rPr lang="it-IT" dirty="0" smtClean="0"/>
              <a:t>indispensabili –, </a:t>
            </a:r>
            <a:r>
              <a:rPr lang="it-IT" dirty="0"/>
              <a:t>ma del deperimento organico cui la depressione espone. Infatti</a:t>
            </a:r>
            <a:r>
              <a:rPr lang="it-IT" dirty="0" smtClean="0"/>
              <a:t>,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la </a:t>
            </a:r>
            <a:r>
              <a:rPr lang="it-IT" dirty="0"/>
              <a:t>«depressione aumenta anche il rischio di sviluppare diabete e malattie cardiovascolari, che sono cause di morte» (</a:t>
            </a:r>
            <a:r>
              <a:rPr lang="it-IT" dirty="0" err="1"/>
              <a:t>Corbellini</a:t>
            </a:r>
            <a:r>
              <a:rPr lang="it-IT" dirty="0"/>
              <a:t>, 2016, p. 28); </a:t>
            </a:r>
          </a:p>
          <a:p>
            <a:pPr algn="just"/>
            <a:r>
              <a:rPr lang="it-IT" dirty="0" smtClean="0"/>
              <a:t>fra </a:t>
            </a:r>
            <a:r>
              <a:rPr lang="it-IT" dirty="0"/>
              <a:t>le patologie correlate, di fatto, si ritrovano «infarto del miocardio, ulcera gastroduodenale o neoplasie» (Varia, 2016, p. 100); </a:t>
            </a:r>
          </a:p>
          <a:p>
            <a:pPr algn="just"/>
            <a:r>
              <a:rPr lang="it-IT" dirty="0" smtClean="0"/>
              <a:t>la </a:t>
            </a:r>
            <a:r>
              <a:rPr lang="it-IT" dirty="0"/>
              <a:t>depressione si accompagna pure a stati di ansia (</a:t>
            </a:r>
            <a:r>
              <a:rPr lang="it-IT" dirty="0" err="1"/>
              <a:t>Jervis</a:t>
            </a:r>
            <a:r>
              <a:rPr lang="it-IT" dirty="0"/>
              <a:t>, 2002, p. 34) e, in casi del genere, «si associa alla presenza di dolore cronico, frequente sia nella zona lombare (</a:t>
            </a:r>
            <a:r>
              <a:rPr lang="it-IT" i="1" dirty="0"/>
              <a:t>back </a:t>
            </a:r>
            <a:r>
              <a:rPr lang="it-IT" i="1" dirty="0" err="1"/>
              <a:t>pain</a:t>
            </a:r>
            <a:r>
              <a:rPr lang="it-IT" dirty="0"/>
              <a:t>) che in sede addominale o cardiaca» (Mencacci, </a:t>
            </a:r>
            <a:r>
              <a:rPr lang="it-IT" dirty="0" err="1"/>
              <a:t>Cerveri</a:t>
            </a:r>
            <a:r>
              <a:rPr lang="it-IT" dirty="0"/>
              <a:t>, 2016, p. 60). </a:t>
            </a:r>
          </a:p>
        </p:txBody>
      </p:sp>
    </p:spTree>
    <p:extLst>
      <p:ext uri="{BB962C8B-B14F-4D97-AF65-F5344CB8AC3E}">
        <p14:creationId xmlns:p14="http://schemas.microsoft.com/office/powerpoint/2010/main" val="24491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Categorie diagnostiche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Le categorie diagnostiche entro le quali discriminare le diverse forme di depressione, superata la distinzione fra depressione esogena e endogena (</a:t>
            </a:r>
            <a:r>
              <a:rPr lang="it-IT" dirty="0" err="1"/>
              <a:t>Jervis</a:t>
            </a:r>
            <a:r>
              <a:rPr lang="it-IT" dirty="0"/>
              <a:t>, 2002, p. 28) e accettato il fatto che, </a:t>
            </a:r>
            <a:r>
              <a:rPr lang="it-IT" b="1" dirty="0"/>
              <a:t>in alcuni casi, la depressione è curabile ma non guaribile</a:t>
            </a:r>
            <a:r>
              <a:rPr lang="it-IT" dirty="0"/>
              <a:t> (eppure, il rallentamento psicomotorio svolge un’azione anti-suicidale) si suddividono in tre macro-aree di analisi: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b="1" dirty="0"/>
              <a:t>disturbo unipolare o depressione </a:t>
            </a:r>
            <a:r>
              <a:rPr lang="it-IT" b="1" dirty="0" smtClean="0"/>
              <a:t>maggiore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b="1" dirty="0"/>
              <a:t>disturbo bipolare</a:t>
            </a:r>
            <a:r>
              <a:rPr lang="it-IT" dirty="0"/>
              <a:t>, non classificabile esattamente come depressione (oggi si preferisce il lemma: </a:t>
            </a:r>
            <a:r>
              <a:rPr lang="it-IT" b="1" dirty="0"/>
              <a:t>spettro bipolare</a:t>
            </a:r>
            <a:r>
              <a:rPr lang="it-IT" dirty="0" smtClean="0"/>
              <a:t>);</a:t>
            </a:r>
          </a:p>
          <a:p>
            <a:pPr algn="just"/>
            <a:r>
              <a:rPr lang="it-IT" dirty="0" smtClean="0"/>
              <a:t>la </a:t>
            </a:r>
            <a:r>
              <a:rPr lang="it-IT" b="1" dirty="0"/>
              <a:t>distimia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1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Disturbo depressivo maggiore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disturbo depressivo maggiore è «una condizione patologica in cui il soggetto ha sofferto di almeno un episodio depressivo nel corso della vita» (Mencacci, </a:t>
            </a:r>
            <a:r>
              <a:rPr lang="it-IT" dirty="0" err="1"/>
              <a:t>Cerveri</a:t>
            </a:r>
            <a:r>
              <a:rPr lang="it-IT" dirty="0"/>
              <a:t>, 2016, p. 56); è altresì definibile “unipolare” dacché la significativa alterazione del tono dell’umore in senso depressivo non presenta oscillazioni: essa si polarizza intorno a sentimenti di malinconia, tristezza profonda, angoscia, assenza di speranza nel futuro e di volontà </a:t>
            </a:r>
            <a:r>
              <a:rPr lang="it-IT" dirty="0" smtClean="0"/>
              <a:t>alcuna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1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2148</Words>
  <Application>Microsoft Office PowerPoint</Application>
  <PresentationFormat>Presentazione su schermo (4:3)</PresentationFormat>
  <Paragraphs>61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Calibri</vt:lpstr>
      <vt:lpstr>Century Schoolbook</vt:lpstr>
      <vt:lpstr>Times New Roman</vt:lpstr>
      <vt:lpstr>Wingdings</vt:lpstr>
      <vt:lpstr>Wingdings 2</vt:lpstr>
      <vt:lpstr>Loggia</vt:lpstr>
      <vt:lpstr>  Educare la depressione. La scrittura, la lettura e la parola come pratiche di cura   </vt:lpstr>
      <vt:lpstr>Organizzazione Mondiale  della Sanità</vt:lpstr>
      <vt:lpstr>Presentazione standard di PowerPoint</vt:lpstr>
      <vt:lpstr>Presentazione standard di PowerPoint</vt:lpstr>
      <vt:lpstr>Presentazione standard di PowerPoint</vt:lpstr>
      <vt:lpstr>ASPETTI CLINICI DELLA DEPRESSIONE</vt:lpstr>
      <vt:lpstr>Presentazione standard di PowerPoint</vt:lpstr>
      <vt:lpstr>Categorie diagnostiche</vt:lpstr>
      <vt:lpstr>Disturbo depressivo maggiore</vt:lpstr>
      <vt:lpstr>Disturbo bipolare</vt:lpstr>
      <vt:lpstr>DISTURBO CICLOTIMICO</vt:lpstr>
      <vt:lpstr>Presentazione standard di PowerPoint</vt:lpstr>
      <vt:lpstr>DISTURBO DISTIMICO</vt:lpstr>
      <vt:lpstr>Presentazione standard di PowerPoint</vt:lpstr>
      <vt:lpstr>Avvertenze pedagogiche</vt:lpstr>
      <vt:lpstr>Presentazione standard di PowerPoint</vt:lpstr>
      <vt:lpstr>Presentazione standard di PowerPoint</vt:lpstr>
      <vt:lpstr>«prevenire» la depressione?</vt:lpstr>
      <vt:lpstr>PRESENTAZIONE DEL VOLUME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Educare la depressione. La scrittura, la lettura e la parola come pratiche di cura</dc:title>
  <dc:creator>utente</dc:creator>
  <cp:lastModifiedBy>Admin</cp:lastModifiedBy>
  <cp:revision>19</cp:revision>
  <dcterms:created xsi:type="dcterms:W3CDTF">2018-09-14T09:25:04Z</dcterms:created>
  <dcterms:modified xsi:type="dcterms:W3CDTF">2023-09-04T07:39:34Z</dcterms:modified>
</cp:coreProperties>
</file>