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36B5F80-6B74-4675-B5E2-A4084B017A61}"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036B5F80-6B74-4675-B5E2-A4084B017A61}" type="slidenum">
              <a:rPr lang="it-IT" smtClean="0"/>
              <a:pPr/>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036B5F80-6B74-4675-B5E2-A4084B017A61}" type="slidenum">
              <a:rPr lang="it-IT" smtClean="0"/>
              <a:pPr/>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CFE39CAF-A0E4-4B47-AA34-DE70ED2EF7FD}" type="datetimeFigureOut">
              <a:rPr lang="it-IT" smtClean="0"/>
              <a:pPr/>
              <a:t>04/09/2023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36B5F80-6B74-4675-B5E2-A4084B017A61}" type="slidenum">
              <a:rPr lang="it-IT" smtClean="0"/>
              <a:pPr/>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036B5F80-6B74-4675-B5E2-A4084B017A61}" type="slidenum">
              <a:rPr lang="it-IT" smtClean="0"/>
              <a:pPr/>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036B5F80-6B74-4675-B5E2-A4084B017A61}"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6B5F80-6B74-4675-B5E2-A4084B017A61}"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6B5F80-6B74-4675-B5E2-A4084B017A61}" type="slidenum">
              <a:rPr lang="it-IT" smtClean="0"/>
              <a:pPr/>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CFE39CAF-A0E4-4B47-AA34-DE70ED2EF7FD}" type="datetimeFigureOut">
              <a:rPr lang="it-IT" smtClean="0"/>
              <a:pPr/>
              <a:t>04/09/2023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036B5F80-6B74-4675-B5E2-A4084B017A61}" type="slidenum">
              <a:rPr lang="it-IT" smtClean="0"/>
              <a:pPr/>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CFE39CAF-A0E4-4B47-AA34-DE70ED2EF7FD}" type="datetimeFigureOut">
              <a:rPr lang="it-IT" smtClean="0"/>
              <a:pPr/>
              <a:t>04/09/2023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E39CAF-A0E4-4B47-AA34-DE70ED2EF7FD}" type="datetimeFigureOut">
              <a:rPr lang="it-IT" smtClean="0"/>
              <a:pPr/>
              <a:t>04/09/2023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6B5F80-6B74-4675-B5E2-A4084B017A61}" type="slidenum">
              <a:rPr lang="it-IT" smtClean="0"/>
              <a:pPr/>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r>
              <a:rPr lang="it-IT" sz="2400" dirty="0" smtClean="0"/>
              <a:t>Massimiliano </a:t>
            </a:r>
            <a:r>
              <a:rPr lang="it-IT" sz="2400" dirty="0" err="1" smtClean="0"/>
              <a:t>stramaglia</a:t>
            </a:r>
            <a:endParaRPr lang="it-IT" sz="2400" dirty="0" smtClean="0"/>
          </a:p>
          <a:p>
            <a:pPr>
              <a:spcAft>
                <a:spcPts val="0"/>
              </a:spcAft>
            </a:pPr>
            <a:r>
              <a:rPr lang="it-IT" sz="2400" i="1" dirty="0" smtClean="0">
                <a:latin typeface="Times New Roman"/>
                <a:ea typeface="Times New Roman"/>
              </a:rPr>
              <a:t>I </a:t>
            </a:r>
            <a:r>
              <a:rPr lang="it-IT" sz="2400" i="1" dirty="0">
                <a:latin typeface="Times New Roman"/>
                <a:ea typeface="Times New Roman"/>
              </a:rPr>
              <a:t>nuovi padri. Per una pedagogia della tenerezza</a:t>
            </a:r>
            <a:r>
              <a:rPr lang="it-IT" sz="2400" dirty="0">
                <a:latin typeface="Times New Roman"/>
                <a:ea typeface="Times New Roman"/>
              </a:rPr>
              <a:t>, EUM, Macerata, </a:t>
            </a:r>
            <a:r>
              <a:rPr lang="it-IT" sz="2400" dirty="0" smtClean="0">
                <a:latin typeface="Times New Roman"/>
                <a:ea typeface="Times New Roman"/>
              </a:rPr>
              <a:t>2009</a:t>
            </a:r>
            <a:endParaRPr lang="it-IT" sz="2400" dirty="0">
              <a:latin typeface="Times New Roman"/>
              <a:ea typeface="Times New Roman"/>
            </a:endParaRPr>
          </a:p>
        </p:txBody>
      </p:sp>
      <p:sp>
        <p:nvSpPr>
          <p:cNvPr id="2" name="Titolo 1"/>
          <p:cNvSpPr>
            <a:spLocks noGrp="1"/>
          </p:cNvSpPr>
          <p:nvPr>
            <p:ph type="ctrTitle"/>
          </p:nvPr>
        </p:nvSpPr>
        <p:spPr/>
        <p:txBody>
          <a:bodyPr/>
          <a:lstStyle/>
          <a:p>
            <a:r>
              <a:rPr lang="it-IT" dirty="0" smtClean="0"/>
              <a:t>ANTICHITÀ E MEDIOEVO. STORIA DEL PADRE</a:t>
            </a:r>
            <a:endParaRPr lang="it-IT" dirty="0"/>
          </a:p>
        </p:txBody>
      </p:sp>
    </p:spTree>
    <p:extLst>
      <p:ext uri="{BB962C8B-B14F-4D97-AF65-F5344CB8AC3E}">
        <p14:creationId xmlns:p14="http://schemas.microsoft.com/office/powerpoint/2010/main" val="419921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Il padre greco incarna il principio di autorità domestica e pubblica: nell’</a:t>
            </a:r>
            <a:r>
              <a:rPr lang="it-IT" sz="2800" i="1" dirty="0" err="1">
                <a:latin typeface="Times New Roman"/>
                <a:ea typeface="Times New Roman"/>
              </a:rPr>
              <a:t>òikos</a:t>
            </a:r>
            <a:r>
              <a:rPr lang="it-IT" sz="2800" dirty="0">
                <a:latin typeface="Times New Roman"/>
                <a:ea typeface="Times New Roman"/>
              </a:rPr>
              <a:t>, moglie, figli e schiavi sono sottomessi al dettame paterno, e il padre, una volta nell’</a:t>
            </a:r>
            <a:r>
              <a:rPr lang="it-IT" sz="2800" i="1" dirty="0">
                <a:latin typeface="Times New Roman"/>
                <a:ea typeface="Times New Roman"/>
              </a:rPr>
              <a:t>agorà</a:t>
            </a:r>
            <a:r>
              <a:rPr lang="it-IT" sz="2800" dirty="0">
                <a:latin typeface="Times New Roman"/>
                <a:ea typeface="Times New Roman"/>
              </a:rPr>
              <a:t>, dibatte tra pari. Per Aristotele, la democrazia in famiglia testimonierebbe addirittura della debolezza del potere maschile. Secondo Liliana </a:t>
            </a:r>
            <a:r>
              <a:rPr lang="it-IT" sz="2800" dirty="0" err="1">
                <a:latin typeface="Times New Roman"/>
                <a:ea typeface="Times New Roman"/>
              </a:rPr>
              <a:t>Giacone</a:t>
            </a:r>
            <a:r>
              <a:rPr lang="it-IT" sz="2800" dirty="0">
                <a:latin typeface="Times New Roman"/>
                <a:ea typeface="Times New Roman"/>
              </a:rPr>
              <a:t>, la preclusione dei diritti politici a donne, meteci (forestieri) e </a:t>
            </a:r>
            <a:r>
              <a:rPr lang="it-IT" sz="2800" dirty="0" smtClean="0">
                <a:latin typeface="Times New Roman"/>
                <a:ea typeface="Times New Roman"/>
              </a:rPr>
              <a:t>schiavi, </a:t>
            </a:r>
            <a:r>
              <a:rPr lang="it-IT" sz="2800" dirty="0">
                <a:latin typeface="Times New Roman"/>
                <a:ea typeface="Times New Roman"/>
              </a:rPr>
              <a:t>attesterebbe come la</a:t>
            </a:r>
            <a:r>
              <a:rPr lang="it-IT" sz="2800" i="1" dirty="0">
                <a:latin typeface="Times New Roman"/>
                <a:ea typeface="Times New Roman"/>
              </a:rPr>
              <a:t> polis</a:t>
            </a:r>
            <a:r>
              <a:rPr lang="it-IT" sz="2800" dirty="0">
                <a:latin typeface="Times New Roman"/>
                <a:ea typeface="Times New Roman"/>
              </a:rPr>
              <a:t> greca sia solo apparentemente democratica. La grandezza della </a:t>
            </a:r>
            <a:r>
              <a:rPr lang="it-IT" sz="2800" i="1" dirty="0">
                <a:latin typeface="Times New Roman"/>
                <a:ea typeface="Times New Roman"/>
              </a:rPr>
              <a:t>polis</a:t>
            </a:r>
            <a:r>
              <a:rPr lang="it-IT" sz="2800" dirty="0">
                <a:latin typeface="Times New Roman"/>
                <a:ea typeface="Times New Roman"/>
              </a:rPr>
              <a:t> risiede nell’idea regolativa, individuata da Paul </a:t>
            </a:r>
            <a:r>
              <a:rPr lang="it-IT" sz="2800" dirty="0" err="1">
                <a:latin typeface="Times New Roman"/>
                <a:ea typeface="Times New Roman"/>
              </a:rPr>
              <a:t>Veyne</a:t>
            </a:r>
            <a:r>
              <a:rPr lang="it-IT" sz="2800" dirty="0">
                <a:latin typeface="Times New Roman"/>
                <a:ea typeface="Times New Roman"/>
              </a:rPr>
              <a:t>, di “militanza”, di partecipazione; la democrazia ne è solo l’aspetto esteriore, formale, non già sostanziale.</a:t>
            </a:r>
            <a:endParaRPr lang="it-IT" dirty="0"/>
          </a:p>
        </p:txBody>
      </p:sp>
    </p:spTree>
    <p:extLst>
      <p:ext uri="{BB962C8B-B14F-4D97-AF65-F5344CB8AC3E}">
        <p14:creationId xmlns:p14="http://schemas.microsoft.com/office/powerpoint/2010/main" val="27016971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PATRIA POTESTÀ</a:t>
            </a:r>
            <a:endParaRPr lang="it-IT" dirty="0"/>
          </a:p>
        </p:txBody>
      </p:sp>
      <p:sp>
        <p:nvSpPr>
          <p:cNvPr id="3" name="Segnaposto contenuto 2"/>
          <p:cNvSpPr>
            <a:spLocks noGrp="1"/>
          </p:cNvSpPr>
          <p:nvPr>
            <p:ph sz="quarter" idx="1"/>
          </p:nvPr>
        </p:nvSpPr>
        <p:spPr/>
        <p:txBody>
          <a:bodyPr>
            <a:normAutofit fontScale="92500" lnSpcReduction="20000"/>
          </a:bodyPr>
          <a:lstStyle/>
          <a:p>
            <a:pPr algn="just"/>
            <a:r>
              <a:rPr lang="it-IT" sz="2800" dirty="0">
                <a:latin typeface="Times New Roman"/>
                <a:ea typeface="Times New Roman"/>
              </a:rPr>
              <a:t>Roma nasce dall’aggregazione di antiche comunità pastorali. Il mito della fondazione dell’urbe è narrato da Tito Livio, Catone e Plutarco. Esposti per ordine di Amulio re di </a:t>
            </a:r>
            <a:r>
              <a:rPr lang="it-IT" sz="2800" dirty="0" err="1">
                <a:latin typeface="Times New Roman"/>
                <a:ea typeface="Times New Roman"/>
              </a:rPr>
              <a:t>Albalonga</a:t>
            </a:r>
            <a:r>
              <a:rPr lang="it-IT" sz="2800" dirty="0">
                <a:latin typeface="Times New Roman"/>
                <a:ea typeface="Times New Roman"/>
              </a:rPr>
              <a:t> i figli illegittimi della nipote </a:t>
            </a:r>
            <a:r>
              <a:rPr lang="it-IT" sz="2800" dirty="0" err="1">
                <a:latin typeface="Times New Roman"/>
                <a:ea typeface="Times New Roman"/>
              </a:rPr>
              <a:t>Ilia</a:t>
            </a:r>
            <a:r>
              <a:rPr lang="it-IT" sz="2800" dirty="0">
                <a:latin typeface="Times New Roman"/>
                <a:ea typeface="Times New Roman"/>
              </a:rPr>
              <a:t> (dichiarati dalla stessa figli di Marte), i gemelli Romolo e Remo vengono allattati da una lupa e allevati dal </a:t>
            </a:r>
            <a:r>
              <a:rPr lang="it-IT" sz="2800" dirty="0" err="1">
                <a:latin typeface="Times New Roman"/>
                <a:ea typeface="Times New Roman"/>
              </a:rPr>
              <a:t>madriano</a:t>
            </a:r>
            <a:r>
              <a:rPr lang="it-IT" sz="2800" dirty="0">
                <a:latin typeface="Times New Roman"/>
                <a:ea typeface="Times New Roman"/>
              </a:rPr>
              <a:t> Faustolo e dalla moglie Larenzia. Romolo fonderà Roma nei pressi de “l’Etrusco Tevere”, luogo in cui fu abbandonato con il fratello gemello. Plutarco introduce accanto alla lupa, allegoria della madre, un </a:t>
            </a:r>
            <a:r>
              <a:rPr lang="it-IT" sz="2800" i="1" dirty="0">
                <a:latin typeface="Times New Roman"/>
                <a:ea typeface="Times New Roman"/>
              </a:rPr>
              <a:t>picchio verde</a:t>
            </a:r>
            <a:r>
              <a:rPr lang="it-IT" sz="2800" dirty="0">
                <a:latin typeface="Times New Roman"/>
                <a:ea typeface="Times New Roman"/>
              </a:rPr>
              <a:t>, animale caro a Marte e allegoria del padre, che protegge la lupa e i gemelli, li assiste e </a:t>
            </a:r>
            <a:r>
              <a:rPr lang="it-IT" sz="2800" i="1" dirty="0">
                <a:latin typeface="Times New Roman"/>
                <a:ea typeface="Times New Roman"/>
              </a:rPr>
              <a:t>procaccia </a:t>
            </a:r>
            <a:r>
              <a:rPr lang="it-IT" sz="2800" dirty="0">
                <a:latin typeface="Times New Roman"/>
                <a:ea typeface="Times New Roman"/>
              </a:rPr>
              <a:t>pezzetti di cibo. Il picchio è allegoria di colui che</a:t>
            </a:r>
            <a:r>
              <a:rPr lang="it-IT" sz="2800" i="1" dirty="0">
                <a:latin typeface="Times New Roman"/>
                <a:ea typeface="Times New Roman"/>
              </a:rPr>
              <a:t> sfama</a:t>
            </a:r>
            <a:r>
              <a:rPr lang="it-IT" sz="2800" dirty="0">
                <a:latin typeface="Times New Roman"/>
                <a:ea typeface="Times New Roman"/>
              </a:rPr>
              <a:t> e di colui che </a:t>
            </a:r>
            <a:r>
              <a:rPr lang="it-IT" sz="2800" i="1" dirty="0">
                <a:latin typeface="Times New Roman"/>
                <a:ea typeface="Times New Roman"/>
              </a:rPr>
              <a:t>picchia</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8732840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a:t>
            </a:r>
            <a:r>
              <a:rPr lang="it-IT" sz="2800" i="1" dirty="0">
                <a:latin typeface="Times New Roman"/>
                <a:ea typeface="Times New Roman"/>
              </a:rPr>
              <a:t>pater </a:t>
            </a:r>
            <a:r>
              <a:rPr lang="it-IT" sz="2800" i="1" dirty="0" err="1">
                <a:latin typeface="Times New Roman"/>
                <a:ea typeface="Times New Roman"/>
              </a:rPr>
              <a:t>familias</a:t>
            </a:r>
            <a:r>
              <a:rPr lang="it-IT" sz="2800" dirty="0">
                <a:latin typeface="Times New Roman"/>
                <a:ea typeface="Times New Roman"/>
              </a:rPr>
              <a:t>, infatti, detiene il </a:t>
            </a:r>
            <a:r>
              <a:rPr lang="it-IT" sz="2800" i="1" dirty="0" err="1">
                <a:latin typeface="Times New Roman"/>
                <a:ea typeface="Times New Roman"/>
              </a:rPr>
              <a:t>patrimonium</a:t>
            </a:r>
            <a:r>
              <a:rPr lang="it-IT" sz="2800" dirty="0">
                <a:latin typeface="Times New Roman"/>
                <a:ea typeface="Times New Roman"/>
              </a:rPr>
              <a:t> e la </a:t>
            </a:r>
            <a:r>
              <a:rPr lang="it-IT" sz="2800" i="1" dirty="0">
                <a:latin typeface="Times New Roman"/>
                <a:ea typeface="Times New Roman"/>
              </a:rPr>
              <a:t>patria </a:t>
            </a:r>
            <a:r>
              <a:rPr lang="it-IT" sz="2800" i="1" dirty="0" err="1">
                <a:latin typeface="Times New Roman"/>
                <a:ea typeface="Times New Roman"/>
              </a:rPr>
              <a:t>potestas</a:t>
            </a:r>
            <a:r>
              <a:rPr lang="it-IT" sz="2800" dirty="0">
                <a:latin typeface="Times New Roman"/>
                <a:ea typeface="Times New Roman"/>
              </a:rPr>
              <a:t> su moglie, figli e schiavi. </a:t>
            </a:r>
            <a:r>
              <a:rPr lang="it-IT" sz="2800" i="1" dirty="0" err="1">
                <a:latin typeface="Times New Roman"/>
                <a:ea typeface="Times New Roman"/>
              </a:rPr>
              <a:t>Tollere</a:t>
            </a:r>
            <a:r>
              <a:rPr lang="it-IT" sz="2800" i="1" dirty="0">
                <a:latin typeface="Times New Roman"/>
                <a:ea typeface="Times New Roman"/>
              </a:rPr>
              <a:t> </a:t>
            </a:r>
            <a:r>
              <a:rPr lang="it-IT" sz="2800" i="1" dirty="0" err="1">
                <a:latin typeface="Times New Roman"/>
                <a:ea typeface="Times New Roman"/>
              </a:rPr>
              <a:t>liberos</a:t>
            </a:r>
            <a:r>
              <a:rPr lang="it-IT" sz="2800" dirty="0">
                <a:latin typeface="Times New Roman"/>
                <a:ea typeface="Times New Roman"/>
              </a:rPr>
              <a:t> è il gesto del padre che innalza al cielo il nuovo nato se riconosciuto legittimo (se non è gracile, deforme o nato da </a:t>
            </a:r>
            <a:r>
              <a:rPr lang="it-IT" sz="2800" i="1" dirty="0">
                <a:latin typeface="Times New Roman"/>
                <a:ea typeface="Times New Roman"/>
              </a:rPr>
              <a:t>culpa</a:t>
            </a:r>
            <a:r>
              <a:rPr lang="it-IT" sz="2800" dirty="0">
                <a:latin typeface="Times New Roman"/>
                <a:ea typeface="Times New Roman"/>
              </a:rPr>
              <a:t>). L’emancipazione del figlio avviene attraverso </a:t>
            </a:r>
            <a:r>
              <a:rPr lang="it-IT" sz="2800" i="1" dirty="0">
                <a:latin typeface="Times New Roman"/>
                <a:ea typeface="Times New Roman"/>
              </a:rPr>
              <a:t>ex-</a:t>
            </a:r>
            <a:r>
              <a:rPr lang="it-IT" sz="2800" i="1" dirty="0" err="1">
                <a:latin typeface="Times New Roman"/>
                <a:ea typeface="Times New Roman"/>
              </a:rPr>
              <a:t>mancipatio</a:t>
            </a:r>
            <a:r>
              <a:rPr lang="it-IT" sz="2800" dirty="0">
                <a:latin typeface="Times New Roman"/>
                <a:ea typeface="Times New Roman"/>
              </a:rPr>
              <a:t>; fino al momento dell’emancipazione, il padre può esercitare su figli e schiavi lo </a:t>
            </a:r>
            <a:r>
              <a:rPr lang="it-IT" sz="2800" i="1" dirty="0" err="1">
                <a:latin typeface="Times New Roman"/>
                <a:ea typeface="Times New Roman"/>
              </a:rPr>
              <a:t>ius</a:t>
            </a:r>
            <a:r>
              <a:rPr lang="it-IT" sz="2800" i="1" dirty="0">
                <a:latin typeface="Times New Roman"/>
                <a:ea typeface="Times New Roman"/>
              </a:rPr>
              <a:t> vitae </a:t>
            </a:r>
            <a:r>
              <a:rPr lang="it-IT" sz="2800" i="1" dirty="0" err="1">
                <a:latin typeface="Times New Roman"/>
                <a:ea typeface="Times New Roman"/>
              </a:rPr>
              <a:t>ac</a:t>
            </a:r>
            <a:r>
              <a:rPr lang="it-IT" sz="2800" i="1" dirty="0">
                <a:latin typeface="Times New Roman"/>
                <a:ea typeface="Times New Roman"/>
              </a:rPr>
              <a:t> </a:t>
            </a:r>
            <a:r>
              <a:rPr lang="it-IT" sz="2800" i="1" dirty="0" err="1">
                <a:latin typeface="Times New Roman"/>
                <a:ea typeface="Times New Roman"/>
              </a:rPr>
              <a:t>necis</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41868656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Solo il </a:t>
            </a:r>
            <a:r>
              <a:rPr lang="it-IT" sz="2800" i="1" dirty="0">
                <a:latin typeface="Times New Roman"/>
                <a:ea typeface="Times New Roman"/>
              </a:rPr>
              <a:t>pater </a:t>
            </a:r>
            <a:r>
              <a:rPr lang="it-IT" sz="2800" i="1" dirty="0" err="1">
                <a:latin typeface="Times New Roman"/>
                <a:ea typeface="Times New Roman"/>
              </a:rPr>
              <a:t>familias</a:t>
            </a:r>
            <a:r>
              <a:rPr lang="it-IT" sz="2800" dirty="0">
                <a:latin typeface="Times New Roman"/>
                <a:ea typeface="Times New Roman"/>
              </a:rPr>
              <a:t> gode dei diritti politici, ma per divenire </a:t>
            </a:r>
            <a:r>
              <a:rPr lang="it-IT" sz="2800" i="1" dirty="0">
                <a:latin typeface="Times New Roman"/>
                <a:ea typeface="Times New Roman"/>
              </a:rPr>
              <a:t>pater</a:t>
            </a:r>
            <a:r>
              <a:rPr lang="it-IT" sz="2800" dirty="0">
                <a:latin typeface="Times New Roman"/>
                <a:ea typeface="Times New Roman"/>
              </a:rPr>
              <a:t> non occorre contrarre </a:t>
            </a:r>
            <a:r>
              <a:rPr lang="it-IT" sz="2800" i="1" dirty="0" err="1">
                <a:latin typeface="Times New Roman"/>
                <a:ea typeface="Times New Roman"/>
              </a:rPr>
              <a:t>iustae</a:t>
            </a:r>
            <a:r>
              <a:rPr lang="it-IT" sz="2800" i="1" dirty="0">
                <a:latin typeface="Times New Roman"/>
                <a:ea typeface="Times New Roman"/>
              </a:rPr>
              <a:t> </a:t>
            </a:r>
            <a:r>
              <a:rPr lang="it-IT" sz="2800" i="1" dirty="0" err="1">
                <a:latin typeface="Times New Roman"/>
                <a:ea typeface="Times New Roman"/>
              </a:rPr>
              <a:t>nuptiae</a:t>
            </a:r>
            <a:r>
              <a:rPr lang="it-IT" sz="2800" dirty="0">
                <a:latin typeface="Times New Roman"/>
                <a:ea typeface="Times New Roman"/>
              </a:rPr>
              <a:t>: basta </a:t>
            </a:r>
            <a:r>
              <a:rPr lang="it-IT" sz="2800" dirty="0" smtClean="0">
                <a:latin typeface="Times New Roman"/>
                <a:ea typeface="Times New Roman"/>
              </a:rPr>
              <a:t>emanciparsi, </a:t>
            </a:r>
            <a:r>
              <a:rPr lang="it-IT" sz="2800" dirty="0">
                <a:latin typeface="Times New Roman"/>
                <a:ea typeface="Times New Roman"/>
              </a:rPr>
              <a:t>o attendere la </a:t>
            </a:r>
            <a:r>
              <a:rPr lang="it-IT" sz="2800" i="1" dirty="0">
                <a:latin typeface="Times New Roman"/>
                <a:ea typeface="Times New Roman"/>
              </a:rPr>
              <a:t>morte dell’</a:t>
            </a:r>
            <a:r>
              <a:rPr lang="it-IT" sz="2800" i="1" dirty="0" err="1">
                <a:latin typeface="Times New Roman"/>
                <a:ea typeface="Times New Roman"/>
              </a:rPr>
              <a:t>agnate</a:t>
            </a:r>
            <a:r>
              <a:rPr lang="it-IT" sz="2800" dirty="0">
                <a:latin typeface="Times New Roman"/>
                <a:ea typeface="Times New Roman"/>
              </a:rPr>
              <a:t>. Una volta </a:t>
            </a:r>
            <a:r>
              <a:rPr lang="it-IT" sz="2800" dirty="0" smtClean="0">
                <a:latin typeface="Times New Roman"/>
                <a:ea typeface="Times New Roman"/>
              </a:rPr>
              <a:t>libero, </a:t>
            </a:r>
            <a:r>
              <a:rPr lang="it-IT" sz="2800" dirty="0">
                <a:latin typeface="Times New Roman"/>
                <a:ea typeface="Times New Roman"/>
              </a:rPr>
              <a:t>sottolinea Matteo Marrone, </a:t>
            </a:r>
            <a:r>
              <a:rPr lang="it-IT" sz="2800" dirty="0" smtClean="0">
                <a:latin typeface="Times New Roman"/>
                <a:ea typeface="Times New Roman"/>
              </a:rPr>
              <a:t>il figlio </a:t>
            </a:r>
            <a:r>
              <a:rPr lang="it-IT" sz="2800" dirty="0">
                <a:latin typeface="Times New Roman"/>
                <a:ea typeface="Times New Roman"/>
              </a:rPr>
              <a:t>è </a:t>
            </a:r>
            <a:r>
              <a:rPr lang="it-IT" sz="2800" i="1" dirty="0" smtClean="0">
                <a:latin typeface="Times New Roman"/>
                <a:ea typeface="Times New Roman"/>
              </a:rPr>
              <a:t>pater </a:t>
            </a:r>
            <a:r>
              <a:rPr lang="it-IT" sz="2800" i="1" dirty="0" err="1">
                <a:latin typeface="Times New Roman"/>
                <a:ea typeface="Times New Roman"/>
              </a:rPr>
              <a:t>familias</a:t>
            </a:r>
            <a:r>
              <a:rPr lang="it-IT" sz="2800" dirty="0">
                <a:latin typeface="Times New Roman"/>
                <a:ea typeface="Times New Roman"/>
              </a:rPr>
              <a:t> a prescindere dall’effettiva paternità. </a:t>
            </a:r>
            <a:endParaRPr lang="it-IT" dirty="0"/>
          </a:p>
        </p:txBody>
      </p:sp>
    </p:spTree>
    <p:extLst>
      <p:ext uri="{BB962C8B-B14F-4D97-AF65-F5344CB8AC3E}">
        <p14:creationId xmlns:p14="http://schemas.microsoft.com/office/powerpoint/2010/main" val="29258743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mestiere di padre, in sintesi, equivale al mestiere di cittadino, o all’acquisizione di uno stato di diritto. La tenerezza del padre, tuttavia, si riversa, secondo Paul </a:t>
            </a:r>
            <a:r>
              <a:rPr lang="it-IT" sz="2800" dirty="0" err="1">
                <a:latin typeface="Times New Roman"/>
                <a:ea typeface="Times New Roman"/>
              </a:rPr>
              <a:t>Veyne</a:t>
            </a:r>
            <a:r>
              <a:rPr lang="it-IT" sz="2800" dirty="0">
                <a:latin typeface="Times New Roman"/>
                <a:ea typeface="Times New Roman"/>
              </a:rPr>
              <a:t>, su figure filiali che non ambiscono, come i rampolli, a un </a:t>
            </a:r>
            <a:r>
              <a:rPr lang="it-IT" sz="2800" i="1" dirty="0" err="1">
                <a:latin typeface="Times New Roman"/>
                <a:ea typeface="Times New Roman"/>
              </a:rPr>
              <a:t>patrimonium</a:t>
            </a:r>
            <a:r>
              <a:rPr lang="it-IT" sz="2800" dirty="0">
                <a:latin typeface="Times New Roman"/>
                <a:ea typeface="Times New Roman"/>
              </a:rPr>
              <a:t>: il nipote (ritorna la figura </a:t>
            </a:r>
            <a:r>
              <a:rPr lang="it-IT" sz="2800" dirty="0" err="1">
                <a:latin typeface="Times New Roman"/>
                <a:ea typeface="Times New Roman"/>
              </a:rPr>
              <a:t>avuncolare</a:t>
            </a:r>
            <a:r>
              <a:rPr lang="it-IT" sz="2800" dirty="0">
                <a:latin typeface="Times New Roman"/>
                <a:ea typeface="Times New Roman"/>
              </a:rPr>
              <a:t>), così come il bambino schiavo o trovatello, da coccolare, a volte da amare (ritorna la pederastia iniziatica), o da favorire in segreto</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16188718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cap="all" dirty="0" smtClean="0"/>
              <a:t>Idealizzazione e ricerca del padre</a:t>
            </a:r>
            <a:endParaRPr lang="it-IT" cap="all"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Con l’avvento del Cristianesimo, i viaggi apostolici di Paolo materializzano la ricerca tipicamente umana di una Genitorialità Divina, resasi pensabile, in questa fase, a partire dalla datità storica del Salvatore. Paolo, come ogni figlio di Dio, si allontana dal Padre per tornare tra le braccia dello Stesso: l’essenza della paternità, in questa fase, è l’idealizzazione</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3420225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primo miracolo compiuto dal Salvatore è narrato da Giovanni ed è a noi pervenuto come </a:t>
            </a:r>
            <a:r>
              <a:rPr lang="it-IT" sz="2800" i="1" dirty="0">
                <a:latin typeface="Times New Roman"/>
                <a:ea typeface="Times New Roman"/>
              </a:rPr>
              <a:t>miracolo di Cana</a:t>
            </a:r>
            <a:r>
              <a:rPr lang="it-IT" sz="2800" dirty="0">
                <a:latin typeface="Times New Roman"/>
                <a:ea typeface="Times New Roman"/>
              </a:rPr>
              <a:t>. Tramutando l’acqua nel vino, Cristo ricorda il primato della letizia sponsale come impegno inderogabile per i nubendi: la sollecitudine alla festosità, nella tradizione cristiana, è carattere irrinunciabile per la famiglia, perché santificare le feste è godere della comunione con Dio</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7135975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a:bodyPr>
          <a:lstStyle/>
          <a:p>
            <a:pPr algn="just"/>
            <a:r>
              <a:rPr lang="it-IT" sz="2800" dirty="0">
                <a:latin typeface="Times New Roman"/>
                <a:ea typeface="Times New Roman"/>
              </a:rPr>
              <a:t>La diffusione del Vangelo incontra non poche resistenze da parte delle dottrine ereticali, prima tra tutte la </a:t>
            </a:r>
            <a:r>
              <a:rPr lang="it-IT" sz="2800" i="1" dirty="0">
                <a:latin typeface="Times New Roman"/>
                <a:ea typeface="Times New Roman"/>
              </a:rPr>
              <a:t>gnosi, </a:t>
            </a:r>
            <a:r>
              <a:rPr lang="it-IT" sz="2800" dirty="0">
                <a:latin typeface="Times New Roman"/>
                <a:ea typeface="Times New Roman"/>
              </a:rPr>
              <a:t>la cui principale corrente fu il </a:t>
            </a:r>
            <a:r>
              <a:rPr lang="it-IT" sz="2800" i="1" dirty="0">
                <a:latin typeface="Times New Roman"/>
                <a:ea typeface="Times New Roman"/>
              </a:rPr>
              <a:t>manicheismo</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Mentre </a:t>
            </a:r>
            <a:r>
              <a:rPr lang="it-IT" sz="2800" dirty="0">
                <a:latin typeface="Times New Roman"/>
                <a:ea typeface="Times New Roman"/>
              </a:rPr>
              <a:t>il Cristianesimo ortodosso rimette nelle mani di Dio la speranza nell’eterna salvezza, la dottrina manichea riporta nella sfera dell’intelligibile la possibilità di riappropriarsi del Vero. Le </a:t>
            </a:r>
            <a:r>
              <a:rPr lang="it-IT" sz="2800" i="1" dirty="0">
                <a:latin typeface="Times New Roman"/>
                <a:ea typeface="Times New Roman"/>
              </a:rPr>
              <a:t>persecuzioni </a:t>
            </a:r>
            <a:r>
              <a:rPr lang="it-IT" sz="2800" dirty="0">
                <a:latin typeface="Times New Roman"/>
                <a:ea typeface="Times New Roman"/>
              </a:rPr>
              <a:t>che caratterizzano i </a:t>
            </a:r>
            <a:r>
              <a:rPr lang="it-IT" sz="2800" i="1" dirty="0">
                <a:latin typeface="Times New Roman"/>
                <a:ea typeface="Times New Roman"/>
              </a:rPr>
              <a:t>primi tre secoli</a:t>
            </a:r>
            <a:r>
              <a:rPr lang="it-IT" sz="2800" dirty="0">
                <a:latin typeface="Times New Roman"/>
                <a:ea typeface="Times New Roman"/>
              </a:rPr>
              <a:t> della storia del Cristianesimo riflettono le controversie tra il Credo Nascente e le pretese universalistiche dello Stato romano, ma le conflittualità non arrestano lo sviluppo del potere della Chiesa. </a:t>
            </a:r>
            <a:endParaRPr lang="it-IT" dirty="0"/>
          </a:p>
        </p:txBody>
      </p:sp>
    </p:spTree>
    <p:extLst>
      <p:ext uri="{BB962C8B-B14F-4D97-AF65-F5344CB8AC3E}">
        <p14:creationId xmlns:p14="http://schemas.microsoft.com/office/powerpoint/2010/main" val="14919956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spcAft>
                <a:spcPts val="0"/>
              </a:spcAft>
            </a:pPr>
            <a:r>
              <a:rPr lang="it-IT" sz="2800" dirty="0">
                <a:latin typeface="Times New Roman"/>
                <a:ea typeface="Times New Roman"/>
              </a:rPr>
              <a:t>Tra gli scrittori ortodossi e i Vescovi che contribuiscono a diffondere il messaggio cristiano, o </a:t>
            </a:r>
            <a:r>
              <a:rPr lang="it-IT" sz="2800" i="1" dirty="0">
                <a:latin typeface="Times New Roman"/>
                <a:ea typeface="Times New Roman"/>
              </a:rPr>
              <a:t>Padri della chiesa</a:t>
            </a:r>
            <a:r>
              <a:rPr lang="it-IT" sz="2800" dirty="0">
                <a:latin typeface="Times New Roman"/>
                <a:ea typeface="Times New Roman"/>
              </a:rPr>
              <a:t>, Sant’Ignazio, Vescovo di Antiochia (I secolo </a:t>
            </a:r>
            <a:r>
              <a:rPr lang="it-IT" sz="2800" dirty="0" smtClean="0">
                <a:latin typeface="Times New Roman"/>
                <a:ea typeface="Times New Roman"/>
              </a:rPr>
              <a:t>d.C</a:t>
            </a:r>
            <a:r>
              <a:rPr lang="it-IT" sz="2800" dirty="0">
                <a:latin typeface="Times New Roman"/>
                <a:ea typeface="Times New Roman"/>
              </a:rPr>
              <a:t>.-107) designa il Vescovo, alla pari del Cristo, vicario di Dio in terra.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Dal </a:t>
            </a:r>
            <a:r>
              <a:rPr lang="it-IT" sz="2800" dirty="0">
                <a:latin typeface="Times New Roman"/>
                <a:ea typeface="Times New Roman"/>
              </a:rPr>
              <a:t>III sec. d. C., non a caso, la gerarchia ecclesiastica riserverà, dapprima a tutti i vescovi e successivamente al solo Vescovo di Roma, l’appellativo di </a:t>
            </a:r>
            <a:r>
              <a:rPr lang="it-IT" sz="2800" i="1" dirty="0">
                <a:latin typeface="Times New Roman"/>
                <a:ea typeface="Times New Roman"/>
              </a:rPr>
              <a:t>Papa</a:t>
            </a:r>
            <a:r>
              <a:rPr lang="it-IT" sz="2800" dirty="0">
                <a:latin typeface="Times New Roman"/>
                <a:ea typeface="Times New Roman"/>
              </a:rPr>
              <a:t> come rappresentante di Dio in terra</a:t>
            </a:r>
            <a:r>
              <a:rPr lang="it-IT" sz="2800" i="1" dirty="0">
                <a:latin typeface="Times New Roman"/>
                <a:ea typeface="Times New Roman"/>
              </a:rPr>
              <a:t>.</a:t>
            </a:r>
            <a:r>
              <a:rPr lang="it-IT" sz="2800" dirty="0">
                <a:latin typeface="Times New Roman"/>
                <a:ea typeface="Times New Roman"/>
              </a:rPr>
              <a:t> </a:t>
            </a:r>
            <a:endParaRPr lang="it-IT" sz="2800" dirty="0" smtClean="0">
              <a:latin typeface="Times New Roman"/>
              <a:ea typeface="Times New Roman"/>
            </a:endParaRPr>
          </a:p>
        </p:txBody>
      </p:sp>
    </p:spTree>
    <p:extLst>
      <p:ext uri="{BB962C8B-B14F-4D97-AF65-F5344CB8AC3E}">
        <p14:creationId xmlns:p14="http://schemas.microsoft.com/office/powerpoint/2010/main" val="4283154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processo di spiritualizzazione della figura paterna trova massimo compimento nelle </a:t>
            </a:r>
            <a:r>
              <a:rPr lang="it-IT" sz="2800" i="1" dirty="0">
                <a:latin typeface="Times New Roman"/>
                <a:ea typeface="Times New Roman"/>
              </a:rPr>
              <a:t>Confessioni</a:t>
            </a:r>
            <a:r>
              <a:rPr lang="it-IT" sz="2800" dirty="0">
                <a:latin typeface="Times New Roman"/>
                <a:ea typeface="Times New Roman"/>
              </a:rPr>
              <a:t> di Sant’Agostino (354-430 d.C.), Padre della Chiesa latina e Vescovo di Ippona.</a:t>
            </a:r>
            <a:r>
              <a:rPr lang="it-IT" sz="2800" dirty="0">
                <a:solidFill>
                  <a:srgbClr val="FF0000"/>
                </a:solidFill>
                <a:latin typeface="Times New Roman"/>
                <a:ea typeface="Times New Roman"/>
              </a:rPr>
              <a:t> </a:t>
            </a:r>
            <a:endParaRPr lang="it-IT" sz="2800" dirty="0" smtClean="0">
              <a:solidFill>
                <a:srgbClr val="FF0000"/>
              </a:solidFill>
              <a:latin typeface="Times New Roman"/>
              <a:ea typeface="Times New Roman"/>
            </a:endParaRPr>
          </a:p>
          <a:p>
            <a:pPr algn="just">
              <a:spcAft>
                <a:spcPts val="0"/>
              </a:spcAft>
            </a:pPr>
            <a:r>
              <a:rPr lang="it-IT" sz="2800" dirty="0" smtClean="0">
                <a:latin typeface="Times New Roman"/>
                <a:ea typeface="Times New Roman"/>
              </a:rPr>
              <a:t>Si </a:t>
            </a:r>
            <a:r>
              <a:rPr lang="it-IT" sz="2800" dirty="0">
                <a:latin typeface="Times New Roman"/>
                <a:ea typeface="Times New Roman"/>
              </a:rPr>
              <a:t>tratta di un’opera copiosa in cui il Santo ripercorre le tappe della conversione al </a:t>
            </a:r>
            <a:r>
              <a:rPr lang="it-IT" sz="2800" dirty="0" smtClean="0">
                <a:latin typeface="Times New Roman"/>
                <a:ea typeface="Times New Roman"/>
              </a:rPr>
              <a:t>Cristianesimo </a:t>
            </a:r>
            <a:r>
              <a:rPr lang="it-IT" sz="2800" dirty="0">
                <a:latin typeface="Times New Roman"/>
                <a:ea typeface="Times New Roman"/>
              </a:rPr>
              <a:t>appellandosi al suo </a:t>
            </a:r>
            <a:r>
              <a:rPr lang="it-IT" sz="2800" i="1" dirty="0">
                <a:latin typeface="Times New Roman"/>
                <a:ea typeface="Times New Roman"/>
              </a:rPr>
              <a:t>Papà celeste</a:t>
            </a:r>
            <a:r>
              <a:rPr lang="it-IT" sz="2800" dirty="0">
                <a:latin typeface="Times New Roman"/>
                <a:ea typeface="Times New Roman"/>
              </a:rPr>
              <a:t> con spirito solenne e infantile assieme. </a:t>
            </a:r>
            <a:endParaRPr lang="it-IT" sz="1800" dirty="0">
              <a:latin typeface="Times New Roman"/>
              <a:ea typeface="Times New Roman"/>
            </a:endParaRPr>
          </a:p>
        </p:txBody>
      </p:sp>
    </p:spTree>
    <p:extLst>
      <p:ext uri="{BB962C8B-B14F-4D97-AF65-F5344CB8AC3E}">
        <p14:creationId xmlns:p14="http://schemas.microsoft.com/office/powerpoint/2010/main" val="1178063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CORNICE TEORICA</a:t>
            </a:r>
            <a:endParaRPr lang="it-IT" dirty="0"/>
          </a:p>
        </p:txBody>
      </p:sp>
      <p:sp>
        <p:nvSpPr>
          <p:cNvPr id="3" name="Segnaposto contenuto 2"/>
          <p:cNvSpPr>
            <a:spLocks noGrp="1"/>
          </p:cNvSpPr>
          <p:nvPr>
            <p:ph sz="quarter" idx="1"/>
          </p:nvPr>
        </p:nvSpPr>
        <p:spPr/>
        <p:txBody>
          <a:bodyPr/>
          <a:lstStyle/>
          <a:p>
            <a:r>
              <a:rPr lang="it-IT" dirty="0" smtClean="0"/>
              <a:t>Pedagogia della famiglia</a:t>
            </a:r>
          </a:p>
          <a:p>
            <a:r>
              <a:rPr lang="it-IT" dirty="0" smtClean="0"/>
              <a:t>Pedagogia delle famiglie</a:t>
            </a:r>
          </a:p>
          <a:p>
            <a:r>
              <a:rPr lang="it-IT" dirty="0" smtClean="0"/>
              <a:t>Pedagogia delle relazioni educative familiari</a:t>
            </a:r>
            <a:endParaRPr lang="it-IT" dirty="0"/>
          </a:p>
        </p:txBody>
      </p:sp>
    </p:spTree>
    <p:extLst>
      <p:ext uri="{BB962C8B-B14F-4D97-AF65-F5344CB8AC3E}">
        <p14:creationId xmlns:p14="http://schemas.microsoft.com/office/powerpoint/2010/main" val="6413952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cap="all" dirty="0" err="1" smtClean="0"/>
              <a:t>parentalitÀ</a:t>
            </a:r>
            <a:r>
              <a:rPr lang="it-IT" cap="all" dirty="0" smtClean="0"/>
              <a:t> e </a:t>
            </a:r>
            <a:r>
              <a:rPr lang="it-IT" cap="all" dirty="0" err="1" smtClean="0"/>
              <a:t>parentalismo</a:t>
            </a:r>
            <a:endParaRPr lang="it-IT" cap="all"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Lo studio delle dinamiche parentali dell’età di mezzo – che suddividiamo in due fasi: </a:t>
            </a:r>
            <a:r>
              <a:rPr lang="it-IT" sz="2800" i="1" dirty="0">
                <a:latin typeface="Times New Roman"/>
                <a:ea typeface="Times New Roman"/>
              </a:rPr>
              <a:t>secoli bui</a:t>
            </a:r>
            <a:r>
              <a:rPr lang="it-IT" sz="2800" dirty="0">
                <a:latin typeface="Times New Roman"/>
                <a:ea typeface="Times New Roman"/>
              </a:rPr>
              <a:t> (dal V al X sec. d. C.) e </a:t>
            </a:r>
            <a:r>
              <a:rPr lang="it-IT" sz="2800" i="1" dirty="0">
                <a:latin typeface="Times New Roman"/>
                <a:ea typeface="Times New Roman"/>
              </a:rPr>
              <a:t>medioevo</a:t>
            </a:r>
            <a:r>
              <a:rPr lang="it-IT" sz="2800" dirty="0">
                <a:latin typeface="Times New Roman"/>
                <a:ea typeface="Times New Roman"/>
              </a:rPr>
              <a:t> </a:t>
            </a:r>
            <a:r>
              <a:rPr lang="it-IT" sz="2800" i="1" dirty="0">
                <a:latin typeface="Times New Roman"/>
                <a:ea typeface="Times New Roman"/>
              </a:rPr>
              <a:t>pieno </a:t>
            </a:r>
            <a:r>
              <a:rPr lang="it-IT" sz="2800" dirty="0">
                <a:latin typeface="Times New Roman"/>
                <a:ea typeface="Times New Roman"/>
              </a:rPr>
              <a:t>(dal X al XV secolo) – consente l’individuazione di due </a:t>
            </a:r>
            <a:r>
              <a:rPr lang="it-IT" sz="2800" i="1" dirty="0">
                <a:latin typeface="Times New Roman"/>
                <a:ea typeface="Times New Roman"/>
              </a:rPr>
              <a:t>costanti</a:t>
            </a:r>
            <a:r>
              <a:rPr lang="it-IT" sz="2800" dirty="0">
                <a:latin typeface="Times New Roman"/>
                <a:ea typeface="Times New Roman"/>
              </a:rPr>
              <a:t> </a:t>
            </a:r>
            <a:r>
              <a:rPr lang="it-IT" sz="2800" i="1" dirty="0">
                <a:latin typeface="Times New Roman"/>
                <a:ea typeface="Times New Roman"/>
              </a:rPr>
              <a:t>storiche</a:t>
            </a:r>
            <a:r>
              <a:rPr lang="it-IT" sz="2800" dirty="0">
                <a:latin typeface="Times New Roman"/>
                <a:ea typeface="Times New Roman"/>
              </a:rPr>
              <a:t> fondamentali per la comprensione delle attuali compagini domestiche. </a:t>
            </a:r>
            <a:endParaRPr lang="it-IT" sz="2800" dirty="0" smtClean="0">
              <a:latin typeface="Times New Roman"/>
              <a:ea typeface="Times New Roman"/>
            </a:endParaRPr>
          </a:p>
          <a:p>
            <a:r>
              <a:rPr lang="it-IT" sz="2800" dirty="0">
                <a:latin typeface="Times New Roman"/>
                <a:ea typeface="Times New Roman"/>
              </a:rPr>
              <a:t>La prima concerne la </a:t>
            </a:r>
            <a:r>
              <a:rPr lang="it-IT" sz="2800" i="1" dirty="0" err="1" smtClean="0">
                <a:latin typeface="Times New Roman"/>
                <a:ea typeface="Times New Roman"/>
              </a:rPr>
              <a:t>parentalità</a:t>
            </a:r>
            <a:r>
              <a:rPr lang="it-IT" sz="2800" dirty="0" smtClean="0">
                <a:latin typeface="Times New Roman"/>
                <a:ea typeface="Times New Roman"/>
              </a:rPr>
              <a:t>.</a:t>
            </a:r>
          </a:p>
          <a:p>
            <a:r>
              <a:rPr lang="it-IT" sz="2800" dirty="0" smtClean="0">
                <a:latin typeface="Times New Roman"/>
                <a:ea typeface="Times New Roman"/>
              </a:rPr>
              <a:t>La </a:t>
            </a:r>
            <a:r>
              <a:rPr lang="it-IT" sz="2800" dirty="0">
                <a:latin typeface="Times New Roman"/>
                <a:ea typeface="Times New Roman"/>
              </a:rPr>
              <a:t>seconda il </a:t>
            </a:r>
            <a:r>
              <a:rPr lang="it-IT" sz="2800" i="1" dirty="0" err="1">
                <a:latin typeface="Times New Roman"/>
                <a:ea typeface="Times New Roman"/>
              </a:rPr>
              <a:t>parentalismo</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41098423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La prima costante emerge da una attenta lettura delle ricerche francesi e italiane e concerne la </a:t>
            </a:r>
            <a:r>
              <a:rPr lang="it-IT" sz="2800" i="1" dirty="0">
                <a:latin typeface="Times New Roman"/>
                <a:ea typeface="Times New Roman"/>
              </a:rPr>
              <a:t>centralità della coppia coniugale all’interno della categoria storica di parentado, </a:t>
            </a:r>
            <a:r>
              <a:rPr lang="it-IT" sz="2800" dirty="0">
                <a:latin typeface="Times New Roman"/>
                <a:ea typeface="Times New Roman"/>
              </a:rPr>
              <a:t>o comunità familiare allargata. La famiglia formata da padre, madre e figliolanza risulta fondamentale per comprendere la trama delle relazioni familiari allargate tipiche del medioevo. La solidarietà parentale tra </a:t>
            </a:r>
            <a:r>
              <a:rPr lang="it-IT" sz="2800" i="1" dirty="0">
                <a:latin typeface="Times New Roman"/>
                <a:ea typeface="Times New Roman"/>
              </a:rPr>
              <a:t>cognati, compari e confratelli</a:t>
            </a:r>
            <a:r>
              <a:rPr lang="it-IT" sz="2800" dirty="0">
                <a:latin typeface="Times New Roman"/>
                <a:ea typeface="Times New Roman"/>
              </a:rPr>
              <a:t>, sia nelle città che nelle campagne medievali, ruota intorno a famiglie nucleari che compongono la famiglia allargata del parentado dall’età romanobarbarica (secolo V) all’età feudale (dal secolo IX al secolo XIII). </a:t>
            </a:r>
            <a:endParaRPr lang="it-IT" dirty="0"/>
          </a:p>
        </p:txBody>
      </p:sp>
    </p:spTree>
    <p:extLst>
      <p:ext uri="{BB962C8B-B14F-4D97-AF65-F5344CB8AC3E}">
        <p14:creationId xmlns:p14="http://schemas.microsoft.com/office/powerpoint/2010/main" val="17971173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lvl="0" algn="just">
              <a:buClr>
                <a:srgbClr val="D16349"/>
              </a:buClr>
            </a:pPr>
            <a:r>
              <a:rPr lang="it-IT" sz="2800" dirty="0">
                <a:latin typeface="Times New Roman"/>
                <a:ea typeface="Times New Roman"/>
              </a:rPr>
              <a:t>Valori familiari dell’età di mezzo sono la pace e l’onore, e spesso i matrimoni compongono l’unione tra famiglie in una società minacciata dalle faide e dal ricorso alle armi. La moglie si pone, pertanto, quale </a:t>
            </a:r>
            <a:r>
              <a:rPr lang="it-IT" sz="2800" i="1" dirty="0">
                <a:latin typeface="Times New Roman"/>
                <a:ea typeface="Times New Roman"/>
              </a:rPr>
              <a:t>anello di congiunzione</a:t>
            </a:r>
            <a:r>
              <a:rPr lang="it-IT" sz="2800" dirty="0">
                <a:latin typeface="Times New Roman"/>
                <a:ea typeface="Times New Roman"/>
              </a:rPr>
              <a:t> tra un lignaggio e l’altro. Il parentado garantisce </a:t>
            </a:r>
            <a:r>
              <a:rPr lang="it-IT" sz="2800" i="1" dirty="0">
                <a:latin typeface="Times New Roman"/>
                <a:ea typeface="Times New Roman"/>
              </a:rPr>
              <a:t>mutuo soccorso</a:t>
            </a:r>
            <a:r>
              <a:rPr lang="it-IT" sz="2800" dirty="0">
                <a:latin typeface="Times New Roman"/>
                <a:ea typeface="Times New Roman"/>
              </a:rPr>
              <a:t> tra famiglie e vicinato. A seconda del ceto sociale di appartenenza</a:t>
            </a:r>
            <a:r>
              <a:rPr lang="it-IT" sz="2800" i="1" dirty="0">
                <a:latin typeface="Times New Roman"/>
                <a:ea typeface="Times New Roman"/>
              </a:rPr>
              <a:t>, </a:t>
            </a:r>
            <a:r>
              <a:rPr lang="it-IT" sz="2800" dirty="0">
                <a:latin typeface="Times New Roman"/>
                <a:ea typeface="Times New Roman"/>
              </a:rPr>
              <a:t>famiglie e vicinati cooperano per il perseguimento di un obiettivo comune: la </a:t>
            </a:r>
            <a:r>
              <a:rPr lang="it-IT" sz="2800" i="1" dirty="0">
                <a:latin typeface="Times New Roman"/>
                <a:ea typeface="Times New Roman"/>
              </a:rPr>
              <a:t>decima</a:t>
            </a:r>
            <a:r>
              <a:rPr lang="it-IT" sz="2800" dirty="0">
                <a:latin typeface="Times New Roman"/>
                <a:ea typeface="Times New Roman"/>
              </a:rPr>
              <a:t> per il contado, il </a:t>
            </a:r>
            <a:r>
              <a:rPr lang="it-IT" sz="2800" i="1" dirty="0">
                <a:latin typeface="Times New Roman"/>
                <a:ea typeface="Times New Roman"/>
              </a:rPr>
              <a:t>profitto </a:t>
            </a:r>
            <a:r>
              <a:rPr lang="it-IT" sz="2800" dirty="0">
                <a:latin typeface="Times New Roman"/>
                <a:ea typeface="Times New Roman"/>
              </a:rPr>
              <a:t>per i grandi signori </a:t>
            </a:r>
            <a:r>
              <a:rPr lang="it-IT" sz="2800" dirty="0" smtClean="0">
                <a:latin typeface="Times New Roman"/>
                <a:ea typeface="Times New Roman"/>
              </a:rPr>
              <a:t>feudali, </a:t>
            </a:r>
            <a:r>
              <a:rPr lang="it-IT" sz="2800" dirty="0">
                <a:latin typeface="Times New Roman"/>
                <a:ea typeface="Times New Roman"/>
              </a:rPr>
              <a:t>e il </a:t>
            </a:r>
            <a:r>
              <a:rPr lang="it-IT" sz="2800" i="1" dirty="0" err="1">
                <a:latin typeface="Times New Roman"/>
                <a:ea typeface="Times New Roman"/>
              </a:rPr>
              <a:t>nomen</a:t>
            </a:r>
            <a:r>
              <a:rPr lang="it-IT" sz="2800" dirty="0">
                <a:latin typeface="Times New Roman"/>
                <a:ea typeface="Times New Roman"/>
              </a:rPr>
              <a:t> per gli aristocratici. </a:t>
            </a:r>
            <a:endParaRPr lang="it-IT" dirty="0"/>
          </a:p>
        </p:txBody>
      </p:sp>
    </p:spTree>
    <p:extLst>
      <p:ext uri="{BB962C8B-B14F-4D97-AF65-F5344CB8AC3E}">
        <p14:creationId xmlns:p14="http://schemas.microsoft.com/office/powerpoint/2010/main" val="3887195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seconda costante storica è individuabile sulla scorta della ricostruzione di Dominique </a:t>
            </a:r>
            <a:r>
              <a:rPr lang="it-IT" sz="2800" dirty="0" err="1">
                <a:latin typeface="Times New Roman"/>
                <a:ea typeface="Times New Roman"/>
              </a:rPr>
              <a:t>Barthélemy</a:t>
            </a:r>
            <a:r>
              <a:rPr lang="it-IT" sz="2800" dirty="0">
                <a:latin typeface="Times New Roman"/>
                <a:ea typeface="Times New Roman"/>
              </a:rPr>
              <a:t>, che definisce </a:t>
            </a:r>
            <a:r>
              <a:rPr lang="it-IT" sz="2800" i="1" dirty="0">
                <a:latin typeface="Times New Roman"/>
                <a:ea typeface="Times New Roman"/>
              </a:rPr>
              <a:t>matrimoni politici</a:t>
            </a:r>
            <a:r>
              <a:rPr lang="it-IT" sz="2800" dirty="0">
                <a:latin typeface="Times New Roman"/>
                <a:ea typeface="Times New Roman"/>
              </a:rPr>
              <a:t> le unioni atte a comporre i dissidi tra i grandi signori feudali. La conservazione del lignaggio è una costante dell’età di mezzo e coinvolge direttamente i privilegi dei </a:t>
            </a:r>
            <a:r>
              <a:rPr lang="it-IT" sz="2800" i="1" dirty="0" err="1">
                <a:latin typeface="Times New Roman"/>
                <a:ea typeface="Times New Roman"/>
              </a:rPr>
              <a:t>patres</a:t>
            </a:r>
            <a:r>
              <a:rPr lang="it-IT" sz="2800" dirty="0">
                <a:latin typeface="Times New Roman"/>
                <a:ea typeface="Times New Roman"/>
              </a:rPr>
              <a:t>. Tuttavia, ridurre le dinamiche familiari al </a:t>
            </a:r>
            <a:r>
              <a:rPr lang="it-IT" sz="2800" dirty="0" err="1">
                <a:latin typeface="Times New Roman"/>
                <a:ea typeface="Times New Roman"/>
              </a:rPr>
              <a:t>parentalismo</a:t>
            </a:r>
            <a:r>
              <a:rPr lang="it-IT" sz="2800" dirty="0">
                <a:latin typeface="Times New Roman"/>
                <a:ea typeface="Times New Roman"/>
              </a:rPr>
              <a:t> finirebbe per gettare ombra sulle dinamiche parentali stesse. </a:t>
            </a:r>
            <a:endParaRPr lang="it-IT" dirty="0"/>
          </a:p>
        </p:txBody>
      </p:sp>
    </p:spTree>
    <p:extLst>
      <p:ext uri="{BB962C8B-B14F-4D97-AF65-F5344CB8AC3E}">
        <p14:creationId xmlns:p14="http://schemas.microsoft.com/office/powerpoint/2010/main" val="216339413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medioevo, infatti, non è </a:t>
            </a:r>
            <a:r>
              <a:rPr lang="it-IT" sz="2800" dirty="0" smtClean="0">
                <a:latin typeface="Times New Roman"/>
                <a:ea typeface="Times New Roman"/>
              </a:rPr>
              <a:t>propriamente caratterizzato </a:t>
            </a:r>
            <a:r>
              <a:rPr lang="it-IT" sz="2800" dirty="0">
                <a:latin typeface="Times New Roman"/>
                <a:ea typeface="Times New Roman"/>
              </a:rPr>
              <a:t>da </a:t>
            </a:r>
            <a:r>
              <a:rPr lang="it-IT" sz="2800" i="1" dirty="0">
                <a:latin typeface="Times New Roman"/>
                <a:ea typeface="Times New Roman"/>
              </a:rPr>
              <a:t>matrimoni politici</a:t>
            </a:r>
            <a:r>
              <a:rPr lang="it-IT" sz="2800" dirty="0">
                <a:latin typeface="Times New Roman"/>
                <a:ea typeface="Times New Roman"/>
              </a:rPr>
              <a:t>, ma da un vero e proprio </a:t>
            </a:r>
            <a:r>
              <a:rPr lang="it-IT" sz="2800" i="1" dirty="0">
                <a:latin typeface="Times New Roman"/>
                <a:ea typeface="Times New Roman"/>
              </a:rPr>
              <a:t>politicismo matrimoniale</a:t>
            </a:r>
            <a:r>
              <a:rPr lang="it-IT" sz="2800" dirty="0">
                <a:latin typeface="Times New Roman"/>
                <a:ea typeface="Times New Roman"/>
              </a:rPr>
              <a:t>: non da eventi tipicamente familiari, ma da un movimento corporativistico di più ampio spessore; non dalla composizione di alleanze, ma dalla messa a punto di strategie; non dal primato della parentela, ma da quello del lignaggio. In sintesi: non dall’emergere della famiglia, ma dall’affermarsi del padre</a:t>
            </a:r>
            <a:r>
              <a:rPr lang="it-IT" sz="2800" dirty="0" smtClean="0">
                <a:latin typeface="Times New Roman"/>
                <a:ea typeface="Times New Roman"/>
              </a:rPr>
              <a:t>.</a:t>
            </a:r>
            <a:endParaRPr lang="it-IT" sz="1800" dirty="0">
              <a:latin typeface="Times New Roman"/>
              <a:ea typeface="Times New Roman"/>
            </a:endParaRPr>
          </a:p>
        </p:txBody>
      </p:sp>
    </p:spTree>
    <p:extLst>
      <p:ext uri="{BB962C8B-B14F-4D97-AF65-F5344CB8AC3E}">
        <p14:creationId xmlns:p14="http://schemas.microsoft.com/office/powerpoint/2010/main" val="158367318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cap="all" dirty="0" smtClean="0"/>
              <a:t>La ferita del cavaliere</a:t>
            </a:r>
            <a:endParaRPr lang="it-IT" cap="all"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Con l’avvento del sistema feudale (secolo IX), il nutrito (</a:t>
            </a:r>
            <a:r>
              <a:rPr lang="it-IT" sz="2800" i="1" dirty="0" err="1">
                <a:latin typeface="Times New Roman"/>
                <a:ea typeface="Times New Roman"/>
              </a:rPr>
              <a:t>cum</a:t>
            </a:r>
            <a:r>
              <a:rPr lang="it-IT" sz="2800" i="1" dirty="0">
                <a:latin typeface="Times New Roman"/>
                <a:ea typeface="Times New Roman"/>
              </a:rPr>
              <a:t> </a:t>
            </a:r>
            <a:r>
              <a:rPr lang="it-IT" sz="2800" i="1" dirty="0" err="1">
                <a:latin typeface="Times New Roman"/>
                <a:ea typeface="Times New Roman"/>
              </a:rPr>
              <a:t>panis</a:t>
            </a:r>
            <a:r>
              <a:rPr lang="it-IT" sz="2800" dirty="0">
                <a:latin typeface="Times New Roman"/>
                <a:ea typeface="Times New Roman"/>
              </a:rPr>
              <a:t>), figlio naturale o spirituale di un signore, riceve da questi una spada. L’investitura del cavaliere avviene mediante inginocchiamento dinanzi al padre naturale o adottivo; questi sortisce un colpo violento sulla spalla del figlio per saggiarne la resistenza. Dopo il rituale, il padre finanzia una </a:t>
            </a:r>
            <a:r>
              <a:rPr lang="it-IT" sz="2800" i="1" dirty="0">
                <a:latin typeface="Times New Roman"/>
                <a:ea typeface="Times New Roman"/>
              </a:rPr>
              <a:t>tournée</a:t>
            </a:r>
            <a:r>
              <a:rPr lang="it-IT" sz="2800" dirty="0">
                <a:latin typeface="Times New Roman"/>
                <a:ea typeface="Times New Roman"/>
              </a:rPr>
              <a:t> della durata di uno o due anni che conduce il cavaliere a errare per ottenere conquiste e liberarsi del giovanile ardore. Al ritorno, il cavaliere entra in urto con il padre e lo sfida apertamente, circondandosi dei compagni di ventura.</a:t>
            </a:r>
            <a:endParaRPr lang="it-IT" dirty="0"/>
          </a:p>
        </p:txBody>
      </p:sp>
    </p:spTree>
    <p:extLst>
      <p:ext uri="{BB962C8B-B14F-4D97-AF65-F5344CB8AC3E}">
        <p14:creationId xmlns:p14="http://schemas.microsoft.com/office/powerpoint/2010/main" val="24390809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padre, in termini simbolici, assume il carattere persecutorio della società medievale (governata dalla paura di cataclismi, guerre, epidemie, carestie, pestilenze) per obbligare il figlio alla </a:t>
            </a:r>
            <a:r>
              <a:rPr lang="it-IT" sz="2800" i="1" dirty="0">
                <a:latin typeface="Times New Roman"/>
                <a:ea typeface="Times New Roman"/>
              </a:rPr>
              <a:t>nascita sociale</a:t>
            </a:r>
            <a:r>
              <a:rPr lang="it-IT" sz="2800" dirty="0">
                <a:latin typeface="Times New Roman"/>
                <a:ea typeface="Times New Roman"/>
              </a:rPr>
              <a:t>. </a:t>
            </a:r>
            <a:endParaRPr lang="it-IT" sz="2800" dirty="0" smtClean="0">
              <a:latin typeface="Times New Roman"/>
              <a:ea typeface="Times New Roman"/>
            </a:endParaRPr>
          </a:p>
          <a:p>
            <a:pPr algn="just"/>
            <a:r>
              <a:rPr lang="it-IT" sz="2800" dirty="0" smtClean="0">
                <a:latin typeface="Times New Roman"/>
                <a:ea typeface="Times New Roman"/>
              </a:rPr>
              <a:t>La </a:t>
            </a:r>
            <a:r>
              <a:rPr lang="it-IT" sz="2800" i="1" dirty="0">
                <a:latin typeface="Times New Roman"/>
                <a:ea typeface="Times New Roman"/>
              </a:rPr>
              <a:t>ferita</a:t>
            </a:r>
            <a:r>
              <a:rPr lang="it-IT" sz="2800" dirty="0">
                <a:latin typeface="Times New Roman"/>
                <a:ea typeface="Times New Roman"/>
              </a:rPr>
              <a:t> paterna consente al cavaliere di spostare la paura dell’ignoto sul padre persecutore e di inseguire, pertanto, un proprio destino. Il signore è colui che fornisce al figlio la </a:t>
            </a:r>
            <a:r>
              <a:rPr lang="it-IT" sz="2800" i="1" dirty="0">
                <a:latin typeface="Times New Roman"/>
                <a:ea typeface="Times New Roman"/>
              </a:rPr>
              <a:t>corazza</a:t>
            </a:r>
            <a:r>
              <a:rPr lang="it-IT" sz="2800" dirty="0">
                <a:latin typeface="Times New Roman"/>
                <a:ea typeface="Times New Roman"/>
              </a:rPr>
              <a:t> (il </a:t>
            </a:r>
            <a:r>
              <a:rPr lang="it-IT" sz="2800" i="1" dirty="0">
                <a:latin typeface="Times New Roman"/>
                <a:ea typeface="Times New Roman"/>
              </a:rPr>
              <a:t>non-detto della spada</a:t>
            </a:r>
            <a:r>
              <a:rPr lang="it-IT" sz="2800" dirty="0">
                <a:latin typeface="Times New Roman"/>
                <a:ea typeface="Times New Roman"/>
              </a:rPr>
              <a:t>) per affrontare la sfida aperta dell’avventurarsi per il mondo.</a:t>
            </a:r>
            <a:endParaRPr lang="it-IT" dirty="0"/>
          </a:p>
        </p:txBody>
      </p:sp>
    </p:spTree>
    <p:extLst>
      <p:ext uri="{BB962C8B-B14F-4D97-AF65-F5344CB8AC3E}">
        <p14:creationId xmlns:p14="http://schemas.microsoft.com/office/powerpoint/2010/main" val="25818301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cap="all" dirty="0" err="1" smtClean="0"/>
              <a:t>moralitÀ</a:t>
            </a:r>
            <a:r>
              <a:rPr lang="it-IT" cap="all" dirty="0" smtClean="0"/>
              <a:t>, intelletto, mestiere</a:t>
            </a:r>
            <a:endParaRPr lang="it-IT" cap="all" dirty="0"/>
          </a:p>
        </p:txBody>
      </p:sp>
      <p:sp>
        <p:nvSpPr>
          <p:cNvPr id="3" name="Segnaposto contenuto 2"/>
          <p:cNvSpPr>
            <a:spLocks noGrp="1"/>
          </p:cNvSpPr>
          <p:nvPr>
            <p:ph sz="quarter" idx="1"/>
          </p:nvPr>
        </p:nvSpPr>
        <p:spPr/>
        <p:txBody>
          <a:bodyPr>
            <a:normAutofit lnSpcReduction="10000"/>
          </a:bodyPr>
          <a:lstStyle/>
          <a:p>
            <a:pPr algn="just"/>
            <a:r>
              <a:rPr lang="it-IT" sz="2800" dirty="0">
                <a:latin typeface="Times New Roman"/>
                <a:ea typeface="Times New Roman"/>
              </a:rPr>
              <a:t>La scelta monastica, in età medievale, è dettata da specifici motivi di natura patrimoniale: un erede in meno è una minaccia in meno all’ordine costituito. Per tale ragione, tra il VI e il IX secolo, l’esistenza del padre di famiglia si conclude sovente in un monastero: attraverso l’abito monastico, il padre si eleva a </a:t>
            </a:r>
            <a:r>
              <a:rPr lang="it-IT" sz="2800" i="1" dirty="0">
                <a:latin typeface="Times New Roman"/>
                <a:ea typeface="Times New Roman"/>
              </a:rPr>
              <a:t>Padre</a:t>
            </a:r>
            <a:r>
              <a:rPr lang="it-IT" sz="2800" dirty="0">
                <a:latin typeface="Times New Roman"/>
                <a:ea typeface="Times New Roman"/>
              </a:rPr>
              <a:t> garantendosi </a:t>
            </a:r>
            <a:r>
              <a:rPr lang="it-IT" sz="2800" dirty="0" smtClean="0">
                <a:latin typeface="Times New Roman"/>
                <a:ea typeface="Times New Roman"/>
              </a:rPr>
              <a:t>non solo la </a:t>
            </a:r>
            <a:r>
              <a:rPr lang="it-IT" sz="2800" dirty="0">
                <a:latin typeface="Times New Roman"/>
                <a:ea typeface="Times New Roman"/>
              </a:rPr>
              <a:t>commemorazione </a:t>
            </a:r>
            <a:r>
              <a:rPr lang="it-IT" sz="2800" dirty="0" smtClean="0">
                <a:latin typeface="Times New Roman"/>
                <a:ea typeface="Times New Roman"/>
              </a:rPr>
              <a:t>filiale, ma pure la </a:t>
            </a:r>
            <a:r>
              <a:rPr lang="it-IT" sz="2800" dirty="0">
                <a:latin typeface="Times New Roman"/>
                <a:ea typeface="Times New Roman"/>
              </a:rPr>
              <a:t>benevolenza delle comunità religiose. </a:t>
            </a:r>
            <a:endParaRPr lang="it-IT" sz="2800" dirty="0" smtClean="0">
              <a:latin typeface="Times New Roman"/>
              <a:ea typeface="Times New Roman"/>
            </a:endParaRPr>
          </a:p>
          <a:p>
            <a:pPr algn="just"/>
            <a:r>
              <a:rPr lang="it-IT" sz="2800" dirty="0" smtClean="0">
                <a:latin typeface="Times New Roman"/>
                <a:ea typeface="Times New Roman"/>
              </a:rPr>
              <a:t>Paternità </a:t>
            </a:r>
            <a:r>
              <a:rPr lang="it-IT" sz="2800" dirty="0">
                <a:latin typeface="Times New Roman"/>
                <a:ea typeface="Times New Roman"/>
              </a:rPr>
              <a:t>come </a:t>
            </a:r>
            <a:r>
              <a:rPr lang="it-IT" sz="2800" i="1" dirty="0">
                <a:latin typeface="Times New Roman"/>
                <a:ea typeface="Times New Roman"/>
              </a:rPr>
              <a:t>apprendistato</a:t>
            </a:r>
            <a:r>
              <a:rPr lang="it-IT" sz="2800" dirty="0">
                <a:latin typeface="Times New Roman"/>
                <a:ea typeface="Times New Roman"/>
              </a:rPr>
              <a:t> </a:t>
            </a:r>
            <a:r>
              <a:rPr lang="it-IT" sz="2800" i="1" dirty="0">
                <a:latin typeface="Times New Roman"/>
                <a:ea typeface="Times New Roman"/>
              </a:rPr>
              <a:t>morale</a:t>
            </a:r>
            <a:r>
              <a:rPr lang="it-IT" sz="2800" dirty="0">
                <a:latin typeface="Times New Roman"/>
                <a:ea typeface="Times New Roman"/>
              </a:rPr>
              <a:t>: questo il nucleo fondante i rapporti di </a:t>
            </a:r>
            <a:r>
              <a:rPr lang="it-IT" sz="2800" i="1" dirty="0" err="1">
                <a:latin typeface="Times New Roman"/>
                <a:ea typeface="Times New Roman"/>
              </a:rPr>
              <a:t>consorzialità</a:t>
            </a:r>
            <a:r>
              <a:rPr lang="it-IT" sz="2800" dirty="0">
                <a:latin typeface="Times New Roman"/>
                <a:ea typeface="Times New Roman"/>
              </a:rPr>
              <a:t> tra parentadi e monasteri in epoca medievale. </a:t>
            </a:r>
            <a:endParaRPr lang="it-IT" dirty="0"/>
          </a:p>
        </p:txBody>
      </p:sp>
    </p:spTree>
    <p:extLst>
      <p:ext uri="{BB962C8B-B14F-4D97-AF65-F5344CB8AC3E}">
        <p14:creationId xmlns:p14="http://schemas.microsoft.com/office/powerpoint/2010/main" val="19233672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smtClean="0">
                <a:latin typeface="Times New Roman"/>
                <a:ea typeface="Times New Roman"/>
              </a:rPr>
              <a:t>La </a:t>
            </a:r>
            <a:r>
              <a:rPr lang="it-IT" sz="2800" dirty="0">
                <a:latin typeface="Times New Roman"/>
                <a:ea typeface="Times New Roman"/>
              </a:rPr>
              <a:t>sacralità dei monasteri è riprodotta minuziosamente all’interno della casa nobiliare toscana tardomedievale: il padre, custode della tradizione, detiene all’interno della dimora uno studio privato in cui conserva memoriali – le famose </a:t>
            </a:r>
            <a:r>
              <a:rPr lang="it-IT" sz="2800" i="1" dirty="0">
                <a:latin typeface="Times New Roman"/>
                <a:ea typeface="Times New Roman"/>
              </a:rPr>
              <a:t>ricordanze dei padri di famiglia</a:t>
            </a:r>
            <a:r>
              <a:rPr lang="it-IT" sz="2800" dirty="0">
                <a:latin typeface="Times New Roman"/>
                <a:ea typeface="Times New Roman"/>
              </a:rPr>
              <a:t> – e vari documenti di grande valore per la perpetuazione della </a:t>
            </a:r>
            <a:r>
              <a:rPr lang="it-IT" sz="2800" i="1" dirty="0">
                <a:latin typeface="Times New Roman"/>
                <a:ea typeface="Times New Roman"/>
              </a:rPr>
              <a:t>storia familiare</a:t>
            </a:r>
            <a:r>
              <a:rPr lang="it-IT" sz="2800" dirty="0">
                <a:latin typeface="Times New Roman"/>
                <a:ea typeface="Times New Roman"/>
              </a:rPr>
              <a:t>. In questo santuario domestico, il padre tesse le lodi della dinastia con uno sguardo attento alla posterità: il padre, ovvero la Memoria, l’Intelletto. </a:t>
            </a:r>
            <a:endParaRPr lang="it-IT" dirty="0"/>
          </a:p>
        </p:txBody>
      </p:sp>
    </p:spTree>
    <p:extLst>
      <p:ext uri="{BB962C8B-B14F-4D97-AF65-F5344CB8AC3E}">
        <p14:creationId xmlns:p14="http://schemas.microsoft.com/office/powerpoint/2010/main" val="30404825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fontScale="92500" lnSpcReduction="10000"/>
          </a:bodyPr>
          <a:lstStyle/>
          <a:p>
            <a:pPr algn="just">
              <a:spcAft>
                <a:spcPts val="0"/>
              </a:spcAft>
            </a:pPr>
            <a:r>
              <a:rPr lang="it-IT" sz="2800" dirty="0">
                <a:latin typeface="Times New Roman"/>
                <a:ea typeface="Times New Roman"/>
              </a:rPr>
              <a:t>La terza forma di </a:t>
            </a:r>
            <a:r>
              <a:rPr lang="it-IT" sz="2800" dirty="0" err="1">
                <a:latin typeface="Times New Roman"/>
                <a:ea typeface="Times New Roman"/>
              </a:rPr>
              <a:t>consorzialità</a:t>
            </a:r>
            <a:r>
              <a:rPr lang="it-IT" sz="2800" dirty="0">
                <a:latin typeface="Times New Roman"/>
                <a:ea typeface="Times New Roman"/>
              </a:rPr>
              <a:t>, insieme a quella tra parentadi e monasteri e “tra generazioni”, è il rapporto che viene a istituirsi tra famiglie nella forma tipicamente medievale dell’apprendimento del </a:t>
            </a:r>
            <a:r>
              <a:rPr lang="it-IT" sz="2800" i="1" dirty="0">
                <a:latin typeface="Times New Roman"/>
                <a:ea typeface="Times New Roman"/>
              </a:rPr>
              <a:t>mestiere</a:t>
            </a:r>
            <a:r>
              <a:rPr lang="it-IT" sz="2800" dirty="0">
                <a:latin typeface="Times New Roman"/>
                <a:ea typeface="Times New Roman"/>
              </a:rPr>
              <a:t>. L’adolescente della classe artigiana, infatti, è spinto a formarsi “fuori del nido” e a condividere vita privata e mestiere con un </a:t>
            </a:r>
            <a:r>
              <a:rPr lang="it-IT" sz="2800" i="1" dirty="0">
                <a:latin typeface="Times New Roman"/>
                <a:ea typeface="Times New Roman"/>
              </a:rPr>
              <a:t>padrone</a:t>
            </a:r>
            <a:r>
              <a:rPr lang="it-IT" sz="2800" dirty="0">
                <a:latin typeface="Times New Roman"/>
                <a:ea typeface="Times New Roman"/>
              </a:rPr>
              <a:t> che assume il ruolo di tutore e di modello da emulare (apprendimento per imitazione).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Il </a:t>
            </a:r>
            <a:r>
              <a:rPr lang="it-IT" sz="2800" i="1" dirty="0">
                <a:latin typeface="Times New Roman"/>
                <a:ea typeface="Times New Roman"/>
              </a:rPr>
              <a:t>garzone</a:t>
            </a:r>
            <a:r>
              <a:rPr lang="it-IT" sz="2800" dirty="0">
                <a:latin typeface="Times New Roman"/>
                <a:ea typeface="Times New Roman"/>
              </a:rPr>
              <a:t>, in sintesi, è temporaneamente </a:t>
            </a:r>
            <a:r>
              <a:rPr lang="it-IT" sz="2800" i="1" dirty="0">
                <a:latin typeface="Times New Roman"/>
                <a:ea typeface="Times New Roman"/>
              </a:rPr>
              <a:t>adottato</a:t>
            </a:r>
            <a:r>
              <a:rPr lang="it-IT" sz="2800" dirty="0">
                <a:latin typeface="Times New Roman"/>
                <a:ea typeface="Times New Roman"/>
              </a:rPr>
              <a:t> da estranei: presta servizio domestico all’interno della nuova casa e apprende osservando il padrone, atto a fornire gli strumenti del mestiere (la </a:t>
            </a:r>
            <a:r>
              <a:rPr lang="it-IT" sz="2800" i="1" dirty="0">
                <a:latin typeface="Times New Roman"/>
                <a:ea typeface="Times New Roman"/>
              </a:rPr>
              <a:t>spada</a:t>
            </a:r>
            <a:r>
              <a:rPr lang="it-IT" sz="2800" dirty="0">
                <a:latin typeface="Times New Roman"/>
                <a:ea typeface="Times New Roman"/>
              </a:rPr>
              <a:t> del cavaliere).  </a:t>
            </a:r>
            <a:endParaRPr lang="it-IT" sz="2800" dirty="0">
              <a:effectLst/>
              <a:latin typeface="Times New Roman"/>
              <a:ea typeface="Times New Roman"/>
            </a:endParaRPr>
          </a:p>
        </p:txBody>
      </p:sp>
    </p:spTree>
    <p:extLst>
      <p:ext uri="{BB962C8B-B14F-4D97-AF65-F5344CB8AC3E}">
        <p14:creationId xmlns:p14="http://schemas.microsoft.com/office/powerpoint/2010/main" val="3132902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POSTULATI TEORETICI</a:t>
            </a:r>
            <a:endParaRPr lang="it-IT"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Crisi dei valori di marca paterna e crisi della politica sono due facce della stessa medaglia.</a:t>
            </a:r>
            <a:endParaRPr lang="it-IT" sz="1800" dirty="0">
              <a:latin typeface="Times New Roman"/>
              <a:ea typeface="Times New Roman"/>
            </a:endParaRPr>
          </a:p>
          <a:p>
            <a:pPr algn="just"/>
            <a:r>
              <a:rPr lang="it-IT" sz="2800" dirty="0">
                <a:latin typeface="Times New Roman"/>
                <a:ea typeface="Times New Roman"/>
              </a:rPr>
              <a:t>Le moderne famiglie abbisognano del padre quale </a:t>
            </a:r>
            <a:r>
              <a:rPr lang="it-IT" sz="2800" i="1" dirty="0">
                <a:latin typeface="Times New Roman"/>
                <a:ea typeface="Times New Roman"/>
              </a:rPr>
              <a:t>generatore di senso</a:t>
            </a:r>
            <a:r>
              <a:rPr lang="it-IT" sz="2800" dirty="0">
                <a:latin typeface="Times New Roman"/>
                <a:ea typeface="Times New Roman"/>
              </a:rPr>
              <a:t>. Un padre </a:t>
            </a:r>
            <a:r>
              <a:rPr lang="it-IT" sz="2800" dirty="0" smtClean="0">
                <a:latin typeface="Times New Roman"/>
                <a:ea typeface="Times New Roman"/>
              </a:rPr>
              <a:t>“tenero”, </a:t>
            </a:r>
            <a:r>
              <a:rPr lang="it-IT" sz="2800" dirty="0">
                <a:latin typeface="Times New Roman"/>
                <a:ea typeface="Times New Roman"/>
              </a:rPr>
              <a:t>infatti, incarna relazioni sociali </a:t>
            </a:r>
            <a:r>
              <a:rPr lang="it-IT" sz="2800" dirty="0" smtClean="0">
                <a:latin typeface="Times New Roman"/>
                <a:ea typeface="Times New Roman"/>
              </a:rPr>
              <a:t>centrate </a:t>
            </a:r>
            <a:r>
              <a:rPr lang="it-IT" sz="2800" dirty="0">
                <a:latin typeface="Times New Roman"/>
                <a:ea typeface="Times New Roman"/>
              </a:rPr>
              <a:t>sul bene comune.</a:t>
            </a:r>
            <a:endParaRPr lang="it-IT" dirty="0"/>
          </a:p>
        </p:txBody>
      </p:sp>
    </p:spTree>
    <p:extLst>
      <p:ext uri="{BB962C8B-B14F-4D97-AF65-F5344CB8AC3E}">
        <p14:creationId xmlns:p14="http://schemas.microsoft.com/office/powerpoint/2010/main" val="15452687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cap="all" dirty="0" smtClean="0"/>
              <a:t>Il padre, detentore del culto</a:t>
            </a:r>
            <a:endParaRPr lang="it-IT" cap="all"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Il tardo medioevo conosce lo sviluppo di una religiosità intimistica della quale il </a:t>
            </a:r>
            <a:r>
              <a:rPr lang="it-IT" sz="2800" i="1" dirty="0">
                <a:latin typeface="Times New Roman"/>
                <a:ea typeface="Times New Roman"/>
              </a:rPr>
              <a:t>padre di famiglia</a:t>
            </a:r>
            <a:r>
              <a:rPr lang="it-IT" sz="2800" dirty="0">
                <a:latin typeface="Times New Roman"/>
                <a:ea typeface="Times New Roman"/>
              </a:rPr>
              <a:t> diviene principale detentore: la formazione spirituale, in altri termini, diviene un affare di famiglia.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Il </a:t>
            </a:r>
            <a:r>
              <a:rPr lang="it-IT" sz="2800" dirty="0">
                <a:latin typeface="Times New Roman"/>
                <a:ea typeface="Times New Roman"/>
              </a:rPr>
              <a:t>padre di famiglia riunisce l’intera comunità familiare, legge ad alta voce i Testi Sacri, insegna ai bambini a pregare. La figura di Dio Padre, in estrema sintesi, è personificata dal padre, e la dottrina perde il suo carattere pubblico di comunione dei fedeli</a:t>
            </a:r>
            <a:r>
              <a:rPr lang="it-IT" sz="2800" dirty="0" smtClean="0">
                <a:latin typeface="Times New Roman"/>
                <a:ea typeface="Times New Roman"/>
              </a:rPr>
              <a:t>.</a:t>
            </a:r>
            <a:endParaRPr lang="it-IT" sz="2800" dirty="0">
              <a:latin typeface="Times New Roman"/>
              <a:ea typeface="Times New Roman"/>
            </a:endParaRPr>
          </a:p>
        </p:txBody>
      </p:sp>
    </p:spTree>
    <p:extLst>
      <p:ext uri="{BB962C8B-B14F-4D97-AF65-F5344CB8AC3E}">
        <p14:creationId xmlns:p14="http://schemas.microsoft.com/office/powerpoint/2010/main" val="7541082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CULTO DELLA VERGINE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L’antico germanesimo, fondato sull’ideologia della razza pura, prescrive alla donna la preservazione della propria verginità </a:t>
            </a:r>
            <a:r>
              <a:rPr lang="it-IT" sz="2800" dirty="0" smtClean="0">
                <a:latin typeface="Times New Roman"/>
                <a:ea typeface="Times New Roman"/>
              </a:rPr>
              <a:t>sino alle </a:t>
            </a:r>
            <a:r>
              <a:rPr lang="it-IT" sz="2800" dirty="0">
                <a:latin typeface="Times New Roman"/>
                <a:ea typeface="Times New Roman"/>
              </a:rPr>
              <a:t>nozze, sistematicamente indotte, e condanna l’adulterio femminile con pene corporali di una violenza inaudita. </a:t>
            </a:r>
            <a:endParaRPr lang="it-IT" sz="2800" dirty="0" smtClean="0">
              <a:latin typeface="Times New Roman"/>
              <a:ea typeface="Times New Roman"/>
            </a:endParaRPr>
          </a:p>
          <a:p>
            <a:pPr algn="just"/>
            <a:r>
              <a:rPr lang="it-IT" sz="2800" dirty="0">
                <a:latin typeface="Times New Roman"/>
                <a:ea typeface="Times New Roman"/>
              </a:rPr>
              <a:t>In linea diacronica, il tardo medioevo sviluppa il culto della Vergine Madre, imposto alle donne come simbolo di purezza. </a:t>
            </a:r>
            <a:endParaRPr lang="it-IT" dirty="0"/>
          </a:p>
        </p:txBody>
      </p:sp>
    </p:spTree>
    <p:extLst>
      <p:ext uri="{BB962C8B-B14F-4D97-AF65-F5344CB8AC3E}">
        <p14:creationId xmlns:p14="http://schemas.microsoft.com/office/powerpoint/2010/main" val="21178952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spcAft>
                <a:spcPts val="0"/>
              </a:spcAft>
            </a:pPr>
            <a:r>
              <a:rPr lang="it-IT" sz="2800" dirty="0">
                <a:latin typeface="Times New Roman"/>
                <a:ea typeface="Times New Roman"/>
              </a:rPr>
              <a:t>La nascita del culto mariano, secondo </a:t>
            </a:r>
            <a:r>
              <a:rPr lang="it-IT" sz="2800" dirty="0" err="1">
                <a:latin typeface="Times New Roman"/>
                <a:ea typeface="Times New Roman"/>
              </a:rPr>
              <a:t>Dieter</a:t>
            </a:r>
            <a:r>
              <a:rPr lang="it-IT" sz="2800" dirty="0">
                <a:latin typeface="Times New Roman"/>
                <a:ea typeface="Times New Roman"/>
              </a:rPr>
              <a:t> </a:t>
            </a:r>
            <a:r>
              <a:rPr lang="it-IT" sz="2800" dirty="0" err="1">
                <a:latin typeface="Times New Roman"/>
                <a:ea typeface="Times New Roman"/>
              </a:rPr>
              <a:t>Lenzen</a:t>
            </a:r>
            <a:r>
              <a:rPr lang="it-IT" sz="2800" dirty="0">
                <a:latin typeface="Times New Roman"/>
                <a:ea typeface="Times New Roman"/>
              </a:rPr>
              <a:t>, consente una </a:t>
            </a:r>
            <a:r>
              <a:rPr lang="it-IT" sz="2800" i="1" dirty="0">
                <a:latin typeface="Times New Roman"/>
                <a:ea typeface="Times New Roman"/>
              </a:rPr>
              <a:t>mediazione</a:t>
            </a:r>
            <a:r>
              <a:rPr lang="it-IT" sz="2800" dirty="0">
                <a:latin typeface="Times New Roman"/>
                <a:ea typeface="Times New Roman"/>
              </a:rPr>
              <a:t> tra il divino e l’umano laddove il ritorno del Cristo tarda a compiersi;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secondo </a:t>
            </a:r>
            <a:r>
              <a:rPr lang="it-IT" sz="2800" dirty="0">
                <a:latin typeface="Times New Roman"/>
                <a:ea typeface="Times New Roman"/>
              </a:rPr>
              <a:t>un’interpretazione materialistica del fenomeno, legittima l’atavismo germanico del culto della purezza rinnovatosi in età tarda come elogio dell’</a:t>
            </a:r>
            <a:r>
              <a:rPr lang="it-IT" sz="2800" i="1" dirty="0">
                <a:latin typeface="Times New Roman"/>
                <a:ea typeface="Times New Roman"/>
              </a:rPr>
              <a:t>onore</a:t>
            </a:r>
            <a:r>
              <a:rPr lang="it-IT" sz="2800" dirty="0">
                <a:latin typeface="Times New Roman"/>
                <a:ea typeface="Times New Roman"/>
              </a:rPr>
              <a:t>;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infine</a:t>
            </a:r>
            <a:r>
              <a:rPr lang="it-IT" sz="2800" dirty="0">
                <a:latin typeface="Times New Roman"/>
                <a:ea typeface="Times New Roman"/>
              </a:rPr>
              <a:t>, in chiave neo-personalistica, la Tenerezza della Vergine Madre e il suo </a:t>
            </a:r>
            <a:r>
              <a:rPr lang="it-IT" sz="2800" i="1" dirty="0">
                <a:latin typeface="Times New Roman"/>
                <a:ea typeface="Times New Roman"/>
              </a:rPr>
              <a:t>Sì</a:t>
            </a:r>
            <a:r>
              <a:rPr lang="it-IT" sz="2800" dirty="0">
                <a:latin typeface="Times New Roman"/>
                <a:ea typeface="Times New Roman"/>
              </a:rPr>
              <a:t> alla chiamata del Padre ne fanno la coraggiosa incarnazione della Tenerezza di Dio.  </a:t>
            </a:r>
            <a:endParaRPr lang="it-IT" dirty="0"/>
          </a:p>
        </p:txBody>
      </p:sp>
    </p:spTree>
    <p:extLst>
      <p:ext uri="{BB962C8B-B14F-4D97-AF65-F5344CB8AC3E}">
        <p14:creationId xmlns:p14="http://schemas.microsoft.com/office/powerpoint/2010/main" val="17507308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PROGETTUALITÀ LIBERANTE</a:t>
            </a:r>
            <a:endParaRPr lang="it-IT" dirty="0"/>
          </a:p>
        </p:txBody>
      </p:sp>
      <p:sp>
        <p:nvSpPr>
          <p:cNvPr id="3" name="Segnaposto contenuto 2"/>
          <p:cNvSpPr>
            <a:spLocks noGrp="1"/>
          </p:cNvSpPr>
          <p:nvPr>
            <p:ph sz="quarter" idx="1"/>
          </p:nvPr>
        </p:nvSpPr>
        <p:spPr/>
        <p:txBody>
          <a:bodyPr/>
          <a:lstStyle/>
          <a:p>
            <a:pPr lvl="0" algn="just">
              <a:buClr>
                <a:srgbClr val="D16349"/>
              </a:buClr>
            </a:pPr>
            <a:r>
              <a:rPr lang="it-IT" sz="2600" dirty="0">
                <a:solidFill>
                  <a:prstClr val="black"/>
                </a:solidFill>
                <a:latin typeface="Times New Roman"/>
                <a:ea typeface="Times New Roman"/>
              </a:rPr>
              <a:t>Fornendo al figlio la </a:t>
            </a:r>
            <a:r>
              <a:rPr lang="it-IT" sz="2600" i="1" dirty="0">
                <a:solidFill>
                  <a:prstClr val="black"/>
                </a:solidFill>
                <a:latin typeface="Times New Roman"/>
                <a:ea typeface="Times New Roman"/>
              </a:rPr>
              <a:t>corazza </a:t>
            </a:r>
            <a:r>
              <a:rPr lang="it-IT" sz="2600" dirty="0">
                <a:solidFill>
                  <a:prstClr val="black"/>
                </a:solidFill>
                <a:latin typeface="Times New Roman"/>
                <a:ea typeface="Times New Roman"/>
              </a:rPr>
              <a:t>(</a:t>
            </a:r>
            <a:r>
              <a:rPr lang="it-IT" sz="2600" i="1" dirty="0">
                <a:solidFill>
                  <a:prstClr val="black"/>
                </a:solidFill>
                <a:latin typeface="Times New Roman"/>
                <a:ea typeface="Times New Roman"/>
              </a:rPr>
              <a:t>cuore e coraggio</a:t>
            </a:r>
            <a:r>
              <a:rPr lang="it-IT" sz="2600" dirty="0">
                <a:solidFill>
                  <a:prstClr val="black"/>
                </a:solidFill>
                <a:latin typeface="Times New Roman"/>
                <a:ea typeface="Times New Roman"/>
              </a:rPr>
              <a:t>) ed educando la figlia al </a:t>
            </a:r>
            <a:r>
              <a:rPr lang="it-IT" sz="2600" i="1" dirty="0">
                <a:solidFill>
                  <a:prstClr val="black"/>
                </a:solidFill>
                <a:latin typeface="Times New Roman"/>
                <a:ea typeface="Times New Roman"/>
              </a:rPr>
              <a:t>coraggio vocazionale </a:t>
            </a:r>
            <a:r>
              <a:rPr lang="it-IT" sz="2600" dirty="0">
                <a:solidFill>
                  <a:prstClr val="black"/>
                </a:solidFill>
                <a:latin typeface="Times New Roman"/>
                <a:ea typeface="Times New Roman"/>
              </a:rPr>
              <a:t>(pur sempre </a:t>
            </a:r>
            <a:r>
              <a:rPr lang="it-IT" sz="2600" i="1" dirty="0">
                <a:solidFill>
                  <a:prstClr val="black"/>
                </a:solidFill>
                <a:latin typeface="Times New Roman"/>
                <a:ea typeface="Times New Roman"/>
              </a:rPr>
              <a:t>cuore e coraggio</a:t>
            </a:r>
            <a:r>
              <a:rPr lang="it-IT" sz="2600" dirty="0">
                <a:solidFill>
                  <a:prstClr val="black"/>
                </a:solidFill>
                <a:latin typeface="Times New Roman"/>
                <a:ea typeface="Times New Roman"/>
              </a:rPr>
              <a:t>), i nuovi padri scelgono di educare alla </a:t>
            </a:r>
            <a:r>
              <a:rPr lang="it-IT" sz="2600" i="1" dirty="0">
                <a:solidFill>
                  <a:prstClr val="black"/>
                </a:solidFill>
                <a:latin typeface="Times New Roman"/>
                <a:ea typeface="Times New Roman"/>
              </a:rPr>
              <a:t>progettualità liberante</a:t>
            </a:r>
            <a:r>
              <a:rPr lang="it-IT" sz="2600" dirty="0">
                <a:solidFill>
                  <a:prstClr val="black"/>
                </a:solidFill>
                <a:latin typeface="Times New Roman"/>
                <a:ea typeface="Times New Roman"/>
              </a:rPr>
              <a:t>.</a:t>
            </a:r>
          </a:p>
          <a:p>
            <a:endParaRPr lang="it-IT" dirty="0"/>
          </a:p>
        </p:txBody>
      </p:sp>
    </p:spTree>
    <p:extLst>
      <p:ext uri="{BB962C8B-B14F-4D97-AF65-F5344CB8AC3E}">
        <p14:creationId xmlns:p14="http://schemas.microsoft.com/office/powerpoint/2010/main" val="24084085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L’IGNORANZA DELLA PATERNITÀ</a:t>
            </a:r>
            <a:endParaRPr lang="it-IT" dirty="0"/>
          </a:p>
        </p:txBody>
      </p:sp>
      <p:sp>
        <p:nvSpPr>
          <p:cNvPr id="3" name="Segnaposto contenuto 2"/>
          <p:cNvSpPr>
            <a:spLocks noGrp="1"/>
          </p:cNvSpPr>
          <p:nvPr>
            <p:ph sz="quarter" idx="1"/>
          </p:nvPr>
        </p:nvSpPr>
        <p:spPr/>
        <p:txBody>
          <a:bodyPr/>
          <a:lstStyle/>
          <a:p>
            <a:pPr lvl="0" algn="just">
              <a:buClr>
                <a:srgbClr val="D16349"/>
              </a:buClr>
            </a:pPr>
            <a:r>
              <a:rPr lang="it-IT" sz="2800" dirty="0">
                <a:solidFill>
                  <a:prstClr val="black"/>
                </a:solidFill>
                <a:latin typeface="Times New Roman"/>
                <a:ea typeface="Times New Roman"/>
              </a:rPr>
              <a:t>Johann Jakob </a:t>
            </a:r>
            <a:r>
              <a:rPr lang="it-IT" sz="2800" dirty="0" err="1">
                <a:solidFill>
                  <a:prstClr val="black"/>
                </a:solidFill>
                <a:latin typeface="Times New Roman"/>
                <a:ea typeface="Times New Roman"/>
              </a:rPr>
              <a:t>Bachofen</a:t>
            </a:r>
            <a:r>
              <a:rPr lang="it-IT" sz="2800" dirty="0">
                <a:solidFill>
                  <a:prstClr val="black"/>
                </a:solidFill>
                <a:latin typeface="Times New Roman"/>
                <a:ea typeface="Times New Roman"/>
              </a:rPr>
              <a:t> conduce studi etnografici in Libia constatando come la paternità, nelle comunità </a:t>
            </a:r>
            <a:r>
              <a:rPr lang="it-IT" sz="2800" dirty="0" err="1">
                <a:solidFill>
                  <a:prstClr val="black"/>
                </a:solidFill>
                <a:latin typeface="Times New Roman"/>
                <a:ea typeface="Times New Roman"/>
              </a:rPr>
              <a:t>pre</a:t>
            </a:r>
            <a:r>
              <a:rPr lang="it-IT" sz="2800" dirty="0">
                <a:solidFill>
                  <a:prstClr val="black"/>
                </a:solidFill>
                <a:latin typeface="Times New Roman"/>
                <a:ea typeface="Times New Roman"/>
              </a:rPr>
              <a:t>-scientifiche, sia designata solo sulla base di una presunta somiglianza del figlio con il padre. Per tale ragione, egli definisce l’essere padre pura “finzione”. </a:t>
            </a:r>
            <a:endParaRPr lang="it-IT" dirty="0">
              <a:solidFill>
                <a:prstClr val="black"/>
              </a:solidFill>
            </a:endParaRPr>
          </a:p>
        </p:txBody>
      </p:sp>
    </p:spTree>
    <p:extLst>
      <p:ext uri="{BB962C8B-B14F-4D97-AF65-F5344CB8AC3E}">
        <p14:creationId xmlns:p14="http://schemas.microsoft.com/office/powerpoint/2010/main" val="398106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a:t>
            </a:r>
            <a:r>
              <a:rPr lang="it-IT" sz="2800" dirty="0" err="1">
                <a:latin typeface="Times New Roman"/>
                <a:ea typeface="Times New Roman"/>
              </a:rPr>
              <a:t>Dieter</a:t>
            </a:r>
            <a:r>
              <a:rPr lang="it-IT" sz="2800" dirty="0">
                <a:latin typeface="Times New Roman"/>
                <a:ea typeface="Times New Roman"/>
              </a:rPr>
              <a:t> </a:t>
            </a:r>
            <a:r>
              <a:rPr lang="it-IT" sz="2800" dirty="0" err="1">
                <a:latin typeface="Times New Roman"/>
                <a:ea typeface="Times New Roman"/>
              </a:rPr>
              <a:t>Lenzen</a:t>
            </a:r>
            <a:r>
              <a:rPr lang="it-IT" sz="2800" dirty="0">
                <a:latin typeface="Times New Roman"/>
                <a:ea typeface="Times New Roman"/>
              </a:rPr>
              <a:t> e Jacques </a:t>
            </a:r>
            <a:r>
              <a:rPr lang="it-IT" sz="2800" dirty="0" err="1">
                <a:latin typeface="Times New Roman"/>
                <a:ea typeface="Times New Roman"/>
              </a:rPr>
              <a:t>Dupuis</a:t>
            </a:r>
            <a:r>
              <a:rPr lang="it-IT" sz="2800" dirty="0">
                <a:latin typeface="Times New Roman"/>
                <a:ea typeface="Times New Roman"/>
              </a:rPr>
              <a:t>, solo con il passaggio dal Paleolitico al Neolitico e con le pratiche di allevamento semilibero sorge la consapevolezza della paternità come processo fisiologico. L’errore </a:t>
            </a:r>
            <a:r>
              <a:rPr lang="it-IT" sz="2800" dirty="0" smtClean="0">
                <a:latin typeface="Times New Roman"/>
                <a:ea typeface="Times New Roman"/>
              </a:rPr>
              <a:t>compiuto </a:t>
            </a:r>
            <a:r>
              <a:rPr lang="it-IT" sz="2800" dirty="0">
                <a:latin typeface="Times New Roman"/>
                <a:ea typeface="Times New Roman"/>
              </a:rPr>
              <a:t>da entrambi consiste nel considerare attendibili gli studi </a:t>
            </a:r>
            <a:r>
              <a:rPr lang="it-IT" sz="2800" dirty="0" err="1">
                <a:latin typeface="Times New Roman"/>
                <a:ea typeface="Times New Roman"/>
              </a:rPr>
              <a:t>etnoarcheologici</a:t>
            </a:r>
            <a:r>
              <a:rPr lang="it-IT" sz="2800" dirty="0">
                <a:latin typeface="Times New Roman"/>
                <a:ea typeface="Times New Roman"/>
              </a:rPr>
              <a:t>, che confondono le comunità </a:t>
            </a:r>
            <a:r>
              <a:rPr lang="it-IT" sz="2800" dirty="0" err="1">
                <a:latin typeface="Times New Roman"/>
                <a:ea typeface="Times New Roman"/>
              </a:rPr>
              <a:t>pre</a:t>
            </a:r>
            <a:r>
              <a:rPr lang="it-IT" sz="2800" dirty="0">
                <a:latin typeface="Times New Roman"/>
                <a:ea typeface="Times New Roman"/>
              </a:rPr>
              <a:t>-scientifiche con quelle primitive. </a:t>
            </a:r>
            <a:endParaRPr lang="it-IT" dirty="0"/>
          </a:p>
        </p:txBody>
      </p:sp>
    </p:spTree>
    <p:extLst>
      <p:ext uri="{BB962C8B-B14F-4D97-AF65-F5344CB8AC3E}">
        <p14:creationId xmlns:p14="http://schemas.microsoft.com/office/powerpoint/2010/main" val="1744054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pPr algn="just"/>
            <a:r>
              <a:rPr lang="it-IT" sz="2800" dirty="0">
                <a:latin typeface="Times New Roman"/>
                <a:ea typeface="Times New Roman"/>
              </a:rPr>
              <a:t>Gli studi di </a:t>
            </a:r>
            <a:r>
              <a:rPr lang="it-IT" sz="2800" dirty="0" err="1">
                <a:latin typeface="Times New Roman"/>
                <a:ea typeface="Times New Roman"/>
              </a:rPr>
              <a:t>Bronislaw</a:t>
            </a:r>
            <a:r>
              <a:rPr lang="it-IT" sz="2800" dirty="0">
                <a:latin typeface="Times New Roman"/>
                <a:ea typeface="Times New Roman"/>
              </a:rPr>
              <a:t> </a:t>
            </a:r>
            <a:r>
              <a:rPr lang="it-IT" sz="2800" dirty="0" err="1">
                <a:latin typeface="Times New Roman"/>
                <a:ea typeface="Times New Roman"/>
              </a:rPr>
              <a:t>Malinowski</a:t>
            </a:r>
            <a:r>
              <a:rPr lang="it-IT" sz="2800" dirty="0">
                <a:latin typeface="Times New Roman"/>
                <a:ea typeface="Times New Roman"/>
              </a:rPr>
              <a:t> nelle Isole </a:t>
            </a:r>
            <a:r>
              <a:rPr lang="it-IT" sz="2800" dirty="0" err="1">
                <a:latin typeface="Times New Roman"/>
                <a:ea typeface="Times New Roman"/>
              </a:rPr>
              <a:t>Trobriand</a:t>
            </a:r>
            <a:r>
              <a:rPr lang="it-IT" sz="2800" dirty="0">
                <a:latin typeface="Times New Roman"/>
                <a:ea typeface="Times New Roman"/>
              </a:rPr>
              <a:t>, in Melanesia, dimostrano come presso queste comunità la discendenza si determini in linea materna (teoria dell’avuncolato). L’</a:t>
            </a:r>
            <a:r>
              <a:rPr lang="it-IT" sz="2800" dirty="0" err="1">
                <a:latin typeface="Times New Roman"/>
                <a:ea typeface="Times New Roman"/>
              </a:rPr>
              <a:t>avuncolo</a:t>
            </a:r>
            <a:r>
              <a:rPr lang="it-IT" sz="2800" dirty="0">
                <a:latin typeface="Times New Roman"/>
                <a:ea typeface="Times New Roman"/>
              </a:rPr>
              <a:t>, o zio materno, svolge il ruolo educativo e tutelare di padre a partire dall’adolescenza del figlio; ma il padre fisiologico, per quanto siano ignote le proprietà fecondative del liquido seminale, si occupa delle cure primarie. </a:t>
            </a:r>
            <a:endParaRPr lang="it-IT" dirty="0"/>
          </a:p>
        </p:txBody>
      </p:sp>
    </p:spTree>
    <p:extLst>
      <p:ext uri="{BB962C8B-B14F-4D97-AF65-F5344CB8AC3E}">
        <p14:creationId xmlns:p14="http://schemas.microsoft.com/office/powerpoint/2010/main" val="3994379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lvl="0" algn="just">
              <a:buClr>
                <a:srgbClr val="D16349"/>
              </a:buClr>
            </a:pPr>
            <a:r>
              <a:rPr lang="it-IT" sz="2600" dirty="0">
                <a:solidFill>
                  <a:prstClr val="black"/>
                </a:solidFill>
                <a:latin typeface="Times New Roman"/>
                <a:ea typeface="Times New Roman"/>
              </a:rPr>
              <a:t>La </a:t>
            </a:r>
            <a:r>
              <a:rPr lang="it-IT" sz="2600" i="1" dirty="0" err="1">
                <a:solidFill>
                  <a:prstClr val="black"/>
                </a:solidFill>
                <a:latin typeface="Times New Roman"/>
                <a:ea typeface="Times New Roman"/>
              </a:rPr>
              <a:t>couvade</a:t>
            </a:r>
            <a:r>
              <a:rPr lang="it-IT" sz="2600" dirty="0">
                <a:solidFill>
                  <a:prstClr val="black"/>
                </a:solidFill>
                <a:latin typeface="Times New Roman"/>
                <a:ea typeface="Times New Roman"/>
              </a:rPr>
              <a:t>, ritenuta da Margaret Mead processo di imitazione del puerperio (periodo </a:t>
            </a:r>
            <a:r>
              <a:rPr lang="it-IT" sz="2600" i="1" dirty="0">
                <a:solidFill>
                  <a:prstClr val="black"/>
                </a:solidFill>
                <a:latin typeface="Times New Roman"/>
                <a:ea typeface="Times New Roman"/>
              </a:rPr>
              <a:t>post </a:t>
            </a:r>
            <a:r>
              <a:rPr lang="it-IT" sz="2600" i="1" dirty="0" err="1">
                <a:solidFill>
                  <a:prstClr val="black"/>
                </a:solidFill>
                <a:latin typeface="Times New Roman"/>
                <a:ea typeface="Times New Roman"/>
              </a:rPr>
              <a:t>partum</a:t>
            </a:r>
            <a:r>
              <a:rPr lang="it-IT" sz="2600" dirty="0">
                <a:solidFill>
                  <a:prstClr val="black"/>
                </a:solidFill>
                <a:latin typeface="Times New Roman"/>
                <a:ea typeface="Times New Roman"/>
              </a:rPr>
              <a:t>), è riscontata in località ove il travaglio non implica la giacenza a letto della madre dopo il parto (Martin </a:t>
            </a:r>
            <a:r>
              <a:rPr lang="it-IT" sz="2600" dirty="0" err="1">
                <a:solidFill>
                  <a:prstClr val="black"/>
                </a:solidFill>
                <a:latin typeface="Times New Roman"/>
                <a:ea typeface="Times New Roman"/>
              </a:rPr>
              <a:t>Greenberg</a:t>
            </a:r>
            <a:r>
              <a:rPr lang="it-IT" sz="2600" dirty="0">
                <a:solidFill>
                  <a:prstClr val="black"/>
                </a:solidFill>
                <a:latin typeface="Times New Roman"/>
                <a:ea typeface="Times New Roman"/>
              </a:rPr>
              <a:t> descrive la </a:t>
            </a:r>
            <a:r>
              <a:rPr lang="it-IT" sz="2600" i="1" dirty="0" err="1">
                <a:solidFill>
                  <a:prstClr val="black"/>
                </a:solidFill>
                <a:latin typeface="Times New Roman"/>
                <a:ea typeface="Times New Roman"/>
              </a:rPr>
              <a:t>couvade</a:t>
            </a:r>
            <a:r>
              <a:rPr lang="it-IT" sz="2600" dirty="0">
                <a:solidFill>
                  <a:prstClr val="black"/>
                </a:solidFill>
                <a:latin typeface="Times New Roman"/>
                <a:ea typeface="Times New Roman"/>
              </a:rPr>
              <a:t> come meccanismo maschile di difesa nei confronti dell’invidia del neonato). </a:t>
            </a:r>
            <a:endParaRPr lang="it-IT" sz="2500" dirty="0">
              <a:solidFill>
                <a:prstClr val="black"/>
              </a:solidFill>
            </a:endParaRPr>
          </a:p>
        </p:txBody>
      </p:sp>
    </p:spTree>
    <p:extLst>
      <p:ext uri="{BB962C8B-B14F-4D97-AF65-F5344CB8AC3E}">
        <p14:creationId xmlns:p14="http://schemas.microsoft.com/office/powerpoint/2010/main" val="407861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Cohen e </a:t>
            </a:r>
            <a:r>
              <a:rPr lang="it-IT" sz="2800" dirty="0" err="1">
                <a:latin typeface="Times New Roman"/>
                <a:ea typeface="Times New Roman"/>
              </a:rPr>
              <a:t>Bennet</a:t>
            </a:r>
            <a:r>
              <a:rPr lang="it-IT" sz="2800" dirty="0">
                <a:latin typeface="Times New Roman"/>
                <a:ea typeface="Times New Roman"/>
              </a:rPr>
              <a:t> introducono la “teoria della base fisiologica del comportamento paterno”: a differenza degli altri mammiferi, il neonato necessita per lungo tempo di adeguate cure materne, impossibili da elargire in assenza di un padre che tuteli accortamente la madre. L’atavica ignoranza della paternità, pertanto, riguarda l’inabilità a correlare processualmente fecondazione e nascita, ma non la messa in atto di adeguate e sollecite cure paterne. </a:t>
            </a:r>
            <a:endParaRPr lang="it-IT" dirty="0"/>
          </a:p>
        </p:txBody>
      </p:sp>
    </p:spTree>
    <p:extLst>
      <p:ext uri="{BB962C8B-B14F-4D97-AF65-F5344CB8AC3E}">
        <p14:creationId xmlns:p14="http://schemas.microsoft.com/office/powerpoint/2010/main" val="3782172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PADRE NELL’ANTICA GRECIA</a:t>
            </a:r>
            <a:endParaRPr lang="it-IT" dirty="0"/>
          </a:p>
        </p:txBody>
      </p:sp>
      <p:sp>
        <p:nvSpPr>
          <p:cNvPr id="3" name="Segnaposto contenuto 2"/>
          <p:cNvSpPr>
            <a:spLocks noGrp="1"/>
          </p:cNvSpPr>
          <p:nvPr>
            <p:ph sz="quarter" idx="1"/>
          </p:nvPr>
        </p:nvSpPr>
        <p:spPr/>
        <p:txBody>
          <a:bodyPr>
            <a:normAutofit fontScale="92500" lnSpcReduction="10000"/>
          </a:bodyPr>
          <a:lstStyle/>
          <a:p>
            <a:pPr algn="just">
              <a:spcAft>
                <a:spcPts val="0"/>
              </a:spcAft>
            </a:pPr>
            <a:r>
              <a:rPr lang="it-IT" sz="2800" dirty="0">
                <a:latin typeface="Times New Roman"/>
                <a:ea typeface="Times New Roman"/>
              </a:rPr>
              <a:t>Nel periodo classico (500-323 a. C.), l’antica Grecia conosce un’inedita forma di</a:t>
            </a:r>
            <a:r>
              <a:rPr lang="it-IT" sz="2800" i="1" dirty="0">
                <a:latin typeface="Times New Roman"/>
                <a:ea typeface="Times New Roman"/>
              </a:rPr>
              <a:t> </a:t>
            </a:r>
            <a:r>
              <a:rPr lang="it-IT" sz="2800" i="1" dirty="0" err="1">
                <a:latin typeface="Times New Roman"/>
                <a:ea typeface="Times New Roman"/>
              </a:rPr>
              <a:t>agoghè</a:t>
            </a:r>
            <a:r>
              <a:rPr lang="it-IT" sz="2800" i="1" dirty="0">
                <a:latin typeface="Times New Roman"/>
                <a:ea typeface="Times New Roman"/>
              </a:rPr>
              <a:t> </a:t>
            </a:r>
            <a:r>
              <a:rPr lang="it-IT" sz="2800" dirty="0">
                <a:latin typeface="Times New Roman"/>
                <a:ea typeface="Times New Roman"/>
              </a:rPr>
              <a:t>aristocratica, istituzionalizzata successivamente a Sparta: la pederastia iniziatica, o amore carnale tra </a:t>
            </a:r>
            <a:r>
              <a:rPr lang="it-IT" sz="2800" i="1" dirty="0" err="1">
                <a:latin typeface="Times New Roman"/>
                <a:ea typeface="Times New Roman"/>
              </a:rPr>
              <a:t>erastès</a:t>
            </a:r>
            <a:r>
              <a:rPr lang="it-IT" sz="2800" dirty="0">
                <a:latin typeface="Times New Roman"/>
                <a:ea typeface="Times New Roman"/>
              </a:rPr>
              <a:t> ed </a:t>
            </a:r>
            <a:r>
              <a:rPr lang="it-IT" sz="2800" i="1" dirty="0" err="1">
                <a:latin typeface="Times New Roman"/>
                <a:ea typeface="Times New Roman"/>
              </a:rPr>
              <a:t>eròmenos</a:t>
            </a:r>
            <a:r>
              <a:rPr lang="it-IT" sz="2800" dirty="0">
                <a:latin typeface="Times New Roman"/>
                <a:ea typeface="Times New Roman"/>
              </a:rPr>
              <a:t>.</a:t>
            </a:r>
            <a:r>
              <a:rPr lang="it-IT" sz="1800" dirty="0">
                <a:latin typeface="Times New Roman"/>
                <a:ea typeface="Times New Roman"/>
              </a:rPr>
              <a:t> </a:t>
            </a:r>
            <a:r>
              <a:rPr lang="it-IT" sz="2800" dirty="0">
                <a:latin typeface="Times New Roman"/>
                <a:ea typeface="Times New Roman"/>
              </a:rPr>
              <a:t>Una pratica </a:t>
            </a:r>
            <a:r>
              <a:rPr lang="it-IT" sz="2800" dirty="0" err="1">
                <a:latin typeface="Times New Roman"/>
                <a:ea typeface="Times New Roman"/>
              </a:rPr>
              <a:t>paidetica</a:t>
            </a:r>
            <a:r>
              <a:rPr lang="it-IT" sz="2800" dirty="0">
                <a:latin typeface="Times New Roman"/>
                <a:ea typeface="Times New Roman"/>
              </a:rPr>
              <a:t> culturalmente connotata: secondo Claude </a:t>
            </a:r>
            <a:r>
              <a:rPr lang="it-IT" sz="2800" dirty="0" err="1">
                <a:latin typeface="Times New Roman"/>
                <a:ea typeface="Times New Roman"/>
              </a:rPr>
              <a:t>Calame</a:t>
            </a:r>
            <a:r>
              <a:rPr lang="it-IT" sz="2800" dirty="0">
                <a:latin typeface="Times New Roman"/>
                <a:ea typeface="Times New Roman"/>
              </a:rPr>
              <a:t>, il rapporto tra uomini adulti e adolescenti di sesso maschile costituisce una forma di attualizzazione dell’ambiguità adolescenziale, e, attraverso la trasmissione simbolica dell’</a:t>
            </a:r>
            <a:r>
              <a:rPr lang="it-IT" sz="2800" i="1" dirty="0" err="1">
                <a:latin typeface="Times New Roman"/>
                <a:ea typeface="Times New Roman"/>
              </a:rPr>
              <a:t>aretè</a:t>
            </a:r>
            <a:r>
              <a:rPr lang="it-IT" sz="2800" dirty="0">
                <a:latin typeface="Times New Roman"/>
                <a:ea typeface="Times New Roman"/>
              </a:rPr>
              <a:t>, mira alla formazione spirituale dell’educando. Si tratta di una sorta di educazione virile in cui l’</a:t>
            </a:r>
            <a:r>
              <a:rPr lang="it-IT" sz="2800" i="1" dirty="0" err="1">
                <a:latin typeface="Times New Roman"/>
                <a:ea typeface="Times New Roman"/>
              </a:rPr>
              <a:t>eròmenos</a:t>
            </a:r>
            <a:r>
              <a:rPr lang="it-IT" sz="2800" dirty="0">
                <a:latin typeface="Times New Roman"/>
                <a:ea typeface="Times New Roman"/>
              </a:rPr>
              <a:t> apprende a confrontarsi con le doti belliche, morali, civili e politiche dell’</a:t>
            </a:r>
            <a:r>
              <a:rPr lang="it-IT" sz="2800" i="1" dirty="0" err="1">
                <a:latin typeface="Times New Roman"/>
                <a:ea typeface="Times New Roman"/>
              </a:rPr>
              <a:t>erastès</a:t>
            </a:r>
            <a:r>
              <a:rPr lang="it-IT" sz="2800" dirty="0">
                <a:latin typeface="Times New Roman"/>
                <a:ea typeface="Times New Roman"/>
              </a:rPr>
              <a:t> per impadronirsene. </a:t>
            </a:r>
            <a:endParaRPr lang="it-IT" sz="1800" dirty="0">
              <a:latin typeface="Times New Roman"/>
              <a:ea typeface="Times New Roman"/>
            </a:endParaRPr>
          </a:p>
        </p:txBody>
      </p:sp>
    </p:spTree>
    <p:extLst>
      <p:ext uri="{BB962C8B-B14F-4D97-AF65-F5344CB8AC3E}">
        <p14:creationId xmlns:p14="http://schemas.microsoft.com/office/powerpoint/2010/main" val="2343079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74</TotalTime>
  <Words>2502</Words>
  <Application>Microsoft Office PowerPoint</Application>
  <PresentationFormat>Presentazione su schermo (4:3)</PresentationFormat>
  <Paragraphs>62</Paragraphs>
  <Slides>33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33</vt:i4>
      </vt:variant>
    </vt:vector>
  </HeadingPairs>
  <TitlesOfParts>
    <vt:vector size="38" baseType="lpstr">
      <vt:lpstr>Georgia</vt:lpstr>
      <vt:lpstr>Times New Roman</vt:lpstr>
      <vt:lpstr>Wingdings</vt:lpstr>
      <vt:lpstr>Wingdings 2</vt:lpstr>
      <vt:lpstr>Città</vt:lpstr>
      <vt:lpstr>ANTICHITÀ E MEDIOEVO. STORIA DEL PADRE</vt:lpstr>
      <vt:lpstr>CORNICE TEORICA</vt:lpstr>
      <vt:lpstr>POSTULATI TEORETICI</vt:lpstr>
      <vt:lpstr>L’IGNORANZA DELLA PATERNITÀ</vt:lpstr>
      <vt:lpstr>Presentazione standard di PowerPoint</vt:lpstr>
      <vt:lpstr>Presentazione standard di PowerPoint</vt:lpstr>
      <vt:lpstr>Presentazione standard di PowerPoint</vt:lpstr>
      <vt:lpstr>Presentazione standard di PowerPoint</vt:lpstr>
      <vt:lpstr>IL PADRE NELL’ANTICA GRECIA</vt:lpstr>
      <vt:lpstr>Presentazione standard di PowerPoint</vt:lpstr>
      <vt:lpstr>LA PATRIA POTESTÀ</vt:lpstr>
      <vt:lpstr>Presentazione standard di PowerPoint</vt:lpstr>
      <vt:lpstr>Presentazione standard di PowerPoint</vt:lpstr>
      <vt:lpstr>Presentazione standard di PowerPoint</vt:lpstr>
      <vt:lpstr>Idealizzazione e ricerca del padre</vt:lpstr>
      <vt:lpstr>Presentazione standard di PowerPoint</vt:lpstr>
      <vt:lpstr>Presentazione standard di PowerPoint</vt:lpstr>
      <vt:lpstr>Presentazione standard di PowerPoint</vt:lpstr>
      <vt:lpstr>Presentazione standard di PowerPoint</vt:lpstr>
      <vt:lpstr>parentalitÀ e parentalismo</vt:lpstr>
      <vt:lpstr>Presentazione standard di PowerPoint</vt:lpstr>
      <vt:lpstr>Presentazione standard di PowerPoint</vt:lpstr>
      <vt:lpstr>Presentazione standard di PowerPoint</vt:lpstr>
      <vt:lpstr>Presentazione standard di PowerPoint</vt:lpstr>
      <vt:lpstr>La ferita del cavaliere</vt:lpstr>
      <vt:lpstr>Presentazione standard di PowerPoint</vt:lpstr>
      <vt:lpstr>moralitÀ, intelletto, mestiere</vt:lpstr>
      <vt:lpstr>Presentazione standard di PowerPoint</vt:lpstr>
      <vt:lpstr>Presentazione standard di PowerPoint</vt:lpstr>
      <vt:lpstr>Il padre, detentore del culto</vt:lpstr>
      <vt:lpstr>IL CULTO DELLA VERGINE</vt:lpstr>
      <vt:lpstr>Presentazione standard di PowerPoint</vt:lpstr>
      <vt:lpstr>LA PROGETTUALITÀ LIBERANTE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ANTICHITÀ E MEDIOEVO. STORIA DEL PADRE</dc:title>
  <dc:creator>utente</dc:creator>
  <cp:lastModifiedBy>Admin</cp:lastModifiedBy>
  <cp:revision>12</cp:revision>
  <dcterms:created xsi:type="dcterms:W3CDTF">2012-10-04T16:12:16Z</dcterms:created>
  <dcterms:modified xsi:type="dcterms:W3CDTF">2023-09-04T08:02:09Z</dcterms:modified>
</cp:coreProperties>
</file>