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97"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0"/>
  </p:normalViewPr>
  <p:slideViewPr>
    <p:cSldViewPr snapToGrid="0" snapToObjects="1">
      <p:cViewPr varScale="1">
        <p:scale>
          <a:sx n="114" d="100"/>
          <a:sy n="114" d="100"/>
        </p:scale>
        <p:origin x="438" y="90"/>
      </p:cViewPr>
      <p:guideLst/>
    </p:cSldViewPr>
  </p:slideViewPr>
  <p:notesTextViewPr>
    <p:cViewPr>
      <p:scale>
        <a:sx n="1" d="1"/>
        <a:sy n="1" d="1"/>
      </p:scale>
      <p:origin x="0" y="0"/>
    </p:cViewPr>
  </p:notesTextViewPr>
  <p:notesViewPr>
    <p:cSldViewPr snapToGrid="0" snapToObjects="1">
      <p:cViewPr varScale="1">
        <p:scale>
          <a:sx n="85" d="100"/>
          <a:sy n="85" d="100"/>
        </p:scale>
        <p:origin x="3928" y="168"/>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F124A7-2636-E048-BE92-6F1232B036D5}" type="datetimeFigureOut">
              <a:rPr lang="it-IT" smtClean="0"/>
              <a:t>04/09/2023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27B995-9FCF-354F-B972-7F1D3495C34A}" type="slidenum">
              <a:rPr lang="it-IT" smtClean="0"/>
              <a:t>‹N›</a:t>
            </a:fld>
            <a:endParaRPr lang="it-IT"/>
          </a:p>
        </p:txBody>
      </p:sp>
    </p:spTree>
    <p:extLst>
      <p:ext uri="{BB962C8B-B14F-4D97-AF65-F5344CB8AC3E}">
        <p14:creationId xmlns:p14="http://schemas.microsoft.com/office/powerpoint/2010/main" val="661353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1727B995-9FCF-354F-B972-7F1D3495C34A}" type="slidenum">
              <a:rPr lang="it-IT" smtClean="0"/>
              <a:t>76</a:t>
            </a:fld>
            <a:endParaRPr lang="it-IT"/>
          </a:p>
        </p:txBody>
      </p:sp>
    </p:spTree>
    <p:extLst>
      <p:ext uri="{BB962C8B-B14F-4D97-AF65-F5344CB8AC3E}">
        <p14:creationId xmlns:p14="http://schemas.microsoft.com/office/powerpoint/2010/main" val="3321084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9/4/2023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125305" y="1488985"/>
            <a:ext cx="6264350" cy="16968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118447" y="4351687"/>
            <a:ext cx="6265588" cy="17040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9/4/2023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9/4/2023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9/4/2023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E98EF4-D41D-BF4B-A4A7-6EB0E2F29E4B}"/>
              </a:ext>
            </a:extLst>
          </p:cNvPr>
          <p:cNvSpPr>
            <a:spLocks noGrp="1"/>
          </p:cNvSpPr>
          <p:nvPr>
            <p:ph type="ctrTitle"/>
          </p:nvPr>
        </p:nvSpPr>
        <p:spPr/>
        <p:txBody>
          <a:bodyPr/>
          <a:lstStyle/>
          <a:p>
            <a:r>
              <a:rPr lang="it-IT" sz="4800" dirty="0"/>
              <a:t>Il coraggio di educare</a:t>
            </a:r>
            <a:br>
              <a:rPr lang="it-IT" sz="4800" dirty="0"/>
            </a:br>
            <a:r>
              <a:rPr lang="it-IT" sz="4800" dirty="0"/>
              <a:t>Il valore della testimonianza</a:t>
            </a:r>
            <a:endParaRPr lang="it-IT" dirty="0"/>
          </a:p>
        </p:txBody>
      </p:sp>
      <p:sp>
        <p:nvSpPr>
          <p:cNvPr id="3" name="Sottotitolo 2">
            <a:extLst>
              <a:ext uri="{FF2B5EF4-FFF2-40B4-BE49-F238E27FC236}">
                <a16:creationId xmlns:a16="http://schemas.microsoft.com/office/drawing/2014/main" id="{527E4A7E-74D7-FB45-8BB2-24E848EBFB23}"/>
              </a:ext>
            </a:extLst>
          </p:cNvPr>
          <p:cNvSpPr>
            <a:spLocks noGrp="1"/>
          </p:cNvSpPr>
          <p:nvPr>
            <p:ph type="subTitle" idx="1"/>
          </p:nvPr>
        </p:nvSpPr>
        <p:spPr/>
        <p:txBody>
          <a:bodyPr/>
          <a:lstStyle/>
          <a:p>
            <a:r>
              <a:rPr lang="it-IT" sz="2000" dirty="0"/>
              <a:t>Riflessioni per gli educatori</a:t>
            </a:r>
            <a:endParaRPr lang="it-IT" dirty="0"/>
          </a:p>
        </p:txBody>
      </p:sp>
      <p:sp>
        <p:nvSpPr>
          <p:cNvPr id="4" name="CasellaDiTesto 3">
            <a:extLst>
              <a:ext uri="{FF2B5EF4-FFF2-40B4-BE49-F238E27FC236}">
                <a16:creationId xmlns:a16="http://schemas.microsoft.com/office/drawing/2014/main" id="{57E49C0B-9AFC-A34E-8BBD-6A426688A717}"/>
              </a:ext>
            </a:extLst>
          </p:cNvPr>
          <p:cNvSpPr txBox="1"/>
          <p:nvPr/>
        </p:nvSpPr>
        <p:spPr>
          <a:xfrm>
            <a:off x="5343981" y="2075504"/>
            <a:ext cx="1503938" cy="338554"/>
          </a:xfrm>
          <a:prstGeom prst="rect">
            <a:avLst/>
          </a:prstGeom>
          <a:noFill/>
        </p:spPr>
        <p:txBody>
          <a:bodyPr wrap="none" rtlCol="0">
            <a:spAutoFit/>
          </a:bodyPr>
          <a:lstStyle/>
          <a:p>
            <a:r>
              <a:rPr lang="it-IT" sz="1600" dirty="0">
                <a:solidFill>
                  <a:schemeClr val="bg1"/>
                </a:solidFill>
              </a:rPr>
              <a:t>Michele Corsi</a:t>
            </a:r>
            <a:endParaRPr lang="it-IT" dirty="0">
              <a:solidFill>
                <a:schemeClr val="bg1"/>
              </a:solidFill>
            </a:endParaRPr>
          </a:p>
        </p:txBody>
      </p:sp>
      <p:sp>
        <p:nvSpPr>
          <p:cNvPr id="5" name="CasellaDiTesto 4">
            <a:extLst>
              <a:ext uri="{FF2B5EF4-FFF2-40B4-BE49-F238E27FC236}">
                <a16:creationId xmlns:a16="http://schemas.microsoft.com/office/drawing/2014/main" id="{30494665-309C-3C4B-A69C-81ED687BCA46}"/>
              </a:ext>
            </a:extLst>
          </p:cNvPr>
          <p:cNvSpPr txBox="1"/>
          <p:nvPr/>
        </p:nvSpPr>
        <p:spPr>
          <a:xfrm>
            <a:off x="8214360" y="6519446"/>
            <a:ext cx="3977640" cy="338554"/>
          </a:xfrm>
          <a:prstGeom prst="rect">
            <a:avLst/>
          </a:prstGeom>
          <a:solidFill>
            <a:schemeClr val="accent1">
              <a:alpha val="50257"/>
            </a:schemeClr>
          </a:solidFill>
        </p:spPr>
        <p:txBody>
          <a:bodyPr wrap="square" rtlCol="0">
            <a:spAutoFit/>
          </a:bodyPr>
          <a:lstStyle/>
          <a:p>
            <a:r>
              <a:rPr lang="it-IT" sz="1600" dirty="0">
                <a:solidFill>
                  <a:schemeClr val="bg1"/>
                </a:solidFill>
              </a:rPr>
              <a:t>Editing delle slide: Dott. Tommaso Farina</a:t>
            </a:r>
          </a:p>
        </p:txBody>
      </p:sp>
    </p:spTree>
    <p:extLst>
      <p:ext uri="{BB962C8B-B14F-4D97-AF65-F5344CB8AC3E}">
        <p14:creationId xmlns:p14="http://schemas.microsoft.com/office/powerpoint/2010/main" val="2043283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A05B75-6F7C-8C47-9E89-0D20A23DE5A3}"/>
              </a:ext>
            </a:extLst>
          </p:cNvPr>
          <p:cNvSpPr>
            <a:spLocks noGrp="1"/>
          </p:cNvSpPr>
          <p:nvPr>
            <p:ph type="title"/>
          </p:nvPr>
        </p:nvSpPr>
        <p:spPr/>
        <p:txBody>
          <a:bodyPr>
            <a:noAutofit/>
          </a:bodyPr>
          <a:lstStyle/>
          <a:p>
            <a:r>
              <a:rPr lang="it-IT" sz="3200" b="1" dirty="0"/>
              <a:t>Modulo 4</a:t>
            </a:r>
            <a:br>
              <a:rPr lang="it-IT" sz="3200" b="1" dirty="0"/>
            </a:br>
            <a:r>
              <a:rPr lang="it-IT" sz="3200" dirty="0"/>
              <a:t>Il coraggio di educare e educare al coraggio</a:t>
            </a:r>
            <a:endParaRPr lang="it-IT" sz="3200" b="1" dirty="0"/>
          </a:p>
        </p:txBody>
      </p:sp>
      <p:sp>
        <p:nvSpPr>
          <p:cNvPr id="3" name="Segnaposto contenuto 2">
            <a:extLst>
              <a:ext uri="{FF2B5EF4-FFF2-40B4-BE49-F238E27FC236}">
                <a16:creationId xmlns:a16="http://schemas.microsoft.com/office/drawing/2014/main" id="{C4FC5CDB-5C65-7643-8E1F-C86ADD367FB0}"/>
              </a:ext>
            </a:extLst>
          </p:cNvPr>
          <p:cNvSpPr>
            <a:spLocks noGrp="1"/>
          </p:cNvSpPr>
          <p:nvPr>
            <p:ph idx="1"/>
          </p:nvPr>
        </p:nvSpPr>
        <p:spPr/>
        <p:txBody>
          <a:bodyPr/>
          <a:lstStyle/>
          <a:p>
            <a:pPr algn="just"/>
            <a:r>
              <a:rPr lang="it-IT" dirty="0"/>
              <a:t>Educare implica anche la presenza e la costanza di un progetto (pure flessibile) sul sé che educa, sull’altro che viene educato e sul contesto: </a:t>
            </a:r>
            <a:r>
              <a:rPr lang="it-IT" i="1" dirty="0"/>
              <a:t>per il contesto</a:t>
            </a:r>
            <a:r>
              <a:rPr lang="it-IT" dirty="0"/>
              <a:t> in cui ha luogo. </a:t>
            </a:r>
          </a:p>
          <a:p>
            <a:pPr algn="just"/>
            <a:r>
              <a:rPr lang="it-IT" dirty="0"/>
              <a:t>La persona educata non può che essere positivamente educata al bene di sé e per sé, dell’altro e per l’altro, della società e per la società.</a:t>
            </a:r>
          </a:p>
          <a:p>
            <a:pPr algn="just"/>
            <a:r>
              <a:rPr lang="it-IT" dirty="0"/>
              <a:t>Educare al male e per il male è una contraddizione in termini. Il male non è uno dei possibili risultati dell’educazione: è l’insuccesso dell’educazione e dunque, a monte, di un’educazione mal posta e cioè di una falsa educazione.</a:t>
            </a:r>
          </a:p>
        </p:txBody>
      </p:sp>
    </p:spTree>
    <p:extLst>
      <p:ext uri="{BB962C8B-B14F-4D97-AF65-F5344CB8AC3E}">
        <p14:creationId xmlns:p14="http://schemas.microsoft.com/office/powerpoint/2010/main" val="106438506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871C95-20A2-014E-8921-14855B821452}"/>
              </a:ext>
            </a:extLst>
          </p:cNvPr>
          <p:cNvSpPr>
            <a:spLocks noGrp="1"/>
          </p:cNvSpPr>
          <p:nvPr>
            <p:ph type="title"/>
          </p:nvPr>
        </p:nvSpPr>
        <p:spPr/>
        <p:txBody>
          <a:bodyPr/>
          <a:lstStyle/>
          <a:p>
            <a:r>
              <a:rPr lang="it-IT" b="1" dirty="0"/>
              <a:t>Modulo 50</a:t>
            </a:r>
            <a:br>
              <a:rPr lang="it-IT" b="1" dirty="0"/>
            </a:br>
            <a:r>
              <a:rPr lang="it-IT" sz="2800" dirty="0"/>
              <a:t>Il dialogo scuola-famiglia</a:t>
            </a:r>
            <a:endParaRPr lang="it-IT" b="1" dirty="0"/>
          </a:p>
        </p:txBody>
      </p:sp>
      <p:sp>
        <p:nvSpPr>
          <p:cNvPr id="3" name="Segnaposto contenuto 2">
            <a:extLst>
              <a:ext uri="{FF2B5EF4-FFF2-40B4-BE49-F238E27FC236}">
                <a16:creationId xmlns:a16="http://schemas.microsoft.com/office/drawing/2014/main" id="{DC8C2AB6-8287-484E-B625-055004E4A3CA}"/>
              </a:ext>
            </a:extLst>
          </p:cNvPr>
          <p:cNvSpPr>
            <a:spLocks noGrp="1"/>
          </p:cNvSpPr>
          <p:nvPr>
            <p:ph idx="1"/>
          </p:nvPr>
        </p:nvSpPr>
        <p:spPr/>
        <p:txBody>
          <a:bodyPr/>
          <a:lstStyle/>
          <a:p>
            <a:pPr algn="just"/>
            <a:r>
              <a:rPr lang="it-IT" dirty="0"/>
              <a:t>Una “scuola dalle luci sempre accese” dunque? Certo, è la mia speranza. Ma anche una famiglia non frettolosa e impegnata, che si apra alla collaborazione con tutte le altre agenzie educative che riguardano il figlio, per l’avvento di un non più rinviabile sistema formativo integrato.</a:t>
            </a:r>
          </a:p>
          <a:p>
            <a:pPr algn="just"/>
            <a:r>
              <a:rPr lang="it-IT" dirty="0"/>
              <a:t>[…] differente investimento valoriale ed economico (da parte dei Governi di turno) a vantaggio dei genitori e degli insegnanti così che ognuno possa dare di più e meglio, anche sul piano educativo. </a:t>
            </a:r>
          </a:p>
        </p:txBody>
      </p:sp>
    </p:spTree>
    <p:extLst>
      <p:ext uri="{BB962C8B-B14F-4D97-AF65-F5344CB8AC3E}">
        <p14:creationId xmlns:p14="http://schemas.microsoft.com/office/powerpoint/2010/main" val="410772906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39AB44-AF85-D341-94D4-1269002CACF3}"/>
              </a:ext>
            </a:extLst>
          </p:cNvPr>
          <p:cNvSpPr>
            <a:spLocks noGrp="1"/>
          </p:cNvSpPr>
          <p:nvPr>
            <p:ph type="title"/>
          </p:nvPr>
        </p:nvSpPr>
        <p:spPr/>
        <p:txBody>
          <a:bodyPr>
            <a:normAutofit/>
          </a:bodyPr>
          <a:lstStyle/>
          <a:p>
            <a:r>
              <a:rPr lang="it-IT" b="1" dirty="0"/>
              <a:t>Modulo 51</a:t>
            </a:r>
            <a:r>
              <a:rPr lang="it-IT" dirty="0"/>
              <a:t/>
            </a:r>
            <a:br>
              <a:rPr lang="it-IT" dirty="0"/>
            </a:br>
            <a:r>
              <a:rPr lang="it-IT" sz="2800" dirty="0"/>
              <a:t>La non colpevolizzazione dei genitori</a:t>
            </a:r>
            <a:endParaRPr lang="it-IT" dirty="0"/>
          </a:p>
        </p:txBody>
      </p:sp>
      <p:sp>
        <p:nvSpPr>
          <p:cNvPr id="3" name="Segnaposto contenuto 2">
            <a:extLst>
              <a:ext uri="{FF2B5EF4-FFF2-40B4-BE49-F238E27FC236}">
                <a16:creationId xmlns:a16="http://schemas.microsoft.com/office/drawing/2014/main" id="{17C99B56-A824-2F4B-A230-B8095ABBB928}"/>
              </a:ext>
            </a:extLst>
          </p:cNvPr>
          <p:cNvSpPr>
            <a:spLocks noGrp="1"/>
          </p:cNvSpPr>
          <p:nvPr>
            <p:ph idx="1"/>
          </p:nvPr>
        </p:nvSpPr>
        <p:spPr/>
        <p:txBody>
          <a:bodyPr/>
          <a:lstStyle/>
          <a:p>
            <a:pPr algn="just"/>
            <a:r>
              <a:rPr lang="it-IT" dirty="0"/>
              <a:t>L’educatore in genere, quando è chiamato a parlare con i genitori dei problemi o del deficit che un bambino presenta, avverte sempre di trovarsi in una situazione carica di ansia, di diffidenza e di aggressività, più o meno latenti. Eppure il colloquio tra l’educatore e la coppia parentale, sia a livello di dinamica che di contenuti, è estremamente importante se si vuole aiutare quel soggetto in difficoltà emergente, che è il figlio, a superare lo stato di negatività e di patologia in cui vive. E’ necessario, pertanto, stare attenti a non inimicarsela e a non colpevolizzarla, se non si desidera perdere il suo aiuto e la sua opera: in una parola occorre farsela alleata in vista della rieducazione del minore e del suo adattamento.</a:t>
            </a:r>
          </a:p>
        </p:txBody>
      </p:sp>
    </p:spTree>
    <p:extLst>
      <p:ext uri="{BB962C8B-B14F-4D97-AF65-F5344CB8AC3E}">
        <p14:creationId xmlns:p14="http://schemas.microsoft.com/office/powerpoint/2010/main" val="7759751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2EAF88-0F96-1744-8151-5583A8DAE85B}"/>
              </a:ext>
            </a:extLst>
          </p:cNvPr>
          <p:cNvSpPr>
            <a:spLocks noGrp="1"/>
          </p:cNvSpPr>
          <p:nvPr>
            <p:ph type="title"/>
          </p:nvPr>
        </p:nvSpPr>
        <p:spPr/>
        <p:txBody>
          <a:bodyPr>
            <a:normAutofit/>
          </a:bodyPr>
          <a:lstStyle/>
          <a:p>
            <a:r>
              <a:rPr lang="it-IT" sz="3600" dirty="0"/>
              <a:t>Occuparsi o meno dei genitori</a:t>
            </a:r>
          </a:p>
        </p:txBody>
      </p:sp>
      <p:sp>
        <p:nvSpPr>
          <p:cNvPr id="3" name="Segnaposto contenuto 2">
            <a:extLst>
              <a:ext uri="{FF2B5EF4-FFF2-40B4-BE49-F238E27FC236}">
                <a16:creationId xmlns:a16="http://schemas.microsoft.com/office/drawing/2014/main" id="{1DE10991-0254-DB42-8D2F-CE7718FE2BE9}"/>
              </a:ext>
            </a:extLst>
          </p:cNvPr>
          <p:cNvSpPr>
            <a:spLocks noGrp="1"/>
          </p:cNvSpPr>
          <p:nvPr>
            <p:ph idx="1"/>
          </p:nvPr>
        </p:nvSpPr>
        <p:spPr/>
        <p:txBody>
          <a:bodyPr/>
          <a:lstStyle/>
          <a:p>
            <a:pPr algn="just"/>
            <a:r>
              <a:rPr lang="it-IT" dirty="0"/>
              <a:t>Chiedersi, quindi, se l’educatore debba occuparsi o meno dei genitori è un falso problema. Innanzitutto, perché non si può minimamente ritenere di poter aiutare un soggetto a superare il comportamento considerato patologico, se non si interviene su costoro; secondariamente, perché tanto, in un modo o nell’altro, non si riuscirebbe a evitare la loro irruzione ansiosa nel lavoro rieducativo e, tentare di risolvere il dilemma mandandoli “altrove”, non sarebbe di alcun aiuto.</a:t>
            </a:r>
          </a:p>
        </p:txBody>
      </p:sp>
    </p:spTree>
    <p:extLst>
      <p:ext uri="{BB962C8B-B14F-4D97-AF65-F5344CB8AC3E}">
        <p14:creationId xmlns:p14="http://schemas.microsoft.com/office/powerpoint/2010/main" val="414529061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B48CEB-93D7-2047-A60B-05088A20DC71}"/>
              </a:ext>
            </a:extLst>
          </p:cNvPr>
          <p:cNvSpPr>
            <a:spLocks noGrp="1"/>
          </p:cNvSpPr>
          <p:nvPr>
            <p:ph type="title"/>
          </p:nvPr>
        </p:nvSpPr>
        <p:spPr/>
        <p:txBody>
          <a:bodyPr>
            <a:normAutofit/>
          </a:bodyPr>
          <a:lstStyle/>
          <a:p>
            <a:r>
              <a:rPr lang="it-IT" sz="3600" dirty="0"/>
              <a:t>La manifestazione di un bisogno</a:t>
            </a:r>
          </a:p>
        </p:txBody>
      </p:sp>
      <p:sp>
        <p:nvSpPr>
          <p:cNvPr id="3" name="Segnaposto contenuto 2">
            <a:extLst>
              <a:ext uri="{FF2B5EF4-FFF2-40B4-BE49-F238E27FC236}">
                <a16:creationId xmlns:a16="http://schemas.microsoft.com/office/drawing/2014/main" id="{2FBE7C39-B0E0-0D46-BA48-008777FBF976}"/>
              </a:ext>
            </a:extLst>
          </p:cNvPr>
          <p:cNvSpPr>
            <a:spLocks noGrp="1"/>
          </p:cNvSpPr>
          <p:nvPr>
            <p:ph idx="1"/>
          </p:nvPr>
        </p:nvSpPr>
        <p:spPr/>
        <p:txBody>
          <a:bodyPr>
            <a:normAutofit/>
          </a:bodyPr>
          <a:lstStyle/>
          <a:p>
            <a:pPr algn="just"/>
            <a:r>
              <a:rPr lang="it-IT" dirty="0"/>
              <a:t>Spesso poi si vedono dei coniugi presentarsi spontaneamente in terapia perché, a loro giudizio, soltanto lì sperano di essere compresi. Lo stesso accade nella scuola; basti pensare a talune richieste che vengono rivolte da costoro agli insegnanti.</a:t>
            </a:r>
          </a:p>
          <a:p>
            <a:pPr algn="just"/>
            <a:r>
              <a:rPr lang="it-IT" dirty="0"/>
              <a:t>Un sentimento di “comprensione” che non è l’espressione di un’esperienza diretta quanto piuttosto la manifestazione di un bisogno (che vivono come certezza, anche se talora in forma molto ansiosa) di essere capiti e “aiutati” anche loro come i figli; e vengono “spontaneamente” quasi avessero timore di non essere chiamati e di non avere conseguentemente quella stessa sollecitudine di cui “godono” i bambini.</a:t>
            </a:r>
          </a:p>
        </p:txBody>
      </p:sp>
    </p:spTree>
    <p:extLst>
      <p:ext uri="{BB962C8B-B14F-4D97-AF65-F5344CB8AC3E}">
        <p14:creationId xmlns:p14="http://schemas.microsoft.com/office/powerpoint/2010/main" val="280447186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BAA378-0C81-5B47-8D5D-B4E741A363DC}"/>
              </a:ext>
            </a:extLst>
          </p:cNvPr>
          <p:cNvSpPr>
            <a:spLocks noGrp="1"/>
          </p:cNvSpPr>
          <p:nvPr>
            <p:ph type="title"/>
          </p:nvPr>
        </p:nvSpPr>
        <p:spPr/>
        <p:txBody>
          <a:bodyPr>
            <a:normAutofit/>
          </a:bodyPr>
          <a:lstStyle/>
          <a:p>
            <a:r>
              <a:rPr lang="it-IT" sz="3600" dirty="0"/>
              <a:t>Influire sulla condotta dell’educatore</a:t>
            </a:r>
          </a:p>
        </p:txBody>
      </p:sp>
      <p:sp>
        <p:nvSpPr>
          <p:cNvPr id="3" name="Segnaposto contenuto 2">
            <a:extLst>
              <a:ext uri="{FF2B5EF4-FFF2-40B4-BE49-F238E27FC236}">
                <a16:creationId xmlns:a16="http://schemas.microsoft.com/office/drawing/2014/main" id="{2007BB8E-6AE4-7249-82B2-F42AB8ED8272}"/>
              </a:ext>
            </a:extLst>
          </p:cNvPr>
          <p:cNvSpPr>
            <a:spLocks noGrp="1"/>
          </p:cNvSpPr>
          <p:nvPr>
            <p:ph idx="1"/>
          </p:nvPr>
        </p:nvSpPr>
        <p:spPr/>
        <p:txBody>
          <a:bodyPr/>
          <a:lstStyle/>
          <a:p>
            <a:pPr algn="just"/>
            <a:r>
              <a:rPr lang="it-IT" dirty="0"/>
              <a:t>E dietro ci sono tante paure: quella di essere considerati colpevoli del loro stato (e dunque il desiderio di discolparsi), quella che le trasformazioni dei minori li trovino impreparati, ecc.</a:t>
            </a:r>
          </a:p>
          <a:p>
            <a:pPr algn="just"/>
            <a:r>
              <a:rPr lang="it-IT" dirty="0"/>
              <a:t>La volontà, infine, di influire sulla condotta dell’educatore, facendo pressioni su di lui con affermazioni del tipo: “Nessuno può capire nostro figlio, come noi!”, “Che cosa non farebbero i genitori per un figlio, pur di aiutarlo!”, “Che cosa non abbiamo fatto per questo bambino!”, sono tutti messaggi che tendono a minimizzare le “scoperte” dell’educatore e i suoi “consigli”, adducendo in cambio il fatto che loro, vivendoci insieme e avendolo sempre sott’occhio, lo conoscono più di ogni altro e hanno fatto ogni sforzo per fargli superare i “suoi” problemi. E diverse ancora.</a:t>
            </a:r>
          </a:p>
        </p:txBody>
      </p:sp>
    </p:spTree>
    <p:extLst>
      <p:ext uri="{BB962C8B-B14F-4D97-AF65-F5344CB8AC3E}">
        <p14:creationId xmlns:p14="http://schemas.microsoft.com/office/powerpoint/2010/main" val="44655372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5E7B1D-63C9-8848-B6C0-9AE87D7A5836}"/>
              </a:ext>
            </a:extLst>
          </p:cNvPr>
          <p:cNvSpPr>
            <a:spLocks noGrp="1"/>
          </p:cNvSpPr>
          <p:nvPr>
            <p:ph type="title"/>
          </p:nvPr>
        </p:nvSpPr>
        <p:spPr/>
        <p:txBody>
          <a:bodyPr>
            <a:normAutofit/>
          </a:bodyPr>
          <a:lstStyle/>
          <a:p>
            <a:r>
              <a:rPr lang="it-IT" sz="3200" dirty="0"/>
              <a:t>Considerare l’intero</a:t>
            </a:r>
            <a:br>
              <a:rPr lang="it-IT" sz="3200" dirty="0"/>
            </a:br>
            <a:r>
              <a:rPr lang="it-IT" sz="3200" dirty="0"/>
              <a:t>sistema</a:t>
            </a:r>
            <a:br>
              <a:rPr lang="it-IT" sz="3200" dirty="0"/>
            </a:br>
            <a:r>
              <a:rPr lang="it-IT" sz="3200" dirty="0"/>
              <a:t>individuo-ambiente</a:t>
            </a:r>
          </a:p>
        </p:txBody>
      </p:sp>
      <p:sp>
        <p:nvSpPr>
          <p:cNvPr id="3" name="Segnaposto contenuto 2">
            <a:extLst>
              <a:ext uri="{FF2B5EF4-FFF2-40B4-BE49-F238E27FC236}">
                <a16:creationId xmlns:a16="http://schemas.microsoft.com/office/drawing/2014/main" id="{7A6C177A-ABA8-7948-A1DE-A89B8623753B}"/>
              </a:ext>
            </a:extLst>
          </p:cNvPr>
          <p:cNvSpPr>
            <a:spLocks noGrp="1"/>
          </p:cNvSpPr>
          <p:nvPr>
            <p:ph idx="1"/>
          </p:nvPr>
        </p:nvSpPr>
        <p:spPr/>
        <p:txBody>
          <a:bodyPr/>
          <a:lstStyle/>
          <a:p>
            <a:pPr algn="just"/>
            <a:r>
              <a:rPr lang="it-IT" dirty="0"/>
              <a:t>Ciò che si sostiene per il terapista è valido per qualunque educatore (da qui l’identità di discorso che verrà condotto in questa sede), i quali non devono prendere come unità di trattamento il minore, e seguirlo isolatamente, ma l’intero sistema e cioè l’individuo nel suo ambiente. Si deve dunque accettare di vedere i genitori e dialogare con loro, nonostante le difficoltà che una siffatta scelta comporta, per gli innegabili vantaggi diagnostici e prognostici che l’allargamento della dinamica rieducativa arreca.</a:t>
            </a:r>
          </a:p>
          <a:p>
            <a:pPr algn="just"/>
            <a:r>
              <a:rPr lang="it-IT" dirty="0"/>
              <a:t>La tendenza della psicoterapia contemporanea è del resto, oggi, quella di non dare la “colpa” ai genitori, ma di considerarli piuttosto come pazienti.</a:t>
            </a:r>
          </a:p>
        </p:txBody>
      </p:sp>
    </p:spTree>
    <p:extLst>
      <p:ext uri="{BB962C8B-B14F-4D97-AF65-F5344CB8AC3E}">
        <p14:creationId xmlns:p14="http://schemas.microsoft.com/office/powerpoint/2010/main" val="144957315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B29D9-216B-C54A-A534-563E3FCDD411}"/>
              </a:ext>
            </a:extLst>
          </p:cNvPr>
          <p:cNvSpPr>
            <a:spLocks noGrp="1"/>
          </p:cNvSpPr>
          <p:nvPr>
            <p:ph type="title"/>
          </p:nvPr>
        </p:nvSpPr>
        <p:spPr/>
        <p:txBody>
          <a:bodyPr/>
          <a:lstStyle/>
          <a:p>
            <a:r>
              <a:rPr lang="it-IT" dirty="0"/>
              <a:t>Adattare l’ambiente al bambino</a:t>
            </a:r>
          </a:p>
        </p:txBody>
      </p:sp>
      <p:sp>
        <p:nvSpPr>
          <p:cNvPr id="3" name="Segnaposto contenuto 2">
            <a:extLst>
              <a:ext uri="{FF2B5EF4-FFF2-40B4-BE49-F238E27FC236}">
                <a16:creationId xmlns:a16="http://schemas.microsoft.com/office/drawing/2014/main" id="{B57463F3-B4E1-CA4C-A0CA-09492221A48B}"/>
              </a:ext>
            </a:extLst>
          </p:cNvPr>
          <p:cNvSpPr>
            <a:spLocks noGrp="1"/>
          </p:cNvSpPr>
          <p:nvPr>
            <p:ph idx="1"/>
          </p:nvPr>
        </p:nvSpPr>
        <p:spPr/>
        <p:txBody>
          <a:bodyPr/>
          <a:lstStyle/>
          <a:p>
            <a:pPr algn="just"/>
            <a:r>
              <a:rPr lang="it-IT" dirty="0"/>
              <a:t>Nella relazione con i genitori, l’operatore è chiamato a svolgere, pertanto, anche un </a:t>
            </a:r>
            <a:r>
              <a:rPr lang="it-IT" i="1" dirty="0"/>
              <a:t>lavoro pedagogico</a:t>
            </a:r>
            <a:r>
              <a:rPr lang="it-IT" dirty="0"/>
              <a:t>, pure se quello condotto sul bambino ne costituisce l’indubbia premessa (del resto ho già precedentemente posto in risalto come l’unità d’analisi […] non può che essere la dinamica bambino – genitori).</a:t>
            </a:r>
          </a:p>
          <a:p>
            <a:pPr algn="just"/>
            <a:r>
              <a:rPr lang="it-IT" dirty="0"/>
              <a:t>[…] tentando di </a:t>
            </a:r>
            <a:r>
              <a:rPr lang="it-IT" i="1" dirty="0"/>
              <a:t>adattare l’ambiente al bambino</a:t>
            </a:r>
            <a:r>
              <a:rPr lang="it-IT" dirty="0"/>
              <a:t>, si facilita il suo processo di guarigione.</a:t>
            </a:r>
          </a:p>
        </p:txBody>
      </p:sp>
    </p:spTree>
    <p:extLst>
      <p:ext uri="{BB962C8B-B14F-4D97-AF65-F5344CB8AC3E}">
        <p14:creationId xmlns:p14="http://schemas.microsoft.com/office/powerpoint/2010/main" val="393127646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734649-BA24-6248-8C78-E81986D485FC}"/>
              </a:ext>
            </a:extLst>
          </p:cNvPr>
          <p:cNvSpPr>
            <a:spLocks noGrp="1"/>
          </p:cNvSpPr>
          <p:nvPr>
            <p:ph type="title"/>
          </p:nvPr>
        </p:nvSpPr>
        <p:spPr/>
        <p:txBody>
          <a:bodyPr>
            <a:normAutofit/>
          </a:bodyPr>
          <a:lstStyle/>
          <a:p>
            <a:r>
              <a:rPr lang="it-IT" b="1" dirty="0"/>
              <a:t>Modulo 52</a:t>
            </a:r>
            <a:r>
              <a:rPr lang="it-IT" dirty="0"/>
              <a:t/>
            </a:r>
            <a:br>
              <a:rPr lang="it-IT" dirty="0"/>
            </a:br>
            <a:r>
              <a:rPr lang="it-IT" sz="3200" dirty="0"/>
              <a:t>Il comportamento di ruolo</a:t>
            </a:r>
            <a:endParaRPr lang="it-IT" dirty="0"/>
          </a:p>
        </p:txBody>
      </p:sp>
      <p:sp>
        <p:nvSpPr>
          <p:cNvPr id="3" name="Segnaposto contenuto 2">
            <a:extLst>
              <a:ext uri="{FF2B5EF4-FFF2-40B4-BE49-F238E27FC236}">
                <a16:creationId xmlns:a16="http://schemas.microsoft.com/office/drawing/2014/main" id="{8B126525-273E-9A48-98F4-212A9B1B9E6A}"/>
              </a:ext>
            </a:extLst>
          </p:cNvPr>
          <p:cNvSpPr>
            <a:spLocks noGrp="1"/>
          </p:cNvSpPr>
          <p:nvPr>
            <p:ph idx="1"/>
          </p:nvPr>
        </p:nvSpPr>
        <p:spPr/>
        <p:txBody>
          <a:bodyPr>
            <a:normAutofit lnSpcReduction="10000"/>
          </a:bodyPr>
          <a:lstStyle/>
          <a:p>
            <a:pPr algn="just"/>
            <a:r>
              <a:rPr lang="it-IT" dirty="0"/>
              <a:t>[…] il processo di esecuzione di un ruolo da parte di un individuo non è […] soltanto di </a:t>
            </a:r>
            <a:r>
              <a:rPr lang="it-IT" i="1" dirty="0" err="1"/>
              <a:t>role</a:t>
            </a:r>
            <a:r>
              <a:rPr lang="it-IT" i="1" dirty="0"/>
              <a:t> – </a:t>
            </a:r>
            <a:r>
              <a:rPr lang="it-IT" i="1" dirty="0" err="1"/>
              <a:t>taking</a:t>
            </a:r>
            <a:r>
              <a:rPr lang="it-IT" dirty="0"/>
              <a:t>, ma anche di </a:t>
            </a:r>
            <a:r>
              <a:rPr lang="it-IT" i="1" dirty="0" err="1"/>
              <a:t>role</a:t>
            </a:r>
            <a:r>
              <a:rPr lang="it-IT" i="1" dirty="0"/>
              <a:t> – </a:t>
            </a:r>
            <a:r>
              <a:rPr lang="it-IT" i="1" dirty="0" err="1"/>
              <a:t>making</a:t>
            </a:r>
            <a:r>
              <a:rPr lang="it-IT" dirty="0"/>
              <a:t>.</a:t>
            </a:r>
          </a:p>
          <a:p>
            <a:pPr algn="just"/>
            <a:r>
              <a:rPr lang="it-IT" dirty="0"/>
              <a:t>Accanto a taluni insegnanti, infatti, che elaborano il proprio comportamento soltanto in base alle disposizioni normative circa la loro posizione, convinti che la funzione, che gli è propria, si esaurisca unicamente a livello tecnico e non richieda affatto un coinvolgimento personale nella relazione con gli studenti, ne esistono altri che, dotati di una sufficiente tolleranza al dissenso, sono disposti, pure alla luce degli schemi e delle richieste del proprio ruolo, ad attuare un consapevole decentramento di prospettiva. E’ il caso di quei docenti che assumono un atteggiamento di ruolo contraddistinto da un’effettiva considerazione della controparte.</a:t>
            </a:r>
          </a:p>
        </p:txBody>
      </p:sp>
    </p:spTree>
    <p:extLst>
      <p:ext uri="{BB962C8B-B14F-4D97-AF65-F5344CB8AC3E}">
        <p14:creationId xmlns:p14="http://schemas.microsoft.com/office/powerpoint/2010/main" val="8533229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A2DBD6-ADB4-2741-A54B-A2B60B27316E}"/>
              </a:ext>
            </a:extLst>
          </p:cNvPr>
          <p:cNvSpPr>
            <a:spLocks noGrp="1"/>
          </p:cNvSpPr>
          <p:nvPr>
            <p:ph type="title"/>
          </p:nvPr>
        </p:nvSpPr>
        <p:spPr/>
        <p:txBody>
          <a:bodyPr/>
          <a:lstStyle/>
          <a:p>
            <a:r>
              <a:rPr lang="it-IT" b="1" dirty="0"/>
              <a:t>Modulo 53</a:t>
            </a:r>
            <a:br>
              <a:rPr lang="it-IT" b="1" dirty="0"/>
            </a:br>
            <a:r>
              <a:rPr lang="it-IT" sz="3600" dirty="0"/>
              <a:t>Perché studiare</a:t>
            </a:r>
            <a:endParaRPr lang="it-IT" dirty="0"/>
          </a:p>
        </p:txBody>
      </p:sp>
      <p:sp>
        <p:nvSpPr>
          <p:cNvPr id="3" name="Segnaposto contenuto 2">
            <a:extLst>
              <a:ext uri="{FF2B5EF4-FFF2-40B4-BE49-F238E27FC236}">
                <a16:creationId xmlns:a16="http://schemas.microsoft.com/office/drawing/2014/main" id="{F72A61BA-4A75-D84F-A037-0DD817677117}"/>
              </a:ext>
            </a:extLst>
          </p:cNvPr>
          <p:cNvSpPr>
            <a:spLocks noGrp="1"/>
          </p:cNvSpPr>
          <p:nvPr>
            <p:ph idx="1"/>
          </p:nvPr>
        </p:nvSpPr>
        <p:spPr/>
        <p:txBody>
          <a:bodyPr/>
          <a:lstStyle/>
          <a:p>
            <a:pPr algn="just"/>
            <a:r>
              <a:rPr lang="it-IT" dirty="0"/>
              <a:t>La mia pedagogia e la mia esistenza sono […] a favore della scuola di tutti e di ciascuno, della società di tutti e di ciascuno, in cui le differenze di classe e di censo siano auspicabilmente le più ridotte possibili e dove lo studio e la cultura si ponessero, finalmente, come eventi strumentali atti al raggiungimento degli obiettivi paritari.</a:t>
            </a:r>
          </a:p>
          <a:p>
            <a:pPr algn="just"/>
            <a:r>
              <a:rPr lang="it-IT" dirty="0"/>
              <a:t>Gli insegnanti facciano, allora, amare la scuola (e l’università) mediante il loro zelo e la loro preparazione, il rispetto provato per il loro compito e per le persone degli studenti (e dei loro familiari)</a:t>
            </a:r>
          </a:p>
        </p:txBody>
      </p:sp>
    </p:spTree>
    <p:extLst>
      <p:ext uri="{BB962C8B-B14F-4D97-AF65-F5344CB8AC3E}">
        <p14:creationId xmlns:p14="http://schemas.microsoft.com/office/powerpoint/2010/main" val="163592421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608E09-ECFB-C147-94B8-63DD7C8EEEDF}"/>
              </a:ext>
            </a:extLst>
          </p:cNvPr>
          <p:cNvSpPr>
            <a:spLocks noGrp="1"/>
          </p:cNvSpPr>
          <p:nvPr>
            <p:ph type="title"/>
          </p:nvPr>
        </p:nvSpPr>
        <p:spPr/>
        <p:txBody>
          <a:bodyPr/>
          <a:lstStyle/>
          <a:p>
            <a:r>
              <a:rPr lang="it-IT" b="1" dirty="0"/>
              <a:t>Modulo 59</a:t>
            </a:r>
            <a:br>
              <a:rPr lang="it-IT" b="1" dirty="0"/>
            </a:br>
            <a:r>
              <a:rPr lang="it-IT" sz="3200" dirty="0"/>
              <a:t>Vivere e avere coraggio</a:t>
            </a:r>
            <a:endParaRPr lang="it-IT" b="1" dirty="0"/>
          </a:p>
        </p:txBody>
      </p:sp>
      <p:sp>
        <p:nvSpPr>
          <p:cNvPr id="3" name="Segnaposto contenuto 2">
            <a:extLst>
              <a:ext uri="{FF2B5EF4-FFF2-40B4-BE49-F238E27FC236}">
                <a16:creationId xmlns:a16="http://schemas.microsoft.com/office/drawing/2014/main" id="{C9560D51-37E1-F04C-B9CC-9F0423DA6E89}"/>
              </a:ext>
            </a:extLst>
          </p:cNvPr>
          <p:cNvSpPr>
            <a:spLocks noGrp="1"/>
          </p:cNvSpPr>
          <p:nvPr>
            <p:ph idx="1"/>
          </p:nvPr>
        </p:nvSpPr>
        <p:spPr/>
        <p:txBody>
          <a:bodyPr>
            <a:normAutofit lnSpcReduction="10000"/>
          </a:bodyPr>
          <a:lstStyle/>
          <a:p>
            <a:pPr algn="just"/>
            <a:r>
              <a:rPr lang="it-IT" i="1" dirty="0"/>
              <a:t>Vivere</a:t>
            </a:r>
            <a:r>
              <a:rPr lang="it-IT" dirty="0"/>
              <a:t>, però, </a:t>
            </a:r>
            <a:r>
              <a:rPr lang="it-IT" i="1" dirty="0"/>
              <a:t>è </a:t>
            </a:r>
            <a:r>
              <a:rPr lang="it-IT" dirty="0"/>
              <a:t>a volte </a:t>
            </a:r>
            <a:r>
              <a:rPr lang="it-IT" i="1" dirty="0"/>
              <a:t>anche perdere </a:t>
            </a:r>
            <a:r>
              <a:rPr lang="it-IT" dirty="0"/>
              <a:t>e accettare le pause, le sconfitte, i ritorni all’indietro; smarrire la bussola, cadere, inciampare e quant’altro di simile.</a:t>
            </a:r>
          </a:p>
          <a:p>
            <a:pPr algn="just"/>
            <a:r>
              <a:rPr lang="it-IT" dirty="0"/>
              <a:t>E’ indispensabile, a questo punto, essere capaci di amarsi ancora di più. E, in virtù di questa nuova forza e risorsa: l’</a:t>
            </a:r>
            <a:r>
              <a:rPr lang="it-IT" i="1" dirty="0"/>
              <a:t>amore per il proprio futuro</a:t>
            </a:r>
            <a:r>
              <a:rPr lang="it-IT" dirty="0"/>
              <a:t>, che si vuole diverso da un passato pure recente di dolore, a vantaggio non solo di se stessi, ma di tutti coloro che si amano, </a:t>
            </a:r>
            <a:r>
              <a:rPr lang="it-IT" i="1" dirty="0"/>
              <a:t>sapersi perdonare </a:t>
            </a:r>
            <a:r>
              <a:rPr lang="it-IT" dirty="0"/>
              <a:t>(non scusarsi lamentosamente o puerilmente e nemmeno  auto – flagellarsi inutilmente, perché il perdono è un comportamento adulto, a chiunque sia indirizzato e da qualunque persona promani), per mettersi, così, in condizione di </a:t>
            </a:r>
            <a:r>
              <a:rPr lang="it-IT" i="1" dirty="0"/>
              <a:t>ripartire</a:t>
            </a:r>
            <a:r>
              <a:rPr lang="it-IT" dirty="0"/>
              <a:t>.  </a:t>
            </a:r>
          </a:p>
          <a:p>
            <a:pPr algn="just"/>
            <a:r>
              <a:rPr lang="it-IT" dirty="0"/>
              <a:t>Per trasformare, infine, l’imperfezione in tenerezza e diventare maggiormente prossimo all’altro.</a:t>
            </a:r>
          </a:p>
          <a:p>
            <a:pPr algn="just"/>
            <a:endParaRPr lang="it-IT" dirty="0"/>
          </a:p>
        </p:txBody>
      </p:sp>
    </p:spTree>
    <p:extLst>
      <p:ext uri="{BB962C8B-B14F-4D97-AF65-F5344CB8AC3E}">
        <p14:creationId xmlns:p14="http://schemas.microsoft.com/office/powerpoint/2010/main" val="2313387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03D7AE-42ED-A445-881B-D8FCB2A9ADF5}"/>
              </a:ext>
            </a:extLst>
          </p:cNvPr>
          <p:cNvSpPr>
            <a:spLocks noGrp="1"/>
          </p:cNvSpPr>
          <p:nvPr>
            <p:ph type="title"/>
          </p:nvPr>
        </p:nvSpPr>
        <p:spPr/>
        <p:txBody>
          <a:bodyPr/>
          <a:lstStyle/>
          <a:p>
            <a:r>
              <a:rPr lang="it-IT" dirty="0"/>
              <a:t>Accogliere le proprie fragilità</a:t>
            </a:r>
          </a:p>
        </p:txBody>
      </p:sp>
      <p:sp>
        <p:nvSpPr>
          <p:cNvPr id="3" name="Segnaposto contenuto 2">
            <a:extLst>
              <a:ext uri="{FF2B5EF4-FFF2-40B4-BE49-F238E27FC236}">
                <a16:creationId xmlns:a16="http://schemas.microsoft.com/office/drawing/2014/main" id="{2003C399-E260-1D4E-9629-DD588CCE7781}"/>
              </a:ext>
            </a:extLst>
          </p:cNvPr>
          <p:cNvSpPr>
            <a:spLocks noGrp="1"/>
          </p:cNvSpPr>
          <p:nvPr>
            <p:ph idx="1"/>
          </p:nvPr>
        </p:nvSpPr>
        <p:spPr/>
        <p:txBody>
          <a:bodyPr/>
          <a:lstStyle/>
          <a:p>
            <a:pPr algn="just"/>
            <a:r>
              <a:rPr lang="it-IT" dirty="0"/>
              <a:t>Il coraggio di educare deve consentire in chi educa e in chi viene educato il pari coraggio di accogliere le proprie fragilità e i propri abbandoni, il peso talora di una solitudine straziante, l’angoscia e l’amarezza della croce. Non però per fermarsi, ma per ripartire verso la salvezza, il sorriso, la speranza incontrata e agita, la Pasqua.</a:t>
            </a:r>
          </a:p>
        </p:txBody>
      </p:sp>
    </p:spTree>
    <p:extLst>
      <p:ext uri="{BB962C8B-B14F-4D97-AF65-F5344CB8AC3E}">
        <p14:creationId xmlns:p14="http://schemas.microsoft.com/office/powerpoint/2010/main" val="100545561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8178E8-0801-7942-ABCA-8F31E874D364}"/>
              </a:ext>
            </a:extLst>
          </p:cNvPr>
          <p:cNvSpPr>
            <a:spLocks noGrp="1"/>
          </p:cNvSpPr>
          <p:nvPr>
            <p:ph type="title"/>
          </p:nvPr>
        </p:nvSpPr>
        <p:spPr/>
        <p:txBody>
          <a:bodyPr>
            <a:normAutofit/>
          </a:bodyPr>
          <a:lstStyle/>
          <a:p>
            <a:r>
              <a:rPr lang="it-IT" b="1" dirty="0"/>
              <a:t>Modulo 61</a:t>
            </a:r>
            <a:br>
              <a:rPr lang="it-IT" b="1" dirty="0"/>
            </a:br>
            <a:r>
              <a:rPr lang="it-IT" sz="2700" dirty="0"/>
              <a:t>La “favola” dell’uomo e della donna        </a:t>
            </a:r>
            <a:br>
              <a:rPr lang="it-IT" sz="2700" dirty="0"/>
            </a:br>
            <a:r>
              <a:rPr lang="it-IT" sz="2700" dirty="0"/>
              <a:t>(dalla nascita alla morte, per l’unica vita che si ha) </a:t>
            </a:r>
            <a:endParaRPr lang="it-IT" b="1" dirty="0"/>
          </a:p>
        </p:txBody>
      </p:sp>
      <p:sp>
        <p:nvSpPr>
          <p:cNvPr id="3" name="Segnaposto contenuto 2">
            <a:extLst>
              <a:ext uri="{FF2B5EF4-FFF2-40B4-BE49-F238E27FC236}">
                <a16:creationId xmlns:a16="http://schemas.microsoft.com/office/drawing/2014/main" id="{5CF3BB2E-EAC0-8140-BE81-429C77AE142E}"/>
              </a:ext>
            </a:extLst>
          </p:cNvPr>
          <p:cNvSpPr>
            <a:spLocks noGrp="1"/>
          </p:cNvSpPr>
          <p:nvPr>
            <p:ph idx="1"/>
          </p:nvPr>
        </p:nvSpPr>
        <p:spPr/>
        <p:txBody>
          <a:bodyPr/>
          <a:lstStyle/>
          <a:p>
            <a:pPr algn="just"/>
            <a:r>
              <a:rPr lang="it-IT" dirty="0"/>
              <a:t>C’era una volta l’educazione.  E, con essa, un padre e una madre.  Accanto: dei nonni, degli zii, tanti parenti, diversi amici. Infine: una scuola (molte scuole), un lavoro, un quartiere, una città, un Paese, la società, il mondo. Su tutto, la speranza di vivere e il desiderio di crescere.</a:t>
            </a:r>
          </a:p>
        </p:txBody>
      </p:sp>
    </p:spTree>
    <p:extLst>
      <p:ext uri="{BB962C8B-B14F-4D97-AF65-F5344CB8AC3E}">
        <p14:creationId xmlns:p14="http://schemas.microsoft.com/office/powerpoint/2010/main" val="290208713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F822CE-FB34-924A-BEBF-FD310DE3D6C0}"/>
              </a:ext>
            </a:extLst>
          </p:cNvPr>
          <p:cNvSpPr>
            <a:spLocks noGrp="1"/>
          </p:cNvSpPr>
          <p:nvPr>
            <p:ph type="title"/>
          </p:nvPr>
        </p:nvSpPr>
        <p:spPr/>
        <p:txBody>
          <a:bodyPr/>
          <a:lstStyle/>
          <a:p>
            <a:r>
              <a:rPr lang="it-IT" dirty="0"/>
              <a:t>Attese, regole, tabù…</a:t>
            </a:r>
          </a:p>
        </p:txBody>
      </p:sp>
      <p:sp>
        <p:nvSpPr>
          <p:cNvPr id="3" name="Segnaposto contenuto 2">
            <a:extLst>
              <a:ext uri="{FF2B5EF4-FFF2-40B4-BE49-F238E27FC236}">
                <a16:creationId xmlns:a16="http://schemas.microsoft.com/office/drawing/2014/main" id="{0FA7520C-210B-3840-A2BE-31FC79BEE62F}"/>
              </a:ext>
            </a:extLst>
          </p:cNvPr>
          <p:cNvSpPr>
            <a:spLocks noGrp="1"/>
          </p:cNvSpPr>
          <p:nvPr>
            <p:ph idx="1"/>
          </p:nvPr>
        </p:nvSpPr>
        <p:spPr/>
        <p:txBody>
          <a:bodyPr/>
          <a:lstStyle/>
          <a:p>
            <a:pPr algn="just"/>
            <a:r>
              <a:rPr lang="it-IT" dirty="0"/>
              <a:t>Appena nato, mi trovai subito a confrontare con una serie di attese nei miei confronti, di regole e tabù, di approvazioni e lascia–passare, che mi volevano in buona parte limitare, indirizzandomi per alcune strade, ma che, al tempo stesso, mi consentivano pure di percorrere ed esplorare sentieri inusitati (o quasi) e di provarli. E, di questo, avevo già avvertito un qualche sentore, dei messaggi smozzicati, quando ero ancora al riparo da ogni evento, anche se un po’ stretto, nel pancione di mia madre.</a:t>
            </a:r>
          </a:p>
          <a:p>
            <a:pPr algn="just"/>
            <a:endParaRPr lang="it-IT" dirty="0"/>
          </a:p>
        </p:txBody>
      </p:sp>
    </p:spTree>
    <p:extLst>
      <p:ext uri="{BB962C8B-B14F-4D97-AF65-F5344CB8AC3E}">
        <p14:creationId xmlns:p14="http://schemas.microsoft.com/office/powerpoint/2010/main" val="370697454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9C9784-720F-7A43-98F5-0AA18FB6F73F}"/>
              </a:ext>
            </a:extLst>
          </p:cNvPr>
          <p:cNvSpPr>
            <a:spLocks noGrp="1"/>
          </p:cNvSpPr>
          <p:nvPr>
            <p:ph type="title"/>
          </p:nvPr>
        </p:nvSpPr>
        <p:spPr/>
        <p:txBody>
          <a:bodyPr/>
          <a:lstStyle/>
          <a:p>
            <a:r>
              <a:rPr lang="it-IT" dirty="0"/>
              <a:t>Chiamerò «chi voglio»</a:t>
            </a:r>
          </a:p>
        </p:txBody>
      </p:sp>
      <p:sp>
        <p:nvSpPr>
          <p:cNvPr id="3" name="Segnaposto contenuto 2">
            <a:extLst>
              <a:ext uri="{FF2B5EF4-FFF2-40B4-BE49-F238E27FC236}">
                <a16:creationId xmlns:a16="http://schemas.microsoft.com/office/drawing/2014/main" id="{4A5E2960-240F-934F-8640-EEF1BAE30E6A}"/>
              </a:ext>
            </a:extLst>
          </p:cNvPr>
          <p:cNvSpPr>
            <a:spLocks noGrp="1"/>
          </p:cNvSpPr>
          <p:nvPr>
            <p:ph idx="1"/>
          </p:nvPr>
        </p:nvSpPr>
        <p:spPr/>
        <p:txBody>
          <a:bodyPr/>
          <a:lstStyle/>
          <a:p>
            <a:pPr algn="just"/>
            <a:r>
              <a:rPr lang="it-IT" dirty="0"/>
              <a:t>Ero, comunque, atterrato da poco sul pianeta e non mi ero nemmeno abituato completamente a stare accoccolato (e poi non sempre), tra le braccia del genitore di turno, a finire il mio latte (che pure mi piaceva tanto), che erano tutti lì a chiedermi di parlare e soprattutto di scegliere se dire prima “mamma” o “papà”, “</a:t>
            </a:r>
            <a:r>
              <a:rPr lang="it-IT" dirty="0" err="1"/>
              <a:t>tatà</a:t>
            </a:r>
            <a:r>
              <a:rPr lang="it-IT" dirty="0"/>
              <a:t>” o “nonna”, “nonno” o quant’altro. Ognuno voleva essere il mio preferito, magari anche inconsapevolmente. E allora la mia prima “decisione”: chiamerò “chi voglio”.</a:t>
            </a:r>
          </a:p>
          <a:p>
            <a:pPr algn="just"/>
            <a:endParaRPr lang="it-IT" dirty="0"/>
          </a:p>
        </p:txBody>
      </p:sp>
    </p:spTree>
    <p:extLst>
      <p:ext uri="{BB962C8B-B14F-4D97-AF65-F5344CB8AC3E}">
        <p14:creationId xmlns:p14="http://schemas.microsoft.com/office/powerpoint/2010/main" val="123384491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90922E-4272-864A-8F9A-EA746BBA7764}"/>
              </a:ext>
            </a:extLst>
          </p:cNvPr>
          <p:cNvSpPr>
            <a:spLocks noGrp="1"/>
          </p:cNvSpPr>
          <p:nvPr>
            <p:ph type="title"/>
          </p:nvPr>
        </p:nvSpPr>
        <p:spPr/>
        <p:txBody>
          <a:bodyPr/>
          <a:lstStyle/>
          <a:p>
            <a:r>
              <a:rPr lang="it-IT" dirty="0"/>
              <a:t>Speriamo di farcela!</a:t>
            </a:r>
          </a:p>
        </p:txBody>
      </p:sp>
      <p:sp>
        <p:nvSpPr>
          <p:cNvPr id="3" name="Segnaposto contenuto 2">
            <a:extLst>
              <a:ext uri="{FF2B5EF4-FFF2-40B4-BE49-F238E27FC236}">
                <a16:creationId xmlns:a16="http://schemas.microsoft.com/office/drawing/2014/main" id="{0779AC17-54FA-5B46-9441-B9AB6D7C8796}"/>
              </a:ext>
            </a:extLst>
          </p:cNvPr>
          <p:cNvSpPr>
            <a:spLocks noGrp="1"/>
          </p:cNvSpPr>
          <p:nvPr>
            <p:ph idx="1"/>
          </p:nvPr>
        </p:nvSpPr>
        <p:spPr/>
        <p:txBody>
          <a:bodyPr/>
          <a:lstStyle/>
          <a:p>
            <a:pPr algn="just"/>
            <a:r>
              <a:rPr lang="it-IT" dirty="0"/>
              <a:t>Contemporaneamente, la richiesta di camminare.</a:t>
            </a:r>
            <a:br>
              <a:rPr lang="it-IT" dirty="0"/>
            </a:br>
            <a:r>
              <a:rPr lang="it-IT" dirty="0"/>
              <a:t>E, insieme, di cominciare a pensare e a risolvermi in fretta, un po’ a modo mio e un po’ come volevano loro.</a:t>
            </a:r>
          </a:p>
          <a:p>
            <a:pPr algn="just"/>
            <a:r>
              <a:rPr lang="it-IT" dirty="0"/>
              <a:t>Compresi immediatamente che la vita era una gran fatica (sia pure con molti, tanti, tratti piacevoli, che la rendevano preziosa e ineguagliabile, tutta da cogliere), soprattutto nel rapporto con gli altri e nella capacità di tenerli a bada, per non dovere o volere rinunciare a vivere </a:t>
            </a:r>
            <a:r>
              <a:rPr lang="it-IT" i="1" dirty="0"/>
              <a:t>anche</a:t>
            </a:r>
            <a:r>
              <a:rPr lang="it-IT" dirty="0"/>
              <a:t> secondo il mio gradimento e per raggiungere la </a:t>
            </a:r>
            <a:r>
              <a:rPr lang="it-IT" i="1" dirty="0"/>
              <a:t>mia </a:t>
            </a:r>
            <a:r>
              <a:rPr lang="it-IT" dirty="0"/>
              <a:t>felicità. Dissi tra me e me: “speriamo di farcela!”, e che: “qualcuno mi aiuti e faccia il giusto tifo per il mio presente e il mio futuro; che mi educhi </a:t>
            </a:r>
            <a:r>
              <a:rPr lang="it-IT" i="1" dirty="0"/>
              <a:t>bene</a:t>
            </a:r>
            <a:r>
              <a:rPr lang="it-IT" dirty="0"/>
              <a:t>!”.</a:t>
            </a:r>
          </a:p>
          <a:p>
            <a:pPr algn="just"/>
            <a:endParaRPr lang="it-IT" dirty="0"/>
          </a:p>
        </p:txBody>
      </p:sp>
    </p:spTree>
    <p:extLst>
      <p:ext uri="{BB962C8B-B14F-4D97-AF65-F5344CB8AC3E}">
        <p14:creationId xmlns:p14="http://schemas.microsoft.com/office/powerpoint/2010/main" val="255463964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BD79A5-DE36-644D-96A5-FD64DF722529}"/>
              </a:ext>
            </a:extLst>
          </p:cNvPr>
          <p:cNvSpPr>
            <a:spLocks noGrp="1"/>
          </p:cNvSpPr>
          <p:nvPr>
            <p:ph type="title"/>
          </p:nvPr>
        </p:nvSpPr>
        <p:spPr/>
        <p:txBody>
          <a:bodyPr/>
          <a:lstStyle/>
          <a:p>
            <a:r>
              <a:rPr lang="it-IT" dirty="0"/>
              <a:t>Diventare grande</a:t>
            </a:r>
          </a:p>
        </p:txBody>
      </p:sp>
      <p:sp>
        <p:nvSpPr>
          <p:cNvPr id="3" name="Segnaposto contenuto 2">
            <a:extLst>
              <a:ext uri="{FF2B5EF4-FFF2-40B4-BE49-F238E27FC236}">
                <a16:creationId xmlns:a16="http://schemas.microsoft.com/office/drawing/2014/main" id="{59B56672-8DF6-6D4C-BA54-D77F199AC736}"/>
              </a:ext>
            </a:extLst>
          </p:cNvPr>
          <p:cNvSpPr>
            <a:spLocks noGrp="1"/>
          </p:cNvSpPr>
          <p:nvPr>
            <p:ph idx="1"/>
          </p:nvPr>
        </p:nvSpPr>
        <p:spPr/>
        <p:txBody>
          <a:bodyPr/>
          <a:lstStyle/>
          <a:p>
            <a:pPr algn="just"/>
            <a:r>
              <a:rPr lang="it-IT" dirty="0"/>
              <a:t>L’anno dopo (avevo appena due anni), ecco arrivare una nuova esigenza da parte dei miei genitori: imparare, sia pure gradualmente, a disfarmi dei pannolini, a utilizzare l’orinale o il water; insomma: diventare grande. </a:t>
            </a:r>
          </a:p>
          <a:p>
            <a:pPr algn="just"/>
            <a:r>
              <a:rPr lang="it-IT" dirty="0"/>
              <a:t>E, poi, mangiare da solo (che pure mi garbava), senza nemmeno sporcarmi più di tanto (e in questo ci riuscivo meno, talora mi piaceva imbrattarmi). In aggiunta: essere carino e garbato con chi frequentava la casa o quando uscivo per la strada. </a:t>
            </a:r>
          </a:p>
          <a:p>
            <a:pPr algn="just"/>
            <a:endParaRPr lang="it-IT" dirty="0"/>
          </a:p>
        </p:txBody>
      </p:sp>
    </p:spTree>
    <p:extLst>
      <p:ext uri="{BB962C8B-B14F-4D97-AF65-F5344CB8AC3E}">
        <p14:creationId xmlns:p14="http://schemas.microsoft.com/office/powerpoint/2010/main" val="31996666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861709-E41B-8949-ABEA-6016B42C2126}"/>
              </a:ext>
            </a:extLst>
          </p:cNvPr>
          <p:cNvSpPr>
            <a:spLocks noGrp="1"/>
          </p:cNvSpPr>
          <p:nvPr>
            <p:ph type="title"/>
          </p:nvPr>
        </p:nvSpPr>
        <p:spPr/>
        <p:txBody>
          <a:bodyPr/>
          <a:lstStyle/>
          <a:p>
            <a:r>
              <a:rPr lang="it-IT" dirty="0"/>
              <a:t>Accontentare gli adulti</a:t>
            </a:r>
          </a:p>
        </p:txBody>
      </p:sp>
      <p:sp>
        <p:nvSpPr>
          <p:cNvPr id="3" name="Segnaposto contenuto 2">
            <a:extLst>
              <a:ext uri="{FF2B5EF4-FFF2-40B4-BE49-F238E27FC236}">
                <a16:creationId xmlns:a16="http://schemas.microsoft.com/office/drawing/2014/main" id="{0BF752C4-E38A-6F47-9277-6204D90E115D}"/>
              </a:ext>
            </a:extLst>
          </p:cNvPr>
          <p:cNvSpPr>
            <a:spLocks noGrp="1"/>
          </p:cNvSpPr>
          <p:nvPr>
            <p:ph idx="1"/>
          </p:nvPr>
        </p:nvSpPr>
        <p:spPr/>
        <p:txBody>
          <a:bodyPr/>
          <a:lstStyle/>
          <a:p>
            <a:pPr algn="just"/>
            <a:r>
              <a:rPr lang="it-IT" dirty="0"/>
              <a:t>Malgrado l’eccesso di coccole e di stordimenti cui venivo sottoposto da questi personaggi più o meno sconosciuti, il mio compito era quello di dimostrare al mondo che i miei “educatori” erano bravi e all’altezza del loro ruolo. Così i “grandi” potevano tenere a bada le loro paure, le loro ansie, i loro timori di non riuscire e di non essere capaci. </a:t>
            </a:r>
          </a:p>
          <a:p>
            <a:pPr algn="just"/>
            <a:r>
              <a:rPr lang="it-IT" dirty="0"/>
              <a:t>Dovetti dunque, e nel contempo lo “volli”, decidere di accontentarli, questi benedetti adulti. In questo modo compiacevo loro e, un po’, pure il mio narcisismo (con cui capii ben presto che avrei dovuto combattere o conviverci per tutta la vita). </a:t>
            </a:r>
          </a:p>
        </p:txBody>
      </p:sp>
    </p:spTree>
    <p:extLst>
      <p:ext uri="{BB962C8B-B14F-4D97-AF65-F5344CB8AC3E}">
        <p14:creationId xmlns:p14="http://schemas.microsoft.com/office/powerpoint/2010/main" val="295211115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0F09FF-A3E0-F744-AB56-1D1532BEFC8E}"/>
              </a:ext>
            </a:extLst>
          </p:cNvPr>
          <p:cNvSpPr>
            <a:spLocks noGrp="1"/>
          </p:cNvSpPr>
          <p:nvPr>
            <p:ph type="title"/>
          </p:nvPr>
        </p:nvSpPr>
        <p:spPr/>
        <p:txBody>
          <a:bodyPr/>
          <a:lstStyle/>
          <a:p>
            <a:r>
              <a:rPr lang="it-IT" dirty="0"/>
              <a:t>Papà</a:t>
            </a:r>
          </a:p>
        </p:txBody>
      </p:sp>
      <p:sp>
        <p:nvSpPr>
          <p:cNvPr id="3" name="Segnaposto contenuto 2">
            <a:extLst>
              <a:ext uri="{FF2B5EF4-FFF2-40B4-BE49-F238E27FC236}">
                <a16:creationId xmlns:a16="http://schemas.microsoft.com/office/drawing/2014/main" id="{2E2C1D4C-05E1-5A49-9A03-0796CC81E132}"/>
              </a:ext>
            </a:extLst>
          </p:cNvPr>
          <p:cNvSpPr>
            <a:spLocks noGrp="1"/>
          </p:cNvSpPr>
          <p:nvPr>
            <p:ph idx="1"/>
          </p:nvPr>
        </p:nvSpPr>
        <p:spPr/>
        <p:txBody>
          <a:bodyPr/>
          <a:lstStyle/>
          <a:p>
            <a:pPr algn="just"/>
            <a:r>
              <a:rPr lang="it-IT" dirty="0"/>
              <a:t>Fu, a tre o quattro anni in particolare, che mi accorsi anche di avere, e definitivamente, un padre simpatico. Ma, accidenti, quanto era grande e  ingombrante, specie in alcune situazioni. Tipicamente, a motivo del mio rapporto con la mamma, privilegiato sino ad allora. Questo papà mi sembrava proprio che fosse, a tratti, il mio potenziale nemico e che soffrisse di gelosia nei miei confronti. E tutti quei baci, santo uomo!, che chiedeva alla mamma e che lei gli dava (e pareva) molto volentieri. Quanto erano sdolcinati! E poi dicevano di me, dei miei pianti e delle mie richieste. Ma, per lo meno, io ero piccolo!</a:t>
            </a:r>
          </a:p>
        </p:txBody>
      </p:sp>
    </p:spTree>
    <p:extLst>
      <p:ext uri="{BB962C8B-B14F-4D97-AF65-F5344CB8AC3E}">
        <p14:creationId xmlns:p14="http://schemas.microsoft.com/office/powerpoint/2010/main" val="28323036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6A390A-BA19-A845-8B3D-D1961018F4B4}"/>
              </a:ext>
            </a:extLst>
          </p:cNvPr>
          <p:cNvSpPr>
            <a:spLocks noGrp="1"/>
          </p:cNvSpPr>
          <p:nvPr>
            <p:ph type="title"/>
          </p:nvPr>
        </p:nvSpPr>
        <p:spPr/>
        <p:txBody>
          <a:bodyPr/>
          <a:lstStyle/>
          <a:p>
            <a:r>
              <a:rPr lang="it-IT" dirty="0"/>
              <a:t>I grandi a volte sono incomprensibili</a:t>
            </a:r>
          </a:p>
        </p:txBody>
      </p:sp>
      <p:sp>
        <p:nvSpPr>
          <p:cNvPr id="3" name="Segnaposto contenuto 2">
            <a:extLst>
              <a:ext uri="{FF2B5EF4-FFF2-40B4-BE49-F238E27FC236}">
                <a16:creationId xmlns:a16="http://schemas.microsoft.com/office/drawing/2014/main" id="{CF82C9AA-1470-1F4B-8080-6322FEC23028}"/>
              </a:ext>
            </a:extLst>
          </p:cNvPr>
          <p:cNvSpPr>
            <a:spLocks noGrp="1"/>
          </p:cNvSpPr>
          <p:nvPr>
            <p:ph idx="1"/>
          </p:nvPr>
        </p:nvSpPr>
        <p:spPr/>
        <p:txBody>
          <a:bodyPr/>
          <a:lstStyle/>
          <a:p>
            <a:pPr algn="just"/>
            <a:r>
              <a:rPr lang="it-IT" dirty="0"/>
              <a:t>Arrivai così a una seconda scoperta, dopo quella della “vita come fatica e come impegno”, e cioè che “i grandi a volte sono incomprensibili”.</a:t>
            </a:r>
          </a:p>
          <a:p>
            <a:pPr algn="just"/>
            <a:r>
              <a:rPr lang="it-IT" dirty="0"/>
              <a:t>Scelsi, allora, la mia alleanza fondamentale: diventare come la mamma e quindi donna o come il mio papà e dunque uomo ( in questa “favola”, ho l’opportunità di scegliere un sesso o l’altro, a mio piacimento!). E mi sembrò pure di operare questa “appartenenza” secondo le attese esplicite o implicite di entrambi i genitori e di farli ulteriormente felici. Attraverso tale “identificazione”, mi convinsi di potermi mettere al riparo anche da un eccesso di sovra – esposizione nei loro confronti. Tutto a posto? </a:t>
            </a:r>
          </a:p>
        </p:txBody>
      </p:sp>
    </p:spTree>
    <p:extLst>
      <p:ext uri="{BB962C8B-B14F-4D97-AF65-F5344CB8AC3E}">
        <p14:creationId xmlns:p14="http://schemas.microsoft.com/office/powerpoint/2010/main" val="16067452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C4406D-BCE0-7442-A442-17178E5DBBD0}"/>
              </a:ext>
            </a:extLst>
          </p:cNvPr>
          <p:cNvSpPr>
            <a:spLocks noGrp="1"/>
          </p:cNvSpPr>
          <p:nvPr>
            <p:ph type="title"/>
          </p:nvPr>
        </p:nvSpPr>
        <p:spPr/>
        <p:txBody>
          <a:bodyPr/>
          <a:lstStyle/>
          <a:p>
            <a:r>
              <a:rPr lang="it-IT" dirty="0"/>
              <a:t>Farò il buon sempre!</a:t>
            </a:r>
          </a:p>
        </p:txBody>
      </p:sp>
      <p:sp>
        <p:nvSpPr>
          <p:cNvPr id="3" name="Segnaposto contenuto 2">
            <a:extLst>
              <a:ext uri="{FF2B5EF4-FFF2-40B4-BE49-F238E27FC236}">
                <a16:creationId xmlns:a16="http://schemas.microsoft.com/office/drawing/2014/main" id="{A7621A46-3A17-D045-A0F2-D0E6A4ABFBCB}"/>
              </a:ext>
            </a:extLst>
          </p:cNvPr>
          <p:cNvSpPr>
            <a:spLocks noGrp="1"/>
          </p:cNvSpPr>
          <p:nvPr>
            <p:ph idx="1"/>
          </p:nvPr>
        </p:nvSpPr>
        <p:spPr/>
        <p:txBody>
          <a:bodyPr/>
          <a:lstStyle/>
          <a:p>
            <a:pPr algn="just"/>
            <a:r>
              <a:rPr lang="it-IT" dirty="0"/>
              <a:t>Macché, mi ero acclimatato da soli tre anni alla cosiddetta scuola dell’infanzia, a non tirare i capelli agli altri bambini e a non farmi graffiare, a preferire alcuni </a:t>
            </a:r>
            <a:r>
              <a:rPr lang="it-IT" dirty="0" err="1"/>
              <a:t>compagnetti</a:t>
            </a:r>
            <a:r>
              <a:rPr lang="it-IT" dirty="0"/>
              <a:t> rispetto ad altri, che, sulla mia testa, cadde una nuova tegola: la “scuola della cartella” o dello zaino (come andava di moda in quel tempo).</a:t>
            </a:r>
          </a:p>
          <a:p>
            <a:pPr algn="just"/>
            <a:r>
              <a:rPr lang="it-IT" dirty="0"/>
              <a:t>E giù a leggere, scrivere e contare. Non sapevo ancora a cosa servisse bene tutto ciò, che mamma e papà si aspettavano già la “mia” prima letterina di Natale con la  “grande bugia” messa per scritto: “farò il buono </a:t>
            </a:r>
            <a:r>
              <a:rPr lang="it-IT" i="1" dirty="0"/>
              <a:t>sempre</a:t>
            </a:r>
            <a:r>
              <a:rPr lang="it-IT" dirty="0"/>
              <a:t>!”. </a:t>
            </a:r>
          </a:p>
        </p:txBody>
      </p:sp>
    </p:spTree>
    <p:extLst>
      <p:ext uri="{BB962C8B-B14F-4D97-AF65-F5344CB8AC3E}">
        <p14:creationId xmlns:p14="http://schemas.microsoft.com/office/powerpoint/2010/main" val="184513504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8EF629-6A56-4C46-911B-01C634FDE131}"/>
              </a:ext>
            </a:extLst>
          </p:cNvPr>
          <p:cNvSpPr>
            <a:spLocks noGrp="1"/>
          </p:cNvSpPr>
          <p:nvPr>
            <p:ph type="title"/>
          </p:nvPr>
        </p:nvSpPr>
        <p:spPr/>
        <p:txBody>
          <a:bodyPr/>
          <a:lstStyle/>
          <a:p>
            <a:r>
              <a:rPr lang="it-IT" dirty="0"/>
              <a:t>Cosa potevo fare di diverso?</a:t>
            </a:r>
          </a:p>
        </p:txBody>
      </p:sp>
      <p:sp>
        <p:nvSpPr>
          <p:cNvPr id="3" name="Segnaposto contenuto 2">
            <a:extLst>
              <a:ext uri="{FF2B5EF4-FFF2-40B4-BE49-F238E27FC236}">
                <a16:creationId xmlns:a16="http://schemas.microsoft.com/office/drawing/2014/main" id="{23CF054D-BBC1-9848-9096-C6562D8819FE}"/>
              </a:ext>
            </a:extLst>
          </p:cNvPr>
          <p:cNvSpPr>
            <a:spLocks noGrp="1"/>
          </p:cNvSpPr>
          <p:nvPr>
            <p:ph idx="1"/>
          </p:nvPr>
        </p:nvSpPr>
        <p:spPr/>
        <p:txBody>
          <a:bodyPr/>
          <a:lstStyle/>
          <a:p>
            <a:pPr algn="just"/>
            <a:r>
              <a:rPr lang="it-IT" dirty="0"/>
              <a:t>E in quella nuova scuola, tre o quattro maestri, anche loro con la paura di non riuscire (che se la confessassero o meno) come i genitori dei miei primi sei anni di vita, che volevano che io fossi bravo, ordinato, puntuale, disciplinato…o quasi! E io a compiacerli tutti e </a:t>
            </a:r>
            <a:r>
              <a:rPr lang="it-IT" i="1" dirty="0"/>
              <a:t>congiuntamente</a:t>
            </a:r>
            <a:r>
              <a:rPr lang="it-IT" dirty="0"/>
              <a:t>: fare i compiti, non piegare i bordi dei fogli sui quaderni, studiare le letture del caso, e così via. Del resto, cosa potevo fare di diverso? Iniziare, da subito, a litigare con il mondo? Non che io qualche libertà non me la concedessi, che studiassi costantemente o fossi un campione di perfezione e di regolarità. Qualche volta se ne accorgevano. Ma spesso no. E “io tiravo a campare”, come ognuno. </a:t>
            </a:r>
          </a:p>
        </p:txBody>
      </p:sp>
    </p:spTree>
    <p:extLst>
      <p:ext uri="{BB962C8B-B14F-4D97-AF65-F5344CB8AC3E}">
        <p14:creationId xmlns:p14="http://schemas.microsoft.com/office/powerpoint/2010/main" val="1711457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33015F-A7B3-7849-8095-D0A37C185B54}"/>
              </a:ext>
            </a:extLst>
          </p:cNvPr>
          <p:cNvSpPr>
            <a:spLocks noGrp="1"/>
          </p:cNvSpPr>
          <p:nvPr>
            <p:ph type="title"/>
          </p:nvPr>
        </p:nvSpPr>
        <p:spPr/>
        <p:txBody>
          <a:bodyPr/>
          <a:lstStyle/>
          <a:p>
            <a:r>
              <a:rPr lang="it-IT" b="1" dirty="0"/>
              <a:t>Modulo 5.1</a:t>
            </a:r>
            <a:r>
              <a:rPr lang="it-IT" dirty="0"/>
              <a:t/>
            </a:r>
            <a:br>
              <a:rPr lang="it-IT" dirty="0"/>
            </a:br>
            <a:r>
              <a:rPr lang="it-IT" sz="3200" dirty="0"/>
              <a:t>I fini dell’educazione: educare alla libertà</a:t>
            </a:r>
            <a:endParaRPr lang="it-IT" dirty="0"/>
          </a:p>
        </p:txBody>
      </p:sp>
      <p:sp>
        <p:nvSpPr>
          <p:cNvPr id="3" name="Segnaposto contenuto 2">
            <a:extLst>
              <a:ext uri="{FF2B5EF4-FFF2-40B4-BE49-F238E27FC236}">
                <a16:creationId xmlns:a16="http://schemas.microsoft.com/office/drawing/2014/main" id="{018563E4-74C5-214B-A8AC-1EA1E26B3F65}"/>
              </a:ext>
            </a:extLst>
          </p:cNvPr>
          <p:cNvSpPr>
            <a:spLocks noGrp="1"/>
          </p:cNvSpPr>
          <p:nvPr>
            <p:ph idx="1"/>
          </p:nvPr>
        </p:nvSpPr>
        <p:spPr/>
        <p:txBody>
          <a:bodyPr/>
          <a:lstStyle/>
          <a:p>
            <a:pPr algn="just"/>
            <a:r>
              <a:rPr lang="it-IT" dirty="0"/>
              <a:t>La libertà è uno  dei tre fini (o macro – fini) </a:t>
            </a:r>
            <a:r>
              <a:rPr lang="it-IT" b="1" dirty="0"/>
              <a:t> </a:t>
            </a:r>
            <a:r>
              <a:rPr lang="it-IT" dirty="0"/>
              <a:t>dell’educazione, insieme alla responsabilità e all’autonomia.</a:t>
            </a:r>
          </a:p>
          <a:p>
            <a:pPr algn="just"/>
            <a:r>
              <a:rPr lang="it-IT" dirty="0"/>
              <a:t>La persona educata è infatti libera, responsabile e autonoma. Dove queste tre tensioni fondamentali ed essenziali dell’atto  educativo rappresentano un sistema unitario, un </a:t>
            </a:r>
            <a:r>
              <a:rPr lang="it-IT" i="1" dirty="0"/>
              <a:t>unicum</a:t>
            </a:r>
            <a:r>
              <a:rPr lang="it-IT" dirty="0"/>
              <a:t>, nel quale non è possibile stabilire un prima e un poi. Tanto da costituire, anzi, un intreccio sinergico per cui ciascuna “qualità” è premessa e conseguenza dell’altra. </a:t>
            </a:r>
          </a:p>
        </p:txBody>
      </p:sp>
    </p:spTree>
    <p:extLst>
      <p:ext uri="{BB962C8B-B14F-4D97-AF65-F5344CB8AC3E}">
        <p14:creationId xmlns:p14="http://schemas.microsoft.com/office/powerpoint/2010/main" val="191981450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1C892-1377-0041-9993-29B252834EC6}"/>
              </a:ext>
            </a:extLst>
          </p:cNvPr>
          <p:cNvSpPr>
            <a:spLocks noGrp="1"/>
          </p:cNvSpPr>
          <p:nvPr>
            <p:ph type="title"/>
          </p:nvPr>
        </p:nvSpPr>
        <p:spPr/>
        <p:txBody>
          <a:bodyPr/>
          <a:lstStyle/>
          <a:p>
            <a:r>
              <a:rPr lang="it-IT" dirty="0"/>
              <a:t>I primi via libera</a:t>
            </a:r>
          </a:p>
        </p:txBody>
      </p:sp>
      <p:sp>
        <p:nvSpPr>
          <p:cNvPr id="3" name="Segnaposto contenuto 2">
            <a:extLst>
              <a:ext uri="{FF2B5EF4-FFF2-40B4-BE49-F238E27FC236}">
                <a16:creationId xmlns:a16="http://schemas.microsoft.com/office/drawing/2014/main" id="{37C1FC59-ABE2-8E4C-92EF-031425934796}"/>
              </a:ext>
            </a:extLst>
          </p:cNvPr>
          <p:cNvSpPr>
            <a:spLocks noGrp="1"/>
          </p:cNvSpPr>
          <p:nvPr>
            <p:ph idx="1"/>
          </p:nvPr>
        </p:nvSpPr>
        <p:spPr/>
        <p:txBody>
          <a:bodyPr/>
          <a:lstStyle/>
          <a:p>
            <a:pPr algn="just"/>
            <a:r>
              <a:rPr lang="it-IT" dirty="0"/>
              <a:t>Con gli anni che passavano, ecco, però, anche i primi via–libera: andare a giocare con gli amichetti nello spiazzale o “da loro”, qualche cena fuori casa (ma sorvegliato  dall’adulto preposto – di solito il papà o la mamma del compagno – e con l’obbligo di dimostrare che a tavola ero un piccolo lord o una piccola lady), e la scoperta (dolcissima ed emozionante) che c’era qualche ragazzino (o qualche ragazzina) che mi piacevano più degli altri (o delle altre).</a:t>
            </a:r>
          </a:p>
          <a:p>
            <a:pPr algn="just"/>
            <a:endParaRPr lang="it-IT" dirty="0"/>
          </a:p>
        </p:txBody>
      </p:sp>
    </p:spTree>
    <p:extLst>
      <p:ext uri="{BB962C8B-B14F-4D97-AF65-F5344CB8AC3E}">
        <p14:creationId xmlns:p14="http://schemas.microsoft.com/office/powerpoint/2010/main" val="188949394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12F3B9-3BA1-024E-B532-BC053BE72883}"/>
              </a:ext>
            </a:extLst>
          </p:cNvPr>
          <p:cNvSpPr>
            <a:spLocks noGrp="1"/>
          </p:cNvSpPr>
          <p:nvPr>
            <p:ph type="title"/>
          </p:nvPr>
        </p:nvSpPr>
        <p:spPr/>
        <p:txBody>
          <a:bodyPr/>
          <a:lstStyle/>
          <a:p>
            <a:r>
              <a:rPr lang="it-IT" dirty="0"/>
              <a:t>Innamoramenti, compiti, vacanze…</a:t>
            </a:r>
          </a:p>
        </p:txBody>
      </p:sp>
      <p:sp>
        <p:nvSpPr>
          <p:cNvPr id="3" name="Segnaposto contenuto 2">
            <a:extLst>
              <a:ext uri="{FF2B5EF4-FFF2-40B4-BE49-F238E27FC236}">
                <a16:creationId xmlns:a16="http://schemas.microsoft.com/office/drawing/2014/main" id="{30ECDD21-D4EB-364D-BB3D-B9132E967ED5}"/>
              </a:ext>
            </a:extLst>
          </p:cNvPr>
          <p:cNvSpPr>
            <a:spLocks noGrp="1"/>
          </p:cNvSpPr>
          <p:nvPr>
            <p:ph idx="1"/>
          </p:nvPr>
        </p:nvSpPr>
        <p:spPr/>
        <p:txBody>
          <a:bodyPr/>
          <a:lstStyle/>
          <a:p>
            <a:pPr algn="just"/>
            <a:r>
              <a:rPr lang="it-IT" dirty="0"/>
              <a:t>Fu così che mi accorsi di diventare uomo (o donna): le scuole dei </a:t>
            </a:r>
            <a:r>
              <a:rPr lang="it-IT" dirty="0" err="1"/>
              <a:t>pre</a:t>
            </a:r>
            <a:r>
              <a:rPr lang="it-IT" dirty="0"/>
              <a:t> – adolescenti, le prime pelurie, la barba (per i maschi), il menarca (per le femmine), le inquietudini esistenziali, il sesso (!), i cellulari cui restare attaccati per ore con l’amico o l’amica di turno, finché mamma o papà non se ne accorgevano e urlavano di smetterla. </a:t>
            </a:r>
          </a:p>
          <a:p>
            <a:pPr algn="just"/>
            <a:r>
              <a:rPr lang="it-IT" dirty="0"/>
              <a:t>Infine, definitivamente adolescente: gli innamoramenti, i tuffi al cuore, tanti compiti a casa e a scuola, le pizzerie, le discoteche, le vacanze da solo o meglio con il gruppo o con qualcuno o qualcuna in particolare.</a:t>
            </a:r>
          </a:p>
          <a:p>
            <a:pPr algn="just"/>
            <a:endParaRPr lang="it-IT" dirty="0"/>
          </a:p>
        </p:txBody>
      </p:sp>
    </p:spTree>
    <p:extLst>
      <p:ext uri="{BB962C8B-B14F-4D97-AF65-F5344CB8AC3E}">
        <p14:creationId xmlns:p14="http://schemas.microsoft.com/office/powerpoint/2010/main" val="291319258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C91F18-2338-1D4D-BBB5-FA2BAD0295E4}"/>
              </a:ext>
            </a:extLst>
          </p:cNvPr>
          <p:cNvSpPr>
            <a:spLocks noGrp="1"/>
          </p:cNvSpPr>
          <p:nvPr>
            <p:ph type="title"/>
          </p:nvPr>
        </p:nvSpPr>
        <p:spPr/>
        <p:txBody>
          <a:bodyPr/>
          <a:lstStyle/>
          <a:p>
            <a:r>
              <a:rPr lang="it-IT" dirty="0"/>
              <a:t>Sono diventato grande anche io</a:t>
            </a:r>
          </a:p>
        </p:txBody>
      </p:sp>
      <p:sp>
        <p:nvSpPr>
          <p:cNvPr id="3" name="Segnaposto contenuto 2">
            <a:extLst>
              <a:ext uri="{FF2B5EF4-FFF2-40B4-BE49-F238E27FC236}">
                <a16:creationId xmlns:a16="http://schemas.microsoft.com/office/drawing/2014/main" id="{68D9F303-5EA8-3044-8A90-B29EA4A80552}"/>
              </a:ext>
            </a:extLst>
          </p:cNvPr>
          <p:cNvSpPr>
            <a:spLocks noGrp="1"/>
          </p:cNvSpPr>
          <p:nvPr>
            <p:ph idx="1"/>
          </p:nvPr>
        </p:nvSpPr>
        <p:spPr/>
        <p:txBody>
          <a:bodyPr/>
          <a:lstStyle/>
          <a:p>
            <a:pPr algn="just"/>
            <a:r>
              <a:rPr lang="it-IT" dirty="0"/>
              <a:t>Il resto lo sapete: sono diventato grande anch’io.</a:t>
            </a:r>
            <a:br>
              <a:rPr lang="it-IT" dirty="0"/>
            </a:br>
            <a:r>
              <a:rPr lang="it-IT" dirty="0"/>
              <a:t>Ho trovato l’uomo (o la donna) della mia vita. Altri amici si sono “imbattuti” in un compagno (o una compagna) in più e hanno, alle spalle, un paio di divorzi o di convivenze finite, invece, malamente. Ma ora sono contenti e vanno d’accordo con il  nuovo partner. Un conoscente si è fatto sacerdote e la ragazza della classe affianco è suora. Lavora in Africa come missionaria tra i malati di aids. Che sono pure poveri (da morire), naturalmente.</a:t>
            </a:r>
          </a:p>
          <a:p>
            <a:pPr algn="just"/>
            <a:endParaRPr lang="it-IT" dirty="0"/>
          </a:p>
        </p:txBody>
      </p:sp>
    </p:spTree>
    <p:extLst>
      <p:ext uri="{BB962C8B-B14F-4D97-AF65-F5344CB8AC3E}">
        <p14:creationId xmlns:p14="http://schemas.microsoft.com/office/powerpoint/2010/main" val="166497143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D5F871-85E9-EC41-BF7E-507B2E8EC58D}"/>
              </a:ext>
            </a:extLst>
          </p:cNvPr>
          <p:cNvSpPr>
            <a:spLocks noGrp="1"/>
          </p:cNvSpPr>
          <p:nvPr>
            <p:ph type="title"/>
          </p:nvPr>
        </p:nvSpPr>
        <p:spPr/>
        <p:txBody>
          <a:bodyPr/>
          <a:lstStyle/>
          <a:p>
            <a:r>
              <a:rPr lang="it-IT" dirty="0"/>
              <a:t>Gli altri non mi fanno più paura</a:t>
            </a:r>
          </a:p>
        </p:txBody>
      </p:sp>
      <p:sp>
        <p:nvSpPr>
          <p:cNvPr id="3" name="Segnaposto contenuto 2">
            <a:extLst>
              <a:ext uri="{FF2B5EF4-FFF2-40B4-BE49-F238E27FC236}">
                <a16:creationId xmlns:a16="http://schemas.microsoft.com/office/drawing/2014/main" id="{6002BA63-74AE-8349-816D-81990186699A}"/>
              </a:ext>
            </a:extLst>
          </p:cNvPr>
          <p:cNvSpPr>
            <a:spLocks noGrp="1"/>
          </p:cNvSpPr>
          <p:nvPr>
            <p:ph idx="1"/>
          </p:nvPr>
        </p:nvSpPr>
        <p:spPr/>
        <p:txBody>
          <a:bodyPr/>
          <a:lstStyle/>
          <a:p>
            <a:pPr algn="just"/>
            <a:r>
              <a:rPr lang="it-IT" dirty="0"/>
              <a:t>Ho due figli già adulti, che mi hanno reso nonno. Di mio, nel frattempo, sono diventato presbite, mi sono misurato con vari acciacchi, mi sto preparando ad andare in pensione (o almeno me lo auguro).</a:t>
            </a:r>
          </a:p>
          <a:p>
            <a:pPr algn="just"/>
            <a:r>
              <a:rPr lang="it-IT" dirty="0"/>
              <a:t>Ho </a:t>
            </a:r>
            <a:r>
              <a:rPr lang="it-IT" i="1" dirty="0"/>
              <a:t>conquistato ormai la mia autonomia</a:t>
            </a:r>
            <a:r>
              <a:rPr lang="it-IT" dirty="0"/>
              <a:t>, gli altri non mi fanno più paura (o comunque ce la metto tutta perché sia proprio così), sono una persona </a:t>
            </a:r>
            <a:r>
              <a:rPr lang="it-IT" i="1" dirty="0"/>
              <a:t>libera </a:t>
            </a:r>
            <a:r>
              <a:rPr lang="it-IT" dirty="0"/>
              <a:t>e sufficientemente </a:t>
            </a:r>
            <a:r>
              <a:rPr lang="it-IT" i="1" dirty="0"/>
              <a:t>responsabile</a:t>
            </a:r>
            <a:r>
              <a:rPr lang="it-IT" dirty="0"/>
              <a:t>. Mi piaccio abbastanza e sono soddisfatto (malgrado le ferite interne o esterne) degli anni trascorsi. </a:t>
            </a:r>
          </a:p>
          <a:p>
            <a:pPr algn="just"/>
            <a:endParaRPr lang="it-IT" dirty="0"/>
          </a:p>
        </p:txBody>
      </p:sp>
    </p:spTree>
    <p:extLst>
      <p:ext uri="{BB962C8B-B14F-4D97-AF65-F5344CB8AC3E}">
        <p14:creationId xmlns:p14="http://schemas.microsoft.com/office/powerpoint/2010/main" val="105483764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A99F32-A06E-BA43-A758-BD9EA8C3EC5C}"/>
              </a:ext>
            </a:extLst>
          </p:cNvPr>
          <p:cNvSpPr>
            <a:spLocks noGrp="1"/>
          </p:cNvSpPr>
          <p:nvPr>
            <p:ph type="title"/>
          </p:nvPr>
        </p:nvSpPr>
        <p:spPr/>
        <p:txBody>
          <a:bodyPr>
            <a:normAutofit/>
          </a:bodyPr>
          <a:lstStyle/>
          <a:p>
            <a:r>
              <a:rPr lang="it-IT" sz="3200" dirty="0"/>
              <a:t>Educazione e «promesse di bene»</a:t>
            </a:r>
          </a:p>
        </p:txBody>
      </p:sp>
      <p:sp>
        <p:nvSpPr>
          <p:cNvPr id="3" name="Segnaposto contenuto 2">
            <a:extLst>
              <a:ext uri="{FF2B5EF4-FFF2-40B4-BE49-F238E27FC236}">
                <a16:creationId xmlns:a16="http://schemas.microsoft.com/office/drawing/2014/main" id="{9F643729-DB4D-E744-8311-38B5B5B61717}"/>
              </a:ext>
            </a:extLst>
          </p:cNvPr>
          <p:cNvSpPr>
            <a:spLocks noGrp="1"/>
          </p:cNvSpPr>
          <p:nvPr>
            <p:ph idx="1"/>
          </p:nvPr>
        </p:nvSpPr>
        <p:spPr/>
        <p:txBody>
          <a:bodyPr/>
          <a:lstStyle/>
          <a:p>
            <a:pPr algn="just"/>
            <a:r>
              <a:rPr lang="it-IT" dirty="0"/>
              <a:t>Nella mia vita ho incontrato varie </a:t>
            </a:r>
            <a:r>
              <a:rPr lang="it-IT" dirty="0" err="1"/>
              <a:t>Grimilde</a:t>
            </a:r>
            <a:r>
              <a:rPr lang="it-IT" dirty="0"/>
              <a:t> e molte mele stregate. Di alcune sono stato vittima e preda. Altre me le sono cercate “da solo” (credo). Le ho “volute” e me le sono mangiate. Poi sono stato male. A volte tanto. Ma sono infine guarito. Mi sono districato tra permessi e divieti. Quelli “di dentro” (di me) e quelli “di fuori” (del mondo). Ma alla fine ce l’ho fatta.</a:t>
            </a:r>
          </a:p>
          <a:p>
            <a:pPr algn="just"/>
            <a:r>
              <a:rPr lang="it-IT" dirty="0"/>
              <a:t>Ho compiuto anche diverse buone azioni e ho dato quasi sempre il meglio. L’educazione ha mantenuto le sue “promesse di bene” e sono vissuto, e sto vivendo, discretamente felice e contento. Non mi lamento!</a:t>
            </a:r>
          </a:p>
          <a:p>
            <a:pPr algn="just"/>
            <a:endParaRPr lang="it-IT" dirty="0"/>
          </a:p>
        </p:txBody>
      </p:sp>
    </p:spTree>
    <p:extLst>
      <p:ext uri="{BB962C8B-B14F-4D97-AF65-F5344CB8AC3E}">
        <p14:creationId xmlns:p14="http://schemas.microsoft.com/office/powerpoint/2010/main" val="376916472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3B010B-47B0-034D-BA88-9ED39994850C}"/>
              </a:ext>
            </a:extLst>
          </p:cNvPr>
          <p:cNvSpPr>
            <a:spLocks noGrp="1"/>
          </p:cNvSpPr>
          <p:nvPr>
            <p:ph type="title"/>
          </p:nvPr>
        </p:nvSpPr>
        <p:spPr/>
        <p:txBody>
          <a:bodyPr>
            <a:normAutofit/>
          </a:bodyPr>
          <a:lstStyle/>
          <a:p>
            <a:r>
              <a:rPr lang="it-IT" sz="3600" dirty="0"/>
              <a:t>Presumo di </a:t>
            </a:r>
            <a:r>
              <a:rPr lang="it-IT" sz="3600" i="1" dirty="0"/>
              <a:t>essermela cavata</a:t>
            </a:r>
          </a:p>
        </p:txBody>
      </p:sp>
      <p:sp>
        <p:nvSpPr>
          <p:cNvPr id="3" name="Segnaposto contenuto 2">
            <a:extLst>
              <a:ext uri="{FF2B5EF4-FFF2-40B4-BE49-F238E27FC236}">
                <a16:creationId xmlns:a16="http://schemas.microsoft.com/office/drawing/2014/main" id="{CEB4D2E8-162D-604F-AF89-0B5E8A674B85}"/>
              </a:ext>
            </a:extLst>
          </p:cNvPr>
          <p:cNvSpPr>
            <a:spLocks noGrp="1"/>
          </p:cNvSpPr>
          <p:nvPr>
            <p:ph idx="1"/>
          </p:nvPr>
        </p:nvSpPr>
        <p:spPr/>
        <p:txBody>
          <a:bodyPr/>
          <a:lstStyle/>
          <a:p>
            <a:pPr algn="just"/>
            <a:r>
              <a:rPr lang="it-IT" dirty="0"/>
              <a:t>Tra qualche decennio (s’intende: il più tardi possibile) sarò pronto per il “riposo  definitivo”, quello da cui non si torna e per il quale non si percepisce alcun salario. Ma, forse, la “giusta mercede”.  D’altronde, non mi è parso di combinare molti guai sinora (e mi terrò di più sotto controllo in futuro: ci mancherebbe di non farcela, proprio al termine dell’esistenza, a garantirmi la pace). O di aver commesso grosse manchevolezze, in passato. Presumo, allora, di </a:t>
            </a:r>
            <a:r>
              <a:rPr lang="it-IT" i="1" dirty="0"/>
              <a:t>essermela cavata </a:t>
            </a:r>
            <a:r>
              <a:rPr lang="it-IT" dirty="0"/>
              <a:t>(come il titolo di un best – seller della fine del secolo scorso). </a:t>
            </a:r>
          </a:p>
          <a:p>
            <a:pPr algn="just"/>
            <a:endParaRPr lang="it-IT" dirty="0"/>
          </a:p>
        </p:txBody>
      </p:sp>
    </p:spTree>
    <p:extLst>
      <p:ext uri="{BB962C8B-B14F-4D97-AF65-F5344CB8AC3E}">
        <p14:creationId xmlns:p14="http://schemas.microsoft.com/office/powerpoint/2010/main" val="372330743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1510BE-DFE9-DA47-B865-D5DC7F678AF7}"/>
              </a:ext>
            </a:extLst>
          </p:cNvPr>
          <p:cNvSpPr>
            <a:spLocks noGrp="1"/>
          </p:cNvSpPr>
          <p:nvPr>
            <p:ph type="title"/>
          </p:nvPr>
        </p:nvSpPr>
        <p:spPr/>
        <p:txBody>
          <a:bodyPr/>
          <a:lstStyle/>
          <a:p>
            <a:r>
              <a:rPr lang="it-IT" b="1" dirty="0"/>
              <a:t>Modulo 62</a:t>
            </a:r>
            <a:br>
              <a:rPr lang="it-IT" b="1" dirty="0"/>
            </a:br>
            <a:r>
              <a:rPr lang="it-IT" sz="3200" b="1" dirty="0"/>
              <a:t>Educare è comunicare</a:t>
            </a:r>
            <a:endParaRPr lang="it-IT" b="1" dirty="0"/>
          </a:p>
        </p:txBody>
      </p:sp>
      <p:sp>
        <p:nvSpPr>
          <p:cNvPr id="3" name="Segnaposto contenuto 2">
            <a:extLst>
              <a:ext uri="{FF2B5EF4-FFF2-40B4-BE49-F238E27FC236}">
                <a16:creationId xmlns:a16="http://schemas.microsoft.com/office/drawing/2014/main" id="{2A3FF6AE-2188-5A4A-A732-5B95277916E2}"/>
              </a:ext>
            </a:extLst>
          </p:cNvPr>
          <p:cNvSpPr>
            <a:spLocks noGrp="1"/>
          </p:cNvSpPr>
          <p:nvPr>
            <p:ph idx="1"/>
          </p:nvPr>
        </p:nvSpPr>
        <p:spPr/>
        <p:txBody>
          <a:bodyPr/>
          <a:lstStyle/>
          <a:p>
            <a:pPr algn="just"/>
            <a:r>
              <a:rPr lang="it-IT" i="1" dirty="0"/>
              <a:t>Educare è soprattutto e fondamentalmente comunicare</a:t>
            </a:r>
            <a:r>
              <a:rPr lang="it-IT" dirty="0"/>
              <a:t>. Parlare: l’educatore, finché non gli fa male lo stomaco. E oltre. </a:t>
            </a:r>
          </a:p>
          <a:p>
            <a:pPr algn="just"/>
            <a:r>
              <a:rPr lang="it-IT" i="1" dirty="0"/>
              <a:t>[…] educare è tutto un raccontare e un raccontarsi, un testimoniare e un testimoniarsi reciprocamente</a:t>
            </a:r>
            <a:r>
              <a:rPr lang="it-IT" dirty="0"/>
              <a:t>.</a:t>
            </a:r>
          </a:p>
          <a:p>
            <a:pPr algn="just"/>
            <a:r>
              <a:rPr lang="it-IT" dirty="0"/>
              <a:t>[…] avendo voglia, l’educatore, di imparare da chiunque, pure dal più piccolo e fragile degli educandi, finché non chiuderà gli occhi e morirà; confessando il proprio limite di persona sempre in viaggio, comunque.</a:t>
            </a:r>
          </a:p>
        </p:txBody>
      </p:sp>
    </p:spTree>
    <p:extLst>
      <p:ext uri="{BB962C8B-B14F-4D97-AF65-F5344CB8AC3E}">
        <p14:creationId xmlns:p14="http://schemas.microsoft.com/office/powerpoint/2010/main" val="2695555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8408CE-AB41-0B49-90E6-363A7564A5F9}"/>
              </a:ext>
            </a:extLst>
          </p:cNvPr>
          <p:cNvSpPr>
            <a:spLocks noGrp="1"/>
          </p:cNvSpPr>
          <p:nvPr>
            <p:ph type="title"/>
          </p:nvPr>
        </p:nvSpPr>
        <p:spPr/>
        <p:txBody>
          <a:bodyPr>
            <a:normAutofit fontScale="90000"/>
          </a:bodyPr>
          <a:lstStyle/>
          <a:p>
            <a:r>
              <a:rPr lang="it-IT" dirty="0"/>
              <a:t>Libertà «pesante» e libertà «pensante»</a:t>
            </a:r>
          </a:p>
        </p:txBody>
      </p:sp>
      <p:sp>
        <p:nvSpPr>
          <p:cNvPr id="3" name="Segnaposto contenuto 2">
            <a:extLst>
              <a:ext uri="{FF2B5EF4-FFF2-40B4-BE49-F238E27FC236}">
                <a16:creationId xmlns:a16="http://schemas.microsoft.com/office/drawing/2014/main" id="{7BD3AB87-C4D7-AC48-B0C8-29FCB4C9B993}"/>
              </a:ext>
            </a:extLst>
          </p:cNvPr>
          <p:cNvSpPr>
            <a:spLocks noGrp="1"/>
          </p:cNvSpPr>
          <p:nvPr>
            <p:ph idx="1"/>
          </p:nvPr>
        </p:nvSpPr>
        <p:spPr/>
        <p:txBody>
          <a:bodyPr/>
          <a:lstStyle/>
          <a:p>
            <a:pPr algn="just"/>
            <a:r>
              <a:rPr lang="it-IT" dirty="0"/>
              <a:t>La libertà è </a:t>
            </a:r>
            <a:r>
              <a:rPr lang="it-IT" i="1" dirty="0"/>
              <a:t>pesante</a:t>
            </a:r>
            <a:r>
              <a:rPr lang="it-IT" dirty="0"/>
              <a:t> e </a:t>
            </a:r>
            <a:r>
              <a:rPr lang="it-IT" i="1" dirty="0"/>
              <a:t>pensante</a:t>
            </a:r>
            <a:r>
              <a:rPr lang="it-IT" dirty="0"/>
              <a:t>, aborrisce i calcoli e i tatticismi e </a:t>
            </a:r>
            <a:r>
              <a:rPr lang="it-IT" i="1" dirty="0"/>
              <a:t>non è un rischio</a:t>
            </a:r>
            <a:r>
              <a:rPr lang="it-IT" dirty="0"/>
              <a:t>. E’ piuttosto un obiettivo cui tendere, che si conquista e si trasforma progressivamente sino a conseguire la sua </a:t>
            </a:r>
            <a:r>
              <a:rPr lang="it-IT" i="1" dirty="0"/>
              <a:t>forma </a:t>
            </a:r>
            <a:r>
              <a:rPr lang="it-IT" dirty="0"/>
              <a:t>più sicura e precisa. </a:t>
            </a:r>
          </a:p>
          <a:p>
            <a:pPr algn="just"/>
            <a:r>
              <a:rPr lang="it-IT" dirty="0"/>
              <a:t>Pesante e pensante: sono i due aggettivi con cui due grandi filosofi italiani della seconda metà del secolo scorso definirono la libertà. Franco Lombardi la riconobbe come “pesante” e Michele Federico Sciacca quale “ pensante”.</a:t>
            </a:r>
          </a:p>
          <a:p>
            <a:pPr algn="just"/>
            <a:endParaRPr lang="it-IT" dirty="0"/>
          </a:p>
        </p:txBody>
      </p:sp>
    </p:spTree>
    <p:extLst>
      <p:ext uri="{BB962C8B-B14F-4D97-AF65-F5344CB8AC3E}">
        <p14:creationId xmlns:p14="http://schemas.microsoft.com/office/powerpoint/2010/main" val="2575879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132D55-68DB-184C-AF72-83A6BC4F30D1}"/>
              </a:ext>
            </a:extLst>
          </p:cNvPr>
          <p:cNvSpPr>
            <a:spLocks noGrp="1"/>
          </p:cNvSpPr>
          <p:nvPr>
            <p:ph type="title"/>
          </p:nvPr>
        </p:nvSpPr>
        <p:spPr/>
        <p:txBody>
          <a:bodyPr/>
          <a:lstStyle/>
          <a:p>
            <a:r>
              <a:rPr lang="it-IT" dirty="0"/>
              <a:t>La libertà è un rischio?</a:t>
            </a:r>
          </a:p>
        </p:txBody>
      </p:sp>
      <p:sp>
        <p:nvSpPr>
          <p:cNvPr id="3" name="Segnaposto contenuto 2">
            <a:extLst>
              <a:ext uri="{FF2B5EF4-FFF2-40B4-BE49-F238E27FC236}">
                <a16:creationId xmlns:a16="http://schemas.microsoft.com/office/drawing/2014/main" id="{B73C6DC9-812C-254F-B2C5-3538DC146CA5}"/>
              </a:ext>
            </a:extLst>
          </p:cNvPr>
          <p:cNvSpPr>
            <a:spLocks noGrp="1"/>
          </p:cNvSpPr>
          <p:nvPr>
            <p:ph idx="1"/>
          </p:nvPr>
        </p:nvSpPr>
        <p:spPr/>
        <p:txBody>
          <a:bodyPr/>
          <a:lstStyle/>
          <a:p>
            <a:pPr algn="just"/>
            <a:r>
              <a:rPr lang="it-IT" dirty="0"/>
              <a:t>La libertà è un rischio? Assolutamente no. L’arbitrio è il rischio, la premessa e la possibilità stesse del male.</a:t>
            </a:r>
          </a:p>
          <a:p>
            <a:pPr algn="just"/>
            <a:r>
              <a:rPr lang="it-IT" dirty="0"/>
              <a:t>Come potrebbe la libertà, e cioè una condizione di bene, avere insita in sé l’eventualità della sua negazione?</a:t>
            </a:r>
          </a:p>
          <a:p>
            <a:pPr algn="just"/>
            <a:r>
              <a:rPr lang="it-IT" dirty="0"/>
              <a:t>Liberi non si nasce, si diventa. Se lo si vuole e se ci viene insegnato il gusto della vita e il sapore della dignità.</a:t>
            </a:r>
          </a:p>
          <a:p>
            <a:pPr algn="just"/>
            <a:endParaRPr lang="it-IT" dirty="0"/>
          </a:p>
        </p:txBody>
      </p:sp>
    </p:spTree>
    <p:extLst>
      <p:ext uri="{BB962C8B-B14F-4D97-AF65-F5344CB8AC3E}">
        <p14:creationId xmlns:p14="http://schemas.microsoft.com/office/powerpoint/2010/main" val="2832515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6A1942-BD76-C845-B86D-4E1642A6899F}"/>
              </a:ext>
            </a:extLst>
          </p:cNvPr>
          <p:cNvSpPr>
            <a:spLocks noGrp="1"/>
          </p:cNvSpPr>
          <p:nvPr>
            <p:ph type="title"/>
          </p:nvPr>
        </p:nvSpPr>
        <p:spPr/>
        <p:txBody>
          <a:bodyPr>
            <a:normAutofit fontScale="90000"/>
          </a:bodyPr>
          <a:lstStyle/>
          <a:p>
            <a:r>
              <a:rPr lang="it-IT" b="1" dirty="0"/>
              <a:t>Modulo 5.2</a:t>
            </a:r>
            <a:br>
              <a:rPr lang="it-IT" b="1" dirty="0"/>
            </a:br>
            <a:r>
              <a:rPr lang="it-IT" sz="3200" b="1" dirty="0"/>
              <a:t>I fini dell’educazione:</a:t>
            </a:r>
            <a:br>
              <a:rPr lang="it-IT" sz="3200" b="1" dirty="0"/>
            </a:br>
            <a:r>
              <a:rPr lang="it-IT" sz="3200" b="1" dirty="0"/>
              <a:t>educare alla responsabilità</a:t>
            </a:r>
            <a:r>
              <a:rPr lang="it-IT" dirty="0"/>
              <a:t/>
            </a:r>
            <a:br>
              <a:rPr lang="it-IT" dirty="0"/>
            </a:br>
            <a:endParaRPr lang="it-IT" dirty="0"/>
          </a:p>
        </p:txBody>
      </p:sp>
      <p:sp>
        <p:nvSpPr>
          <p:cNvPr id="3" name="Segnaposto contenuto 2">
            <a:extLst>
              <a:ext uri="{FF2B5EF4-FFF2-40B4-BE49-F238E27FC236}">
                <a16:creationId xmlns:a16="http://schemas.microsoft.com/office/drawing/2014/main" id="{8056A2D8-80BA-3F46-9F3B-C473C0DEE424}"/>
              </a:ext>
            </a:extLst>
          </p:cNvPr>
          <p:cNvSpPr>
            <a:spLocks noGrp="1"/>
          </p:cNvSpPr>
          <p:nvPr>
            <p:ph idx="1"/>
          </p:nvPr>
        </p:nvSpPr>
        <p:spPr/>
        <p:txBody>
          <a:bodyPr/>
          <a:lstStyle/>
          <a:p>
            <a:pPr algn="just"/>
            <a:r>
              <a:rPr lang="it-IT" dirty="0"/>
              <a:t>Se la libertà è a un tempo il mezzo e il fine di una società non ancora umana e che aspira a </a:t>
            </a:r>
            <a:r>
              <a:rPr lang="it-IT" dirty="0" err="1"/>
              <a:t>diventarlo</a:t>
            </a:r>
            <a:r>
              <a:rPr lang="it-IT" dirty="0"/>
              <a:t> e della crescita stessa della persona, la responsabilità rappresenta la condizione inevitabile del suo esercizio.</a:t>
            </a:r>
          </a:p>
          <a:p>
            <a:pPr algn="just"/>
            <a:r>
              <a:rPr lang="it-IT" dirty="0"/>
              <a:t>Responsabile è colui che è chiamato (</a:t>
            </a:r>
            <a:r>
              <a:rPr lang="it-IT" i="1" dirty="0" err="1"/>
              <a:t>habilis</a:t>
            </a:r>
            <a:r>
              <a:rPr lang="it-IT" dirty="0"/>
              <a:t>) a rispondere (</a:t>
            </a:r>
            <a:r>
              <a:rPr lang="it-IT" i="1" dirty="0" err="1"/>
              <a:t>responsum</a:t>
            </a:r>
            <a:r>
              <a:rPr lang="it-IT" dirty="0"/>
              <a:t>) dei suoi atti, ad essere in grado, cioè, di rendere ragione delle proprie azioni e dei propri comportamenti e di subirne le conseguenze. </a:t>
            </a:r>
          </a:p>
          <a:p>
            <a:pPr algn="just"/>
            <a:r>
              <a:rPr lang="it-IT" dirty="0"/>
              <a:t>Lavorare in questo campo significa, a guisa di dimostrazione, abbandonare definitivamente l’impossibile neutralità dell’insegnamento, il silenzio sui valori, la riduzione dell’educativo al cognitivo. </a:t>
            </a:r>
          </a:p>
          <a:p>
            <a:pPr algn="just"/>
            <a:endParaRPr lang="it-IT" dirty="0"/>
          </a:p>
        </p:txBody>
      </p:sp>
    </p:spTree>
    <p:extLst>
      <p:ext uri="{BB962C8B-B14F-4D97-AF65-F5344CB8AC3E}">
        <p14:creationId xmlns:p14="http://schemas.microsoft.com/office/powerpoint/2010/main" val="4205036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6A1942-BD76-C845-B86D-4E1642A6899F}"/>
              </a:ext>
            </a:extLst>
          </p:cNvPr>
          <p:cNvSpPr>
            <a:spLocks noGrp="1"/>
          </p:cNvSpPr>
          <p:nvPr>
            <p:ph type="title"/>
          </p:nvPr>
        </p:nvSpPr>
        <p:spPr/>
        <p:txBody>
          <a:bodyPr>
            <a:normAutofit fontScale="90000"/>
          </a:bodyPr>
          <a:lstStyle/>
          <a:p>
            <a:r>
              <a:rPr lang="it-IT" b="1" dirty="0"/>
              <a:t>Modulo 5.3</a:t>
            </a:r>
            <a:br>
              <a:rPr lang="it-IT" b="1" dirty="0"/>
            </a:br>
            <a:r>
              <a:rPr lang="it-IT" sz="3600" b="1" dirty="0"/>
              <a:t>I fini dell’educazione:</a:t>
            </a:r>
            <a:br>
              <a:rPr lang="it-IT" sz="3600" b="1" dirty="0"/>
            </a:br>
            <a:r>
              <a:rPr lang="it-IT" sz="3600" b="1" dirty="0"/>
              <a:t>educare all’autonomia</a:t>
            </a:r>
            <a:r>
              <a:rPr lang="it-IT" dirty="0"/>
              <a:t/>
            </a:r>
            <a:br>
              <a:rPr lang="it-IT" dirty="0"/>
            </a:br>
            <a:endParaRPr lang="it-IT" dirty="0"/>
          </a:p>
        </p:txBody>
      </p:sp>
      <p:sp>
        <p:nvSpPr>
          <p:cNvPr id="3" name="Segnaposto contenuto 2">
            <a:extLst>
              <a:ext uri="{FF2B5EF4-FFF2-40B4-BE49-F238E27FC236}">
                <a16:creationId xmlns:a16="http://schemas.microsoft.com/office/drawing/2014/main" id="{8056A2D8-80BA-3F46-9F3B-C473C0DEE424}"/>
              </a:ext>
            </a:extLst>
          </p:cNvPr>
          <p:cNvSpPr>
            <a:spLocks noGrp="1"/>
          </p:cNvSpPr>
          <p:nvPr>
            <p:ph idx="1"/>
          </p:nvPr>
        </p:nvSpPr>
        <p:spPr/>
        <p:txBody>
          <a:bodyPr/>
          <a:lstStyle/>
          <a:p>
            <a:pPr algn="just"/>
            <a:r>
              <a:rPr lang="it-IT" dirty="0"/>
              <a:t>Autonomo (termine derivato dal greco antico) è colui che </a:t>
            </a:r>
            <a:r>
              <a:rPr lang="it-IT" i="1" dirty="0"/>
              <a:t>ha </a:t>
            </a:r>
            <a:r>
              <a:rPr lang="it-IT" dirty="0"/>
              <a:t>la capacità e la  facoltà di governarsi o reggersi da sé. In filosofia, l’autonomia etica ( o in assoluto l’autonomia) è il </a:t>
            </a:r>
            <a:r>
              <a:rPr lang="it-IT" i="1" dirty="0"/>
              <a:t>potere </a:t>
            </a:r>
            <a:r>
              <a:rPr lang="it-IT" dirty="0"/>
              <a:t>del soggetto di dare a se stesso la propria legge. Per estensione, l’autonomia indica la </a:t>
            </a:r>
            <a:r>
              <a:rPr lang="it-IT" i="1" dirty="0"/>
              <a:t>libertà di agire</a:t>
            </a:r>
            <a:r>
              <a:rPr lang="it-IT" dirty="0"/>
              <a:t>. </a:t>
            </a:r>
          </a:p>
          <a:p>
            <a:pPr algn="just"/>
            <a:r>
              <a:rPr lang="it-IT" dirty="0"/>
              <a:t>Innanzitutto non si nasce autonomi. Né la stessa nascita è una decisione autonoma del singolo che nasce. Dunque l’autonomia è l’esercizio delle libere scelte della persona […]. </a:t>
            </a:r>
          </a:p>
        </p:txBody>
      </p:sp>
    </p:spTree>
    <p:extLst>
      <p:ext uri="{BB962C8B-B14F-4D97-AF65-F5344CB8AC3E}">
        <p14:creationId xmlns:p14="http://schemas.microsoft.com/office/powerpoint/2010/main" val="707115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5ED6C5-3EDF-144F-9F03-0D658AB64196}"/>
              </a:ext>
            </a:extLst>
          </p:cNvPr>
          <p:cNvSpPr>
            <a:spLocks noGrp="1"/>
          </p:cNvSpPr>
          <p:nvPr>
            <p:ph type="title"/>
          </p:nvPr>
        </p:nvSpPr>
        <p:spPr/>
        <p:txBody>
          <a:bodyPr>
            <a:normAutofit fontScale="90000"/>
          </a:bodyPr>
          <a:lstStyle/>
          <a:p>
            <a:r>
              <a:rPr lang="it-IT" dirty="0"/>
              <a:t>Libertà e arbitrio, autosufficienza e a </a:t>
            </a:r>
            <a:r>
              <a:rPr lang="it-IT" dirty="0" err="1"/>
              <a:t>utonomia</a:t>
            </a:r>
            <a:endParaRPr lang="it-IT" dirty="0"/>
          </a:p>
        </p:txBody>
      </p:sp>
      <p:sp>
        <p:nvSpPr>
          <p:cNvPr id="3" name="Segnaposto contenuto 2">
            <a:extLst>
              <a:ext uri="{FF2B5EF4-FFF2-40B4-BE49-F238E27FC236}">
                <a16:creationId xmlns:a16="http://schemas.microsoft.com/office/drawing/2014/main" id="{FF9E6CD9-0C53-BA42-A908-36DDA642A386}"/>
              </a:ext>
            </a:extLst>
          </p:cNvPr>
          <p:cNvSpPr>
            <a:spLocks noGrp="1"/>
          </p:cNvSpPr>
          <p:nvPr>
            <p:ph idx="1"/>
          </p:nvPr>
        </p:nvSpPr>
        <p:spPr/>
        <p:txBody>
          <a:bodyPr/>
          <a:lstStyle/>
          <a:p>
            <a:pPr algn="just"/>
            <a:r>
              <a:rPr lang="it-IT" dirty="0"/>
              <a:t>[…] nel rapporto con l’altro inevitabilmente </a:t>
            </a:r>
            <a:r>
              <a:rPr lang="it-IT" i="1" dirty="0"/>
              <a:t>dato </a:t>
            </a:r>
            <a:r>
              <a:rPr lang="it-IT" dirty="0"/>
              <a:t>almeno per un certo numero di anni (ad esempio i genitori) o prescelto (con la conquista delle prime libertà) e con gli ambienti (mezzi e individui) nei quali si vive e con cui ci si relaziona.</a:t>
            </a:r>
          </a:p>
          <a:p>
            <a:pPr algn="just"/>
            <a:r>
              <a:rPr lang="it-IT" dirty="0"/>
              <a:t>Così come l’opposto della libertà è l’arbitrio, l’autosufficienza (il bastare a se stessi in forma rigida ed esclusiva) è l’antitesi dell’autonomia. </a:t>
            </a:r>
          </a:p>
        </p:txBody>
      </p:sp>
    </p:spTree>
    <p:extLst>
      <p:ext uri="{BB962C8B-B14F-4D97-AF65-F5344CB8AC3E}">
        <p14:creationId xmlns:p14="http://schemas.microsoft.com/office/powerpoint/2010/main" val="2358730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5F5792-D1F7-534A-A5E5-BEA796F886D2}"/>
              </a:ext>
            </a:extLst>
          </p:cNvPr>
          <p:cNvSpPr>
            <a:spLocks noGrp="1"/>
          </p:cNvSpPr>
          <p:nvPr>
            <p:ph type="title"/>
          </p:nvPr>
        </p:nvSpPr>
        <p:spPr/>
        <p:txBody>
          <a:bodyPr/>
          <a:lstStyle/>
          <a:p>
            <a:r>
              <a:rPr lang="it-IT" dirty="0"/>
              <a:t>L’esperienza della democrazia</a:t>
            </a:r>
          </a:p>
        </p:txBody>
      </p:sp>
      <p:sp>
        <p:nvSpPr>
          <p:cNvPr id="3" name="Segnaposto contenuto 2">
            <a:extLst>
              <a:ext uri="{FF2B5EF4-FFF2-40B4-BE49-F238E27FC236}">
                <a16:creationId xmlns:a16="http://schemas.microsoft.com/office/drawing/2014/main" id="{DB33F9FC-5DAE-104B-AF13-97CEF124C75B}"/>
              </a:ext>
            </a:extLst>
          </p:cNvPr>
          <p:cNvSpPr>
            <a:spLocks noGrp="1"/>
          </p:cNvSpPr>
          <p:nvPr>
            <p:ph idx="1"/>
          </p:nvPr>
        </p:nvSpPr>
        <p:spPr/>
        <p:txBody>
          <a:bodyPr/>
          <a:lstStyle/>
          <a:p>
            <a:pPr algn="just"/>
            <a:r>
              <a:rPr lang="it-IT" dirty="0"/>
              <a:t>La persona libera, autonoma e responsabile, non si improvvisa e necessita a monte della possibilità e dell’esperienza praticata e praticabile della democrazia.</a:t>
            </a:r>
          </a:p>
          <a:p>
            <a:pPr algn="just"/>
            <a:r>
              <a:rPr lang="it-IT" dirty="0"/>
              <a:t>Da qui tutta l’importanza, in pedagogia come in politica (e nelle ideologie a servizio dell’uomo), dell’</a:t>
            </a:r>
            <a:r>
              <a:rPr lang="it-IT" i="1" dirty="0"/>
              <a:t>educazione alla democrazia </a:t>
            </a:r>
            <a:r>
              <a:rPr lang="it-IT" dirty="0"/>
              <a:t>come situazione ineliminabile del </a:t>
            </a:r>
            <a:r>
              <a:rPr lang="it-IT" i="1" dirty="0"/>
              <a:t>potere della responsabilità</a:t>
            </a:r>
            <a:r>
              <a:rPr lang="it-IT" dirty="0"/>
              <a:t>, del </a:t>
            </a:r>
            <a:r>
              <a:rPr lang="it-IT" i="1" dirty="0"/>
              <a:t>volere della libertà </a:t>
            </a:r>
            <a:r>
              <a:rPr lang="it-IT" dirty="0"/>
              <a:t>e del </a:t>
            </a:r>
            <a:r>
              <a:rPr lang="it-IT" i="1" dirty="0"/>
              <a:t>dovere dell’autonomia</a:t>
            </a:r>
            <a:r>
              <a:rPr lang="it-IT" dirty="0"/>
              <a:t>.</a:t>
            </a:r>
          </a:p>
          <a:p>
            <a:pPr algn="just"/>
            <a:endParaRPr lang="it-IT" dirty="0"/>
          </a:p>
          <a:p>
            <a:pPr algn="just"/>
            <a:endParaRPr lang="it-IT" dirty="0"/>
          </a:p>
        </p:txBody>
      </p:sp>
    </p:spTree>
    <p:extLst>
      <p:ext uri="{BB962C8B-B14F-4D97-AF65-F5344CB8AC3E}">
        <p14:creationId xmlns:p14="http://schemas.microsoft.com/office/powerpoint/2010/main" val="3305480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AF0F2C-083B-3644-8D43-362618ECD403}"/>
              </a:ext>
            </a:extLst>
          </p:cNvPr>
          <p:cNvSpPr>
            <a:spLocks noGrp="1"/>
          </p:cNvSpPr>
          <p:nvPr>
            <p:ph type="title"/>
          </p:nvPr>
        </p:nvSpPr>
        <p:spPr/>
        <p:txBody>
          <a:bodyPr/>
          <a:lstStyle/>
          <a:p>
            <a:r>
              <a:rPr lang="it-IT" dirty="0"/>
              <a:t>Se non si è </a:t>
            </a:r>
            <a:r>
              <a:rPr lang="it-IT" i="1" dirty="0"/>
              <a:t>diritti </a:t>
            </a:r>
            <a:r>
              <a:rPr lang="it-IT" dirty="0"/>
              <a:t>non si è autonomi</a:t>
            </a:r>
          </a:p>
        </p:txBody>
      </p:sp>
      <p:sp>
        <p:nvSpPr>
          <p:cNvPr id="3" name="Segnaposto contenuto 2">
            <a:extLst>
              <a:ext uri="{FF2B5EF4-FFF2-40B4-BE49-F238E27FC236}">
                <a16:creationId xmlns:a16="http://schemas.microsoft.com/office/drawing/2014/main" id="{26A22F33-0F0A-FB4D-9A32-184DB8B95328}"/>
              </a:ext>
            </a:extLst>
          </p:cNvPr>
          <p:cNvSpPr>
            <a:spLocks noGrp="1"/>
          </p:cNvSpPr>
          <p:nvPr>
            <p:ph idx="1"/>
          </p:nvPr>
        </p:nvSpPr>
        <p:spPr/>
        <p:txBody>
          <a:bodyPr/>
          <a:lstStyle/>
          <a:p>
            <a:pPr algn="just"/>
            <a:r>
              <a:rPr lang="it-IT" dirty="0"/>
              <a:t>Ognuno di noi ha bisogno dell’altro per vivere e vivere bene. Né è possibile, fisiologico o sano il contrario. Di altri liberamente scelti e non subiti o imposti. Di altri che rappresentano una carezza calda per il nostro cuore e la nostra mente. E senza carezze, scrive Berne, la spina dorsale appassisce. E se non si è </a:t>
            </a:r>
            <a:r>
              <a:rPr lang="it-IT" i="1" dirty="0"/>
              <a:t>diritti</a:t>
            </a:r>
            <a:r>
              <a:rPr lang="it-IT" dirty="0"/>
              <a:t>, non si è autonomi.</a:t>
            </a:r>
          </a:p>
        </p:txBody>
      </p:sp>
    </p:spTree>
    <p:extLst>
      <p:ext uri="{BB962C8B-B14F-4D97-AF65-F5344CB8AC3E}">
        <p14:creationId xmlns:p14="http://schemas.microsoft.com/office/powerpoint/2010/main" val="4237978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770B4D-A88F-4D48-929E-A91E0BEC9795}"/>
              </a:ext>
            </a:extLst>
          </p:cNvPr>
          <p:cNvSpPr>
            <a:spLocks noGrp="1"/>
          </p:cNvSpPr>
          <p:nvPr>
            <p:ph type="title"/>
          </p:nvPr>
        </p:nvSpPr>
        <p:spPr/>
        <p:txBody>
          <a:bodyPr>
            <a:normAutofit fontScale="90000"/>
          </a:bodyPr>
          <a:lstStyle/>
          <a:p>
            <a:r>
              <a:rPr lang="it-IT" b="1" dirty="0"/>
              <a:t>Premessa</a:t>
            </a:r>
            <a:r>
              <a:rPr lang="it-IT" dirty="0"/>
              <a:t>:</a:t>
            </a:r>
            <a:br>
              <a:rPr lang="it-IT" dirty="0"/>
            </a:br>
            <a:r>
              <a:rPr lang="it-IT" dirty="0"/>
              <a:t>un libro di pedagogia per tutti</a:t>
            </a:r>
          </a:p>
        </p:txBody>
      </p:sp>
      <p:sp>
        <p:nvSpPr>
          <p:cNvPr id="3" name="Segnaposto contenuto 2">
            <a:extLst>
              <a:ext uri="{FF2B5EF4-FFF2-40B4-BE49-F238E27FC236}">
                <a16:creationId xmlns:a16="http://schemas.microsoft.com/office/drawing/2014/main" id="{D148898F-8190-524B-8995-A3D6629964C7}"/>
              </a:ext>
            </a:extLst>
          </p:cNvPr>
          <p:cNvSpPr>
            <a:spLocks noGrp="1"/>
          </p:cNvSpPr>
          <p:nvPr>
            <p:ph idx="1"/>
          </p:nvPr>
        </p:nvSpPr>
        <p:spPr>
          <a:xfrm>
            <a:off x="5118447" y="803186"/>
            <a:ext cx="6414423" cy="5248622"/>
          </a:xfrm>
        </p:spPr>
        <p:txBody>
          <a:bodyPr/>
          <a:lstStyle/>
          <a:p>
            <a:pPr algn="just"/>
            <a:r>
              <a:rPr lang="it-IT" dirty="0"/>
              <a:t>Sento la necessità di inaugurare, nella mia produzione, una fase di </a:t>
            </a:r>
            <a:r>
              <a:rPr lang="it-IT" i="1" dirty="0"/>
              <a:t>pedagogia popolare</a:t>
            </a:r>
            <a:r>
              <a:rPr lang="it-IT" dirty="0"/>
              <a:t>, non volendo negare con questo il valore della letteratura accademica per gli addetti ai lavori. Anche di questa c’è bisogno, e molto, per creare, a monte della “pedagogia popolare”, uno schema di riferimento robusto e adeguato che sostenga la  correttezza della traduzione del sapere pedagogico in itinerari di confronto e di riflessione educativi per i tanti.</a:t>
            </a:r>
            <a:br>
              <a:rPr lang="it-IT" dirty="0"/>
            </a:br>
            <a:r>
              <a:rPr lang="it-IT" dirty="0"/>
              <a:t>(Michele Corsi) </a:t>
            </a:r>
          </a:p>
        </p:txBody>
      </p:sp>
    </p:spTree>
    <p:extLst>
      <p:ext uri="{BB962C8B-B14F-4D97-AF65-F5344CB8AC3E}">
        <p14:creationId xmlns:p14="http://schemas.microsoft.com/office/powerpoint/2010/main" val="3061368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8E1A2F-783C-C843-8CC7-E9900DEC6244}"/>
              </a:ext>
            </a:extLst>
          </p:cNvPr>
          <p:cNvSpPr>
            <a:spLocks noGrp="1"/>
          </p:cNvSpPr>
          <p:nvPr>
            <p:ph type="title"/>
          </p:nvPr>
        </p:nvSpPr>
        <p:spPr/>
        <p:txBody>
          <a:bodyPr/>
          <a:lstStyle/>
          <a:p>
            <a:r>
              <a:rPr lang="it-IT" b="1" dirty="0"/>
              <a:t>Modulo 6</a:t>
            </a:r>
            <a:br>
              <a:rPr lang="it-IT" b="1" dirty="0"/>
            </a:br>
            <a:r>
              <a:rPr lang="it-IT" sz="3200" b="1" dirty="0"/>
              <a:t>Vivere è decidere:</a:t>
            </a:r>
            <a:br>
              <a:rPr lang="it-IT" sz="3200" b="1" dirty="0"/>
            </a:br>
            <a:r>
              <a:rPr lang="it-IT" sz="3200" b="1" dirty="0"/>
              <a:t>il ruolo della scelta</a:t>
            </a:r>
            <a:r>
              <a:rPr lang="it-IT" dirty="0"/>
              <a:t> </a:t>
            </a:r>
          </a:p>
        </p:txBody>
      </p:sp>
      <p:sp>
        <p:nvSpPr>
          <p:cNvPr id="3" name="Segnaposto contenuto 2">
            <a:extLst>
              <a:ext uri="{FF2B5EF4-FFF2-40B4-BE49-F238E27FC236}">
                <a16:creationId xmlns:a16="http://schemas.microsoft.com/office/drawing/2014/main" id="{C31BC479-470A-4540-A90C-FF1E47F0F116}"/>
              </a:ext>
            </a:extLst>
          </p:cNvPr>
          <p:cNvSpPr>
            <a:spLocks noGrp="1"/>
          </p:cNvSpPr>
          <p:nvPr>
            <p:ph idx="1"/>
          </p:nvPr>
        </p:nvSpPr>
        <p:spPr/>
        <p:txBody>
          <a:bodyPr/>
          <a:lstStyle/>
          <a:p>
            <a:pPr algn="just"/>
            <a:r>
              <a:rPr lang="it-IT" dirty="0"/>
              <a:t>Ogni vita è un sistema di decisioni consapevolmente o inconsapevolmente assunte anche in ordine alle determinazioni elaborate da un altro e accettate o subite, pure in modo consapevole o inconsapevole, nella nostra esistenza.</a:t>
            </a:r>
          </a:p>
          <a:p>
            <a:pPr algn="just"/>
            <a:r>
              <a:rPr lang="it-IT" dirty="0"/>
              <a:t>Ogni decisione si nutre di scelte. Non di rinunce. </a:t>
            </a:r>
          </a:p>
        </p:txBody>
      </p:sp>
    </p:spTree>
    <p:extLst>
      <p:ext uri="{BB962C8B-B14F-4D97-AF65-F5344CB8AC3E}">
        <p14:creationId xmlns:p14="http://schemas.microsoft.com/office/powerpoint/2010/main" val="2301617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CE5C02-7C62-EA49-9C22-174A4D157597}"/>
              </a:ext>
            </a:extLst>
          </p:cNvPr>
          <p:cNvSpPr>
            <a:spLocks noGrp="1"/>
          </p:cNvSpPr>
          <p:nvPr>
            <p:ph type="title"/>
          </p:nvPr>
        </p:nvSpPr>
        <p:spPr/>
        <p:txBody>
          <a:bodyPr>
            <a:normAutofit/>
          </a:bodyPr>
          <a:lstStyle/>
          <a:p>
            <a:r>
              <a:rPr lang="it-IT" sz="3600" dirty="0"/>
              <a:t>«voglio riuscire» o  «non voglio riuscire»</a:t>
            </a:r>
          </a:p>
        </p:txBody>
      </p:sp>
      <p:sp>
        <p:nvSpPr>
          <p:cNvPr id="3" name="Segnaposto contenuto 2">
            <a:extLst>
              <a:ext uri="{FF2B5EF4-FFF2-40B4-BE49-F238E27FC236}">
                <a16:creationId xmlns:a16="http://schemas.microsoft.com/office/drawing/2014/main" id="{E5C90650-A9CD-9B41-9E57-2C46646168B6}"/>
              </a:ext>
            </a:extLst>
          </p:cNvPr>
          <p:cNvSpPr>
            <a:spLocks noGrp="1"/>
          </p:cNvSpPr>
          <p:nvPr>
            <p:ph idx="1"/>
          </p:nvPr>
        </p:nvSpPr>
        <p:spPr/>
        <p:txBody>
          <a:bodyPr/>
          <a:lstStyle/>
          <a:p>
            <a:pPr algn="just"/>
            <a:r>
              <a:rPr lang="it-IT" dirty="0"/>
              <a:t>Non si dica più, allora: “non riesco” o “non riesco a decidere”. Esiste soltanto, onestamente: “voglio riuscire” o “non voglio riuscire”. Ciò che </a:t>
            </a:r>
            <a:r>
              <a:rPr lang="it-IT" i="1" dirty="0"/>
              <a:t>vogliamo davvero</a:t>
            </a:r>
            <a:r>
              <a:rPr lang="it-IT" dirty="0"/>
              <a:t> siamo ben capaci di </a:t>
            </a:r>
            <a:r>
              <a:rPr lang="it-IT" dirty="0" err="1"/>
              <a:t>agirlo</a:t>
            </a:r>
            <a:r>
              <a:rPr lang="it-IT" dirty="0"/>
              <a:t>. Il che non significa negare l’imprevisto o il limite; quanto piuttosto restituire integralmente all’uomo e alla donna tutto il potere di cui dispongono e farglielo riconoscere.</a:t>
            </a:r>
          </a:p>
          <a:p>
            <a:pPr algn="just"/>
            <a:endParaRPr lang="it-IT" dirty="0"/>
          </a:p>
        </p:txBody>
      </p:sp>
    </p:spTree>
    <p:extLst>
      <p:ext uri="{BB962C8B-B14F-4D97-AF65-F5344CB8AC3E}">
        <p14:creationId xmlns:p14="http://schemas.microsoft.com/office/powerpoint/2010/main" val="2809229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9C5E46-485E-6C4E-AAFB-51F20D0CCCC5}"/>
              </a:ext>
            </a:extLst>
          </p:cNvPr>
          <p:cNvSpPr>
            <a:spLocks noGrp="1"/>
          </p:cNvSpPr>
          <p:nvPr>
            <p:ph type="title"/>
          </p:nvPr>
        </p:nvSpPr>
        <p:spPr/>
        <p:txBody>
          <a:bodyPr/>
          <a:lstStyle/>
          <a:p>
            <a:r>
              <a:rPr lang="it-IT" b="1" dirty="0"/>
              <a:t>Modulo 7</a:t>
            </a:r>
            <a:br>
              <a:rPr lang="it-IT" b="1" dirty="0"/>
            </a:br>
            <a:r>
              <a:rPr lang="it-IT" sz="3200" b="1" dirty="0"/>
              <a:t>Babbo Natale non esiste e nemmeno la Befana</a:t>
            </a:r>
            <a:endParaRPr lang="it-IT" b="1" dirty="0"/>
          </a:p>
        </p:txBody>
      </p:sp>
      <p:sp>
        <p:nvSpPr>
          <p:cNvPr id="3" name="Segnaposto contenuto 2">
            <a:extLst>
              <a:ext uri="{FF2B5EF4-FFF2-40B4-BE49-F238E27FC236}">
                <a16:creationId xmlns:a16="http://schemas.microsoft.com/office/drawing/2014/main" id="{524AF14E-212F-8344-B9BD-8466FBC4254F}"/>
              </a:ext>
            </a:extLst>
          </p:cNvPr>
          <p:cNvSpPr>
            <a:spLocks noGrp="1"/>
          </p:cNvSpPr>
          <p:nvPr>
            <p:ph idx="1"/>
          </p:nvPr>
        </p:nvSpPr>
        <p:spPr/>
        <p:txBody>
          <a:bodyPr/>
          <a:lstStyle/>
          <a:p>
            <a:pPr algn="just"/>
            <a:r>
              <a:rPr lang="it-IT" dirty="0"/>
              <a:t>[…] nella vita non si danno sconti o scorciatoie di valore. </a:t>
            </a:r>
            <a:r>
              <a:rPr lang="it-IT" i="1" dirty="0"/>
              <a:t>Babbo Natale non esiste e nemmeno la Befana</a:t>
            </a:r>
            <a:r>
              <a:rPr lang="it-IT" dirty="0"/>
              <a:t>. </a:t>
            </a:r>
          </a:p>
          <a:p>
            <a:pPr algn="just"/>
            <a:r>
              <a:rPr lang="it-IT" dirty="0"/>
              <a:t>Al di là degli imprevisti e dei cambiamenti sempre probabili, ognuno di noi trova […], sotto l’albero di Natale o dentro la “calza” della propria vita, solo ciò che ha messo per sé e per gli altri, che si è costruito, o che gli altri hanno deposto per lui perché comunque se lo è meritato o l’ha consentito. </a:t>
            </a:r>
          </a:p>
        </p:txBody>
      </p:sp>
    </p:spTree>
    <p:extLst>
      <p:ext uri="{BB962C8B-B14F-4D97-AF65-F5344CB8AC3E}">
        <p14:creationId xmlns:p14="http://schemas.microsoft.com/office/powerpoint/2010/main" val="3945355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B758CD-1162-6B4C-ADE8-C35414FB0153}"/>
              </a:ext>
            </a:extLst>
          </p:cNvPr>
          <p:cNvSpPr>
            <a:spLocks noGrp="1"/>
          </p:cNvSpPr>
          <p:nvPr>
            <p:ph type="title"/>
          </p:nvPr>
        </p:nvSpPr>
        <p:spPr/>
        <p:txBody>
          <a:bodyPr/>
          <a:lstStyle/>
          <a:p>
            <a:r>
              <a:rPr lang="it-IT" dirty="0"/>
              <a:t>La </a:t>
            </a:r>
            <a:r>
              <a:rPr lang="it-IT" i="1" dirty="0"/>
              <a:t>condizione</a:t>
            </a:r>
            <a:r>
              <a:rPr lang="it-IT" dirty="0"/>
              <a:t> per ricevere il dono</a:t>
            </a:r>
          </a:p>
        </p:txBody>
      </p:sp>
      <p:sp>
        <p:nvSpPr>
          <p:cNvPr id="3" name="Segnaposto contenuto 2">
            <a:extLst>
              <a:ext uri="{FF2B5EF4-FFF2-40B4-BE49-F238E27FC236}">
                <a16:creationId xmlns:a16="http://schemas.microsoft.com/office/drawing/2014/main" id="{2EC61D58-3E75-5442-A803-6C34FDE1778D}"/>
              </a:ext>
            </a:extLst>
          </p:cNvPr>
          <p:cNvSpPr>
            <a:spLocks noGrp="1"/>
          </p:cNvSpPr>
          <p:nvPr>
            <p:ph idx="1"/>
          </p:nvPr>
        </p:nvSpPr>
        <p:spPr/>
        <p:txBody>
          <a:bodyPr/>
          <a:lstStyle/>
          <a:p>
            <a:pPr algn="just"/>
            <a:r>
              <a:rPr lang="it-IT" dirty="0"/>
              <a:t>Babbo Natale e la Befana esistono solo per i bambini piccoli. Ma anche per costoro sussiste la </a:t>
            </a:r>
            <a:r>
              <a:rPr lang="it-IT" i="1" dirty="0"/>
              <a:t>condizione </a:t>
            </a:r>
            <a:r>
              <a:rPr lang="it-IT" dirty="0"/>
              <a:t>per ricevere il dono (e non la cenere e il carbone): il loro impegno positivo, pure se spesso “perdonato” da un amore più grande e generoso (quello dei genitori) nei confronti delle loro inevitabili e fisiologiche manchevolezze.</a:t>
            </a:r>
          </a:p>
          <a:p>
            <a:pPr algn="just"/>
            <a:r>
              <a:rPr lang="it-IT" dirty="0"/>
              <a:t>Poi si cresce e i bambini divenuti adulti sanno che il loro Babbo Natale e la loro Befana portano, da grandi, il frutto, magari incartato da mani esterne sapienti, unicamente delle loro decisioni e delle loro </a:t>
            </a:r>
            <a:r>
              <a:rPr lang="it-IT" dirty="0" err="1"/>
              <a:t>ridecisioni</a:t>
            </a:r>
            <a:r>
              <a:rPr lang="it-IT" dirty="0"/>
              <a:t>.  </a:t>
            </a:r>
          </a:p>
          <a:p>
            <a:pPr algn="just"/>
            <a:r>
              <a:rPr lang="it-IT" dirty="0"/>
              <a:t>Ciascuno di noi cioè, col passare degli anni, è Babbo Natale o Befana a se stesso. </a:t>
            </a:r>
          </a:p>
        </p:txBody>
      </p:sp>
    </p:spTree>
    <p:extLst>
      <p:ext uri="{BB962C8B-B14F-4D97-AF65-F5344CB8AC3E}">
        <p14:creationId xmlns:p14="http://schemas.microsoft.com/office/powerpoint/2010/main" val="38576571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F93669-3A9F-A94F-A8BC-492D874729D1}"/>
              </a:ext>
            </a:extLst>
          </p:cNvPr>
          <p:cNvSpPr>
            <a:spLocks noGrp="1"/>
          </p:cNvSpPr>
          <p:nvPr>
            <p:ph type="title"/>
          </p:nvPr>
        </p:nvSpPr>
        <p:spPr/>
        <p:txBody>
          <a:bodyPr/>
          <a:lstStyle/>
          <a:p>
            <a:r>
              <a:rPr lang="it-IT" b="1" dirty="0"/>
              <a:t>Modulo 8</a:t>
            </a:r>
            <a:br>
              <a:rPr lang="it-IT" b="1" dirty="0"/>
            </a:br>
            <a:r>
              <a:rPr lang="it-IT" sz="3200" dirty="0"/>
              <a:t>Il tempo quantità e il tempo qualità nell’educazione</a:t>
            </a:r>
            <a:endParaRPr lang="it-IT" b="1" dirty="0"/>
          </a:p>
        </p:txBody>
      </p:sp>
      <p:sp>
        <p:nvSpPr>
          <p:cNvPr id="3" name="Segnaposto contenuto 2">
            <a:extLst>
              <a:ext uri="{FF2B5EF4-FFF2-40B4-BE49-F238E27FC236}">
                <a16:creationId xmlns:a16="http://schemas.microsoft.com/office/drawing/2014/main" id="{C5AD65DB-9DE6-9340-B4AF-510FDC5E39AD}"/>
              </a:ext>
            </a:extLst>
          </p:cNvPr>
          <p:cNvSpPr>
            <a:spLocks noGrp="1"/>
          </p:cNvSpPr>
          <p:nvPr>
            <p:ph idx="1"/>
          </p:nvPr>
        </p:nvSpPr>
        <p:spPr/>
        <p:txBody>
          <a:bodyPr/>
          <a:lstStyle/>
          <a:p>
            <a:pPr algn="just"/>
            <a:r>
              <a:rPr lang="it-IT" dirty="0"/>
              <a:t>Particolarmente con il ’68, si iniziò a parlare del tempo qualità nell’educazione e a teorizzarlo. Non era importante quanto tempo educativo si passasse con un minore in famiglia, tra coniugi o conviventi, tra educatori ed educandi, ma come lo si trascorreva. I messaggi cioè che venivano veicolati e gli stili della proposta unitamente a quelli dell’ascolto. Tutto vero, ma in parte. </a:t>
            </a:r>
          </a:p>
        </p:txBody>
      </p:sp>
    </p:spTree>
    <p:extLst>
      <p:ext uri="{BB962C8B-B14F-4D97-AF65-F5344CB8AC3E}">
        <p14:creationId xmlns:p14="http://schemas.microsoft.com/office/powerpoint/2010/main" val="1831785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7F51DF-67EB-B946-8D3E-8D448FDF0D33}"/>
              </a:ext>
            </a:extLst>
          </p:cNvPr>
          <p:cNvSpPr>
            <a:spLocks noGrp="1"/>
          </p:cNvSpPr>
          <p:nvPr>
            <p:ph type="title"/>
          </p:nvPr>
        </p:nvSpPr>
        <p:spPr/>
        <p:txBody>
          <a:bodyPr/>
          <a:lstStyle/>
          <a:p>
            <a:r>
              <a:rPr lang="it-IT" dirty="0"/>
              <a:t>Un </a:t>
            </a:r>
            <a:r>
              <a:rPr lang="it-IT" i="1" dirty="0"/>
              <a:t>tempo disteso</a:t>
            </a:r>
          </a:p>
        </p:txBody>
      </p:sp>
      <p:sp>
        <p:nvSpPr>
          <p:cNvPr id="3" name="Segnaposto contenuto 2">
            <a:extLst>
              <a:ext uri="{FF2B5EF4-FFF2-40B4-BE49-F238E27FC236}">
                <a16:creationId xmlns:a16="http://schemas.microsoft.com/office/drawing/2014/main" id="{9D95371A-6836-474C-8396-EDF3C6A9436F}"/>
              </a:ext>
            </a:extLst>
          </p:cNvPr>
          <p:cNvSpPr>
            <a:spLocks noGrp="1"/>
          </p:cNvSpPr>
          <p:nvPr>
            <p:ph idx="1"/>
          </p:nvPr>
        </p:nvSpPr>
        <p:spPr/>
        <p:txBody>
          <a:bodyPr/>
          <a:lstStyle/>
          <a:p>
            <a:pPr algn="just"/>
            <a:r>
              <a:rPr lang="it-IT" dirty="0"/>
              <a:t>Gli affetti in specie, come ogni possibile apprendimento, le dinamiche di amore e quelle sociali, esigono un </a:t>
            </a:r>
            <a:r>
              <a:rPr lang="it-IT" i="1" dirty="0"/>
              <a:t>tempo disteso </a:t>
            </a:r>
            <a:r>
              <a:rPr lang="it-IT" dirty="0"/>
              <a:t>per prendere forma e concretizzarsi, per non essere un venticello passeggero, ma un clima positivo e consolidato. Il poco genera il poco e comunque non il tutto. </a:t>
            </a:r>
          </a:p>
          <a:p>
            <a:pPr algn="just"/>
            <a:endParaRPr lang="it-IT" dirty="0"/>
          </a:p>
        </p:txBody>
      </p:sp>
    </p:spTree>
    <p:extLst>
      <p:ext uri="{BB962C8B-B14F-4D97-AF65-F5344CB8AC3E}">
        <p14:creationId xmlns:p14="http://schemas.microsoft.com/office/powerpoint/2010/main" val="4030853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A2B4F-9B7B-8B45-B2FE-A566A2C9B506}"/>
              </a:ext>
            </a:extLst>
          </p:cNvPr>
          <p:cNvSpPr>
            <a:spLocks noGrp="1"/>
          </p:cNvSpPr>
          <p:nvPr>
            <p:ph type="title"/>
          </p:nvPr>
        </p:nvSpPr>
        <p:spPr/>
        <p:txBody>
          <a:bodyPr>
            <a:normAutofit fontScale="90000"/>
          </a:bodyPr>
          <a:lstStyle/>
          <a:p>
            <a:r>
              <a:rPr lang="it-IT" dirty="0"/>
              <a:t>Una progettazione articolata e armonica</a:t>
            </a:r>
          </a:p>
        </p:txBody>
      </p:sp>
      <p:sp>
        <p:nvSpPr>
          <p:cNvPr id="3" name="Segnaposto contenuto 2">
            <a:extLst>
              <a:ext uri="{FF2B5EF4-FFF2-40B4-BE49-F238E27FC236}">
                <a16:creationId xmlns:a16="http://schemas.microsoft.com/office/drawing/2014/main" id="{FB7BB404-9DB1-F54D-9902-7839D36FFFE3}"/>
              </a:ext>
            </a:extLst>
          </p:cNvPr>
          <p:cNvSpPr>
            <a:spLocks noGrp="1"/>
          </p:cNvSpPr>
          <p:nvPr>
            <p:ph idx="1"/>
          </p:nvPr>
        </p:nvSpPr>
        <p:spPr/>
        <p:txBody>
          <a:bodyPr/>
          <a:lstStyle/>
          <a:p>
            <a:pPr algn="just"/>
            <a:r>
              <a:rPr lang="it-IT" dirty="0"/>
              <a:t>Neppure nella scuola, il più accorto e competente dei docenti può soddisfare le esigenze di programma e di crescita intellettuale e cognitiva dei propri allievi con spiegazioni rapide e non sedimentate, con impennate improvvise di proposte didattiche, ma è tenuto a una progettazione articolata e armonica, a continue verifiche, valutazioni e controlli, prima di procedere verso nuovi obiettivi di sapere e di acquisizione contenutistica. </a:t>
            </a:r>
          </a:p>
        </p:txBody>
      </p:sp>
    </p:spTree>
    <p:extLst>
      <p:ext uri="{BB962C8B-B14F-4D97-AF65-F5344CB8AC3E}">
        <p14:creationId xmlns:p14="http://schemas.microsoft.com/office/powerpoint/2010/main" val="2299520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03903C-A090-B34A-A0D8-FACD459BCC59}"/>
              </a:ext>
            </a:extLst>
          </p:cNvPr>
          <p:cNvSpPr>
            <a:spLocks noGrp="1"/>
          </p:cNvSpPr>
          <p:nvPr>
            <p:ph type="title"/>
          </p:nvPr>
        </p:nvSpPr>
        <p:spPr/>
        <p:txBody>
          <a:bodyPr/>
          <a:lstStyle/>
          <a:p>
            <a:r>
              <a:rPr lang="it-IT" dirty="0"/>
              <a:t>Il </a:t>
            </a:r>
            <a:r>
              <a:rPr lang="it-IT" i="1" dirty="0"/>
              <a:t>tempo che occorre</a:t>
            </a:r>
          </a:p>
        </p:txBody>
      </p:sp>
      <p:sp>
        <p:nvSpPr>
          <p:cNvPr id="3" name="Segnaposto contenuto 2">
            <a:extLst>
              <a:ext uri="{FF2B5EF4-FFF2-40B4-BE49-F238E27FC236}">
                <a16:creationId xmlns:a16="http://schemas.microsoft.com/office/drawing/2014/main" id="{AF5C2FDB-A519-AA44-AA14-55E1499F5608}"/>
              </a:ext>
            </a:extLst>
          </p:cNvPr>
          <p:cNvSpPr>
            <a:spLocks noGrp="1"/>
          </p:cNvSpPr>
          <p:nvPr>
            <p:ph idx="1"/>
          </p:nvPr>
        </p:nvSpPr>
        <p:spPr/>
        <p:txBody>
          <a:bodyPr/>
          <a:lstStyle/>
          <a:p>
            <a:pPr algn="just"/>
            <a:r>
              <a:rPr lang="it-IT" dirty="0"/>
              <a:t>La qualità e la quantità del tempo educativo devono oggi incontrarsi e attuare la sintesi “sapiente” del </a:t>
            </a:r>
            <a:r>
              <a:rPr lang="it-IT" i="1" dirty="0"/>
              <a:t>tempo giusto</a:t>
            </a:r>
            <a:r>
              <a:rPr lang="it-IT" dirty="0"/>
              <a:t>, di quello cioè necessario per una crescita di valore, senza frette o ritardi, scossoni o indugi. Il </a:t>
            </a:r>
            <a:r>
              <a:rPr lang="it-IT" i="1" dirty="0"/>
              <a:t>tempo che occorre</a:t>
            </a:r>
            <a:r>
              <a:rPr lang="it-IT" dirty="0"/>
              <a:t> […].</a:t>
            </a:r>
          </a:p>
        </p:txBody>
      </p:sp>
    </p:spTree>
    <p:extLst>
      <p:ext uri="{BB962C8B-B14F-4D97-AF65-F5344CB8AC3E}">
        <p14:creationId xmlns:p14="http://schemas.microsoft.com/office/powerpoint/2010/main" val="3802376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0C37F7-14ED-3A46-AE6D-F26095F42CEA}"/>
              </a:ext>
            </a:extLst>
          </p:cNvPr>
          <p:cNvSpPr>
            <a:spLocks noGrp="1"/>
          </p:cNvSpPr>
          <p:nvPr>
            <p:ph type="title"/>
          </p:nvPr>
        </p:nvSpPr>
        <p:spPr/>
        <p:txBody>
          <a:bodyPr/>
          <a:lstStyle/>
          <a:p>
            <a:r>
              <a:rPr lang="it-IT" b="1" dirty="0"/>
              <a:t>Modulo 9</a:t>
            </a:r>
            <a:br>
              <a:rPr lang="it-IT" b="1" dirty="0"/>
            </a:br>
            <a:r>
              <a:rPr lang="it-IT" sz="3200" dirty="0"/>
              <a:t>Un figlio «uovo fritto» o «</a:t>
            </a:r>
            <a:r>
              <a:rPr lang="it-IT" sz="3200" dirty="0" err="1"/>
              <a:t>soufflè</a:t>
            </a:r>
            <a:r>
              <a:rPr lang="it-IT" sz="3200" dirty="0"/>
              <a:t>»?</a:t>
            </a:r>
            <a:endParaRPr lang="it-IT" b="1" dirty="0"/>
          </a:p>
        </p:txBody>
      </p:sp>
      <p:sp>
        <p:nvSpPr>
          <p:cNvPr id="3" name="Segnaposto contenuto 2">
            <a:extLst>
              <a:ext uri="{FF2B5EF4-FFF2-40B4-BE49-F238E27FC236}">
                <a16:creationId xmlns:a16="http://schemas.microsoft.com/office/drawing/2014/main" id="{2CB82C36-7436-6945-A073-31F6A8D84766}"/>
              </a:ext>
            </a:extLst>
          </p:cNvPr>
          <p:cNvSpPr>
            <a:spLocks noGrp="1"/>
          </p:cNvSpPr>
          <p:nvPr>
            <p:ph idx="1"/>
          </p:nvPr>
        </p:nvSpPr>
        <p:spPr/>
        <p:txBody>
          <a:bodyPr>
            <a:normAutofit fontScale="92500" lnSpcReduction="10000"/>
          </a:bodyPr>
          <a:lstStyle/>
          <a:p>
            <a:pPr algn="just"/>
            <a:r>
              <a:rPr lang="it-IT" dirty="0"/>
              <a:t>Cristo non era certo un depresso o un rinunciatario. E la teologia, oltre a presentarcelo come vero Dio, lo connota sistematicamente quale “vero Uomo”: l’uomo (e la donna) per eccellenza.</a:t>
            </a:r>
          </a:p>
          <a:p>
            <a:pPr algn="just"/>
            <a:r>
              <a:rPr lang="it-IT" dirty="0"/>
              <a:t>I migliori genitori, educatori, compagni, amici, ecc., sono quelli allegri. Il buonumore, che deriva da una vita ben trascorsa e pienamente realizzata, consente la qualità dell’esistenza. E non si oppone al rispetto delle </a:t>
            </a:r>
            <a:r>
              <a:rPr lang="it-IT" i="1" dirty="0"/>
              <a:t>regole </a:t>
            </a:r>
            <a:r>
              <a:rPr lang="it-IT" dirty="0"/>
              <a:t>e alla loro condivisa accettazione. Non è scritto da nessuna parte che, per educare, occorre essere burberi o seriosi.</a:t>
            </a:r>
          </a:p>
          <a:p>
            <a:pPr algn="just"/>
            <a:r>
              <a:rPr lang="it-IT" dirty="0"/>
              <a:t>Educare e educarsi nella gioia, nello scherzo, nella battuta e nell’ironia, nella </a:t>
            </a:r>
            <a:r>
              <a:rPr lang="it-IT" i="1" dirty="0"/>
              <a:t>confidenza</a:t>
            </a:r>
            <a:r>
              <a:rPr lang="it-IT" dirty="0"/>
              <a:t>, consentono, insieme all’utilizzo e alla pratica del tempo necessario e conveniente, di allestire “pasti” e persone di valore, per il bene di tutti. Soprattutto dei commensali e dei soggetti direttamente coinvolti.</a:t>
            </a:r>
          </a:p>
          <a:p>
            <a:pPr algn="just"/>
            <a:endParaRPr lang="it-IT" dirty="0"/>
          </a:p>
        </p:txBody>
      </p:sp>
    </p:spTree>
    <p:extLst>
      <p:ext uri="{BB962C8B-B14F-4D97-AF65-F5344CB8AC3E}">
        <p14:creationId xmlns:p14="http://schemas.microsoft.com/office/powerpoint/2010/main" val="13771670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4D6214-BDFF-B544-A001-8C1E98A56A9F}"/>
              </a:ext>
            </a:extLst>
          </p:cNvPr>
          <p:cNvSpPr>
            <a:spLocks noGrp="1"/>
          </p:cNvSpPr>
          <p:nvPr>
            <p:ph type="title"/>
          </p:nvPr>
        </p:nvSpPr>
        <p:spPr/>
        <p:txBody>
          <a:bodyPr>
            <a:normAutofit fontScale="90000"/>
          </a:bodyPr>
          <a:lstStyle/>
          <a:p>
            <a:r>
              <a:rPr lang="it-IT" sz="4400" b="1" dirty="0"/>
              <a:t>Modulo 10</a:t>
            </a:r>
            <a:r>
              <a:rPr lang="it-IT" sz="4400" dirty="0"/>
              <a:t/>
            </a:r>
            <a:br>
              <a:rPr lang="it-IT" sz="4400" dirty="0"/>
            </a:br>
            <a:r>
              <a:rPr lang="it-IT" dirty="0"/>
              <a:t>La comunicazione a tutto campo</a:t>
            </a:r>
          </a:p>
        </p:txBody>
      </p:sp>
      <p:sp>
        <p:nvSpPr>
          <p:cNvPr id="3" name="Segnaposto contenuto 2">
            <a:extLst>
              <a:ext uri="{FF2B5EF4-FFF2-40B4-BE49-F238E27FC236}">
                <a16:creationId xmlns:a16="http://schemas.microsoft.com/office/drawing/2014/main" id="{045C4363-A7B3-A840-8B9B-0032F95352D8}"/>
              </a:ext>
            </a:extLst>
          </p:cNvPr>
          <p:cNvSpPr>
            <a:spLocks noGrp="1"/>
          </p:cNvSpPr>
          <p:nvPr>
            <p:ph idx="1"/>
          </p:nvPr>
        </p:nvSpPr>
        <p:spPr/>
        <p:txBody>
          <a:bodyPr/>
          <a:lstStyle/>
          <a:p>
            <a:pPr algn="just"/>
            <a:r>
              <a:rPr lang="it-IT" dirty="0"/>
              <a:t>Paul </a:t>
            </a:r>
            <a:r>
              <a:rPr lang="it-IT" dirty="0" err="1"/>
              <a:t>Watzlawick</a:t>
            </a:r>
            <a:r>
              <a:rPr lang="it-IT" dirty="0"/>
              <a:t> e Altri:</a:t>
            </a:r>
            <a:r>
              <a:rPr lang="it-IT" i="1" dirty="0"/>
              <a:t> Pragmatica della comunicazione umana</a:t>
            </a:r>
            <a:r>
              <a:rPr lang="it-IT" dirty="0"/>
              <a:t>. </a:t>
            </a:r>
          </a:p>
          <a:p>
            <a:pPr algn="just"/>
            <a:r>
              <a:rPr lang="it-IT" dirty="0"/>
              <a:t>Tre poli di discorso e di analisi:</a:t>
            </a:r>
          </a:p>
          <a:p>
            <a:pPr lvl="1" algn="just"/>
            <a:r>
              <a:rPr lang="it-IT" dirty="0"/>
              <a:t>gli assiomi della comunicazione </a:t>
            </a:r>
          </a:p>
          <a:p>
            <a:pPr lvl="1" algn="just"/>
            <a:r>
              <a:rPr lang="it-IT" dirty="0"/>
              <a:t>gli stili educativo – comunicativi che ne discendono </a:t>
            </a:r>
          </a:p>
          <a:p>
            <a:pPr lvl="1" algn="just"/>
            <a:r>
              <a:rPr lang="it-IT" dirty="0"/>
              <a:t>la “lettura” della relazione educativa come sistema aperto</a:t>
            </a:r>
          </a:p>
        </p:txBody>
      </p:sp>
    </p:spTree>
    <p:extLst>
      <p:ext uri="{BB962C8B-B14F-4D97-AF65-F5344CB8AC3E}">
        <p14:creationId xmlns:p14="http://schemas.microsoft.com/office/powerpoint/2010/main" val="384323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C9F27E-3923-3F4F-9D65-F16630E328AB}"/>
              </a:ext>
            </a:extLst>
          </p:cNvPr>
          <p:cNvSpPr>
            <a:spLocks noGrp="1"/>
          </p:cNvSpPr>
          <p:nvPr>
            <p:ph type="title"/>
          </p:nvPr>
        </p:nvSpPr>
        <p:spPr/>
        <p:txBody>
          <a:bodyPr/>
          <a:lstStyle/>
          <a:p>
            <a:r>
              <a:rPr lang="it-IT" dirty="0"/>
              <a:t>La pedagogia popolare</a:t>
            </a:r>
          </a:p>
        </p:txBody>
      </p:sp>
      <p:sp>
        <p:nvSpPr>
          <p:cNvPr id="3" name="Segnaposto contenuto 2">
            <a:extLst>
              <a:ext uri="{FF2B5EF4-FFF2-40B4-BE49-F238E27FC236}">
                <a16:creationId xmlns:a16="http://schemas.microsoft.com/office/drawing/2014/main" id="{156CF9AA-2865-554D-B2D5-83EDA29E64E4}"/>
              </a:ext>
            </a:extLst>
          </p:cNvPr>
          <p:cNvSpPr>
            <a:spLocks noGrp="1"/>
          </p:cNvSpPr>
          <p:nvPr>
            <p:ph idx="1"/>
          </p:nvPr>
        </p:nvSpPr>
        <p:spPr/>
        <p:txBody>
          <a:bodyPr/>
          <a:lstStyle/>
          <a:p>
            <a:pPr algn="just"/>
            <a:r>
              <a:rPr lang="it-IT" dirty="0"/>
              <a:t>Sostenuta dalla pedagogia accademica (non utilizzo consapevolmente il termine </a:t>
            </a:r>
            <a:r>
              <a:rPr lang="it-IT" i="1" dirty="0"/>
              <a:t>scientifica</a:t>
            </a:r>
            <a:r>
              <a:rPr lang="it-IT" dirty="0"/>
              <a:t>, perché  entrambe le pedagogie: la popolare e la accademica, hanno il diritto – dovere di caratterizzarsi come tali), quella </a:t>
            </a:r>
            <a:r>
              <a:rPr lang="it-IT" i="1" dirty="0"/>
              <a:t>popolare </a:t>
            </a:r>
            <a:r>
              <a:rPr lang="it-IT" dirty="0"/>
              <a:t>deve consentire </a:t>
            </a:r>
            <a:r>
              <a:rPr lang="it-IT" i="1" dirty="0"/>
              <a:t>strumentalmente</a:t>
            </a:r>
            <a:r>
              <a:rPr lang="it-IT" dirty="0"/>
              <a:t> che la società finalmente </a:t>
            </a:r>
            <a:r>
              <a:rPr lang="it-IT" i="1" dirty="0"/>
              <a:t>accada</a:t>
            </a:r>
            <a:r>
              <a:rPr lang="it-IT" dirty="0"/>
              <a:t>.</a:t>
            </a:r>
          </a:p>
        </p:txBody>
      </p:sp>
    </p:spTree>
    <p:extLst>
      <p:ext uri="{BB962C8B-B14F-4D97-AF65-F5344CB8AC3E}">
        <p14:creationId xmlns:p14="http://schemas.microsoft.com/office/powerpoint/2010/main" val="3804958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D54FF8-A3BE-FE46-818D-EAFC31AE686E}"/>
              </a:ext>
            </a:extLst>
          </p:cNvPr>
          <p:cNvSpPr>
            <a:spLocks noGrp="1"/>
          </p:cNvSpPr>
          <p:nvPr>
            <p:ph type="title"/>
          </p:nvPr>
        </p:nvSpPr>
        <p:spPr/>
        <p:txBody>
          <a:bodyPr/>
          <a:lstStyle/>
          <a:p>
            <a:r>
              <a:rPr lang="it-IT" dirty="0"/>
              <a:t>Primo</a:t>
            </a:r>
            <a:br>
              <a:rPr lang="it-IT" dirty="0"/>
            </a:br>
            <a:r>
              <a:rPr lang="it-IT" dirty="0"/>
              <a:t>«tema»</a:t>
            </a:r>
          </a:p>
        </p:txBody>
      </p:sp>
      <p:sp>
        <p:nvSpPr>
          <p:cNvPr id="3" name="Segnaposto contenuto 2">
            <a:extLst>
              <a:ext uri="{FF2B5EF4-FFF2-40B4-BE49-F238E27FC236}">
                <a16:creationId xmlns:a16="http://schemas.microsoft.com/office/drawing/2014/main" id="{690827A6-C584-514F-A3CF-656C646654E2}"/>
              </a:ext>
            </a:extLst>
          </p:cNvPr>
          <p:cNvSpPr>
            <a:spLocks noGrp="1"/>
          </p:cNvSpPr>
          <p:nvPr>
            <p:ph idx="1"/>
          </p:nvPr>
        </p:nvSpPr>
        <p:spPr/>
        <p:txBody>
          <a:bodyPr/>
          <a:lstStyle/>
          <a:p>
            <a:pPr algn="just"/>
            <a:r>
              <a:rPr lang="it-IT" sz="2400" dirty="0"/>
              <a:t>Il meta-assioma per eccellenza, l’assioma degli assiomi afferma: </a:t>
            </a:r>
            <a:r>
              <a:rPr lang="it-IT" sz="2400" i="1" dirty="0"/>
              <a:t>tutto il comportamento è comunicazione</a:t>
            </a:r>
            <a:r>
              <a:rPr lang="it-IT" sz="2400" dirty="0"/>
              <a:t>. </a:t>
            </a:r>
          </a:p>
          <a:p>
            <a:endParaRPr lang="it-IT" dirty="0"/>
          </a:p>
        </p:txBody>
      </p:sp>
    </p:spTree>
    <p:extLst>
      <p:ext uri="{BB962C8B-B14F-4D97-AF65-F5344CB8AC3E}">
        <p14:creationId xmlns:p14="http://schemas.microsoft.com/office/powerpoint/2010/main" val="4228654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6E21B2-216C-4C4D-B916-E54BD1C0367B}"/>
              </a:ext>
            </a:extLst>
          </p:cNvPr>
          <p:cNvSpPr>
            <a:spLocks noGrp="1"/>
          </p:cNvSpPr>
          <p:nvPr>
            <p:ph type="title"/>
          </p:nvPr>
        </p:nvSpPr>
        <p:spPr/>
        <p:txBody>
          <a:bodyPr/>
          <a:lstStyle/>
          <a:p>
            <a:r>
              <a:rPr lang="it-IT" dirty="0"/>
              <a:t>I primi due assiomi</a:t>
            </a:r>
          </a:p>
        </p:txBody>
      </p:sp>
      <p:sp>
        <p:nvSpPr>
          <p:cNvPr id="3" name="Segnaposto contenuto 2">
            <a:extLst>
              <a:ext uri="{FF2B5EF4-FFF2-40B4-BE49-F238E27FC236}">
                <a16:creationId xmlns:a16="http://schemas.microsoft.com/office/drawing/2014/main" id="{6F8B95EF-5AF5-FE43-B06B-9F4A12DC348E}"/>
              </a:ext>
            </a:extLst>
          </p:cNvPr>
          <p:cNvSpPr>
            <a:spLocks noGrp="1"/>
          </p:cNvSpPr>
          <p:nvPr>
            <p:ph idx="1"/>
          </p:nvPr>
        </p:nvSpPr>
        <p:spPr/>
        <p:txBody>
          <a:bodyPr/>
          <a:lstStyle/>
          <a:p>
            <a:pPr algn="just"/>
            <a:r>
              <a:rPr lang="it-IT" dirty="0"/>
              <a:t>Primo assioma: </a:t>
            </a:r>
            <a:r>
              <a:rPr lang="it-IT" i="1" dirty="0"/>
              <a:t>è impossibile non comunicare.</a:t>
            </a:r>
          </a:p>
          <a:p>
            <a:pPr algn="just"/>
            <a:r>
              <a:rPr lang="it-IT" dirty="0"/>
              <a:t>Secondo assioma: l’essere umano comunica usando due linguaggi, quello numerico o verbale e quello analogico o non verbale. </a:t>
            </a:r>
          </a:p>
        </p:txBody>
      </p:sp>
    </p:spTree>
    <p:extLst>
      <p:ext uri="{BB962C8B-B14F-4D97-AF65-F5344CB8AC3E}">
        <p14:creationId xmlns:p14="http://schemas.microsoft.com/office/powerpoint/2010/main" val="3636010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7A347-E88B-9145-9BDD-5F2F14608632}"/>
              </a:ext>
            </a:extLst>
          </p:cNvPr>
          <p:cNvSpPr>
            <a:spLocks noGrp="1"/>
          </p:cNvSpPr>
          <p:nvPr>
            <p:ph type="title"/>
          </p:nvPr>
        </p:nvSpPr>
        <p:spPr/>
        <p:txBody>
          <a:bodyPr/>
          <a:lstStyle/>
          <a:p>
            <a:r>
              <a:rPr lang="it-IT" dirty="0"/>
              <a:t>Il terzo assioma</a:t>
            </a:r>
          </a:p>
        </p:txBody>
      </p:sp>
      <p:sp>
        <p:nvSpPr>
          <p:cNvPr id="3" name="Segnaposto contenuto 2">
            <a:extLst>
              <a:ext uri="{FF2B5EF4-FFF2-40B4-BE49-F238E27FC236}">
                <a16:creationId xmlns:a16="http://schemas.microsoft.com/office/drawing/2014/main" id="{4F801CA3-41A6-D343-9B5F-8258B245FF9B}"/>
              </a:ext>
            </a:extLst>
          </p:cNvPr>
          <p:cNvSpPr>
            <a:spLocks noGrp="1"/>
          </p:cNvSpPr>
          <p:nvPr>
            <p:ph idx="1"/>
          </p:nvPr>
        </p:nvSpPr>
        <p:spPr/>
        <p:txBody>
          <a:bodyPr/>
          <a:lstStyle/>
          <a:p>
            <a:pPr algn="just"/>
            <a:r>
              <a:rPr lang="it-IT" dirty="0"/>
              <a:t>Il terzo assioma elaborato da </a:t>
            </a:r>
            <a:r>
              <a:rPr lang="it-IT" dirty="0" err="1"/>
              <a:t>Watzlawick</a:t>
            </a:r>
            <a:r>
              <a:rPr lang="it-IT" dirty="0"/>
              <a:t> interviene per rammentarci ulteriormente un’altra positiva regola di attivazione e conduzione di rapporti sani: l’interdipendenza tra relazione, contenuto e contesto.</a:t>
            </a:r>
          </a:p>
          <a:p>
            <a:pPr algn="just"/>
            <a:r>
              <a:rPr lang="it-IT" dirty="0"/>
              <a:t>Una dinamica tra soggetti o gruppi è cioè positiva se i messaggi impiegati e trasmessi sono coerenti con il tipo e la qualità dei ruoli e degli scambi sociali posti in essere e con l’ambiente in cui l’evento accade.</a:t>
            </a:r>
          </a:p>
          <a:p>
            <a:pPr algn="just"/>
            <a:r>
              <a:rPr lang="it-IT" dirty="0"/>
              <a:t>Sicché: è imprescindibile parlare e agire da padre con un figlio e non da amico, da insegnante con un allievo e non da genitore o seduttore, da marito o moglie con il compagno o la compagna della vita e non da terapeuta o confessore. E c’è il luogo giusto per ogni effusione verbale e non verbale.</a:t>
            </a:r>
          </a:p>
          <a:p>
            <a:pPr algn="just"/>
            <a:endParaRPr lang="it-IT" dirty="0"/>
          </a:p>
        </p:txBody>
      </p:sp>
    </p:spTree>
    <p:extLst>
      <p:ext uri="{BB962C8B-B14F-4D97-AF65-F5344CB8AC3E}">
        <p14:creationId xmlns:p14="http://schemas.microsoft.com/office/powerpoint/2010/main" val="16226625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051F31-63C4-3045-8373-DF6A8B368DB3}"/>
              </a:ext>
            </a:extLst>
          </p:cNvPr>
          <p:cNvSpPr>
            <a:spLocks noGrp="1"/>
          </p:cNvSpPr>
          <p:nvPr>
            <p:ph type="title"/>
          </p:nvPr>
        </p:nvSpPr>
        <p:spPr/>
        <p:txBody>
          <a:bodyPr/>
          <a:lstStyle/>
          <a:p>
            <a:r>
              <a:rPr lang="it-IT" dirty="0"/>
              <a:t>Il quarto assioma</a:t>
            </a:r>
            <a:endParaRPr lang="it-IT" i="1" dirty="0"/>
          </a:p>
        </p:txBody>
      </p:sp>
      <p:sp>
        <p:nvSpPr>
          <p:cNvPr id="3" name="Segnaposto contenuto 2">
            <a:extLst>
              <a:ext uri="{FF2B5EF4-FFF2-40B4-BE49-F238E27FC236}">
                <a16:creationId xmlns:a16="http://schemas.microsoft.com/office/drawing/2014/main" id="{44CAFBD8-AAB7-BC4C-A89B-3ED33AAF71D7}"/>
              </a:ext>
            </a:extLst>
          </p:cNvPr>
          <p:cNvSpPr>
            <a:spLocks noGrp="1"/>
          </p:cNvSpPr>
          <p:nvPr>
            <p:ph idx="1"/>
          </p:nvPr>
        </p:nvSpPr>
        <p:spPr/>
        <p:txBody>
          <a:bodyPr>
            <a:normAutofit fontScale="92500" lnSpcReduction="10000"/>
          </a:bodyPr>
          <a:lstStyle/>
          <a:p>
            <a:pPr algn="just"/>
            <a:r>
              <a:rPr lang="it-IT" dirty="0"/>
              <a:t>Tutte le relazioni umane, ci ricorda poi il quarto assioma, si possono collocare e suddividere in una sorta di </a:t>
            </a:r>
            <a:r>
              <a:rPr lang="it-IT" i="1" dirty="0"/>
              <a:t>continuum </a:t>
            </a:r>
            <a:r>
              <a:rPr lang="it-IT" dirty="0"/>
              <a:t>che procede dal massimo di parità dell’interazione simmetrica tra i partner (come fra coniugi o conviventi, colleghi, ecc.) al massimo di diseguaglianza nell’interazione complementare tra i soggetti interessati dalla dinamica (fra genitori e figli, docenti e discenti, medici e pazienti, ecc.). Ogni rapporto è propriamente sano se si situa e addiviene nello schema di riferimento che gli è proprio. Se si gioca a diversità conclamata o a lotta di potere, ad esempio, nella relazione tra moglie e marito o a “siamo perfettamente eguali e tutt’uno” in quella tra insegnante e allievo, queste due interazioni, per il fatto di essere male agite sul piano della loro dimensione formale, originano tutta una serie di colpi bassi, fraintendimenti, ambivalenze, distorsioni semantiche e interpersonali, cattiverie. </a:t>
            </a:r>
          </a:p>
        </p:txBody>
      </p:sp>
    </p:spTree>
    <p:extLst>
      <p:ext uri="{BB962C8B-B14F-4D97-AF65-F5344CB8AC3E}">
        <p14:creationId xmlns:p14="http://schemas.microsoft.com/office/powerpoint/2010/main" val="22632437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624C8A-5C70-0347-A7D7-2988BA810D7E}"/>
              </a:ext>
            </a:extLst>
          </p:cNvPr>
          <p:cNvSpPr>
            <a:spLocks noGrp="1"/>
          </p:cNvSpPr>
          <p:nvPr>
            <p:ph type="title"/>
          </p:nvPr>
        </p:nvSpPr>
        <p:spPr/>
        <p:txBody>
          <a:bodyPr/>
          <a:lstStyle/>
          <a:p>
            <a:r>
              <a:rPr lang="it-IT" dirty="0"/>
              <a:t>Il quinto assioma</a:t>
            </a:r>
          </a:p>
        </p:txBody>
      </p:sp>
      <p:sp>
        <p:nvSpPr>
          <p:cNvPr id="3" name="Segnaposto contenuto 2">
            <a:extLst>
              <a:ext uri="{FF2B5EF4-FFF2-40B4-BE49-F238E27FC236}">
                <a16:creationId xmlns:a16="http://schemas.microsoft.com/office/drawing/2014/main" id="{12D50DED-5643-4849-B398-824B6ECE446A}"/>
              </a:ext>
            </a:extLst>
          </p:cNvPr>
          <p:cNvSpPr>
            <a:spLocks noGrp="1"/>
          </p:cNvSpPr>
          <p:nvPr>
            <p:ph idx="1"/>
          </p:nvPr>
        </p:nvSpPr>
        <p:spPr/>
        <p:txBody>
          <a:bodyPr/>
          <a:lstStyle/>
          <a:p>
            <a:pPr algn="just"/>
            <a:r>
              <a:rPr lang="it-IT" dirty="0"/>
              <a:t>Ognuno di noi si coglie quasi sempre nell’atteggiamento di rispondere al comportamento altrui e raramente di provocarlo. Quando è vero piuttosto il contrario, magari in virtù del pregiudizio che abbiamo elaborato sull’altro, delle nostre intuizioni pure distorte e delle competenze di cui disponiamo. Spesse volte, infatti, il messaggio di A è una sorta di </a:t>
            </a:r>
            <a:r>
              <a:rPr lang="it-IT" dirty="0" err="1"/>
              <a:t>pre</a:t>
            </a:r>
            <a:r>
              <a:rPr lang="it-IT" dirty="0"/>
              <a:t> – risposta a quanto egli pensa che B senta o viva o ritenga di cogliere, e coglie davvero, in A. In un’interdipendenza a spirale quasi senza fine, dove la comunicazione conseguente (o supposta tale) di B è in grado di attivare un’ulteriore risposta di A, finché uno dei due individui o entrambi non decidano di porre termine, almeno lì e allora, a quel loro rapporto. </a:t>
            </a:r>
          </a:p>
        </p:txBody>
      </p:sp>
    </p:spTree>
    <p:extLst>
      <p:ext uri="{BB962C8B-B14F-4D97-AF65-F5344CB8AC3E}">
        <p14:creationId xmlns:p14="http://schemas.microsoft.com/office/powerpoint/2010/main" val="28479051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E32114-FC5A-3B48-9725-9ED8CFB22137}"/>
              </a:ext>
            </a:extLst>
          </p:cNvPr>
          <p:cNvSpPr>
            <a:spLocks noGrp="1"/>
          </p:cNvSpPr>
          <p:nvPr>
            <p:ph type="title"/>
          </p:nvPr>
        </p:nvSpPr>
        <p:spPr/>
        <p:txBody>
          <a:bodyPr>
            <a:normAutofit/>
          </a:bodyPr>
          <a:lstStyle/>
          <a:p>
            <a:r>
              <a:rPr lang="it-IT" sz="3600" i="1" dirty="0"/>
              <a:t>Punteggiatura della sequenza</a:t>
            </a:r>
            <a:br>
              <a:rPr lang="it-IT" sz="3600" i="1" dirty="0"/>
            </a:br>
            <a:r>
              <a:rPr lang="it-IT" sz="3600" i="1" dirty="0"/>
              <a:t>di eventi</a:t>
            </a:r>
          </a:p>
        </p:txBody>
      </p:sp>
      <p:sp>
        <p:nvSpPr>
          <p:cNvPr id="3" name="Segnaposto contenuto 2">
            <a:extLst>
              <a:ext uri="{FF2B5EF4-FFF2-40B4-BE49-F238E27FC236}">
                <a16:creationId xmlns:a16="http://schemas.microsoft.com/office/drawing/2014/main" id="{E4D61A36-D44D-F748-95CE-B2AAAE2FE5B8}"/>
              </a:ext>
            </a:extLst>
          </p:cNvPr>
          <p:cNvSpPr>
            <a:spLocks noGrp="1"/>
          </p:cNvSpPr>
          <p:nvPr>
            <p:ph idx="1"/>
          </p:nvPr>
        </p:nvSpPr>
        <p:spPr/>
        <p:txBody>
          <a:bodyPr/>
          <a:lstStyle/>
          <a:p>
            <a:pPr algn="just"/>
            <a:r>
              <a:rPr lang="it-IT" dirty="0"/>
              <a:t>Questa </a:t>
            </a:r>
            <a:r>
              <a:rPr lang="it-IT" i="1" dirty="0"/>
              <a:t>punteggiatura della sequenza di eventi</a:t>
            </a:r>
            <a:r>
              <a:rPr lang="it-IT" dirty="0"/>
              <a:t>, così come la chiama </a:t>
            </a:r>
            <a:r>
              <a:rPr lang="it-IT" dirty="0" err="1"/>
              <a:t>Watzlawick</a:t>
            </a:r>
            <a:r>
              <a:rPr lang="it-IT" dirty="0"/>
              <a:t>, specie quando distorta, porta a etichettare il comportamento dell’altro quale negativo e a coglierlo erroneamente come la causa e non già come l’effetto delle nostre dinamiche personali. E’ il caso, ad esempio, del coniuge chiuso in se stesso che vive il partner come invadente nelle sue richieste e nelle sue domande, mentre quest’ultimo si coglie costretto a “incalzare” proprio a motivo del silenzio protratto e per lui inspiegabile del primo. E’ la situazione dell’alunno che studia sempre meno una determinata disciplina per il fatto di presumere che il docente della materia abbia nei suoi confronti un giudizio negativo ormai irreversibile. </a:t>
            </a:r>
          </a:p>
          <a:p>
            <a:pPr algn="just"/>
            <a:endParaRPr lang="it-IT" dirty="0"/>
          </a:p>
        </p:txBody>
      </p:sp>
    </p:spTree>
    <p:extLst>
      <p:ext uri="{BB962C8B-B14F-4D97-AF65-F5344CB8AC3E}">
        <p14:creationId xmlns:p14="http://schemas.microsoft.com/office/powerpoint/2010/main" val="927978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F3F881-BFE5-EF47-B814-209F6D422AEC}"/>
              </a:ext>
            </a:extLst>
          </p:cNvPr>
          <p:cNvSpPr>
            <a:spLocks noGrp="1"/>
          </p:cNvSpPr>
          <p:nvPr>
            <p:ph type="title"/>
          </p:nvPr>
        </p:nvSpPr>
        <p:spPr/>
        <p:txBody>
          <a:bodyPr/>
          <a:lstStyle/>
          <a:p>
            <a:r>
              <a:rPr lang="it-IT" dirty="0"/>
              <a:t>Secondo «tema»</a:t>
            </a:r>
          </a:p>
        </p:txBody>
      </p:sp>
      <p:sp>
        <p:nvSpPr>
          <p:cNvPr id="3" name="Segnaposto contenuto 2">
            <a:extLst>
              <a:ext uri="{FF2B5EF4-FFF2-40B4-BE49-F238E27FC236}">
                <a16:creationId xmlns:a16="http://schemas.microsoft.com/office/drawing/2014/main" id="{471B9B7F-8923-9C4F-931B-043DC67C998B}"/>
              </a:ext>
            </a:extLst>
          </p:cNvPr>
          <p:cNvSpPr>
            <a:spLocks noGrp="1"/>
          </p:cNvSpPr>
          <p:nvPr>
            <p:ph idx="1"/>
          </p:nvPr>
        </p:nvSpPr>
        <p:spPr/>
        <p:txBody>
          <a:bodyPr/>
          <a:lstStyle/>
          <a:p>
            <a:pPr algn="just"/>
            <a:r>
              <a:rPr lang="it-IT" dirty="0"/>
              <a:t>A livello poi del secondo segmento, indicato all’inizio [del modulo] in ordine alla teoria – proposta di </a:t>
            </a:r>
            <a:r>
              <a:rPr lang="it-IT" dirty="0" err="1"/>
              <a:t>Watzlawick</a:t>
            </a:r>
            <a:r>
              <a:rPr lang="it-IT" dirty="0"/>
              <a:t>, e relativo alla percezione interpersonale e agli stili educativo – comunicativi che ne discendono, in forma assai breve si può dire che la percezione tra gli individui si distribuisce secondo una scala che va, anche qui, dal massimo consentito della penetrabilità relazionale al pari ed estremo opposto dell’impenetrabilità tra le persone in oggetto. </a:t>
            </a:r>
          </a:p>
        </p:txBody>
      </p:sp>
    </p:spTree>
    <p:extLst>
      <p:ext uri="{BB962C8B-B14F-4D97-AF65-F5344CB8AC3E}">
        <p14:creationId xmlns:p14="http://schemas.microsoft.com/office/powerpoint/2010/main" val="4380888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7C16D5-7720-214C-81D8-4B7202C6A0A4}"/>
              </a:ext>
            </a:extLst>
          </p:cNvPr>
          <p:cNvSpPr>
            <a:spLocks noGrp="1"/>
          </p:cNvSpPr>
          <p:nvPr>
            <p:ph type="title"/>
          </p:nvPr>
        </p:nvSpPr>
        <p:spPr/>
        <p:txBody>
          <a:bodyPr/>
          <a:lstStyle/>
          <a:p>
            <a:r>
              <a:rPr lang="it-IT" dirty="0"/>
              <a:t>Conferma e rifiuto</a:t>
            </a:r>
          </a:p>
        </p:txBody>
      </p:sp>
      <p:sp>
        <p:nvSpPr>
          <p:cNvPr id="3" name="Segnaposto contenuto 2">
            <a:extLst>
              <a:ext uri="{FF2B5EF4-FFF2-40B4-BE49-F238E27FC236}">
                <a16:creationId xmlns:a16="http://schemas.microsoft.com/office/drawing/2014/main" id="{8A754280-D699-9F4E-9FA9-8F6CF3D7B77C}"/>
              </a:ext>
            </a:extLst>
          </p:cNvPr>
          <p:cNvSpPr>
            <a:spLocks noGrp="1"/>
          </p:cNvSpPr>
          <p:nvPr>
            <p:ph idx="1"/>
          </p:nvPr>
        </p:nvSpPr>
        <p:spPr/>
        <p:txBody>
          <a:bodyPr/>
          <a:lstStyle/>
          <a:p>
            <a:pPr algn="just"/>
            <a:r>
              <a:rPr lang="it-IT" dirty="0"/>
              <a:t>Dalla penetrabilità, intesa come comprensione e accettazione dell’altro in forma autentica e profonda, conseguono gli stili della conferma e del rifiuto, singolari o reciproci; dall’impenetrabilità, riguardata come impossibilità dell’accesso scambievole e della condivisione, deriva quello della disconferma.</a:t>
            </a:r>
          </a:p>
          <a:p>
            <a:pPr algn="just"/>
            <a:r>
              <a:rPr lang="it-IT" dirty="0"/>
              <a:t>Una relazione sana tra soggetti altrettanto normali si caratterizza, pertanto, come una giusta alternanza, statisticamente parlando, di conferme e di rifiuti, sia pure con percentuali talora diverse. Conferme e rifiuti, ben inteso, sui contenuti manifestati ed espressi e non sulla persona attrice di un determinato comportamento verbale e non verbale, che non è </a:t>
            </a:r>
            <a:r>
              <a:rPr lang="it-IT" i="1" dirty="0"/>
              <a:t>mai </a:t>
            </a:r>
            <a:r>
              <a:rPr lang="it-IT" dirty="0"/>
              <a:t>da mettere in posizione di giudizio, che è fuori discussione, </a:t>
            </a:r>
            <a:r>
              <a:rPr lang="it-IT" i="1" dirty="0"/>
              <a:t>salva in se stessa</a:t>
            </a:r>
            <a:r>
              <a:rPr lang="it-IT" dirty="0"/>
              <a:t>.</a:t>
            </a:r>
          </a:p>
        </p:txBody>
      </p:sp>
    </p:spTree>
    <p:extLst>
      <p:ext uri="{BB962C8B-B14F-4D97-AF65-F5344CB8AC3E}">
        <p14:creationId xmlns:p14="http://schemas.microsoft.com/office/powerpoint/2010/main" val="1270777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99A7D7-3118-1E4A-A978-9EB75DEBD111}"/>
              </a:ext>
            </a:extLst>
          </p:cNvPr>
          <p:cNvSpPr>
            <a:spLocks noGrp="1"/>
          </p:cNvSpPr>
          <p:nvPr>
            <p:ph type="title"/>
          </p:nvPr>
        </p:nvSpPr>
        <p:spPr/>
        <p:txBody>
          <a:bodyPr>
            <a:normAutofit/>
          </a:bodyPr>
          <a:lstStyle/>
          <a:p>
            <a:r>
              <a:rPr lang="it-IT" sz="3600" dirty="0"/>
              <a:t>Possibile eccesso di narcisismo</a:t>
            </a:r>
          </a:p>
        </p:txBody>
      </p:sp>
      <p:sp>
        <p:nvSpPr>
          <p:cNvPr id="3" name="Segnaposto contenuto 2">
            <a:extLst>
              <a:ext uri="{FF2B5EF4-FFF2-40B4-BE49-F238E27FC236}">
                <a16:creationId xmlns:a16="http://schemas.microsoft.com/office/drawing/2014/main" id="{FF102098-2138-0D46-A34E-60B989425C3F}"/>
              </a:ext>
            </a:extLst>
          </p:cNvPr>
          <p:cNvSpPr>
            <a:spLocks noGrp="1"/>
          </p:cNvSpPr>
          <p:nvPr>
            <p:ph idx="1"/>
          </p:nvPr>
        </p:nvSpPr>
        <p:spPr/>
        <p:txBody>
          <a:bodyPr/>
          <a:lstStyle/>
          <a:p>
            <a:pPr algn="just"/>
            <a:r>
              <a:rPr lang="it-IT" dirty="0"/>
              <a:t>Pedagogicamente, una corretta e ben motivata processione di conferme e di rifiuti, a livello educativo, libera la persona dai due rischi opposti del possibile eccesso di narcisismo (dovuto al surplus di conferme, poi interiorizzate sino a configurarsi come un tratto paranoico della personalità destinato presto a impattarsi negativamente con la realtà della storia e della presenza altrui) e del ritenersi un “incidente negativo” dell’umanità (per la stragrande quantità di rifiuti esterni subiti).</a:t>
            </a:r>
          </a:p>
          <a:p>
            <a:pPr algn="just"/>
            <a:endParaRPr lang="it-IT" dirty="0"/>
          </a:p>
        </p:txBody>
      </p:sp>
    </p:spTree>
    <p:extLst>
      <p:ext uri="{BB962C8B-B14F-4D97-AF65-F5344CB8AC3E}">
        <p14:creationId xmlns:p14="http://schemas.microsoft.com/office/powerpoint/2010/main" val="39556911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081C2E-DB1B-8441-804B-45A8F97074AB}"/>
              </a:ext>
            </a:extLst>
          </p:cNvPr>
          <p:cNvSpPr>
            <a:spLocks noGrp="1"/>
          </p:cNvSpPr>
          <p:nvPr>
            <p:ph type="title"/>
          </p:nvPr>
        </p:nvSpPr>
        <p:spPr/>
        <p:txBody>
          <a:bodyPr/>
          <a:lstStyle/>
          <a:p>
            <a:r>
              <a:rPr lang="it-IT" dirty="0"/>
              <a:t>Essere etichettati</a:t>
            </a:r>
          </a:p>
        </p:txBody>
      </p:sp>
      <p:sp>
        <p:nvSpPr>
          <p:cNvPr id="3" name="Segnaposto contenuto 2">
            <a:extLst>
              <a:ext uri="{FF2B5EF4-FFF2-40B4-BE49-F238E27FC236}">
                <a16:creationId xmlns:a16="http://schemas.microsoft.com/office/drawing/2014/main" id="{436F1305-ED27-2641-AAD7-B48A1FDFFF2C}"/>
              </a:ext>
            </a:extLst>
          </p:cNvPr>
          <p:cNvSpPr>
            <a:spLocks noGrp="1"/>
          </p:cNvSpPr>
          <p:nvPr>
            <p:ph idx="1"/>
          </p:nvPr>
        </p:nvSpPr>
        <p:spPr/>
        <p:txBody>
          <a:bodyPr/>
          <a:lstStyle/>
          <a:p>
            <a:pPr algn="just"/>
            <a:r>
              <a:rPr lang="it-IT" dirty="0"/>
              <a:t>Un esempio in proposito può essere desunto dall’esperienza scolastica e riguardare il primo e l’ultimo della classe etichettati come il negativo per eccellenza o l’irrecuperabile per antonomasia.</a:t>
            </a:r>
          </a:p>
          <a:p>
            <a:pPr algn="just"/>
            <a:r>
              <a:rPr lang="it-IT" dirty="0"/>
              <a:t>Molte volte gli insegnanti, compiaciuti magari dalla competenza dimostrata dall’allievo capace e dalla sua partecipazione pronta e costante (talora smodata) al dibattito in aula, operano inavvertitamente a favore dell’accrescimento ipertrofico del suo io, con la conseguenza di renderlo “quasi” inviso al gruppo dei compagni e con il rischio di farne un “diverso”, che un qualche imprevisto insuccesso potrebbe addirittura far franare psicologicamente, con la possibilità, certamente non esclusa, del suo recupero comunque dalla ferita occorsagli. </a:t>
            </a:r>
          </a:p>
        </p:txBody>
      </p:sp>
    </p:spTree>
    <p:extLst>
      <p:ext uri="{BB962C8B-B14F-4D97-AF65-F5344CB8AC3E}">
        <p14:creationId xmlns:p14="http://schemas.microsoft.com/office/powerpoint/2010/main" val="2805581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C00A83-0B52-6442-9DEB-002668D04B45}"/>
              </a:ext>
            </a:extLst>
          </p:cNvPr>
          <p:cNvSpPr>
            <a:spLocks noGrp="1"/>
          </p:cNvSpPr>
          <p:nvPr>
            <p:ph type="title"/>
          </p:nvPr>
        </p:nvSpPr>
        <p:spPr/>
        <p:txBody>
          <a:bodyPr/>
          <a:lstStyle/>
          <a:p>
            <a:r>
              <a:rPr lang="it-IT" dirty="0"/>
              <a:t>La prudenza è una variante del coraggio</a:t>
            </a:r>
          </a:p>
        </p:txBody>
      </p:sp>
      <p:sp>
        <p:nvSpPr>
          <p:cNvPr id="3" name="Segnaposto contenuto 2">
            <a:extLst>
              <a:ext uri="{FF2B5EF4-FFF2-40B4-BE49-F238E27FC236}">
                <a16:creationId xmlns:a16="http://schemas.microsoft.com/office/drawing/2014/main" id="{E2AD16A6-D12A-1847-99AA-CEF7A4E16F9A}"/>
              </a:ext>
            </a:extLst>
          </p:cNvPr>
          <p:cNvSpPr>
            <a:spLocks noGrp="1"/>
          </p:cNvSpPr>
          <p:nvPr>
            <p:ph idx="1"/>
          </p:nvPr>
        </p:nvSpPr>
        <p:spPr/>
        <p:txBody>
          <a:bodyPr/>
          <a:lstStyle/>
          <a:p>
            <a:pPr algn="just"/>
            <a:r>
              <a:rPr lang="it-IT" dirty="0"/>
              <a:t>Per amare, però, occorre innanzitutto amarsi. Chi non si ama, è incapace di amare in modo gratuito e generoso, pulito. Amare è anche </a:t>
            </a:r>
            <a:r>
              <a:rPr lang="it-IT" i="1" dirty="0"/>
              <a:t>servire</a:t>
            </a:r>
            <a:r>
              <a:rPr lang="it-IT" dirty="0"/>
              <a:t>. E chi non si vuole bene, corre il rischio non improbabile di perdersi nell’altro, di idealizzarlo, peggio di usarlo per colmare i tanti vuoti che vive in sé. Il coraggio, per gli educatori, di amarsi, nonostante le proprie debolezze, le proprie fragilità, i propri timori. E volersi contemporaneamente migliorare, senza affanni o mitizzazioni, non avendo paura del proprio passato e attendendo responsabilmente […] il futuro di cui ognuno, per la parte che lo riguarda, è costruttore […].</a:t>
            </a:r>
          </a:p>
        </p:txBody>
      </p:sp>
    </p:spTree>
    <p:extLst>
      <p:ext uri="{BB962C8B-B14F-4D97-AF65-F5344CB8AC3E}">
        <p14:creationId xmlns:p14="http://schemas.microsoft.com/office/powerpoint/2010/main" val="14779561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941DBA-7392-6645-9D1D-94295D1D0A86}"/>
              </a:ext>
            </a:extLst>
          </p:cNvPr>
          <p:cNvSpPr>
            <a:spLocks noGrp="1"/>
          </p:cNvSpPr>
          <p:nvPr>
            <p:ph type="title"/>
          </p:nvPr>
        </p:nvSpPr>
        <p:spPr/>
        <p:txBody>
          <a:bodyPr>
            <a:normAutofit/>
          </a:bodyPr>
          <a:lstStyle/>
          <a:p>
            <a:r>
              <a:rPr lang="it-IT" dirty="0"/>
              <a:t>Convincersi di non valere</a:t>
            </a:r>
          </a:p>
        </p:txBody>
      </p:sp>
      <p:sp>
        <p:nvSpPr>
          <p:cNvPr id="3" name="Segnaposto contenuto 2">
            <a:extLst>
              <a:ext uri="{FF2B5EF4-FFF2-40B4-BE49-F238E27FC236}">
                <a16:creationId xmlns:a16="http://schemas.microsoft.com/office/drawing/2014/main" id="{34F190FA-07DF-7641-9292-B83A32A5396D}"/>
              </a:ext>
            </a:extLst>
          </p:cNvPr>
          <p:cNvSpPr>
            <a:spLocks noGrp="1"/>
          </p:cNvSpPr>
          <p:nvPr>
            <p:ph idx="1"/>
          </p:nvPr>
        </p:nvSpPr>
        <p:spPr/>
        <p:txBody>
          <a:bodyPr/>
          <a:lstStyle/>
          <a:p>
            <a:pPr algn="just"/>
            <a:r>
              <a:rPr lang="it-IT" dirty="0"/>
              <a:t>E così pure il cosiddetto “ultimo”, il </a:t>
            </a:r>
            <a:r>
              <a:rPr lang="it-IT" dirty="0" err="1"/>
              <a:t>pluri</a:t>
            </a:r>
            <a:r>
              <a:rPr lang="it-IT" dirty="0"/>
              <a:t> – rimandato</a:t>
            </a:r>
            <a:r>
              <a:rPr lang="it-IT" i="1" dirty="0"/>
              <a:t> </a:t>
            </a:r>
            <a:r>
              <a:rPr lang="it-IT" dirty="0"/>
              <a:t>o il </a:t>
            </a:r>
            <a:r>
              <a:rPr lang="it-IT" dirty="0" err="1"/>
              <a:t>pluri</a:t>
            </a:r>
            <a:r>
              <a:rPr lang="it-IT" dirty="0"/>
              <a:t> – ripetente, nei cui confronti il corpo docente ha deciso di non scommettere più educativamente, tanto da minimizzare o screditare ogni suo possibile avanzamento ancorché modesto, può trovarsi nella condizione opposta di convincersi di non valere, di contro alla sopravvalutazione del caso precedente. Di segno totalmente differente è la disconferma. </a:t>
            </a:r>
          </a:p>
          <a:p>
            <a:pPr algn="just"/>
            <a:r>
              <a:rPr lang="it-IT" dirty="0"/>
              <a:t>Mentre i primi due stili (conferma e rifiuto) implicano il riconoscimento dell’altro come persona, la disconferma ne nega ogni visibilità ed equivale al messaggio: “Tu per me non esisti”. </a:t>
            </a:r>
          </a:p>
        </p:txBody>
      </p:sp>
    </p:spTree>
    <p:extLst>
      <p:ext uri="{BB962C8B-B14F-4D97-AF65-F5344CB8AC3E}">
        <p14:creationId xmlns:p14="http://schemas.microsoft.com/office/powerpoint/2010/main" val="1834563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19B387-DACC-C74D-A7D2-0766885F96CE}"/>
              </a:ext>
            </a:extLst>
          </p:cNvPr>
          <p:cNvSpPr>
            <a:spLocks noGrp="1"/>
          </p:cNvSpPr>
          <p:nvPr>
            <p:ph type="title"/>
          </p:nvPr>
        </p:nvSpPr>
        <p:spPr/>
        <p:txBody>
          <a:bodyPr/>
          <a:lstStyle/>
          <a:p>
            <a:r>
              <a:rPr lang="it-IT" dirty="0"/>
              <a:t>Forme di disconferma</a:t>
            </a:r>
          </a:p>
        </p:txBody>
      </p:sp>
      <p:sp>
        <p:nvSpPr>
          <p:cNvPr id="3" name="Segnaposto contenuto 2">
            <a:extLst>
              <a:ext uri="{FF2B5EF4-FFF2-40B4-BE49-F238E27FC236}">
                <a16:creationId xmlns:a16="http://schemas.microsoft.com/office/drawing/2014/main" id="{9BE36D9D-A318-D148-A732-135637AEA13F}"/>
              </a:ext>
            </a:extLst>
          </p:cNvPr>
          <p:cNvSpPr>
            <a:spLocks noGrp="1"/>
          </p:cNvSpPr>
          <p:nvPr>
            <p:ph idx="1"/>
          </p:nvPr>
        </p:nvSpPr>
        <p:spPr/>
        <p:txBody>
          <a:bodyPr>
            <a:normAutofit fontScale="92500" lnSpcReduction="10000"/>
          </a:bodyPr>
          <a:lstStyle/>
          <a:p>
            <a:pPr algn="just"/>
            <a:r>
              <a:rPr lang="it-IT" dirty="0"/>
              <a:t>Molte sono le forme di disconferma: la riduzione dell’altro (coniuge, figlio, ecc.) a solo corpo da curare, coccolare, amare, senza la benché minima presa in carico dei suoi sentimenti, pensieri, problemi, ansie, ecc.; l’assunzione dell’alunno su un unico  versante di manifestazioni scolastiche: o soltanto la competenza contenutistica acquisita o esclusivamente la sua condotta, ecc.; il malato riguardato totalmente dal punto di vista del suo organo in sofferenza o ristretto al numero della sua posizione ospedaliera; l’anziano negato nella sua storia e considerato un oggetto da collocare o guarire. Sono le tante espressioni della cattiva pigrizia di troppi soggetti che negano valore e dignità alla vita altrui (e in questo modo anche alla propria), che hanno deciso di non accorgersi degli sforzi compiuti dagli altri nel voler cambiare, migliorarsi, progredire, che prendono tutto sotto gamba e banalizzano ogni accadimento umano […].</a:t>
            </a:r>
          </a:p>
        </p:txBody>
      </p:sp>
    </p:spTree>
    <p:extLst>
      <p:ext uri="{BB962C8B-B14F-4D97-AF65-F5344CB8AC3E}">
        <p14:creationId xmlns:p14="http://schemas.microsoft.com/office/powerpoint/2010/main" val="33983978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E142FA-85FB-0847-95D4-F032E30BFDF3}"/>
              </a:ext>
            </a:extLst>
          </p:cNvPr>
          <p:cNvSpPr>
            <a:spLocks noGrp="1"/>
          </p:cNvSpPr>
          <p:nvPr>
            <p:ph type="title"/>
          </p:nvPr>
        </p:nvSpPr>
        <p:spPr/>
        <p:txBody>
          <a:bodyPr/>
          <a:lstStyle/>
          <a:p>
            <a:r>
              <a:rPr lang="it-IT" dirty="0"/>
              <a:t>Terzo «tema»</a:t>
            </a:r>
          </a:p>
        </p:txBody>
      </p:sp>
      <p:sp>
        <p:nvSpPr>
          <p:cNvPr id="3" name="Segnaposto contenuto 2">
            <a:extLst>
              <a:ext uri="{FF2B5EF4-FFF2-40B4-BE49-F238E27FC236}">
                <a16:creationId xmlns:a16="http://schemas.microsoft.com/office/drawing/2014/main" id="{61C80790-06D1-074F-ACFD-F01A57D4E884}"/>
              </a:ext>
            </a:extLst>
          </p:cNvPr>
          <p:cNvSpPr>
            <a:spLocks noGrp="1"/>
          </p:cNvSpPr>
          <p:nvPr>
            <p:ph idx="1"/>
          </p:nvPr>
        </p:nvSpPr>
        <p:spPr/>
        <p:txBody>
          <a:bodyPr/>
          <a:lstStyle/>
          <a:p>
            <a:pPr algn="just"/>
            <a:r>
              <a:rPr lang="it-IT" dirty="0"/>
              <a:t>E poi il terzo “capitolo” della proposta teorico – pratica di </a:t>
            </a:r>
            <a:r>
              <a:rPr lang="it-IT" dirty="0" err="1"/>
              <a:t>Watzlawick</a:t>
            </a:r>
            <a:r>
              <a:rPr lang="it-IT" dirty="0"/>
              <a:t>: l’interpretazione della relazione comunicativa come un sistema aperto, con le proprietà che lo caratterizzano.</a:t>
            </a:r>
          </a:p>
          <a:p>
            <a:pPr algn="just"/>
            <a:r>
              <a:rPr lang="it-IT" dirty="0"/>
              <a:t>Sistema aperto perché continuamente modificabile e attraversabile da tutto ciò che lo circonda: i venti della storia, la città o la nazione in cui si risiede, la politica, l’economia, i cambiamenti del costume sociale, l’imprevisto, il clima, ecc., e dove ogni parte, qualità o attribuito, si trasformano funzionalmente a seconda di ciò che si sceglie di vivere e rappresentare. </a:t>
            </a:r>
          </a:p>
        </p:txBody>
      </p:sp>
    </p:spTree>
    <p:extLst>
      <p:ext uri="{BB962C8B-B14F-4D97-AF65-F5344CB8AC3E}">
        <p14:creationId xmlns:p14="http://schemas.microsoft.com/office/powerpoint/2010/main" val="11056538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6983B9-2285-2446-B0CE-05610964060A}"/>
              </a:ext>
            </a:extLst>
          </p:cNvPr>
          <p:cNvSpPr>
            <a:spLocks noGrp="1"/>
          </p:cNvSpPr>
          <p:nvPr>
            <p:ph type="title"/>
          </p:nvPr>
        </p:nvSpPr>
        <p:spPr/>
        <p:txBody>
          <a:bodyPr>
            <a:normAutofit/>
          </a:bodyPr>
          <a:lstStyle/>
          <a:p>
            <a:r>
              <a:rPr lang="it-IT" sz="3600" dirty="0"/>
              <a:t>Proprietà formali e operative</a:t>
            </a:r>
          </a:p>
        </p:txBody>
      </p:sp>
      <p:sp>
        <p:nvSpPr>
          <p:cNvPr id="3" name="Segnaposto contenuto 2">
            <a:extLst>
              <a:ext uri="{FF2B5EF4-FFF2-40B4-BE49-F238E27FC236}">
                <a16:creationId xmlns:a16="http://schemas.microsoft.com/office/drawing/2014/main" id="{D30F3C49-0673-074F-A138-2D5ED0FDF3F1}"/>
              </a:ext>
            </a:extLst>
          </p:cNvPr>
          <p:cNvSpPr>
            <a:spLocks noGrp="1"/>
          </p:cNvSpPr>
          <p:nvPr>
            <p:ph idx="1"/>
          </p:nvPr>
        </p:nvSpPr>
        <p:spPr/>
        <p:txBody>
          <a:bodyPr/>
          <a:lstStyle/>
          <a:p>
            <a:pPr algn="just"/>
            <a:r>
              <a:rPr lang="it-IT" dirty="0"/>
              <a:t>Tre le sue proprietà formali e operative: la totalità, l’</a:t>
            </a:r>
            <a:r>
              <a:rPr lang="it-IT" dirty="0" err="1"/>
              <a:t>equifinalità</a:t>
            </a:r>
            <a:r>
              <a:rPr lang="it-IT" dirty="0"/>
              <a:t>, la retroazione (e la calibrazione o funzione a gradino). </a:t>
            </a:r>
          </a:p>
          <a:p>
            <a:pPr algn="just"/>
            <a:r>
              <a:rPr lang="it-IT" dirty="0"/>
              <a:t>[…] prima proprietà: interdipendenza tra tutte le persone o i tratti di un sistema: il cambiamento, pur se minimo, in una qualche parte di esso, implica il mutamento dell’intero sistema. E’ così per la nascita di un figlio in famiglia, per l’ingresso di un altro alunno in classe, per la nomina di un nuovo docente, per la scomparsa di qualcuno pure se non eccessivamente significativo. </a:t>
            </a:r>
          </a:p>
        </p:txBody>
      </p:sp>
    </p:spTree>
    <p:extLst>
      <p:ext uri="{BB962C8B-B14F-4D97-AF65-F5344CB8AC3E}">
        <p14:creationId xmlns:p14="http://schemas.microsoft.com/office/powerpoint/2010/main" val="14631716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266303-FBD6-AB4E-91EA-15A8255B1FCD}"/>
              </a:ext>
            </a:extLst>
          </p:cNvPr>
          <p:cNvSpPr>
            <a:spLocks noGrp="1"/>
          </p:cNvSpPr>
          <p:nvPr>
            <p:ph type="title"/>
          </p:nvPr>
        </p:nvSpPr>
        <p:spPr/>
        <p:txBody>
          <a:bodyPr>
            <a:normAutofit/>
          </a:bodyPr>
          <a:lstStyle/>
          <a:p>
            <a:r>
              <a:rPr lang="it-IT" sz="3600" dirty="0"/>
              <a:t>Trasformazione della relazione</a:t>
            </a:r>
          </a:p>
        </p:txBody>
      </p:sp>
      <p:sp>
        <p:nvSpPr>
          <p:cNvPr id="3" name="Segnaposto contenuto 2">
            <a:extLst>
              <a:ext uri="{FF2B5EF4-FFF2-40B4-BE49-F238E27FC236}">
                <a16:creationId xmlns:a16="http://schemas.microsoft.com/office/drawing/2014/main" id="{49D8EA14-DEE1-AA4B-8B10-5427EDB1F7F9}"/>
              </a:ext>
            </a:extLst>
          </p:cNvPr>
          <p:cNvSpPr>
            <a:spLocks noGrp="1"/>
          </p:cNvSpPr>
          <p:nvPr>
            <p:ph idx="1"/>
          </p:nvPr>
        </p:nvSpPr>
        <p:spPr/>
        <p:txBody>
          <a:bodyPr>
            <a:normAutofit fontScale="92500" lnSpcReduction="20000"/>
          </a:bodyPr>
          <a:lstStyle/>
          <a:p>
            <a:pPr algn="just"/>
            <a:r>
              <a:rPr lang="it-IT" dirty="0"/>
              <a:t>La seconda e la terza proprietà insistono sul dato di trasformazione della relazione: le stesse cause non sortiscono gli stessi effetti e viceversa i medesimi effetti non sono la conseguenza delle medesime cause (in mezzo ci sono le decisioni e i vissuti delle persone coinvolte); nell’interazione c’è insopprimibilmente un dato di </a:t>
            </a:r>
            <a:r>
              <a:rPr lang="it-IT" i="1" dirty="0"/>
              <a:t>feed-back </a:t>
            </a:r>
            <a:r>
              <a:rPr lang="it-IT" dirty="0"/>
              <a:t>comunicativo che depone a favore o della massima stabilità consentita del sistema (la retroazione negativa) o del suo rapido e significativo cambiamento (la retroazione positiva). </a:t>
            </a:r>
          </a:p>
          <a:p>
            <a:pPr algn="just"/>
            <a:r>
              <a:rPr lang="it-IT" dirty="0"/>
              <a:t>In questa prospettiva, la calibrazione (o funzione a gradino) si ritaglia come un’esortazione a introdurre, quanto più possibile, in ogni sistema, un elemento di moderazione e di trasformazione graduale e convenuta: ogni sommovimento veloce rischia sempre di provocare qualche ferito o qualche morto. Così con i figli che crescono, particolarmente con quelli adolescenti; con gli alunni che progrediscono negli anni e nelle competenze; nella coppia che invecchia; nelle relazioni istituzionali, ecc.</a:t>
            </a:r>
          </a:p>
        </p:txBody>
      </p:sp>
    </p:spTree>
    <p:extLst>
      <p:ext uri="{BB962C8B-B14F-4D97-AF65-F5344CB8AC3E}">
        <p14:creationId xmlns:p14="http://schemas.microsoft.com/office/powerpoint/2010/main" val="1652665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1BED3A-B6B2-D74E-B8C0-52144EE842D1}"/>
              </a:ext>
            </a:extLst>
          </p:cNvPr>
          <p:cNvSpPr>
            <a:spLocks noGrp="1"/>
          </p:cNvSpPr>
          <p:nvPr>
            <p:ph type="title"/>
          </p:nvPr>
        </p:nvSpPr>
        <p:spPr/>
        <p:txBody>
          <a:bodyPr/>
          <a:lstStyle/>
          <a:p>
            <a:r>
              <a:rPr lang="it-IT" b="1" dirty="0"/>
              <a:t>Modulo 11</a:t>
            </a:r>
            <a:br>
              <a:rPr lang="it-IT" b="1" dirty="0"/>
            </a:br>
            <a:r>
              <a:rPr lang="it-IT" sz="3200" b="1" dirty="0"/>
              <a:t>Sinceri ma non brutali</a:t>
            </a:r>
            <a:endParaRPr lang="it-IT" b="1" dirty="0"/>
          </a:p>
        </p:txBody>
      </p:sp>
      <p:sp>
        <p:nvSpPr>
          <p:cNvPr id="3" name="Segnaposto contenuto 2">
            <a:extLst>
              <a:ext uri="{FF2B5EF4-FFF2-40B4-BE49-F238E27FC236}">
                <a16:creationId xmlns:a16="http://schemas.microsoft.com/office/drawing/2014/main" id="{237968A3-5048-4C4C-9EE4-01828EC40707}"/>
              </a:ext>
            </a:extLst>
          </p:cNvPr>
          <p:cNvSpPr>
            <a:spLocks noGrp="1"/>
          </p:cNvSpPr>
          <p:nvPr>
            <p:ph idx="1"/>
          </p:nvPr>
        </p:nvSpPr>
        <p:spPr>
          <a:xfrm>
            <a:off x="5118447" y="953835"/>
            <a:ext cx="6281873" cy="5248622"/>
          </a:xfrm>
        </p:spPr>
        <p:txBody>
          <a:bodyPr/>
          <a:lstStyle/>
          <a:p>
            <a:pPr algn="just"/>
            <a:r>
              <a:rPr lang="it-IT" dirty="0"/>
              <a:t>L’esito educativo del soggetto in ordine a se stesso o i tanti esiti educativi ai quali aspira, nella dimensione dell’intenzionalità, sono infatti davvero delle decisioni sane e vincenti, valide, come la sincerità praticata e praticabile, quando l’individuo è libero e autonomo. In altri termini, allorché l’educando è in ultima istanza solo con se stesso; spesso tragicamente solo. Pure lo stesso bambino. Senza rendersi conto talora della vetta acuminata su cui il suo cuore e la sua mente insistono. L’educazione, del resto, è un processo interpersonale in cui l’</a:t>
            </a:r>
            <a:r>
              <a:rPr lang="it-IT" i="1" dirty="0"/>
              <a:t>ultimo atto </a:t>
            </a:r>
            <a:r>
              <a:rPr lang="it-IT" dirty="0"/>
              <a:t>è rappresentato proprio dalla solitudine pesante e pensante del soggetto con se stesso, in merito a se stesso e alle sue scelte.</a:t>
            </a:r>
          </a:p>
          <a:p>
            <a:pPr algn="just"/>
            <a:endParaRPr lang="it-IT" dirty="0"/>
          </a:p>
        </p:txBody>
      </p:sp>
    </p:spTree>
    <p:extLst>
      <p:ext uri="{BB962C8B-B14F-4D97-AF65-F5344CB8AC3E}">
        <p14:creationId xmlns:p14="http://schemas.microsoft.com/office/powerpoint/2010/main" val="19541943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EAEABF-9AA8-3F46-88FB-5F8029EBCFAF}"/>
              </a:ext>
            </a:extLst>
          </p:cNvPr>
          <p:cNvSpPr>
            <a:spLocks noGrp="1"/>
          </p:cNvSpPr>
          <p:nvPr>
            <p:ph type="title"/>
          </p:nvPr>
        </p:nvSpPr>
        <p:spPr/>
        <p:txBody>
          <a:bodyPr/>
          <a:lstStyle/>
          <a:p>
            <a:r>
              <a:rPr lang="it-IT" dirty="0"/>
              <a:t>L’analisi transazionale</a:t>
            </a:r>
          </a:p>
        </p:txBody>
      </p:sp>
      <p:sp>
        <p:nvSpPr>
          <p:cNvPr id="3" name="Segnaposto contenuto 2">
            <a:extLst>
              <a:ext uri="{FF2B5EF4-FFF2-40B4-BE49-F238E27FC236}">
                <a16:creationId xmlns:a16="http://schemas.microsoft.com/office/drawing/2014/main" id="{E6451256-2515-8C4E-B4A6-7CB4F5B95044}"/>
              </a:ext>
            </a:extLst>
          </p:cNvPr>
          <p:cNvSpPr>
            <a:spLocks noGrp="1"/>
          </p:cNvSpPr>
          <p:nvPr>
            <p:ph idx="1"/>
          </p:nvPr>
        </p:nvSpPr>
        <p:spPr/>
        <p:txBody>
          <a:bodyPr/>
          <a:lstStyle/>
          <a:p>
            <a:pPr algn="just"/>
            <a:r>
              <a:rPr lang="it-IT" dirty="0"/>
              <a:t>Una persona autonoma, pertanto, è, come ogni singola scienza, un soggetto che, riconoscendo sé e l’altro in un contesto, “si dà legge a se stesso”, non si priva del suo potere e lo mantiene integro. Più da presso, l’analisi transazionale interpreta il mondo psichico degli individui e il loro processo – prodotto educativo, nella più rosea e felice delle situazioni, come una “migrazione” dal copione (nel quale trascorre l’esistenza la stragrande maggioranza degli abitanti di questo nostro pianeta) all’autonomia. </a:t>
            </a:r>
          </a:p>
        </p:txBody>
      </p:sp>
    </p:spTree>
    <p:extLst>
      <p:ext uri="{BB962C8B-B14F-4D97-AF65-F5344CB8AC3E}">
        <p14:creationId xmlns:p14="http://schemas.microsoft.com/office/powerpoint/2010/main" val="22722882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694F67-F3BC-AF41-A486-0E7260E6DF69}"/>
              </a:ext>
            </a:extLst>
          </p:cNvPr>
          <p:cNvSpPr>
            <a:spLocks noGrp="1"/>
          </p:cNvSpPr>
          <p:nvPr>
            <p:ph type="title"/>
          </p:nvPr>
        </p:nvSpPr>
        <p:spPr/>
        <p:txBody>
          <a:bodyPr/>
          <a:lstStyle/>
          <a:p>
            <a:r>
              <a:rPr lang="it-IT" dirty="0"/>
              <a:t>Contenuto e relazione</a:t>
            </a:r>
          </a:p>
        </p:txBody>
      </p:sp>
      <p:sp>
        <p:nvSpPr>
          <p:cNvPr id="3" name="Segnaposto contenuto 2">
            <a:extLst>
              <a:ext uri="{FF2B5EF4-FFF2-40B4-BE49-F238E27FC236}">
                <a16:creationId xmlns:a16="http://schemas.microsoft.com/office/drawing/2014/main" id="{EDA9E5B2-D1F9-D940-9285-522C6C538AC5}"/>
              </a:ext>
            </a:extLst>
          </p:cNvPr>
          <p:cNvSpPr>
            <a:spLocks noGrp="1"/>
          </p:cNvSpPr>
          <p:nvPr>
            <p:ph idx="1"/>
          </p:nvPr>
        </p:nvSpPr>
        <p:spPr/>
        <p:txBody>
          <a:bodyPr/>
          <a:lstStyle/>
          <a:p>
            <a:pPr algn="just"/>
            <a:r>
              <a:rPr lang="it-IT" dirty="0"/>
              <a:t>La paura immotivata è invece un costante retaggio </a:t>
            </a:r>
            <a:r>
              <a:rPr lang="it-IT" dirty="0" err="1"/>
              <a:t>copionale</a:t>
            </a:r>
            <a:r>
              <a:rPr lang="it-IT" dirty="0"/>
              <a:t>, mentre la speranza fondata è il segno manifesto dell’autonomia.</a:t>
            </a:r>
          </a:p>
          <a:p>
            <a:pPr algn="just"/>
            <a:r>
              <a:rPr lang="it-IT" dirty="0"/>
              <a:t>Terzo assioma della pragmatica della comunicazione umana: “ogni comunicazione […] ha un aspetto di contenuto e un aspetto di relazione […] di modo che il secondo classifica il primo ed è quindi meta – comunicazione”.</a:t>
            </a:r>
          </a:p>
        </p:txBody>
      </p:sp>
    </p:spTree>
    <p:extLst>
      <p:ext uri="{BB962C8B-B14F-4D97-AF65-F5344CB8AC3E}">
        <p14:creationId xmlns:p14="http://schemas.microsoft.com/office/powerpoint/2010/main" val="24650604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13DAEC-A33F-9C43-88B9-9D5AC5353CDE}"/>
              </a:ext>
            </a:extLst>
          </p:cNvPr>
          <p:cNvSpPr>
            <a:spLocks noGrp="1"/>
          </p:cNvSpPr>
          <p:nvPr>
            <p:ph type="title"/>
          </p:nvPr>
        </p:nvSpPr>
        <p:spPr/>
        <p:txBody>
          <a:bodyPr/>
          <a:lstStyle/>
          <a:p>
            <a:r>
              <a:rPr lang="it-IT" b="1" dirty="0"/>
              <a:t>Modulo 13</a:t>
            </a:r>
            <a:br>
              <a:rPr lang="it-IT" b="1" dirty="0"/>
            </a:br>
            <a:r>
              <a:rPr lang="it-IT" sz="3600" dirty="0"/>
              <a:t>Educare alla fiducia critica</a:t>
            </a:r>
            <a:endParaRPr lang="it-IT" b="1" dirty="0"/>
          </a:p>
        </p:txBody>
      </p:sp>
      <p:sp>
        <p:nvSpPr>
          <p:cNvPr id="3" name="Segnaposto contenuto 2">
            <a:extLst>
              <a:ext uri="{FF2B5EF4-FFF2-40B4-BE49-F238E27FC236}">
                <a16:creationId xmlns:a16="http://schemas.microsoft.com/office/drawing/2014/main" id="{E44607FE-EDEC-1F41-BEC3-D37B35EAF6B9}"/>
              </a:ext>
            </a:extLst>
          </p:cNvPr>
          <p:cNvSpPr>
            <a:spLocks noGrp="1"/>
          </p:cNvSpPr>
          <p:nvPr>
            <p:ph idx="1"/>
          </p:nvPr>
        </p:nvSpPr>
        <p:spPr/>
        <p:txBody>
          <a:bodyPr/>
          <a:lstStyle/>
          <a:p>
            <a:pPr algn="just"/>
            <a:r>
              <a:rPr lang="it-IT" dirty="0"/>
              <a:t>L’opposto del sospetto è il rispetto.</a:t>
            </a:r>
          </a:p>
          <a:p>
            <a:pPr algn="just"/>
            <a:r>
              <a:rPr lang="it-IT" dirty="0"/>
              <a:t>Non ci si può poi fidare dell’altro se correlativamente non ci si fida di se stessi. </a:t>
            </a:r>
          </a:p>
          <a:p>
            <a:pPr algn="just"/>
            <a:r>
              <a:rPr lang="it-IT" dirty="0"/>
              <a:t>La fiducia implica anche dei rischi, sia pure calcolati, altrimenti l’educazione sarebbe improvvida; peggio verrebbe meno nella sua stessa essenza e nella sua caratterizzazione fondamentale. E’ legata all’</a:t>
            </a:r>
            <a:r>
              <a:rPr lang="it-IT" i="1" dirty="0"/>
              <a:t>osare</a:t>
            </a:r>
            <a:r>
              <a:rPr lang="it-IT" dirty="0"/>
              <a:t>: la fiducia va provata, sperimentata, a volte persino tentata. Nel rapporto, ad esempio […] tra docenti e discenti.</a:t>
            </a:r>
          </a:p>
          <a:p>
            <a:pPr algn="just"/>
            <a:r>
              <a:rPr lang="it-IT" dirty="0"/>
              <a:t>La fiducia si situa, pertanto, tra rischio e calcolo, come l’educazione nel suo complesso, ed è bene che si avvalga di </a:t>
            </a:r>
            <a:r>
              <a:rPr lang="it-IT" i="1" dirty="0"/>
              <a:t>contratti </a:t>
            </a:r>
            <a:r>
              <a:rPr lang="it-IT" dirty="0"/>
              <a:t>convenuti e condivisi democraticamente, aperti e flessibili.</a:t>
            </a:r>
          </a:p>
        </p:txBody>
      </p:sp>
    </p:spTree>
    <p:extLst>
      <p:ext uri="{BB962C8B-B14F-4D97-AF65-F5344CB8AC3E}">
        <p14:creationId xmlns:p14="http://schemas.microsoft.com/office/powerpoint/2010/main" val="5273712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E20EF-3A31-5940-A3BD-DCB0D3D29398}"/>
              </a:ext>
            </a:extLst>
          </p:cNvPr>
          <p:cNvSpPr>
            <a:spLocks noGrp="1"/>
          </p:cNvSpPr>
          <p:nvPr>
            <p:ph type="title"/>
          </p:nvPr>
        </p:nvSpPr>
        <p:spPr/>
        <p:txBody>
          <a:bodyPr/>
          <a:lstStyle/>
          <a:p>
            <a:r>
              <a:rPr lang="it-IT" b="1" dirty="0"/>
              <a:t>Modulo 14</a:t>
            </a:r>
            <a:r>
              <a:rPr lang="it-IT" dirty="0"/>
              <a:t/>
            </a:r>
            <a:br>
              <a:rPr lang="it-IT" dirty="0"/>
            </a:br>
            <a:r>
              <a:rPr lang="it-IT" sz="3600" dirty="0"/>
              <a:t>Educare all’intimità</a:t>
            </a:r>
            <a:endParaRPr lang="it-IT" dirty="0"/>
          </a:p>
        </p:txBody>
      </p:sp>
      <p:sp>
        <p:nvSpPr>
          <p:cNvPr id="3" name="Segnaposto contenuto 2">
            <a:extLst>
              <a:ext uri="{FF2B5EF4-FFF2-40B4-BE49-F238E27FC236}">
                <a16:creationId xmlns:a16="http://schemas.microsoft.com/office/drawing/2014/main" id="{719E1723-D701-CE45-8543-5AFA4E577894}"/>
              </a:ext>
            </a:extLst>
          </p:cNvPr>
          <p:cNvSpPr>
            <a:spLocks noGrp="1"/>
          </p:cNvSpPr>
          <p:nvPr>
            <p:ph idx="1"/>
          </p:nvPr>
        </p:nvSpPr>
        <p:spPr/>
        <p:txBody>
          <a:bodyPr>
            <a:normAutofit fontScale="92500" lnSpcReduction="20000"/>
          </a:bodyPr>
          <a:lstStyle/>
          <a:p>
            <a:pPr algn="just"/>
            <a:r>
              <a:rPr lang="it-IT" dirty="0"/>
              <a:t>Carlo </a:t>
            </a:r>
            <a:r>
              <a:rPr lang="it-IT" dirty="0" err="1"/>
              <a:t>Moiso</a:t>
            </a:r>
            <a:r>
              <a:rPr lang="it-IT" dirty="0"/>
              <a:t> e Michele Novellino hanno scritto alcune pagine di immediata evidenza sui permessi che riportiamo per il nostro argomentare qui a proposito dell’intimità.</a:t>
            </a:r>
          </a:p>
          <a:p>
            <a:pPr algn="just"/>
            <a:r>
              <a:rPr lang="it-IT" dirty="0"/>
              <a:t>Il primo e più importante permesso, che ogni individuo deve poter accogliere, è il permesso di </a:t>
            </a:r>
            <a:r>
              <a:rPr lang="it-IT" i="1" dirty="0"/>
              <a:t>esistere</a:t>
            </a:r>
            <a:r>
              <a:rPr lang="it-IT" dirty="0"/>
              <a:t>. A cominciare dalla nascita, e forse anche prima (un nome per tutti: Melanie Klein), il bambino riceve dai genitori dei messaggi verbali e non verbali concernenti il fatto che lo si sia voluto o meno. Se il bambino è ignorato, tenuto a distanza, maneggiato con paura o con rabbia, egli può tradurre tutto ciò nell’ingiunzione: “Non esistere”. Mentre il permesso fondamentale di esistere si situa nei primi due anni di vita, l’ingiunzione di non esistere può essere, invece, assunta dal bambino anche più tardi in risposta a frasi del tipo “Vai via”, “Sparisci”, “Vorrei che tu non fossi mai nato”. Una persona, che ha l’ingiunzione di non vivere, difetta delle necessarie premesse di base per potersi poi confrontare correttamente con gli altri e con i vari problemi dell’esistenza. Intimità compresa.</a:t>
            </a:r>
          </a:p>
        </p:txBody>
      </p:sp>
    </p:spTree>
    <p:extLst>
      <p:ext uri="{BB962C8B-B14F-4D97-AF65-F5344CB8AC3E}">
        <p14:creationId xmlns:p14="http://schemas.microsoft.com/office/powerpoint/2010/main" val="617629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7FD96-47AC-F342-BC27-AF2E861BC6BC}"/>
              </a:ext>
            </a:extLst>
          </p:cNvPr>
          <p:cNvSpPr>
            <a:spLocks noGrp="1"/>
          </p:cNvSpPr>
          <p:nvPr>
            <p:ph type="title"/>
          </p:nvPr>
        </p:nvSpPr>
        <p:spPr/>
        <p:txBody>
          <a:bodyPr/>
          <a:lstStyle/>
          <a:p>
            <a:r>
              <a:rPr lang="it-IT" b="1" dirty="0"/>
              <a:t>Modulo 1</a:t>
            </a:r>
            <a:r>
              <a:rPr lang="it-IT" dirty="0"/>
              <a:t/>
            </a:r>
            <a:br>
              <a:rPr lang="it-IT" dirty="0"/>
            </a:br>
            <a:r>
              <a:rPr lang="it-IT" sz="3600" dirty="0"/>
              <a:t>Educare è testimoniare</a:t>
            </a:r>
            <a:endParaRPr lang="it-IT" dirty="0"/>
          </a:p>
        </p:txBody>
      </p:sp>
      <p:sp>
        <p:nvSpPr>
          <p:cNvPr id="3" name="Segnaposto contenuto 2">
            <a:extLst>
              <a:ext uri="{FF2B5EF4-FFF2-40B4-BE49-F238E27FC236}">
                <a16:creationId xmlns:a16="http://schemas.microsoft.com/office/drawing/2014/main" id="{C841E86A-99A0-7B45-AF8C-6CD3A74473B3}"/>
              </a:ext>
            </a:extLst>
          </p:cNvPr>
          <p:cNvSpPr>
            <a:spLocks noGrp="1"/>
          </p:cNvSpPr>
          <p:nvPr>
            <p:ph idx="1"/>
          </p:nvPr>
        </p:nvSpPr>
        <p:spPr>
          <a:xfrm>
            <a:off x="5021496" y="994966"/>
            <a:ext cx="6281873" cy="5863034"/>
          </a:xfrm>
        </p:spPr>
        <p:txBody>
          <a:bodyPr>
            <a:normAutofit/>
          </a:bodyPr>
          <a:lstStyle/>
          <a:p>
            <a:pPr algn="just"/>
            <a:r>
              <a:rPr lang="it-IT" dirty="0"/>
              <a:t>L’influenza dell’ambiente in cui ciascuno vive è determinante per lo sviluppo della personalità e per la crescita educativa. </a:t>
            </a:r>
          </a:p>
          <a:p>
            <a:pPr algn="just"/>
            <a:r>
              <a:rPr lang="it-IT" dirty="0"/>
              <a:t>Se i componenti di una stessa famiglia o di una medesima classe scolastica scegliessero, infatti, di confrontarsi sulla percezione che hanno di un determinato contesto, si accorgerebbero ben presto, magari dopo le prime battute apparentemente omogenee, di avere valutazioni dissimili, talora pure fortemente discordanti per alcuni aspetti, delle situazioni che vivono, dei comportamenti che analizzano, delle relazioni che l’attraversano, delle interconnessioni che lo caratterizzano.</a:t>
            </a:r>
          </a:p>
          <a:p>
            <a:pPr algn="just"/>
            <a:r>
              <a:rPr lang="it-IT" dirty="0"/>
              <a:t>[…] per una classe [lo] stesso insegnante diventa più insegnanti nelle percezioni degli allievi e nei rapporti che si sono stabiliti.</a:t>
            </a:r>
          </a:p>
          <a:p>
            <a:pPr algn="just"/>
            <a:endParaRPr lang="it-IT" dirty="0"/>
          </a:p>
        </p:txBody>
      </p:sp>
    </p:spTree>
    <p:extLst>
      <p:ext uri="{BB962C8B-B14F-4D97-AF65-F5344CB8AC3E}">
        <p14:creationId xmlns:p14="http://schemas.microsoft.com/office/powerpoint/2010/main" val="38303111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D4BA45-AC05-B147-9189-275CB117E71F}"/>
              </a:ext>
            </a:extLst>
          </p:cNvPr>
          <p:cNvSpPr>
            <a:spLocks noGrp="1"/>
          </p:cNvSpPr>
          <p:nvPr>
            <p:ph type="title"/>
          </p:nvPr>
        </p:nvSpPr>
        <p:spPr/>
        <p:txBody>
          <a:bodyPr/>
          <a:lstStyle/>
          <a:p>
            <a:r>
              <a:rPr lang="it-IT" dirty="0"/>
              <a:t>Sensazioni e sentimenti</a:t>
            </a:r>
          </a:p>
        </p:txBody>
      </p:sp>
      <p:sp>
        <p:nvSpPr>
          <p:cNvPr id="3" name="Segnaposto contenuto 2">
            <a:extLst>
              <a:ext uri="{FF2B5EF4-FFF2-40B4-BE49-F238E27FC236}">
                <a16:creationId xmlns:a16="http://schemas.microsoft.com/office/drawing/2014/main" id="{F5514292-9E77-444C-A297-68FC1873AC4D}"/>
              </a:ext>
            </a:extLst>
          </p:cNvPr>
          <p:cNvSpPr>
            <a:spLocks noGrp="1"/>
          </p:cNvSpPr>
          <p:nvPr>
            <p:ph idx="1"/>
          </p:nvPr>
        </p:nvSpPr>
        <p:spPr/>
        <p:txBody>
          <a:bodyPr>
            <a:normAutofit lnSpcReduction="10000"/>
          </a:bodyPr>
          <a:lstStyle/>
          <a:p>
            <a:pPr algn="just"/>
            <a:r>
              <a:rPr lang="it-IT" dirty="0"/>
              <a:t>Il secondo permesso utile al bambino è di </a:t>
            </a:r>
            <a:r>
              <a:rPr lang="it-IT" i="1" dirty="0"/>
              <a:t>avere delle sensazioni corporee ed esserne cosciente </a:t>
            </a:r>
            <a:r>
              <a:rPr lang="it-IT" dirty="0"/>
              <a:t>(fame, freddo, dolore, piacere, ecc.). Se questo permesso non viene dato o comunque il bambino non lo percepisce, egli ne ricava un’ingiunzione: “Non provare sensazioni”.</a:t>
            </a:r>
          </a:p>
          <a:p>
            <a:pPr algn="just"/>
            <a:r>
              <a:rPr lang="it-IT" dirty="0"/>
              <a:t>Un altro permesso fondamentale è quello di </a:t>
            </a:r>
            <a:r>
              <a:rPr lang="it-IT" i="1" dirty="0"/>
              <a:t>avere sentimenti</a:t>
            </a:r>
            <a:r>
              <a:rPr lang="it-IT" dirty="0"/>
              <a:t>. Nei primissimi anni, il bambino ha sentimenti di gioia, di disperazione, di paura, di rabbia. Se questi sentimenti sono accettati dalle figure genitoriali, il bambino riceve il permesso di averli e di esprimerli. Se invece vengono svalutati, il bambino ne può trarre l’ingiunzione: “Non avere sentimenti” o “Non avere (o mostrare) quel dato sentimento”.</a:t>
            </a:r>
          </a:p>
          <a:p>
            <a:pPr algn="just"/>
            <a:r>
              <a:rPr lang="it-IT" dirty="0"/>
              <a:t>E senza sensazioni corporee coscienti e in assenza di sentimenti provati e comunicati, l’intimità è impossibile.</a:t>
            </a:r>
          </a:p>
        </p:txBody>
      </p:sp>
    </p:spTree>
    <p:extLst>
      <p:ext uri="{BB962C8B-B14F-4D97-AF65-F5344CB8AC3E}">
        <p14:creationId xmlns:p14="http://schemas.microsoft.com/office/powerpoint/2010/main" val="28581307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D6A808-8B8F-404B-B3AB-D60BFF3BCD2E}"/>
              </a:ext>
            </a:extLst>
          </p:cNvPr>
          <p:cNvSpPr>
            <a:spLocks noGrp="1"/>
          </p:cNvSpPr>
          <p:nvPr>
            <p:ph type="title"/>
          </p:nvPr>
        </p:nvSpPr>
        <p:spPr/>
        <p:txBody>
          <a:bodyPr>
            <a:normAutofit/>
          </a:bodyPr>
          <a:lstStyle/>
          <a:p>
            <a:r>
              <a:rPr lang="it-IT" sz="3200" dirty="0"/>
              <a:t>Essere sano, pensare, fare parte</a:t>
            </a:r>
          </a:p>
        </p:txBody>
      </p:sp>
      <p:sp>
        <p:nvSpPr>
          <p:cNvPr id="3" name="Segnaposto contenuto 2">
            <a:extLst>
              <a:ext uri="{FF2B5EF4-FFF2-40B4-BE49-F238E27FC236}">
                <a16:creationId xmlns:a16="http://schemas.microsoft.com/office/drawing/2014/main" id="{521570AD-0467-F548-AF16-1063BCCCFC8E}"/>
              </a:ext>
            </a:extLst>
          </p:cNvPr>
          <p:cNvSpPr>
            <a:spLocks noGrp="1"/>
          </p:cNvSpPr>
          <p:nvPr>
            <p:ph idx="1"/>
          </p:nvPr>
        </p:nvSpPr>
        <p:spPr/>
        <p:txBody>
          <a:bodyPr>
            <a:normAutofit fontScale="85000" lnSpcReduction="10000"/>
          </a:bodyPr>
          <a:lstStyle/>
          <a:p>
            <a:pPr algn="just"/>
            <a:r>
              <a:rPr lang="it-IT" dirty="0"/>
              <a:t>Il permesso di </a:t>
            </a:r>
            <a:r>
              <a:rPr lang="it-IT" i="1" dirty="0"/>
              <a:t>essere sano </a:t>
            </a:r>
            <a:r>
              <a:rPr lang="it-IT" dirty="0"/>
              <a:t>si riferisce all’accettazione da parte del padre e della madre delle espressioni vitali ed energiche del bambino. Spesso questo permesso viene negato se i genitori gli offrono un’attenzione molto maggiore allorché è malato rispetto a quando è sano. In tal caso il bambino può dedurne l’ingiunzione: “Non essere sano”.</a:t>
            </a:r>
          </a:p>
          <a:p>
            <a:pPr algn="just"/>
            <a:r>
              <a:rPr lang="it-IT" dirty="0"/>
              <a:t>A partire dall’età di due o tre mesi il bambino comincia a sviluppare la capacità di pensare. Sin da allora, e per tutto il tempo dello sviluppo, egli avrà bisogno del permesso di </a:t>
            </a:r>
            <a:r>
              <a:rPr lang="it-IT" i="1" dirty="0"/>
              <a:t>pensare</a:t>
            </a:r>
            <a:r>
              <a:rPr lang="it-IT" dirty="0"/>
              <a:t>, che gli viene dato rispondendo ragionevolmente e senza ironia alle sue domande, non negandone le reazioni, non impedendogli di esplorare il mondo e lodando le sue scoperte, così da evitare l’ingiunzione: “Non pensare”. Parimenti, una persona non sana e incapace di pensare adeguatamente non è in grado di strutturare un’intimità vincente.</a:t>
            </a:r>
          </a:p>
          <a:p>
            <a:pPr algn="just"/>
            <a:r>
              <a:rPr lang="it-IT" dirty="0"/>
              <a:t>Il permesso di </a:t>
            </a:r>
            <a:r>
              <a:rPr lang="it-IT" i="1" dirty="0"/>
              <a:t>fare parte </a:t>
            </a:r>
            <a:r>
              <a:rPr lang="it-IT" dirty="0"/>
              <a:t>si riferisce all’accettazione, da parte della famiglia e dell’ambiente sociale, del bambino come parte naturale della comunità e alla legittimità del processo di chiedere e scambiare messo in atto da parte del bambino medesimo.</a:t>
            </a:r>
          </a:p>
        </p:txBody>
      </p:sp>
    </p:spTree>
    <p:extLst>
      <p:ext uri="{BB962C8B-B14F-4D97-AF65-F5344CB8AC3E}">
        <p14:creationId xmlns:p14="http://schemas.microsoft.com/office/powerpoint/2010/main" val="35085759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9BD0EA-D03D-2F48-A86F-122239A213A4}"/>
              </a:ext>
            </a:extLst>
          </p:cNvPr>
          <p:cNvSpPr>
            <a:spLocks noGrp="1"/>
          </p:cNvSpPr>
          <p:nvPr>
            <p:ph type="title"/>
          </p:nvPr>
        </p:nvSpPr>
        <p:spPr/>
        <p:txBody>
          <a:bodyPr/>
          <a:lstStyle/>
          <a:p>
            <a:r>
              <a:rPr lang="it-IT" dirty="0"/>
              <a:t>Essere se stessi</a:t>
            </a:r>
          </a:p>
        </p:txBody>
      </p:sp>
      <p:sp>
        <p:nvSpPr>
          <p:cNvPr id="3" name="Segnaposto contenuto 2">
            <a:extLst>
              <a:ext uri="{FF2B5EF4-FFF2-40B4-BE49-F238E27FC236}">
                <a16:creationId xmlns:a16="http://schemas.microsoft.com/office/drawing/2014/main" id="{1C49E8EA-16EF-6E44-981A-5DD4EC88BD55}"/>
              </a:ext>
            </a:extLst>
          </p:cNvPr>
          <p:cNvSpPr>
            <a:spLocks noGrp="1"/>
          </p:cNvSpPr>
          <p:nvPr>
            <p:ph idx="1"/>
          </p:nvPr>
        </p:nvSpPr>
        <p:spPr/>
        <p:txBody>
          <a:bodyPr/>
          <a:lstStyle/>
          <a:p>
            <a:pPr algn="just"/>
            <a:r>
              <a:rPr lang="it-IT" dirty="0"/>
              <a:t>Per avere il permesso di </a:t>
            </a:r>
            <a:r>
              <a:rPr lang="it-IT" i="1" dirty="0"/>
              <a:t>essere se stesso </a:t>
            </a:r>
            <a:r>
              <a:rPr lang="it-IT" dirty="0"/>
              <a:t>il bambino ha poi bisogno che tutti i suoi attributi fisici siano approvati: la razza, il sesso, la statura, la corporatura, il colore degli occhi, ecc. E’ da sottolineare che, sovente, i bambini deducono l’esistenza dell’ingiunzione “Non essere te stesso” dalla percezione che nella famiglia il loro sesso è meno valorizzato dell’altro. E le persone, che hanno ricevuto l’ingiunzione di non essere se stesse riguardo al sesso, la manifestano sentendosi spesso confuse nel pensiero.</a:t>
            </a:r>
          </a:p>
          <a:p>
            <a:pPr algn="just"/>
            <a:r>
              <a:rPr lang="it-IT" dirty="0"/>
              <a:t>Senza la possibilità di essere se stessi e di rappresentarsi come parte consentita e attiva di una relazione e di viverla, l’intimità è bloccata.</a:t>
            </a:r>
          </a:p>
        </p:txBody>
      </p:sp>
    </p:spTree>
    <p:extLst>
      <p:ext uri="{BB962C8B-B14F-4D97-AF65-F5344CB8AC3E}">
        <p14:creationId xmlns:p14="http://schemas.microsoft.com/office/powerpoint/2010/main" val="3425330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092DC3-C6D6-8A49-ABFD-1D1A6B020255}"/>
              </a:ext>
            </a:extLst>
          </p:cNvPr>
          <p:cNvSpPr>
            <a:spLocks noGrp="1"/>
          </p:cNvSpPr>
          <p:nvPr>
            <p:ph type="title"/>
          </p:nvPr>
        </p:nvSpPr>
        <p:spPr/>
        <p:txBody>
          <a:bodyPr/>
          <a:lstStyle/>
          <a:p>
            <a:r>
              <a:rPr lang="it-IT" dirty="0"/>
              <a:t>Avere l’età, avere successo</a:t>
            </a:r>
          </a:p>
        </p:txBody>
      </p:sp>
      <p:sp>
        <p:nvSpPr>
          <p:cNvPr id="3" name="Segnaposto contenuto 2">
            <a:extLst>
              <a:ext uri="{FF2B5EF4-FFF2-40B4-BE49-F238E27FC236}">
                <a16:creationId xmlns:a16="http://schemas.microsoft.com/office/drawing/2014/main" id="{0679CF51-9881-7E46-86B1-CD24E4DE1035}"/>
              </a:ext>
            </a:extLst>
          </p:cNvPr>
          <p:cNvSpPr>
            <a:spLocks noGrp="1"/>
          </p:cNvSpPr>
          <p:nvPr>
            <p:ph idx="1"/>
          </p:nvPr>
        </p:nvSpPr>
        <p:spPr/>
        <p:txBody>
          <a:bodyPr/>
          <a:lstStyle/>
          <a:p>
            <a:pPr algn="just"/>
            <a:r>
              <a:rPr lang="it-IT" dirty="0"/>
              <a:t>Il bambino, infine, che non ha ricevuto il permesso di </a:t>
            </a:r>
            <a:r>
              <a:rPr lang="it-IT" i="1" dirty="0"/>
              <a:t>avere l’età che ha </a:t>
            </a:r>
            <a:r>
              <a:rPr lang="it-IT" dirty="0"/>
              <a:t>può tradurlo in un’ingiunzione del tipo “Non crescere”, così da non essere capace, nel tempo, di far funzionare a lungo il proprio Adulto in situazioni emotivamente coinvolgenti.</a:t>
            </a:r>
          </a:p>
          <a:p>
            <a:pPr algn="just"/>
            <a:r>
              <a:rPr lang="it-IT" dirty="0"/>
              <a:t>Consideriamo pure il permesso di </a:t>
            </a:r>
            <a:r>
              <a:rPr lang="it-IT" i="1" dirty="0"/>
              <a:t>avere successo</a:t>
            </a:r>
            <a:r>
              <a:rPr lang="it-IT" dirty="0"/>
              <a:t>: molte ingiunzioni di non valere derivano dal fatto che il bambino percepisce che un genitore ha paura che egli lo superi, che sia migliore di lui. A volte l’ingiunzione “Non riuscire” è globale, talora, invece, trova specifiche aree di applicazione nel lavoro, nel sesso, nello studio o in altre ancora. O, per quello che qui ci riguarda, nell’intimità.</a:t>
            </a:r>
          </a:p>
        </p:txBody>
      </p:sp>
    </p:spTree>
    <p:extLst>
      <p:ext uri="{BB962C8B-B14F-4D97-AF65-F5344CB8AC3E}">
        <p14:creationId xmlns:p14="http://schemas.microsoft.com/office/powerpoint/2010/main" val="410581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D21797-D496-2E45-AF6C-C3985F9B6952}"/>
              </a:ext>
            </a:extLst>
          </p:cNvPr>
          <p:cNvSpPr>
            <a:spLocks noGrp="1"/>
          </p:cNvSpPr>
          <p:nvPr>
            <p:ph type="title"/>
          </p:nvPr>
        </p:nvSpPr>
        <p:spPr/>
        <p:txBody>
          <a:bodyPr/>
          <a:lstStyle/>
          <a:p>
            <a:r>
              <a:rPr lang="it-IT" dirty="0"/>
              <a:t>Stare vicino agli altri</a:t>
            </a:r>
          </a:p>
        </p:txBody>
      </p:sp>
      <p:sp>
        <p:nvSpPr>
          <p:cNvPr id="3" name="Segnaposto contenuto 2">
            <a:extLst>
              <a:ext uri="{FF2B5EF4-FFF2-40B4-BE49-F238E27FC236}">
                <a16:creationId xmlns:a16="http://schemas.microsoft.com/office/drawing/2014/main" id="{80F83572-AFF3-884B-A81C-8B6AB8082ED1}"/>
              </a:ext>
            </a:extLst>
          </p:cNvPr>
          <p:cNvSpPr>
            <a:spLocks noGrp="1"/>
          </p:cNvSpPr>
          <p:nvPr>
            <p:ph idx="1"/>
          </p:nvPr>
        </p:nvSpPr>
        <p:spPr/>
        <p:txBody>
          <a:bodyPr/>
          <a:lstStyle/>
          <a:p>
            <a:pPr algn="just"/>
            <a:r>
              <a:rPr lang="it-IT" dirty="0"/>
              <a:t>Attraverso tutta l’infanzia, il bambino ha bisogno costantemente del permesso di </a:t>
            </a:r>
            <a:r>
              <a:rPr lang="it-IT" i="1" dirty="0"/>
              <a:t>stare vicino agli altri</a:t>
            </a:r>
            <a:r>
              <a:rPr lang="it-IT" dirty="0"/>
              <a:t>. Se i genitori sono distanti, se hanno tutte le paure precedentemente citate (di confrontarsi con il figlio, di accoglierne i sentimenti, di venirne sorpassati, ecc.) e quella del contatto fisico </a:t>
            </a:r>
            <a:r>
              <a:rPr lang="it-IT" i="1" dirty="0"/>
              <a:t>tra loro </a:t>
            </a:r>
            <a:r>
              <a:rPr lang="it-IT" dirty="0"/>
              <a:t>e con costui, finiscono inevitabilmente con l’inviare l’ingiunzione: “Non entrare in intimità”. E spesso i messaggi verbali trasmessi specificano anche con chi non entrare in intimità: con le persone dello stesso sesso, del sesso opposto oppure con tutta l’umanità. Con le varie e facilmente deducibili conseguenze del caso </a:t>
            </a:r>
          </a:p>
        </p:txBody>
      </p:sp>
    </p:spTree>
    <p:extLst>
      <p:ext uri="{BB962C8B-B14F-4D97-AF65-F5344CB8AC3E}">
        <p14:creationId xmlns:p14="http://schemas.microsoft.com/office/powerpoint/2010/main" val="19662862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CC902E-98ED-9946-A194-0882291B5249}"/>
              </a:ext>
            </a:extLst>
          </p:cNvPr>
          <p:cNvSpPr>
            <a:spLocks noGrp="1"/>
          </p:cNvSpPr>
          <p:nvPr>
            <p:ph type="title"/>
          </p:nvPr>
        </p:nvSpPr>
        <p:spPr/>
        <p:txBody>
          <a:bodyPr/>
          <a:lstStyle/>
          <a:p>
            <a:r>
              <a:rPr lang="it-IT" dirty="0"/>
              <a:t>Forme di intimità</a:t>
            </a:r>
          </a:p>
        </p:txBody>
      </p:sp>
      <p:sp>
        <p:nvSpPr>
          <p:cNvPr id="3" name="Segnaposto contenuto 2">
            <a:extLst>
              <a:ext uri="{FF2B5EF4-FFF2-40B4-BE49-F238E27FC236}">
                <a16:creationId xmlns:a16="http://schemas.microsoft.com/office/drawing/2014/main" id="{89784C03-4C06-DF44-BC4F-7894080179D8}"/>
              </a:ext>
            </a:extLst>
          </p:cNvPr>
          <p:cNvSpPr>
            <a:spLocks noGrp="1"/>
          </p:cNvSpPr>
          <p:nvPr>
            <p:ph idx="1"/>
          </p:nvPr>
        </p:nvSpPr>
        <p:spPr/>
        <p:txBody>
          <a:bodyPr/>
          <a:lstStyle/>
          <a:p>
            <a:pPr algn="just"/>
            <a:r>
              <a:rPr lang="it-IT" dirty="0"/>
              <a:t>Anche gli ordini di essere forte o perfetto (con il conseguente centraggio soltanto su se stessi), di compiacere l’altro (con l’inevitabile enfasi portata unicamente sul diverso da sé), di mettercela tutta o di tentare disperatamente (con l’intrinseca maledizione di non riuscire o di non farcela compiutamente e in modo soddisfacente a realizzare l’impegno anche intrapreso), sono altri percorsi diseducativi nei confronti delle tre possibili, distinte o sinergiche, forme di intimità: cognitiva, emotiva e corporea.</a:t>
            </a:r>
          </a:p>
        </p:txBody>
      </p:sp>
    </p:spTree>
    <p:extLst>
      <p:ext uri="{BB962C8B-B14F-4D97-AF65-F5344CB8AC3E}">
        <p14:creationId xmlns:p14="http://schemas.microsoft.com/office/powerpoint/2010/main" val="27144372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10C5F7-096A-4747-8405-585CFFD834DC}"/>
              </a:ext>
            </a:extLst>
          </p:cNvPr>
          <p:cNvSpPr>
            <a:spLocks noGrp="1"/>
          </p:cNvSpPr>
          <p:nvPr>
            <p:ph type="title"/>
          </p:nvPr>
        </p:nvSpPr>
        <p:spPr/>
        <p:txBody>
          <a:bodyPr/>
          <a:lstStyle/>
          <a:p>
            <a:r>
              <a:rPr lang="it-IT" b="1" dirty="0"/>
              <a:t>Modulo 16</a:t>
            </a:r>
            <a:br>
              <a:rPr lang="it-IT" b="1" dirty="0"/>
            </a:br>
            <a:r>
              <a:rPr lang="it-IT" sz="3200" b="1" dirty="0"/>
              <a:t>Il ruolo della formazione</a:t>
            </a:r>
            <a:r>
              <a:rPr lang="it-IT" dirty="0"/>
              <a:t/>
            </a:r>
            <a:br>
              <a:rPr lang="it-IT" dirty="0"/>
            </a:br>
            <a:endParaRPr lang="it-IT" dirty="0"/>
          </a:p>
        </p:txBody>
      </p:sp>
      <p:sp>
        <p:nvSpPr>
          <p:cNvPr id="3" name="Segnaposto contenuto 2">
            <a:extLst>
              <a:ext uri="{FF2B5EF4-FFF2-40B4-BE49-F238E27FC236}">
                <a16:creationId xmlns:a16="http://schemas.microsoft.com/office/drawing/2014/main" id="{B080D2F5-5EB3-9545-9E0D-20B44997087F}"/>
              </a:ext>
            </a:extLst>
          </p:cNvPr>
          <p:cNvSpPr>
            <a:spLocks noGrp="1"/>
          </p:cNvSpPr>
          <p:nvPr>
            <p:ph idx="1"/>
          </p:nvPr>
        </p:nvSpPr>
        <p:spPr/>
        <p:txBody>
          <a:bodyPr/>
          <a:lstStyle/>
          <a:p>
            <a:pPr algn="just"/>
            <a:r>
              <a:rPr lang="it-IT" dirty="0"/>
              <a:t>La formazione, risorsa di partenza e risorsa di arrivo […] nell’istituzione scolastica. </a:t>
            </a:r>
          </a:p>
          <a:p>
            <a:pPr algn="just"/>
            <a:r>
              <a:rPr lang="it-IT" dirty="0"/>
              <a:t>La formazione, […] a livello sia formale che contenutistico, è un processo; la competenza è, sui medesimi piani, un prodotto. La formazione, nella persona, è prevalentemente per sé; la competenza è soprattutto per l’altro.</a:t>
            </a:r>
          </a:p>
          <a:p>
            <a:pPr algn="just"/>
            <a:r>
              <a:rPr lang="it-IT" dirty="0"/>
              <a:t>La competenza è l’esito della formazione. E, in quanto tale, è la ricaduta immediata di una formazione (ad esempio di quella personale e relazionale) o è il precipitato mediato dell’interazione e dell’integrazione tra molteplici risorse formative. </a:t>
            </a:r>
          </a:p>
        </p:txBody>
      </p:sp>
    </p:spTree>
    <p:extLst>
      <p:ext uri="{BB962C8B-B14F-4D97-AF65-F5344CB8AC3E}">
        <p14:creationId xmlns:p14="http://schemas.microsoft.com/office/powerpoint/2010/main" val="35482932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740F39-E7C3-8A4E-B932-2FA6DC76F17D}"/>
              </a:ext>
            </a:extLst>
          </p:cNvPr>
          <p:cNvSpPr>
            <a:spLocks noGrp="1"/>
          </p:cNvSpPr>
          <p:nvPr>
            <p:ph type="title"/>
          </p:nvPr>
        </p:nvSpPr>
        <p:spPr/>
        <p:txBody>
          <a:bodyPr/>
          <a:lstStyle/>
          <a:p>
            <a:r>
              <a:rPr lang="it-IT" dirty="0"/>
              <a:t>Pedagogia «sperimentale»</a:t>
            </a:r>
          </a:p>
        </p:txBody>
      </p:sp>
      <p:sp>
        <p:nvSpPr>
          <p:cNvPr id="3" name="Segnaposto contenuto 2">
            <a:extLst>
              <a:ext uri="{FF2B5EF4-FFF2-40B4-BE49-F238E27FC236}">
                <a16:creationId xmlns:a16="http://schemas.microsoft.com/office/drawing/2014/main" id="{82B4C4E3-8EE9-9744-A6CA-FE7297F6E96C}"/>
              </a:ext>
            </a:extLst>
          </p:cNvPr>
          <p:cNvSpPr>
            <a:spLocks noGrp="1"/>
          </p:cNvSpPr>
          <p:nvPr>
            <p:ph idx="1"/>
          </p:nvPr>
        </p:nvSpPr>
        <p:spPr/>
        <p:txBody>
          <a:bodyPr/>
          <a:lstStyle/>
          <a:p>
            <a:pPr algn="just"/>
            <a:r>
              <a:rPr lang="it-IT" dirty="0"/>
              <a:t>Tutta la pedagogia è in qualche modo “pedagogia sperimentale”.</a:t>
            </a:r>
          </a:p>
          <a:p>
            <a:pPr algn="just"/>
            <a:r>
              <a:rPr lang="it-IT" dirty="0"/>
              <a:t>Essa è chiamata continuamente a interrogarsi in ordine a se stessa, ai modelli che elabora, alle ricerche – azioni che vi discendono e nelle quali è presente.</a:t>
            </a:r>
          </a:p>
          <a:p>
            <a:pPr algn="just"/>
            <a:endParaRPr lang="it-IT" dirty="0"/>
          </a:p>
        </p:txBody>
      </p:sp>
    </p:spTree>
    <p:extLst>
      <p:ext uri="{BB962C8B-B14F-4D97-AF65-F5344CB8AC3E}">
        <p14:creationId xmlns:p14="http://schemas.microsoft.com/office/powerpoint/2010/main" val="24174828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50417F-6E51-4C47-871F-29FA485E2E9B}"/>
              </a:ext>
            </a:extLst>
          </p:cNvPr>
          <p:cNvSpPr>
            <a:spLocks noGrp="1"/>
          </p:cNvSpPr>
          <p:nvPr>
            <p:ph type="title"/>
          </p:nvPr>
        </p:nvSpPr>
        <p:spPr/>
        <p:txBody>
          <a:bodyPr/>
          <a:lstStyle/>
          <a:p>
            <a:r>
              <a:rPr lang="it-IT" b="1" dirty="0"/>
              <a:t>Modulo 17</a:t>
            </a:r>
            <a:br>
              <a:rPr lang="it-IT" b="1" dirty="0"/>
            </a:br>
            <a:r>
              <a:rPr lang="it-IT" sz="3200" dirty="0"/>
              <a:t>A scuola si educa e non si istruisce soltanto</a:t>
            </a:r>
            <a:endParaRPr lang="it-IT" b="1" dirty="0"/>
          </a:p>
        </p:txBody>
      </p:sp>
      <p:sp>
        <p:nvSpPr>
          <p:cNvPr id="3" name="Segnaposto contenuto 2">
            <a:extLst>
              <a:ext uri="{FF2B5EF4-FFF2-40B4-BE49-F238E27FC236}">
                <a16:creationId xmlns:a16="http://schemas.microsoft.com/office/drawing/2014/main" id="{21FF2F5F-A095-A34E-A6F0-37157EEE2966}"/>
              </a:ext>
            </a:extLst>
          </p:cNvPr>
          <p:cNvSpPr>
            <a:spLocks noGrp="1"/>
          </p:cNvSpPr>
          <p:nvPr>
            <p:ph idx="1"/>
          </p:nvPr>
        </p:nvSpPr>
        <p:spPr/>
        <p:txBody>
          <a:bodyPr/>
          <a:lstStyle/>
          <a:p>
            <a:pPr algn="just"/>
            <a:r>
              <a:rPr lang="it-IT" dirty="0"/>
              <a:t>Troppi fallimenti scolastici rinviino piuttosto a difficoltà personali, marginalità sociale, inserimento e adattamento inadeguati all’interno delle scuole,  quali espressioni non infrequenti di un disagio già vissuto da costoro all’interno dei loro precedenti contesti di appartenenza. Così da rimandare a famiglie in crisi e a una società in generale disarticolata e tendenzialmente manipolatoria.</a:t>
            </a:r>
          </a:p>
        </p:txBody>
      </p:sp>
    </p:spTree>
    <p:extLst>
      <p:ext uri="{BB962C8B-B14F-4D97-AF65-F5344CB8AC3E}">
        <p14:creationId xmlns:p14="http://schemas.microsoft.com/office/powerpoint/2010/main" val="32597945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7DAC39-40D7-E540-A7F4-6FC4D1350E28}"/>
              </a:ext>
            </a:extLst>
          </p:cNvPr>
          <p:cNvSpPr>
            <a:spLocks noGrp="1"/>
          </p:cNvSpPr>
          <p:nvPr>
            <p:ph type="title"/>
          </p:nvPr>
        </p:nvSpPr>
        <p:spPr/>
        <p:txBody>
          <a:bodyPr/>
          <a:lstStyle/>
          <a:p>
            <a:r>
              <a:rPr lang="it-IT" dirty="0"/>
              <a:t>La scuola «laboratorio»</a:t>
            </a:r>
          </a:p>
        </p:txBody>
      </p:sp>
      <p:sp>
        <p:nvSpPr>
          <p:cNvPr id="3" name="Segnaposto contenuto 2">
            <a:extLst>
              <a:ext uri="{FF2B5EF4-FFF2-40B4-BE49-F238E27FC236}">
                <a16:creationId xmlns:a16="http://schemas.microsoft.com/office/drawing/2014/main" id="{AB69A850-0C7A-A546-A96E-B29655D5D4A8}"/>
              </a:ext>
            </a:extLst>
          </p:cNvPr>
          <p:cNvSpPr>
            <a:spLocks noGrp="1"/>
          </p:cNvSpPr>
          <p:nvPr>
            <p:ph idx="1"/>
          </p:nvPr>
        </p:nvSpPr>
        <p:spPr>
          <a:xfrm>
            <a:off x="5021496" y="804689"/>
            <a:ext cx="6281873" cy="5248622"/>
          </a:xfrm>
        </p:spPr>
        <p:txBody>
          <a:bodyPr/>
          <a:lstStyle/>
          <a:p>
            <a:pPr algn="just"/>
            <a:r>
              <a:rPr lang="it-IT" dirty="0"/>
              <a:t>La costituzione di un positivo clima di gruppo nelle classi, in grado di permettere la sincerità degli interrogativi e la condivisione critica delle ipotetiche risposte.</a:t>
            </a:r>
          </a:p>
          <a:p>
            <a:pPr algn="just"/>
            <a:r>
              <a:rPr lang="it-IT" dirty="0"/>
              <a:t>Una scuola – laboratorio </a:t>
            </a:r>
            <a:r>
              <a:rPr lang="it-IT" i="1" dirty="0"/>
              <a:t>di tutti e di ciascuno</a:t>
            </a:r>
            <a:r>
              <a:rPr lang="it-IT" dirty="0"/>
              <a:t>,</a:t>
            </a:r>
            <a:r>
              <a:rPr lang="it-IT" i="1" dirty="0"/>
              <a:t> </a:t>
            </a:r>
            <a:r>
              <a:rPr lang="it-IT" dirty="0"/>
              <a:t>pertanto, da cui possano uscire  individui non solo tecnicamente e scientificamente più preparati, ma anche persone maggiormente serene e autonome, formate da docenti umanamente credibili. E dunque sanamente e saggiamente vincenti a vantaggio di chiunque.</a:t>
            </a:r>
          </a:p>
        </p:txBody>
      </p:sp>
    </p:spTree>
    <p:extLst>
      <p:ext uri="{BB962C8B-B14F-4D97-AF65-F5344CB8AC3E}">
        <p14:creationId xmlns:p14="http://schemas.microsoft.com/office/powerpoint/2010/main" val="80725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214227-287F-B644-9509-4E8510BEDE56}"/>
              </a:ext>
            </a:extLst>
          </p:cNvPr>
          <p:cNvSpPr>
            <a:spLocks noGrp="1"/>
          </p:cNvSpPr>
          <p:nvPr>
            <p:ph type="title"/>
          </p:nvPr>
        </p:nvSpPr>
        <p:spPr/>
        <p:txBody>
          <a:bodyPr/>
          <a:lstStyle/>
          <a:p>
            <a:r>
              <a:rPr lang="it-IT" dirty="0"/>
              <a:t>L’identificazione</a:t>
            </a:r>
          </a:p>
        </p:txBody>
      </p:sp>
      <p:sp>
        <p:nvSpPr>
          <p:cNvPr id="3" name="Segnaposto contenuto 2">
            <a:extLst>
              <a:ext uri="{FF2B5EF4-FFF2-40B4-BE49-F238E27FC236}">
                <a16:creationId xmlns:a16="http://schemas.microsoft.com/office/drawing/2014/main" id="{37B3C558-9CEB-A944-AC11-59539C2418F4}"/>
              </a:ext>
            </a:extLst>
          </p:cNvPr>
          <p:cNvSpPr>
            <a:spLocks noGrp="1"/>
          </p:cNvSpPr>
          <p:nvPr>
            <p:ph idx="1"/>
          </p:nvPr>
        </p:nvSpPr>
        <p:spPr/>
        <p:txBody>
          <a:bodyPr>
            <a:normAutofit lnSpcReduction="10000"/>
          </a:bodyPr>
          <a:lstStyle/>
          <a:p>
            <a:pPr algn="just"/>
            <a:r>
              <a:rPr lang="it-IT" dirty="0"/>
              <a:t>L’</a:t>
            </a:r>
            <a:r>
              <a:rPr lang="it-IT" i="1" dirty="0"/>
              <a:t>identificazione</a:t>
            </a:r>
            <a:r>
              <a:rPr lang="it-IT" dirty="0"/>
              <a:t> è l’elemento di processo di quel prodotto che è o sarà poi ognuno di noi: insegnanti con il loro dire e il loro </a:t>
            </a:r>
            <a:r>
              <a:rPr lang="it-IT" i="1" dirty="0"/>
              <a:t>testimoniare</a:t>
            </a:r>
            <a:r>
              <a:rPr lang="it-IT" dirty="0"/>
              <a:t>.</a:t>
            </a:r>
          </a:p>
          <a:p>
            <a:pPr algn="just"/>
            <a:r>
              <a:rPr lang="it-IT" dirty="0"/>
              <a:t>Gli allievi ci squadrano. E se non esiste coerenza tra il dire e il fare, la parola rimane sullo sfondo, perde di significato e assume anzi i connotati della menzogna, del ricatto, della impossibile praticabilità. </a:t>
            </a:r>
          </a:p>
          <a:p>
            <a:pPr algn="just"/>
            <a:r>
              <a:rPr lang="it-IT" dirty="0"/>
              <a:t>La migliore testimonianza è, allora, la coerenza (o la sua ricerca) tra la parola e il gesto. Non l’affanno della inesistente perfezione, ma la scelta dell’amore per l’educando e la crescita progressiva e non rinunciataria di chi ha deciso di educare.</a:t>
            </a:r>
          </a:p>
          <a:p>
            <a:pPr algn="just"/>
            <a:r>
              <a:rPr lang="it-IT" dirty="0"/>
              <a:t>Lo sguardo impietoso, implacabile e senza appello, dell’insegnante nei confronti delle prove o degli errori di un alunno. </a:t>
            </a:r>
          </a:p>
        </p:txBody>
      </p:sp>
    </p:spTree>
    <p:extLst>
      <p:ext uri="{BB962C8B-B14F-4D97-AF65-F5344CB8AC3E}">
        <p14:creationId xmlns:p14="http://schemas.microsoft.com/office/powerpoint/2010/main" val="36548536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521E9F-9CB5-104E-8C67-71D9B2492D0A}"/>
              </a:ext>
            </a:extLst>
          </p:cNvPr>
          <p:cNvSpPr>
            <a:spLocks noGrp="1"/>
          </p:cNvSpPr>
          <p:nvPr>
            <p:ph type="title"/>
          </p:nvPr>
        </p:nvSpPr>
        <p:spPr/>
        <p:txBody>
          <a:bodyPr>
            <a:noAutofit/>
          </a:bodyPr>
          <a:lstStyle/>
          <a:p>
            <a:r>
              <a:rPr lang="it-IT" sz="3200" b="1" dirty="0"/>
              <a:t>Modulo 19</a:t>
            </a:r>
            <a:br>
              <a:rPr lang="it-IT" sz="3200" b="1" dirty="0"/>
            </a:br>
            <a:r>
              <a:rPr lang="it-IT" sz="2400" b="1" dirty="0"/>
              <a:t>Il genitore «quasi perfetto», il partner «quasi perfetto», il figlio «quasi perfetto», il docente «quasi perfetto»</a:t>
            </a:r>
            <a:br>
              <a:rPr lang="it-IT" sz="2400" b="1" dirty="0"/>
            </a:br>
            <a:endParaRPr lang="it-IT" sz="3200" b="1" dirty="0"/>
          </a:p>
        </p:txBody>
      </p:sp>
      <p:sp>
        <p:nvSpPr>
          <p:cNvPr id="3" name="Segnaposto contenuto 2">
            <a:extLst>
              <a:ext uri="{FF2B5EF4-FFF2-40B4-BE49-F238E27FC236}">
                <a16:creationId xmlns:a16="http://schemas.microsoft.com/office/drawing/2014/main" id="{2E32D80E-488C-2F4F-8BAF-EFD740A13CE6}"/>
              </a:ext>
            </a:extLst>
          </p:cNvPr>
          <p:cNvSpPr>
            <a:spLocks noGrp="1"/>
          </p:cNvSpPr>
          <p:nvPr>
            <p:ph idx="1"/>
          </p:nvPr>
        </p:nvSpPr>
        <p:spPr/>
        <p:txBody>
          <a:bodyPr/>
          <a:lstStyle/>
          <a:p>
            <a:pPr algn="just"/>
            <a:r>
              <a:rPr lang="it-IT" dirty="0"/>
              <a:t>Il titolo che li racchiude tutti e li sopravanza è la persona “quasi perfetta”. </a:t>
            </a:r>
          </a:p>
          <a:p>
            <a:pPr algn="just"/>
            <a:r>
              <a:rPr lang="it-IT" dirty="0"/>
              <a:t>Che, quando sbagliano, chiedono perdono. E, quando non sanno, dicono di non sapere. </a:t>
            </a:r>
          </a:p>
          <a:p>
            <a:pPr algn="just"/>
            <a:r>
              <a:rPr lang="it-IT" dirty="0"/>
              <a:t>Che si mettono continuamente in discussione e che non hanno vergogna delle loro paure. </a:t>
            </a:r>
          </a:p>
        </p:txBody>
      </p:sp>
    </p:spTree>
    <p:extLst>
      <p:ext uri="{BB962C8B-B14F-4D97-AF65-F5344CB8AC3E}">
        <p14:creationId xmlns:p14="http://schemas.microsoft.com/office/powerpoint/2010/main" val="13054721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F50E77-F243-364E-8A8B-BC1497D35D54}"/>
              </a:ext>
            </a:extLst>
          </p:cNvPr>
          <p:cNvSpPr>
            <a:spLocks noGrp="1"/>
          </p:cNvSpPr>
          <p:nvPr>
            <p:ph type="title"/>
          </p:nvPr>
        </p:nvSpPr>
        <p:spPr/>
        <p:txBody>
          <a:bodyPr/>
          <a:lstStyle/>
          <a:p>
            <a:r>
              <a:rPr lang="it-IT" i="1" dirty="0"/>
              <a:t>Quattro paghe per un lesso</a:t>
            </a:r>
          </a:p>
        </p:txBody>
      </p:sp>
      <p:sp>
        <p:nvSpPr>
          <p:cNvPr id="3" name="Segnaposto contenuto 2">
            <a:extLst>
              <a:ext uri="{FF2B5EF4-FFF2-40B4-BE49-F238E27FC236}">
                <a16:creationId xmlns:a16="http://schemas.microsoft.com/office/drawing/2014/main" id="{8F2A32F9-FF9C-4D46-A9F9-2912539CDF78}"/>
              </a:ext>
            </a:extLst>
          </p:cNvPr>
          <p:cNvSpPr>
            <a:spLocks noGrp="1"/>
          </p:cNvSpPr>
          <p:nvPr>
            <p:ph idx="1"/>
          </p:nvPr>
        </p:nvSpPr>
        <p:spPr/>
        <p:txBody>
          <a:bodyPr/>
          <a:lstStyle/>
          <a:p>
            <a:pPr algn="just"/>
            <a:r>
              <a:rPr lang="it-IT" dirty="0"/>
              <a:t>Che vogliono migliorarsi e progredire, come il docente quasi perfetto che non va (quasi mai) impreparato in aula  a tenere la sua lezione, che si documenta, che nutre un autentico rispetto verso i propri allievi, e che, se non sa rispondere alla domanda di un alunno, non banalizza il quesito, non abborraccia </a:t>
            </a:r>
            <a:r>
              <a:rPr lang="it-IT" i="1" dirty="0"/>
              <a:t>quattro paghe per un lesso </a:t>
            </a:r>
            <a:r>
              <a:rPr lang="it-IT" dirty="0"/>
              <a:t>o non pronuncia un discorso incomprensibile, per dimostrare quanto è bravo (</a:t>
            </a:r>
            <a:r>
              <a:rPr lang="it-IT" i="1" dirty="0"/>
              <a:t>a chi?</a:t>
            </a:r>
            <a:r>
              <a:rPr lang="it-IT" dirty="0"/>
              <a:t>) e irraggiungibile la sua sapienza. </a:t>
            </a:r>
          </a:p>
        </p:txBody>
      </p:sp>
    </p:spTree>
    <p:extLst>
      <p:ext uri="{BB962C8B-B14F-4D97-AF65-F5344CB8AC3E}">
        <p14:creationId xmlns:p14="http://schemas.microsoft.com/office/powerpoint/2010/main" val="10164484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5F490-E799-E649-A058-707250F50EA3}"/>
              </a:ext>
            </a:extLst>
          </p:cNvPr>
          <p:cNvSpPr>
            <a:spLocks noGrp="1"/>
          </p:cNvSpPr>
          <p:nvPr>
            <p:ph type="title"/>
          </p:nvPr>
        </p:nvSpPr>
        <p:spPr/>
        <p:txBody>
          <a:bodyPr>
            <a:normAutofit/>
          </a:bodyPr>
          <a:lstStyle/>
          <a:p>
            <a:r>
              <a:rPr lang="it-IT" sz="3600" dirty="0"/>
              <a:t>Un «giudizio» non è certo la fine del mondo</a:t>
            </a:r>
          </a:p>
        </p:txBody>
      </p:sp>
      <p:sp>
        <p:nvSpPr>
          <p:cNvPr id="3" name="Segnaposto contenuto 2">
            <a:extLst>
              <a:ext uri="{FF2B5EF4-FFF2-40B4-BE49-F238E27FC236}">
                <a16:creationId xmlns:a16="http://schemas.microsoft.com/office/drawing/2014/main" id="{94DDF710-DE68-6247-87A7-AAABFE17F6FF}"/>
              </a:ext>
            </a:extLst>
          </p:cNvPr>
          <p:cNvSpPr>
            <a:spLocks noGrp="1"/>
          </p:cNvSpPr>
          <p:nvPr>
            <p:ph idx="1"/>
          </p:nvPr>
        </p:nvSpPr>
        <p:spPr/>
        <p:txBody>
          <a:bodyPr>
            <a:normAutofit fontScale="92500" lnSpcReduction="20000"/>
          </a:bodyPr>
          <a:lstStyle/>
          <a:p>
            <a:pPr algn="just"/>
            <a:r>
              <a:rPr lang="it-IT" dirty="0"/>
              <a:t>Ma che riconosce di non sapere o di non ricordare in quel momento, e che, […] si informa (se non è addirittura opportuno affidare questo compito allo stesso alunno richiedente) in modo da colmare la lacuna che è emersa, nella successiva ora di insegnamento. E che, in sede di interrogazione, correzione di un compito scritto o di valutazione finale, suda quattro camicie (o forse tre) per dare il voto che meglio risponde al processo e al prodotto di studio del bambino, del fanciullo o del giovane, perché sa che un “giudizio” non è certo la fine del mondo, che è un elemento “di passaggio” di un itinerario in sviluppo, ma che, non conoscendo fino in fondo il proprio educando, ignora quale esito possa avere, come ripercussione (specie nel lì e allora di una vita che non possiede fisiologicamente per intero come cognizione e che talora, in questa guisa, è impraticabile anche al genitore migliore), in quell’animo, nella stima di sé, nel suo futuro. Nella scuola di cui si è argomentato in precedenza, che non istruisce soltanto, ma che pure educa. </a:t>
            </a:r>
          </a:p>
        </p:txBody>
      </p:sp>
    </p:spTree>
    <p:extLst>
      <p:ext uri="{BB962C8B-B14F-4D97-AF65-F5344CB8AC3E}">
        <p14:creationId xmlns:p14="http://schemas.microsoft.com/office/powerpoint/2010/main" val="31474335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B545CF-AA46-1D4C-9447-BEB37736DFD2}"/>
              </a:ext>
            </a:extLst>
          </p:cNvPr>
          <p:cNvSpPr>
            <a:spLocks noGrp="1"/>
          </p:cNvSpPr>
          <p:nvPr>
            <p:ph type="title"/>
          </p:nvPr>
        </p:nvSpPr>
        <p:spPr/>
        <p:txBody>
          <a:bodyPr>
            <a:normAutofit/>
          </a:bodyPr>
          <a:lstStyle/>
          <a:p>
            <a:r>
              <a:rPr lang="it-IT" b="1" dirty="0"/>
              <a:t>Modulo 20</a:t>
            </a:r>
            <a:br>
              <a:rPr lang="it-IT" b="1" dirty="0"/>
            </a:br>
            <a:r>
              <a:rPr lang="it-IT" sz="3200" b="1" dirty="0"/>
              <a:t>Questa società non è ancora una società umana</a:t>
            </a:r>
            <a:r>
              <a:rPr lang="it-IT" sz="3200" dirty="0"/>
              <a:t> </a:t>
            </a:r>
            <a:endParaRPr lang="it-IT" dirty="0"/>
          </a:p>
        </p:txBody>
      </p:sp>
      <p:sp>
        <p:nvSpPr>
          <p:cNvPr id="3" name="Segnaposto contenuto 2">
            <a:extLst>
              <a:ext uri="{FF2B5EF4-FFF2-40B4-BE49-F238E27FC236}">
                <a16:creationId xmlns:a16="http://schemas.microsoft.com/office/drawing/2014/main" id="{AEAA3350-6982-D946-92E4-D2CEE30C886F}"/>
              </a:ext>
            </a:extLst>
          </p:cNvPr>
          <p:cNvSpPr>
            <a:spLocks noGrp="1"/>
          </p:cNvSpPr>
          <p:nvPr>
            <p:ph idx="1"/>
          </p:nvPr>
        </p:nvSpPr>
        <p:spPr/>
        <p:txBody>
          <a:bodyPr/>
          <a:lstStyle/>
          <a:p>
            <a:pPr algn="just"/>
            <a:r>
              <a:rPr lang="it-IT" dirty="0"/>
              <a:t>In concreto, qualsiasi essere umano, che pure nella sua essenza è persona, è condizionato dal proprio egoismo. Per realizzarsi come tale, deve configurarsi come socio del suo simile, trasformando una difficile convivenza tra nemici in una coesistenza tra amici, dando luogo alla società. </a:t>
            </a:r>
          </a:p>
        </p:txBody>
      </p:sp>
    </p:spTree>
    <p:extLst>
      <p:ext uri="{BB962C8B-B14F-4D97-AF65-F5344CB8AC3E}">
        <p14:creationId xmlns:p14="http://schemas.microsoft.com/office/powerpoint/2010/main" val="41574696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CAADD4-7024-8C4D-9B2A-27DA8794B8E4}"/>
              </a:ext>
            </a:extLst>
          </p:cNvPr>
          <p:cNvSpPr>
            <a:spLocks noGrp="1"/>
          </p:cNvSpPr>
          <p:nvPr>
            <p:ph type="title"/>
          </p:nvPr>
        </p:nvSpPr>
        <p:spPr/>
        <p:txBody>
          <a:bodyPr/>
          <a:lstStyle/>
          <a:p>
            <a:r>
              <a:rPr lang="it-IT" b="1" dirty="0"/>
              <a:t>Modulo 22</a:t>
            </a:r>
            <a:br>
              <a:rPr lang="it-IT" b="1" dirty="0"/>
            </a:br>
            <a:r>
              <a:rPr lang="it-IT" sz="3600" b="1" dirty="0"/>
              <a:t>Saper chiedere aiuto</a:t>
            </a:r>
            <a:endParaRPr lang="it-IT" b="1" dirty="0"/>
          </a:p>
        </p:txBody>
      </p:sp>
      <p:sp>
        <p:nvSpPr>
          <p:cNvPr id="3" name="Segnaposto contenuto 2">
            <a:extLst>
              <a:ext uri="{FF2B5EF4-FFF2-40B4-BE49-F238E27FC236}">
                <a16:creationId xmlns:a16="http://schemas.microsoft.com/office/drawing/2014/main" id="{ECEAF98E-F87E-304B-A8E6-D2565E7F333F}"/>
              </a:ext>
            </a:extLst>
          </p:cNvPr>
          <p:cNvSpPr>
            <a:spLocks noGrp="1"/>
          </p:cNvSpPr>
          <p:nvPr>
            <p:ph idx="1"/>
          </p:nvPr>
        </p:nvSpPr>
        <p:spPr/>
        <p:txBody>
          <a:bodyPr/>
          <a:lstStyle/>
          <a:p>
            <a:pPr algn="just"/>
            <a:r>
              <a:rPr lang="it-IT" dirty="0"/>
              <a:t>Per chiedere aiuto […] essere liberi dall’ordine interiore del “sii forte”: il forte non chiede aiuto, perché si ritiene autosufficiente, e da quelle varianti del “sii perfetto” e del “compiaci” in cui fosse </a:t>
            </a:r>
            <a:r>
              <a:rPr lang="it-IT" i="1" dirty="0"/>
              <a:t>scritto </a:t>
            </a:r>
            <a:r>
              <a:rPr lang="it-IT" dirty="0"/>
              <a:t>che la richiesta di aiuto è una modalità o della perfezione a tutti i costi o della simbiosi con l’altro. Poi: conoscere adeguatamente se stessi così da “riconoscere” il bisogno reale di cui si avverte l’incapacità nell’auto – risoluzione ed essere stati educati alla fiducia critica verso quelle persone alle quali </a:t>
            </a:r>
            <a:r>
              <a:rPr lang="it-IT" i="1" dirty="0"/>
              <a:t>in situazione</a:t>
            </a:r>
            <a:r>
              <a:rPr lang="it-IT" dirty="0"/>
              <a:t> si</a:t>
            </a:r>
            <a:r>
              <a:rPr lang="it-IT" i="1" dirty="0"/>
              <a:t> </a:t>
            </a:r>
            <a:r>
              <a:rPr lang="it-IT" dirty="0"/>
              <a:t>attribuisce il possesso delle competenze necessarie per lo scopo. </a:t>
            </a:r>
          </a:p>
        </p:txBody>
      </p:sp>
    </p:spTree>
    <p:extLst>
      <p:ext uri="{BB962C8B-B14F-4D97-AF65-F5344CB8AC3E}">
        <p14:creationId xmlns:p14="http://schemas.microsoft.com/office/powerpoint/2010/main" val="32551129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1FFE60-7A56-DF45-BBD6-04EE4688B9D5}"/>
              </a:ext>
            </a:extLst>
          </p:cNvPr>
          <p:cNvSpPr>
            <a:spLocks noGrp="1"/>
          </p:cNvSpPr>
          <p:nvPr>
            <p:ph type="title"/>
          </p:nvPr>
        </p:nvSpPr>
        <p:spPr/>
        <p:txBody>
          <a:bodyPr>
            <a:normAutofit fontScale="90000"/>
          </a:bodyPr>
          <a:lstStyle/>
          <a:p>
            <a:r>
              <a:rPr lang="it-IT" b="1" dirty="0"/>
              <a:t>Modulo 23</a:t>
            </a:r>
            <a:br>
              <a:rPr lang="it-IT" b="1" dirty="0"/>
            </a:br>
            <a:r>
              <a:rPr lang="it-IT" sz="3100" b="1" dirty="0"/>
              <a:t>Non voler salvare il mondo:  perché la vittima e perché il persecutore              </a:t>
            </a:r>
            <a:r>
              <a:rPr lang="it-IT" sz="3100" dirty="0"/>
              <a:t/>
            </a:r>
            <a:br>
              <a:rPr lang="it-IT" sz="3100" dirty="0"/>
            </a:br>
            <a:endParaRPr lang="it-IT" b="1" dirty="0"/>
          </a:p>
        </p:txBody>
      </p:sp>
      <p:sp>
        <p:nvSpPr>
          <p:cNvPr id="3" name="Segnaposto contenuto 2">
            <a:extLst>
              <a:ext uri="{FF2B5EF4-FFF2-40B4-BE49-F238E27FC236}">
                <a16:creationId xmlns:a16="http://schemas.microsoft.com/office/drawing/2014/main" id="{3F843443-8227-1647-B18E-A7850DA86133}"/>
              </a:ext>
            </a:extLst>
          </p:cNvPr>
          <p:cNvSpPr>
            <a:spLocks noGrp="1"/>
          </p:cNvSpPr>
          <p:nvPr>
            <p:ph idx="1"/>
          </p:nvPr>
        </p:nvSpPr>
        <p:spPr/>
        <p:txBody>
          <a:bodyPr/>
          <a:lstStyle/>
          <a:p>
            <a:pPr algn="just"/>
            <a:r>
              <a:rPr lang="it-IT" dirty="0"/>
              <a:t>Il mondo e gli altri si salvano da soli. O meglio, quando hanno bisogno, chiedono aiuto a chi vogliono, auspicabilmente scelto in libertà.</a:t>
            </a:r>
          </a:p>
          <a:p>
            <a:pPr algn="just"/>
            <a:r>
              <a:rPr lang="it-IT" dirty="0"/>
              <a:t>Nessuno è più bravo dell’altro. Al massimo è più competente in qualcosa.</a:t>
            </a:r>
          </a:p>
          <a:p>
            <a:pPr algn="just"/>
            <a:r>
              <a:rPr lang="it-IT" dirty="0"/>
              <a:t>Scrive </a:t>
            </a:r>
            <a:r>
              <a:rPr lang="it-IT" dirty="0" err="1"/>
              <a:t>F</a:t>
            </a:r>
            <a:r>
              <a:rPr lang="it-IT" dirty="0"/>
              <a:t>. </a:t>
            </a:r>
            <a:r>
              <a:rPr lang="it-IT" dirty="0" err="1"/>
              <a:t>Montuschi</a:t>
            </a:r>
            <a:r>
              <a:rPr lang="it-IT" dirty="0"/>
              <a:t>: […] </a:t>
            </a:r>
            <a:r>
              <a:rPr lang="it-IT" i="1" dirty="0"/>
              <a:t>non solo persone “perfette” possono essere di aiuto agli altri, ma che solo la consapevolezza dei propri limiti può evitare i danni maggiori e consentire di dare, senza inganni, un utile aiuto ad altri anche se si dispone di risorse limitate.</a:t>
            </a:r>
            <a:endParaRPr lang="it-IT" dirty="0"/>
          </a:p>
        </p:txBody>
      </p:sp>
    </p:spTree>
    <p:extLst>
      <p:ext uri="{BB962C8B-B14F-4D97-AF65-F5344CB8AC3E}">
        <p14:creationId xmlns:p14="http://schemas.microsoft.com/office/powerpoint/2010/main" val="18974196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D71609-884E-3144-B1FB-6FD7EC524D73}"/>
              </a:ext>
            </a:extLst>
          </p:cNvPr>
          <p:cNvSpPr>
            <a:spLocks noGrp="1"/>
          </p:cNvSpPr>
          <p:nvPr>
            <p:ph type="title"/>
          </p:nvPr>
        </p:nvSpPr>
        <p:spPr/>
        <p:txBody>
          <a:bodyPr>
            <a:normAutofit fontScale="90000"/>
          </a:bodyPr>
          <a:lstStyle/>
          <a:p>
            <a:r>
              <a:rPr lang="it-IT" b="1" dirty="0"/>
              <a:t>Modulo 27</a:t>
            </a:r>
            <a:br>
              <a:rPr lang="it-IT" b="1" dirty="0"/>
            </a:br>
            <a:r>
              <a:rPr lang="it-IT" sz="3600" dirty="0"/>
              <a:t>Per educare un bambino: guardarlo negli occhi</a:t>
            </a:r>
            <a:endParaRPr lang="it-IT" dirty="0"/>
          </a:p>
        </p:txBody>
      </p:sp>
      <p:sp>
        <p:nvSpPr>
          <p:cNvPr id="3" name="Segnaposto contenuto 2">
            <a:extLst>
              <a:ext uri="{FF2B5EF4-FFF2-40B4-BE49-F238E27FC236}">
                <a16:creationId xmlns:a16="http://schemas.microsoft.com/office/drawing/2014/main" id="{876367FA-89FC-4C47-82FE-A640A79FBD72}"/>
              </a:ext>
            </a:extLst>
          </p:cNvPr>
          <p:cNvSpPr>
            <a:spLocks noGrp="1"/>
          </p:cNvSpPr>
          <p:nvPr>
            <p:ph idx="1"/>
          </p:nvPr>
        </p:nvSpPr>
        <p:spPr/>
        <p:txBody>
          <a:bodyPr>
            <a:normAutofit/>
          </a:bodyPr>
          <a:lstStyle/>
          <a:p>
            <a:pPr algn="just"/>
            <a:r>
              <a:rPr lang="it-IT" dirty="0"/>
              <a:t>Innanzitutto, per educare […] un bambino, è necessario amarlo e amarlo davvero. </a:t>
            </a:r>
          </a:p>
          <a:p>
            <a:pPr algn="just"/>
            <a:r>
              <a:rPr lang="it-IT" dirty="0"/>
              <a:t>Amarlo non vuol dire viziarlo. Non significa acconsentire a ogni sua richiesta e a ogni suo impulso, con i quali potrebbe anche farsi male e molto.</a:t>
            </a:r>
          </a:p>
          <a:p>
            <a:pPr algn="just"/>
            <a:r>
              <a:rPr lang="it-IT" dirty="0"/>
              <a:t>Il criterio cardine dell’educazione è l’</a:t>
            </a:r>
            <a:r>
              <a:rPr lang="it-IT" i="1" dirty="0"/>
              <a:t>autorevolezza </a:t>
            </a:r>
            <a:r>
              <a:rPr lang="it-IT" dirty="0"/>
              <a:t>incentrata sui valori e sulla loro proposta coerente e credibile, aggiornata, praticabile, </a:t>
            </a:r>
            <a:r>
              <a:rPr lang="it-IT" i="1" dirty="0"/>
              <a:t>testimoniata con coraggio </a:t>
            </a:r>
            <a:r>
              <a:rPr lang="it-IT" dirty="0"/>
              <a:t>(come sostiene il titolo stesso di questo volume). Con il coraggio di chiedere scusa: l’adulto che educa, dopo la possibile caduta che può pure segnarlo.</a:t>
            </a:r>
          </a:p>
        </p:txBody>
      </p:sp>
    </p:spTree>
    <p:extLst>
      <p:ext uri="{BB962C8B-B14F-4D97-AF65-F5344CB8AC3E}">
        <p14:creationId xmlns:p14="http://schemas.microsoft.com/office/powerpoint/2010/main" val="738721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009FA0-F3D6-A84A-AD0B-3E8D3A4BA3EB}"/>
              </a:ext>
            </a:extLst>
          </p:cNvPr>
          <p:cNvSpPr>
            <a:spLocks noGrp="1"/>
          </p:cNvSpPr>
          <p:nvPr>
            <p:ph type="title"/>
          </p:nvPr>
        </p:nvSpPr>
        <p:spPr/>
        <p:txBody>
          <a:bodyPr/>
          <a:lstStyle/>
          <a:p>
            <a:r>
              <a:rPr lang="it-IT" dirty="0"/>
              <a:t>«Tu per me non </a:t>
            </a:r>
            <a:r>
              <a:rPr lang="it-IT" dirty="0" err="1"/>
              <a:t>esisisti</a:t>
            </a:r>
            <a:r>
              <a:rPr lang="it-IT" dirty="0"/>
              <a:t>»</a:t>
            </a:r>
          </a:p>
        </p:txBody>
      </p:sp>
      <p:sp>
        <p:nvSpPr>
          <p:cNvPr id="3" name="Segnaposto contenuto 2">
            <a:extLst>
              <a:ext uri="{FF2B5EF4-FFF2-40B4-BE49-F238E27FC236}">
                <a16:creationId xmlns:a16="http://schemas.microsoft.com/office/drawing/2014/main" id="{E326FC16-2B70-E34D-AC0D-677A3D8E5506}"/>
              </a:ext>
            </a:extLst>
          </p:cNvPr>
          <p:cNvSpPr>
            <a:spLocks noGrp="1"/>
          </p:cNvSpPr>
          <p:nvPr>
            <p:ph idx="1"/>
          </p:nvPr>
        </p:nvSpPr>
        <p:spPr/>
        <p:txBody>
          <a:bodyPr/>
          <a:lstStyle/>
          <a:p>
            <a:pPr algn="just"/>
            <a:r>
              <a:rPr lang="it-IT" dirty="0"/>
              <a:t>Non il permissivismo dei sì generalizzati e totali, che rinviano a una delle modalità contenutistiche e procedurali della disconferma </a:t>
            </a:r>
            <a:r>
              <a:rPr lang="it-IT" dirty="0" err="1"/>
              <a:t>watzlawickiana</a:t>
            </a:r>
            <a:r>
              <a:rPr lang="it-IT" dirty="0"/>
              <a:t>, che, nella sua globalità, equivale al messaggio “Tu per me non esisti”. Perché ciò che conta in ultima analisi, in questa prospettiva, è l’educatore, magari la sua paura di perdere l’affetto e la vicinanza dell’educando nel dirgli qualche no: le emozioni del primo e la crescita del secondo, nella trasmissione implicita di un siffatto stile educativo – relazionale. </a:t>
            </a:r>
          </a:p>
          <a:p>
            <a:pPr algn="just"/>
            <a:endParaRPr lang="it-IT" dirty="0"/>
          </a:p>
        </p:txBody>
      </p:sp>
    </p:spTree>
    <p:extLst>
      <p:ext uri="{BB962C8B-B14F-4D97-AF65-F5344CB8AC3E}">
        <p14:creationId xmlns:p14="http://schemas.microsoft.com/office/powerpoint/2010/main" val="168651705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0B242B-0B29-924E-9723-CFA895E21C7C}"/>
              </a:ext>
            </a:extLst>
          </p:cNvPr>
          <p:cNvSpPr>
            <a:spLocks noGrp="1"/>
          </p:cNvSpPr>
          <p:nvPr>
            <p:ph type="title"/>
          </p:nvPr>
        </p:nvSpPr>
        <p:spPr/>
        <p:txBody>
          <a:bodyPr>
            <a:normAutofit/>
          </a:bodyPr>
          <a:lstStyle/>
          <a:p>
            <a:r>
              <a:rPr lang="it-IT" sz="3600" dirty="0"/>
              <a:t>Asse portante di ogni rapporto democratico </a:t>
            </a:r>
          </a:p>
        </p:txBody>
      </p:sp>
      <p:sp>
        <p:nvSpPr>
          <p:cNvPr id="3" name="Segnaposto contenuto 2">
            <a:extLst>
              <a:ext uri="{FF2B5EF4-FFF2-40B4-BE49-F238E27FC236}">
                <a16:creationId xmlns:a16="http://schemas.microsoft.com/office/drawing/2014/main" id="{D5759988-B4FD-5842-B317-E1451615F90A}"/>
              </a:ext>
            </a:extLst>
          </p:cNvPr>
          <p:cNvSpPr>
            <a:spLocks noGrp="1"/>
          </p:cNvSpPr>
          <p:nvPr>
            <p:ph idx="1"/>
          </p:nvPr>
        </p:nvSpPr>
        <p:spPr/>
        <p:txBody>
          <a:bodyPr>
            <a:normAutofit fontScale="92500"/>
          </a:bodyPr>
          <a:lstStyle/>
          <a:p>
            <a:pPr algn="just"/>
            <a:r>
              <a:rPr lang="it-IT" dirty="0"/>
              <a:t>Nemmeno l’autoritarismo dei troppi no e divieti, che rimandano al timore fortissimo dell’adulto di essere inadeguato e di soccombere nel confronto con l’altro (del resto, ogni possibile dittatura è l’espressione di una generale sfiducia in sé e nell’altro) e che si caratterizza come una diversa forma della succitata disconferma.</a:t>
            </a:r>
          </a:p>
          <a:p>
            <a:pPr algn="just"/>
            <a:r>
              <a:rPr lang="it-IT" dirty="0"/>
              <a:t>L’autorevolezza è invece l’asse portante di ogni ipotetico rapporto democratico, così come dovrebbe essere, peraltro, ogni evento educativo, ed è la manifestazione naturale e voluta, perseguita e ottenuta, della stima di sé e degli altri. Che, in quanto tale, motivatamente, alterna conferme (“Ok, puoi”) e rifiuti (a seconda dell’età dell’educando: “no, non puoi” o “per me, non potresti o addirittura non dovresti”), sempre in sintonia con la teoria e la pratica enunciate da </a:t>
            </a:r>
            <a:r>
              <a:rPr lang="it-IT" dirty="0" err="1"/>
              <a:t>Watzlawick</a:t>
            </a:r>
            <a:r>
              <a:rPr lang="it-IT" dirty="0"/>
              <a:t> nel suo volume già ricordato: </a:t>
            </a:r>
            <a:r>
              <a:rPr lang="it-IT" i="1" dirty="0"/>
              <a:t>Pragmatica della comunicazione umana</a:t>
            </a:r>
            <a:r>
              <a:rPr lang="it-IT" dirty="0"/>
              <a:t>.</a:t>
            </a:r>
          </a:p>
        </p:txBody>
      </p:sp>
    </p:spTree>
    <p:extLst>
      <p:ext uri="{BB962C8B-B14F-4D97-AF65-F5344CB8AC3E}">
        <p14:creationId xmlns:p14="http://schemas.microsoft.com/office/powerpoint/2010/main" val="2977668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A5F956-385F-CE40-9EA5-5393902BF269}"/>
              </a:ext>
            </a:extLst>
          </p:cNvPr>
          <p:cNvSpPr>
            <a:spLocks noGrp="1"/>
          </p:cNvSpPr>
          <p:nvPr>
            <p:ph type="title"/>
          </p:nvPr>
        </p:nvSpPr>
        <p:spPr/>
        <p:txBody>
          <a:bodyPr/>
          <a:lstStyle/>
          <a:p>
            <a:r>
              <a:rPr lang="it-IT" i="1" dirty="0"/>
              <a:t>Educazione come sistema di permessi</a:t>
            </a:r>
          </a:p>
        </p:txBody>
      </p:sp>
      <p:sp>
        <p:nvSpPr>
          <p:cNvPr id="3" name="Segnaposto contenuto 2">
            <a:extLst>
              <a:ext uri="{FF2B5EF4-FFF2-40B4-BE49-F238E27FC236}">
                <a16:creationId xmlns:a16="http://schemas.microsoft.com/office/drawing/2014/main" id="{3F3E3DF8-3E82-544D-AF2E-EE48A0F9969E}"/>
              </a:ext>
            </a:extLst>
          </p:cNvPr>
          <p:cNvSpPr>
            <a:spLocks noGrp="1"/>
          </p:cNvSpPr>
          <p:nvPr>
            <p:ph idx="1"/>
          </p:nvPr>
        </p:nvSpPr>
        <p:spPr/>
        <p:txBody>
          <a:bodyPr/>
          <a:lstStyle/>
          <a:p>
            <a:pPr algn="just"/>
            <a:r>
              <a:rPr lang="it-IT" dirty="0"/>
              <a:t>Fisiologicamente, </a:t>
            </a:r>
            <a:r>
              <a:rPr lang="it-IT" i="1" dirty="0"/>
              <a:t>tutta l’educazione è un sistema di permessi</a:t>
            </a:r>
            <a:r>
              <a:rPr lang="it-IT" dirty="0"/>
              <a:t>, con l’aggiunta di qualche divieto quando le parole falliscono. Laddove poi lo stesso divieto è un permesso di volersi bene autenticamente e in prospettiva, un invito forte a non compiere dei danni talora irreparabili nei propri confronti e conseguentemente, molte volte, pure verso gli altri.</a:t>
            </a:r>
          </a:p>
          <a:p>
            <a:pPr algn="just"/>
            <a:r>
              <a:rPr lang="it-IT" dirty="0"/>
              <a:t>[…] per capire il bambino, comprenderne i bisogni, le paure e le aspirazioni, occorre volerlo consistentemente </a:t>
            </a:r>
            <a:r>
              <a:rPr lang="it-IT" i="1" dirty="0"/>
              <a:t>guardare negli occhi</a:t>
            </a:r>
            <a:r>
              <a:rPr lang="it-IT" dirty="0"/>
              <a:t> (come sostiene </a:t>
            </a:r>
            <a:r>
              <a:rPr lang="it-IT" dirty="0" err="1"/>
              <a:t>Bettelheim</a:t>
            </a:r>
            <a:r>
              <a:rPr lang="it-IT" dirty="0"/>
              <a:t>, nel suo  libro</a:t>
            </a:r>
            <a:r>
              <a:rPr lang="it-IT" i="1" dirty="0"/>
              <a:t> Un genitore quasi perfetto</a:t>
            </a:r>
            <a:r>
              <a:rPr lang="it-IT" dirty="0"/>
              <a:t>). </a:t>
            </a:r>
          </a:p>
        </p:txBody>
      </p:sp>
    </p:spTree>
    <p:extLst>
      <p:ext uri="{BB962C8B-B14F-4D97-AF65-F5344CB8AC3E}">
        <p14:creationId xmlns:p14="http://schemas.microsoft.com/office/powerpoint/2010/main" val="2772219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8DEAAF-5C74-6F40-95FF-488E391FBA87}"/>
              </a:ext>
            </a:extLst>
          </p:cNvPr>
          <p:cNvSpPr>
            <a:spLocks noGrp="1"/>
          </p:cNvSpPr>
          <p:nvPr>
            <p:ph type="title"/>
          </p:nvPr>
        </p:nvSpPr>
        <p:spPr/>
        <p:txBody>
          <a:bodyPr/>
          <a:lstStyle/>
          <a:p>
            <a:r>
              <a:rPr lang="it-IT" dirty="0"/>
              <a:t>Un sistema di scelte</a:t>
            </a:r>
          </a:p>
        </p:txBody>
      </p:sp>
      <p:sp>
        <p:nvSpPr>
          <p:cNvPr id="3" name="Segnaposto contenuto 2">
            <a:extLst>
              <a:ext uri="{FF2B5EF4-FFF2-40B4-BE49-F238E27FC236}">
                <a16:creationId xmlns:a16="http://schemas.microsoft.com/office/drawing/2014/main" id="{761CBCBE-C677-1049-8635-924B6D8EDE52}"/>
              </a:ext>
            </a:extLst>
          </p:cNvPr>
          <p:cNvSpPr>
            <a:spLocks noGrp="1"/>
          </p:cNvSpPr>
          <p:nvPr>
            <p:ph idx="1"/>
          </p:nvPr>
        </p:nvSpPr>
        <p:spPr/>
        <p:txBody>
          <a:bodyPr/>
          <a:lstStyle/>
          <a:p>
            <a:pPr algn="just"/>
            <a:r>
              <a:rPr lang="it-IT" dirty="0"/>
              <a:t>L’educazione è un sistema di scelte, la testimonianza è la forma più immediata dell’educazione ed è lo stile di chi, volendo incontrare e accogliere davvero l’altro e gli altri, si fa attento a se stesso, si osserva e si controlla, si rende differente a seconda del diverso con cui si rapporta, </a:t>
            </a:r>
            <a:r>
              <a:rPr lang="it-IT" i="1" dirty="0"/>
              <a:t>decide l’uso che vuol fare dell’unica vita di cui dispone e le tracce che vuole imprimere o lasciare in colui con il quale si relaziona</a:t>
            </a:r>
            <a:r>
              <a:rPr lang="it-IT" dirty="0"/>
              <a:t>. </a:t>
            </a:r>
          </a:p>
        </p:txBody>
      </p:sp>
    </p:spTree>
    <p:extLst>
      <p:ext uri="{BB962C8B-B14F-4D97-AF65-F5344CB8AC3E}">
        <p14:creationId xmlns:p14="http://schemas.microsoft.com/office/powerpoint/2010/main" val="171345635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22329A-EB25-A14C-801D-1731DFACECFD}"/>
              </a:ext>
            </a:extLst>
          </p:cNvPr>
          <p:cNvSpPr>
            <a:spLocks noGrp="1"/>
          </p:cNvSpPr>
          <p:nvPr>
            <p:ph type="title"/>
          </p:nvPr>
        </p:nvSpPr>
        <p:spPr/>
        <p:txBody>
          <a:bodyPr/>
          <a:lstStyle/>
          <a:p>
            <a:r>
              <a:rPr lang="it-IT" dirty="0"/>
              <a:t>Tre grandi regole educative</a:t>
            </a:r>
          </a:p>
        </p:txBody>
      </p:sp>
      <p:sp>
        <p:nvSpPr>
          <p:cNvPr id="3" name="Segnaposto contenuto 2">
            <a:extLst>
              <a:ext uri="{FF2B5EF4-FFF2-40B4-BE49-F238E27FC236}">
                <a16:creationId xmlns:a16="http://schemas.microsoft.com/office/drawing/2014/main" id="{8D04AE05-C23D-C548-B02A-21E1083B59B8}"/>
              </a:ext>
            </a:extLst>
          </p:cNvPr>
          <p:cNvSpPr>
            <a:spLocks noGrp="1"/>
          </p:cNvSpPr>
          <p:nvPr>
            <p:ph idx="1"/>
          </p:nvPr>
        </p:nvSpPr>
        <p:spPr/>
        <p:txBody>
          <a:bodyPr/>
          <a:lstStyle/>
          <a:p>
            <a:pPr algn="just"/>
            <a:r>
              <a:rPr lang="it-IT" i="1" dirty="0"/>
              <a:t>Seguire e promuovere lo sviluppo dell’educando</a:t>
            </a:r>
            <a:r>
              <a:rPr lang="it-IT" dirty="0"/>
              <a:t>, ma non […] forzarlo, nell’intento più o meno palese di ridurlo a nostra immagine e somiglianza.</a:t>
            </a:r>
          </a:p>
          <a:p>
            <a:pPr algn="just"/>
            <a:r>
              <a:rPr lang="it-IT" i="1" dirty="0"/>
              <a:t>Fare il tifo per le sue aspirazioni e ambizioni</a:t>
            </a:r>
            <a:r>
              <a:rPr lang="it-IT" dirty="0"/>
              <a:t>, per i suoi progetti di valore e di benessere</a:t>
            </a:r>
            <a:r>
              <a:rPr lang="it-IT" i="1" dirty="0"/>
              <a:t> </a:t>
            </a:r>
            <a:r>
              <a:rPr lang="it-IT" dirty="0"/>
              <a:t>(</a:t>
            </a:r>
            <a:r>
              <a:rPr lang="it-IT" i="1" dirty="0"/>
              <a:t>i figli non ci appartengono)</a:t>
            </a:r>
            <a:r>
              <a:rPr lang="it-IT" dirty="0"/>
              <a:t> […]</a:t>
            </a:r>
            <a:r>
              <a:rPr lang="it-IT" i="1" dirty="0"/>
              <a:t>.</a:t>
            </a:r>
          </a:p>
          <a:p>
            <a:pPr algn="just"/>
            <a:r>
              <a:rPr lang="it-IT" dirty="0"/>
              <a:t>[…] che </a:t>
            </a:r>
            <a:r>
              <a:rPr lang="it-IT" i="1" dirty="0"/>
              <a:t>crescano progressivamente</a:t>
            </a:r>
            <a:r>
              <a:rPr lang="it-IT" dirty="0"/>
              <a:t>, pure con qualche capitombolo […] </a:t>
            </a:r>
            <a:r>
              <a:rPr lang="it-IT" i="1" dirty="0"/>
              <a:t>in libertà, responsabilità e autonomia</a:t>
            </a:r>
            <a:r>
              <a:rPr lang="it-IT" dirty="0"/>
              <a:t>. I genitori, come gli insegnanti.</a:t>
            </a:r>
          </a:p>
        </p:txBody>
      </p:sp>
    </p:spTree>
    <p:extLst>
      <p:ext uri="{BB962C8B-B14F-4D97-AF65-F5344CB8AC3E}">
        <p14:creationId xmlns:p14="http://schemas.microsoft.com/office/powerpoint/2010/main" val="20176919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CEFFD1-0D1F-664E-A2E7-1E82A056EE4F}"/>
              </a:ext>
            </a:extLst>
          </p:cNvPr>
          <p:cNvSpPr>
            <a:spLocks noGrp="1"/>
          </p:cNvSpPr>
          <p:nvPr>
            <p:ph type="title"/>
          </p:nvPr>
        </p:nvSpPr>
        <p:spPr/>
        <p:txBody>
          <a:bodyPr>
            <a:normAutofit fontScale="90000"/>
          </a:bodyPr>
          <a:lstStyle/>
          <a:p>
            <a:r>
              <a:rPr lang="it-IT" b="1" dirty="0"/>
              <a:t>Modulo 28</a:t>
            </a:r>
            <a:br>
              <a:rPr lang="it-IT" b="1" dirty="0"/>
            </a:br>
            <a:r>
              <a:rPr lang="it-IT" sz="3600" dirty="0"/>
              <a:t>I matrimoni che durano non sono quelli senza problemi</a:t>
            </a:r>
            <a:endParaRPr lang="it-IT" dirty="0"/>
          </a:p>
        </p:txBody>
      </p:sp>
      <p:sp>
        <p:nvSpPr>
          <p:cNvPr id="3" name="Segnaposto contenuto 2">
            <a:extLst>
              <a:ext uri="{FF2B5EF4-FFF2-40B4-BE49-F238E27FC236}">
                <a16:creationId xmlns:a16="http://schemas.microsoft.com/office/drawing/2014/main" id="{302AF4AF-9604-C64B-9805-0FF84A99D839}"/>
              </a:ext>
            </a:extLst>
          </p:cNvPr>
          <p:cNvSpPr>
            <a:spLocks noGrp="1"/>
          </p:cNvSpPr>
          <p:nvPr>
            <p:ph idx="1"/>
          </p:nvPr>
        </p:nvSpPr>
        <p:spPr/>
        <p:txBody>
          <a:bodyPr/>
          <a:lstStyle/>
          <a:p>
            <a:r>
              <a:rPr lang="it-IT" i="1" dirty="0"/>
              <a:t>[…] coniugi a volte non si è più e talora non si deve più essere, ma genitori si è per sempre</a:t>
            </a:r>
            <a:r>
              <a:rPr lang="it-IT" dirty="0"/>
              <a:t>. </a:t>
            </a:r>
          </a:p>
          <a:p>
            <a:r>
              <a:rPr lang="it-IT" dirty="0"/>
              <a:t>Nel matrimonio, </a:t>
            </a:r>
            <a:r>
              <a:rPr lang="it-IT" i="1" dirty="0"/>
              <a:t>1 + 1 </a:t>
            </a:r>
            <a:r>
              <a:rPr lang="it-IT" dirty="0"/>
              <a:t>(cioè i due coniugi)  non devono fare </a:t>
            </a:r>
            <a:r>
              <a:rPr lang="it-IT" i="1" dirty="0"/>
              <a:t>1</a:t>
            </a:r>
            <a:r>
              <a:rPr lang="it-IT" dirty="0"/>
              <a:t>: […] due cuori e una capanna.</a:t>
            </a:r>
          </a:p>
          <a:p>
            <a:r>
              <a:rPr lang="it-IT" dirty="0"/>
              <a:t>Non devono fare nemmeno </a:t>
            </a:r>
            <a:r>
              <a:rPr lang="it-IT" i="1" dirty="0"/>
              <a:t>2 </a:t>
            </a:r>
            <a:r>
              <a:rPr lang="it-IT" dirty="0"/>
              <a:t>[…] ciascuno porta le sue quote o i suoi pacchetti azionari allo scopo del maggior profitto possibile (azienda-coppia).</a:t>
            </a:r>
          </a:p>
          <a:p>
            <a:r>
              <a:rPr lang="it-IT" dirty="0"/>
              <a:t>Piuttosto: </a:t>
            </a:r>
            <a:r>
              <a:rPr lang="it-IT" i="1" dirty="0"/>
              <a:t>1 + 1 </a:t>
            </a:r>
            <a:r>
              <a:rPr lang="it-IT" dirty="0"/>
              <a:t>devono fare </a:t>
            </a:r>
            <a:r>
              <a:rPr lang="it-IT" i="1" dirty="0"/>
              <a:t>3.</a:t>
            </a:r>
            <a:endParaRPr lang="it-IT" dirty="0"/>
          </a:p>
        </p:txBody>
      </p:sp>
    </p:spTree>
    <p:extLst>
      <p:ext uri="{BB962C8B-B14F-4D97-AF65-F5344CB8AC3E}">
        <p14:creationId xmlns:p14="http://schemas.microsoft.com/office/powerpoint/2010/main" val="18472517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F33E88-DFB0-4043-B023-49B7FD715956}"/>
              </a:ext>
            </a:extLst>
          </p:cNvPr>
          <p:cNvSpPr>
            <a:spLocks noGrp="1"/>
          </p:cNvSpPr>
          <p:nvPr>
            <p:ph type="title"/>
          </p:nvPr>
        </p:nvSpPr>
        <p:spPr/>
        <p:txBody>
          <a:bodyPr>
            <a:normAutofit/>
          </a:bodyPr>
          <a:lstStyle/>
          <a:p>
            <a:r>
              <a:rPr lang="it-IT" sz="3600" dirty="0"/>
              <a:t>Disporre degli strumenti idonei</a:t>
            </a:r>
          </a:p>
        </p:txBody>
      </p:sp>
      <p:sp>
        <p:nvSpPr>
          <p:cNvPr id="3" name="Segnaposto contenuto 2">
            <a:extLst>
              <a:ext uri="{FF2B5EF4-FFF2-40B4-BE49-F238E27FC236}">
                <a16:creationId xmlns:a16="http://schemas.microsoft.com/office/drawing/2014/main" id="{80D317DC-03C6-7B45-9C90-30F2FCEA5780}"/>
              </a:ext>
            </a:extLst>
          </p:cNvPr>
          <p:cNvSpPr>
            <a:spLocks noGrp="1"/>
          </p:cNvSpPr>
          <p:nvPr>
            <p:ph idx="1"/>
          </p:nvPr>
        </p:nvSpPr>
        <p:spPr/>
        <p:txBody>
          <a:bodyPr/>
          <a:lstStyle/>
          <a:p>
            <a:pPr algn="just"/>
            <a:r>
              <a:rPr lang="it-IT" dirty="0"/>
              <a:t>I matrimoni che durano non sono, quindi, quelli senza problemi (pochi o tanti che siano), ma quelli che decidiamo di proseguire, anche perché </a:t>
            </a:r>
            <a:r>
              <a:rPr lang="it-IT" i="1" dirty="0"/>
              <a:t>possono</a:t>
            </a:r>
            <a:r>
              <a:rPr lang="it-IT" dirty="0"/>
              <a:t>,</a:t>
            </a:r>
            <a:r>
              <a:rPr lang="it-IT" i="1" dirty="0"/>
              <a:t> </a:t>
            </a:r>
            <a:r>
              <a:rPr lang="it-IT" dirty="0"/>
              <a:t>potenzialmente e attualmente, continuare. E perché si è formati così, gli adulti, e si dispone degli strumenti idonei in proposito (e, con essi, delle scelte opportune).</a:t>
            </a:r>
          </a:p>
        </p:txBody>
      </p:sp>
    </p:spTree>
    <p:extLst>
      <p:ext uri="{BB962C8B-B14F-4D97-AF65-F5344CB8AC3E}">
        <p14:creationId xmlns:p14="http://schemas.microsoft.com/office/powerpoint/2010/main" val="32314870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0368C6-53C0-BA49-80E5-4D53CD66202C}"/>
              </a:ext>
            </a:extLst>
          </p:cNvPr>
          <p:cNvSpPr>
            <a:spLocks noGrp="1"/>
          </p:cNvSpPr>
          <p:nvPr>
            <p:ph type="title"/>
          </p:nvPr>
        </p:nvSpPr>
        <p:spPr/>
        <p:txBody>
          <a:bodyPr>
            <a:normAutofit/>
          </a:bodyPr>
          <a:lstStyle/>
          <a:p>
            <a:r>
              <a:rPr lang="it-IT" b="1" dirty="0"/>
              <a:t>Modulo 29</a:t>
            </a:r>
            <a:r>
              <a:rPr lang="it-IT" dirty="0"/>
              <a:t/>
            </a:r>
            <a:br>
              <a:rPr lang="it-IT" dirty="0"/>
            </a:br>
            <a:r>
              <a:rPr lang="it-IT" sz="3600" dirty="0"/>
              <a:t>I giovani hanno paura dei legami stabili </a:t>
            </a:r>
            <a:endParaRPr lang="it-IT" dirty="0"/>
          </a:p>
        </p:txBody>
      </p:sp>
      <p:sp>
        <p:nvSpPr>
          <p:cNvPr id="3" name="Segnaposto contenuto 2">
            <a:extLst>
              <a:ext uri="{FF2B5EF4-FFF2-40B4-BE49-F238E27FC236}">
                <a16:creationId xmlns:a16="http://schemas.microsoft.com/office/drawing/2014/main" id="{DA3969FD-99DC-5243-BDF2-9AE008BE3D6D}"/>
              </a:ext>
            </a:extLst>
          </p:cNvPr>
          <p:cNvSpPr>
            <a:spLocks noGrp="1"/>
          </p:cNvSpPr>
          <p:nvPr>
            <p:ph idx="1"/>
          </p:nvPr>
        </p:nvSpPr>
        <p:spPr/>
        <p:txBody>
          <a:bodyPr/>
          <a:lstStyle/>
          <a:p>
            <a:pPr algn="just"/>
            <a:r>
              <a:rPr lang="it-IT" dirty="0"/>
              <a:t>La generazione che incalza è sospesa tra due slogan che gli abbiamo insegnato coscientemente o no, verbalmente o non verbalmente: “tutto e subito” e “finché va”. </a:t>
            </a:r>
          </a:p>
          <a:p>
            <a:pPr algn="just"/>
            <a:r>
              <a:rPr lang="it-IT" dirty="0"/>
              <a:t>Dunque: la scelta della cultura e della prassi del provvisorio. Che se poi diventerà stabile, lo si vedrà in corso d’opera. Ma sempre con una riserva attiva al riguardo. E senza partire da una decisione di irreversibilità a monte che, come ogni giudizio fondante, permea di sé, preventivamente e circolarmente, ogni comportamento, parola e atteggiamento relazionale. Così da renderla anche avverabile e maggiormente possibile. </a:t>
            </a:r>
          </a:p>
        </p:txBody>
      </p:sp>
    </p:spTree>
    <p:extLst>
      <p:ext uri="{BB962C8B-B14F-4D97-AF65-F5344CB8AC3E}">
        <p14:creationId xmlns:p14="http://schemas.microsoft.com/office/powerpoint/2010/main" val="25819942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A00A93-0914-1248-8802-505BE6A23C7C}"/>
              </a:ext>
            </a:extLst>
          </p:cNvPr>
          <p:cNvSpPr>
            <a:spLocks noGrp="1"/>
          </p:cNvSpPr>
          <p:nvPr>
            <p:ph type="title"/>
          </p:nvPr>
        </p:nvSpPr>
        <p:spPr/>
        <p:txBody>
          <a:bodyPr>
            <a:normAutofit/>
          </a:bodyPr>
          <a:lstStyle/>
          <a:p>
            <a:r>
              <a:rPr lang="it-IT" b="1" dirty="0"/>
              <a:t>Modulo 30</a:t>
            </a:r>
            <a:r>
              <a:rPr lang="it-IT" dirty="0"/>
              <a:t/>
            </a:r>
            <a:br>
              <a:rPr lang="it-IT" dirty="0"/>
            </a:br>
            <a:r>
              <a:rPr lang="it-IT" sz="3200" dirty="0"/>
              <a:t>Non aver paura delle crisi né averne vergogna</a:t>
            </a:r>
            <a:endParaRPr lang="it-IT" dirty="0"/>
          </a:p>
        </p:txBody>
      </p:sp>
      <p:sp>
        <p:nvSpPr>
          <p:cNvPr id="3" name="Segnaposto contenuto 2">
            <a:extLst>
              <a:ext uri="{FF2B5EF4-FFF2-40B4-BE49-F238E27FC236}">
                <a16:creationId xmlns:a16="http://schemas.microsoft.com/office/drawing/2014/main" id="{E505066E-1846-0A43-9E2C-7000F12C651E}"/>
              </a:ext>
            </a:extLst>
          </p:cNvPr>
          <p:cNvSpPr>
            <a:spLocks noGrp="1"/>
          </p:cNvSpPr>
          <p:nvPr>
            <p:ph idx="1"/>
          </p:nvPr>
        </p:nvSpPr>
        <p:spPr/>
        <p:txBody>
          <a:bodyPr/>
          <a:lstStyle/>
          <a:p>
            <a:pPr algn="just"/>
            <a:r>
              <a:rPr lang="it-IT" dirty="0"/>
              <a:t>Tutti cresciamo così, di crisi in crisi, di stabilità raggiunte e poi messe in discussione. </a:t>
            </a:r>
          </a:p>
          <a:p>
            <a:pPr algn="just"/>
            <a:r>
              <a:rPr lang="it-IT" dirty="0"/>
              <a:t>[…] fatica relazionale con se stessi e con gli altri (in particolare con i genitori) dell’ottavo anno.</a:t>
            </a:r>
          </a:p>
          <a:p>
            <a:pPr algn="just"/>
            <a:r>
              <a:rPr lang="it-IT" dirty="0"/>
              <a:t>Ogni crisi va comunque accolta, ascoltata, quasi amata. Se ben vissuta, è l’anticamera di un periodo migliore per la propria esistenza, […] che è […] inquietudine o ricerca.</a:t>
            </a:r>
          </a:p>
          <a:p>
            <a:pPr algn="just"/>
            <a:r>
              <a:rPr lang="it-IT" dirty="0"/>
              <a:t>[…] ogni crisi (che è uno dei nomi delle scelte e delle </a:t>
            </a:r>
            <a:r>
              <a:rPr lang="it-IT" dirty="0" err="1"/>
              <a:t>ridecisioni</a:t>
            </a:r>
            <a:r>
              <a:rPr lang="it-IT" dirty="0"/>
              <a:t>) è superabile, se impostata correttamente. E di nessuna dobbiamo avere vergogna, né nei riguardi del mondo, né di noi stessi. Con i sensi di colpa […].</a:t>
            </a:r>
          </a:p>
        </p:txBody>
      </p:sp>
    </p:spTree>
    <p:extLst>
      <p:ext uri="{BB962C8B-B14F-4D97-AF65-F5344CB8AC3E}">
        <p14:creationId xmlns:p14="http://schemas.microsoft.com/office/powerpoint/2010/main" val="5618332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DC9549-EC27-1246-A900-BE1362C2F26E}"/>
              </a:ext>
            </a:extLst>
          </p:cNvPr>
          <p:cNvSpPr>
            <a:spLocks noGrp="1"/>
          </p:cNvSpPr>
          <p:nvPr>
            <p:ph type="title"/>
          </p:nvPr>
        </p:nvSpPr>
        <p:spPr/>
        <p:txBody>
          <a:bodyPr/>
          <a:lstStyle/>
          <a:p>
            <a:r>
              <a:rPr lang="it-IT" dirty="0"/>
              <a:t>Una linea retta non è possibile</a:t>
            </a:r>
          </a:p>
        </p:txBody>
      </p:sp>
      <p:sp>
        <p:nvSpPr>
          <p:cNvPr id="3" name="Segnaposto contenuto 2">
            <a:extLst>
              <a:ext uri="{FF2B5EF4-FFF2-40B4-BE49-F238E27FC236}">
                <a16:creationId xmlns:a16="http://schemas.microsoft.com/office/drawing/2014/main" id="{3F1D7F7D-2FB8-814A-B638-6DB5B126898A}"/>
              </a:ext>
            </a:extLst>
          </p:cNvPr>
          <p:cNvSpPr>
            <a:spLocks noGrp="1"/>
          </p:cNvSpPr>
          <p:nvPr>
            <p:ph idx="1"/>
          </p:nvPr>
        </p:nvSpPr>
        <p:spPr/>
        <p:txBody>
          <a:bodyPr/>
          <a:lstStyle/>
          <a:p>
            <a:pPr algn="just"/>
            <a:r>
              <a:rPr lang="it-IT" dirty="0"/>
              <a:t>Non si va lontano e soprattutto non si realizzano né la propria né la altrui felicità, praticabili su questa terra.</a:t>
            </a:r>
          </a:p>
          <a:p>
            <a:pPr algn="just"/>
            <a:r>
              <a:rPr lang="it-IT" dirty="0"/>
              <a:t>Questa è la normalità. Un’esistenza che si configurasse come una linea retta senza picchi in alto o in basso, tagli o cesure, non solo è impossibile, ma è anzi una menzogna da non raccontare e di cui, piuttosto, avere prima o poi paura. Soprattutto da parte di chi si trovasse a nutrire un siffatto desiderio.</a:t>
            </a:r>
          </a:p>
          <a:p>
            <a:pPr algn="just"/>
            <a:endParaRPr lang="it-IT" dirty="0"/>
          </a:p>
        </p:txBody>
      </p:sp>
    </p:spTree>
    <p:extLst>
      <p:ext uri="{BB962C8B-B14F-4D97-AF65-F5344CB8AC3E}">
        <p14:creationId xmlns:p14="http://schemas.microsoft.com/office/powerpoint/2010/main" val="1135569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1F04AC-DBF1-034D-A982-408175EE44A5}"/>
              </a:ext>
            </a:extLst>
          </p:cNvPr>
          <p:cNvSpPr>
            <a:spLocks noGrp="1"/>
          </p:cNvSpPr>
          <p:nvPr>
            <p:ph type="title"/>
          </p:nvPr>
        </p:nvSpPr>
        <p:spPr/>
        <p:txBody>
          <a:bodyPr>
            <a:normAutofit/>
          </a:bodyPr>
          <a:lstStyle/>
          <a:p>
            <a:r>
              <a:rPr lang="it-IT" b="1" dirty="0"/>
              <a:t>Modulo 33</a:t>
            </a:r>
            <a:br>
              <a:rPr lang="it-IT" b="1" dirty="0"/>
            </a:br>
            <a:r>
              <a:rPr lang="it-IT" sz="3200" dirty="0"/>
              <a:t>I figli non ci appartengono:</a:t>
            </a:r>
            <a:br>
              <a:rPr lang="it-IT" sz="3200" dirty="0"/>
            </a:br>
            <a:r>
              <a:rPr lang="it-IT" sz="3200" dirty="0"/>
              <a:t>i figli vanno via</a:t>
            </a:r>
            <a:endParaRPr lang="it-IT" dirty="0"/>
          </a:p>
        </p:txBody>
      </p:sp>
      <p:sp>
        <p:nvSpPr>
          <p:cNvPr id="3" name="Segnaposto contenuto 2">
            <a:extLst>
              <a:ext uri="{FF2B5EF4-FFF2-40B4-BE49-F238E27FC236}">
                <a16:creationId xmlns:a16="http://schemas.microsoft.com/office/drawing/2014/main" id="{45F56EC8-1D25-424D-AC1E-A16930C72DEB}"/>
              </a:ext>
            </a:extLst>
          </p:cNvPr>
          <p:cNvSpPr>
            <a:spLocks noGrp="1"/>
          </p:cNvSpPr>
          <p:nvPr>
            <p:ph idx="1"/>
          </p:nvPr>
        </p:nvSpPr>
        <p:spPr/>
        <p:txBody>
          <a:bodyPr/>
          <a:lstStyle/>
          <a:p>
            <a:pPr algn="just"/>
            <a:r>
              <a:rPr lang="it-IT" i="1" dirty="0"/>
              <a:t>I figli sono fatti per andare via, perché si appartengono</a:t>
            </a:r>
            <a:r>
              <a:rPr lang="it-IT" dirty="0"/>
              <a:t>.</a:t>
            </a:r>
          </a:p>
          <a:p>
            <a:pPr algn="just"/>
            <a:r>
              <a:rPr lang="it-IT" dirty="0"/>
              <a:t>E questo è sano. Sarebbe patologico il contrario e soprattutto sarebbero anomali quei genitori che facessero di tutto per trattenerli con loro.</a:t>
            </a:r>
          </a:p>
          <a:p>
            <a:pPr algn="just"/>
            <a:r>
              <a:rPr lang="it-IT" dirty="0"/>
              <a:t>Scriveva </a:t>
            </a:r>
            <a:r>
              <a:rPr lang="it-IT" dirty="0" err="1"/>
              <a:t>Gibran</a:t>
            </a:r>
            <a:r>
              <a:rPr lang="it-IT" dirty="0"/>
              <a:t>: </a:t>
            </a:r>
            <a:r>
              <a:rPr lang="it-IT" i="1" dirty="0"/>
              <a:t>[…]</a:t>
            </a:r>
            <a:r>
              <a:rPr lang="it-IT" dirty="0"/>
              <a:t> </a:t>
            </a:r>
            <a:r>
              <a:rPr lang="it-IT" i="1" dirty="0"/>
              <a:t>la vita non va all’indietro e non si trattiene sullo ieri.</a:t>
            </a:r>
            <a:endParaRPr lang="it-IT" dirty="0"/>
          </a:p>
          <a:p>
            <a:pPr algn="just"/>
            <a:endParaRPr lang="it-IT" dirty="0"/>
          </a:p>
        </p:txBody>
      </p:sp>
    </p:spTree>
    <p:extLst>
      <p:ext uri="{BB962C8B-B14F-4D97-AF65-F5344CB8AC3E}">
        <p14:creationId xmlns:p14="http://schemas.microsoft.com/office/powerpoint/2010/main" val="36323517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1F04AC-DBF1-034D-A982-408175EE44A5}"/>
              </a:ext>
            </a:extLst>
          </p:cNvPr>
          <p:cNvSpPr>
            <a:spLocks noGrp="1"/>
          </p:cNvSpPr>
          <p:nvPr>
            <p:ph type="title"/>
          </p:nvPr>
        </p:nvSpPr>
        <p:spPr/>
        <p:txBody>
          <a:bodyPr>
            <a:normAutofit fontScale="90000"/>
          </a:bodyPr>
          <a:lstStyle/>
          <a:p>
            <a:r>
              <a:rPr lang="it-IT" b="1" dirty="0"/>
              <a:t>Modulo 34</a:t>
            </a:r>
            <a:br>
              <a:rPr lang="it-IT" b="1" dirty="0"/>
            </a:br>
            <a:r>
              <a:rPr lang="it-IT" sz="2700" dirty="0"/>
              <a:t>Perché i figli non se ne devono andare,</a:t>
            </a:r>
            <a:br>
              <a:rPr lang="it-IT" sz="2700" dirty="0"/>
            </a:br>
            <a:r>
              <a:rPr lang="it-IT" sz="2700" dirty="0"/>
              <a:t>non se ne vogliono andare, non se ne possono andare</a:t>
            </a:r>
            <a:r>
              <a:rPr lang="it-IT" sz="3100" dirty="0"/>
              <a:t/>
            </a:r>
            <a:br>
              <a:rPr lang="it-IT" sz="3100" dirty="0"/>
            </a:br>
            <a:endParaRPr lang="it-IT" dirty="0"/>
          </a:p>
        </p:txBody>
      </p:sp>
      <p:sp>
        <p:nvSpPr>
          <p:cNvPr id="3" name="Segnaposto contenuto 2">
            <a:extLst>
              <a:ext uri="{FF2B5EF4-FFF2-40B4-BE49-F238E27FC236}">
                <a16:creationId xmlns:a16="http://schemas.microsoft.com/office/drawing/2014/main" id="{45F56EC8-1D25-424D-AC1E-A16930C72DEB}"/>
              </a:ext>
            </a:extLst>
          </p:cNvPr>
          <p:cNvSpPr>
            <a:spLocks noGrp="1"/>
          </p:cNvSpPr>
          <p:nvPr>
            <p:ph idx="1"/>
          </p:nvPr>
        </p:nvSpPr>
        <p:spPr/>
        <p:txBody>
          <a:bodyPr/>
          <a:lstStyle/>
          <a:p>
            <a:pPr algn="just"/>
            <a:r>
              <a:rPr lang="it-IT" sz="2000" i="1" dirty="0"/>
              <a:t>[…] ogni individuo ha diritto, capacità e responsabilità di prendersi in carico la propria vita</a:t>
            </a:r>
            <a:r>
              <a:rPr lang="it-IT" sz="2000" dirty="0"/>
              <a:t>.</a:t>
            </a:r>
          </a:p>
          <a:p>
            <a:pPr algn="just"/>
            <a:endParaRPr lang="it-IT" dirty="0"/>
          </a:p>
        </p:txBody>
      </p:sp>
    </p:spTree>
    <p:extLst>
      <p:ext uri="{BB962C8B-B14F-4D97-AF65-F5344CB8AC3E}">
        <p14:creationId xmlns:p14="http://schemas.microsoft.com/office/powerpoint/2010/main" val="36504688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D98E5B-CEEC-B744-A324-618E76CB10C9}"/>
              </a:ext>
            </a:extLst>
          </p:cNvPr>
          <p:cNvSpPr>
            <a:spLocks noGrp="1"/>
          </p:cNvSpPr>
          <p:nvPr>
            <p:ph type="title"/>
          </p:nvPr>
        </p:nvSpPr>
        <p:spPr/>
        <p:txBody>
          <a:bodyPr>
            <a:normAutofit/>
          </a:bodyPr>
          <a:lstStyle/>
          <a:p>
            <a:r>
              <a:rPr lang="it-IT" b="1" dirty="0"/>
              <a:t>Modulo 35</a:t>
            </a:r>
            <a:br>
              <a:rPr lang="it-IT" b="1" dirty="0"/>
            </a:br>
            <a:r>
              <a:rPr lang="it-IT" sz="3200" b="1" dirty="0"/>
              <a:t>L’identità sessuale e il ruolo dei genitori</a:t>
            </a:r>
            <a:r>
              <a:rPr lang="it-IT" b="1" dirty="0"/>
              <a:t/>
            </a:r>
            <a:br>
              <a:rPr lang="it-IT" b="1" dirty="0"/>
            </a:br>
            <a:endParaRPr lang="it-IT" b="1" dirty="0"/>
          </a:p>
        </p:txBody>
      </p:sp>
      <p:sp>
        <p:nvSpPr>
          <p:cNvPr id="3" name="Segnaposto contenuto 2">
            <a:extLst>
              <a:ext uri="{FF2B5EF4-FFF2-40B4-BE49-F238E27FC236}">
                <a16:creationId xmlns:a16="http://schemas.microsoft.com/office/drawing/2014/main" id="{50F6BBAE-38EE-ED47-BBF7-4C69B3059360}"/>
              </a:ext>
            </a:extLst>
          </p:cNvPr>
          <p:cNvSpPr>
            <a:spLocks noGrp="1"/>
          </p:cNvSpPr>
          <p:nvPr>
            <p:ph idx="1"/>
          </p:nvPr>
        </p:nvSpPr>
        <p:spPr/>
        <p:txBody>
          <a:bodyPr/>
          <a:lstStyle/>
          <a:p>
            <a:pPr algn="just"/>
            <a:r>
              <a:rPr lang="it-IT" dirty="0"/>
              <a:t>Non si nasce maschio e femmina, ma lo si diventa. Ciascuno di noi è soltanto partorito con organi genitali maschili o femminili, il cui uso e primariamente il loro stesso significato e la medesima attribuzione di senso si decidono strada facendo, a partire dall’atterraggio del neonato sul pianeta e l’inserimento purtroppo casuale e non prescelto in una determinata famiglia.</a:t>
            </a:r>
          </a:p>
          <a:p>
            <a:pPr algn="just"/>
            <a:r>
              <a:rPr lang="it-IT" dirty="0"/>
              <a:t>[…] la personalità si struttura evolutivamente come un fascio di identificazioni collegate alla </a:t>
            </a:r>
            <a:r>
              <a:rPr lang="it-IT" i="1" dirty="0"/>
              <a:t>potenza </a:t>
            </a:r>
            <a:r>
              <a:rPr lang="it-IT" dirty="0"/>
              <a:t>dei comportamenti educativi e delle testimonianze rese possibili e praticate dagli adulti significativi nei riguardi del minore, dalla sua stessa nascita ai periodi di vita successivi, e non da ultimo durante la </a:t>
            </a:r>
            <a:r>
              <a:rPr lang="it-IT" dirty="0" err="1"/>
              <a:t>pre</a:t>
            </a:r>
            <a:r>
              <a:rPr lang="it-IT" dirty="0"/>
              <a:t> – adolescenza e l’adolescenza di costoro. </a:t>
            </a:r>
          </a:p>
          <a:p>
            <a:pPr algn="just"/>
            <a:endParaRPr lang="it-IT" dirty="0"/>
          </a:p>
        </p:txBody>
      </p:sp>
    </p:spTree>
    <p:extLst>
      <p:ext uri="{BB962C8B-B14F-4D97-AF65-F5344CB8AC3E}">
        <p14:creationId xmlns:p14="http://schemas.microsoft.com/office/powerpoint/2010/main" val="2883707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60E8C7-F576-B243-8446-BC5A45A285C1}"/>
              </a:ext>
            </a:extLst>
          </p:cNvPr>
          <p:cNvSpPr>
            <a:spLocks noGrp="1"/>
          </p:cNvSpPr>
          <p:nvPr>
            <p:ph type="title"/>
          </p:nvPr>
        </p:nvSpPr>
        <p:spPr/>
        <p:txBody>
          <a:bodyPr/>
          <a:lstStyle/>
          <a:p>
            <a:r>
              <a:rPr lang="it-IT" dirty="0"/>
              <a:t>Influenza positiva o negativa</a:t>
            </a:r>
          </a:p>
        </p:txBody>
      </p:sp>
      <p:sp>
        <p:nvSpPr>
          <p:cNvPr id="3" name="Segnaposto contenuto 2">
            <a:extLst>
              <a:ext uri="{FF2B5EF4-FFF2-40B4-BE49-F238E27FC236}">
                <a16:creationId xmlns:a16="http://schemas.microsoft.com/office/drawing/2014/main" id="{CFB45D0F-CA33-0C43-B99F-E9D9FB78377A}"/>
              </a:ext>
            </a:extLst>
          </p:cNvPr>
          <p:cNvSpPr>
            <a:spLocks noGrp="1"/>
          </p:cNvSpPr>
          <p:nvPr>
            <p:ph idx="1"/>
          </p:nvPr>
        </p:nvSpPr>
        <p:spPr/>
        <p:txBody>
          <a:bodyPr/>
          <a:lstStyle/>
          <a:p>
            <a:pPr algn="just"/>
            <a:r>
              <a:rPr lang="it-IT" dirty="0"/>
              <a:t>I genitori, in particolare, esercitano, com’è naturalmente scontato, un’influenza positiva o negativa in relazione ai figli, a seconda del potere suasorio e plasmante dei loro abiti complessivi, dei convincimenti e degli atteggiamenti adottati.</a:t>
            </a:r>
          </a:p>
          <a:p>
            <a:pPr algn="just"/>
            <a:r>
              <a:rPr lang="it-IT" dirty="0"/>
              <a:t>Del resto, chi sceglierebbe di identificarsi con un perdente, uno sconfitto, con una persona debole, fiacca, non attraente o fragile?</a:t>
            </a:r>
          </a:p>
          <a:p>
            <a:pPr algn="just"/>
            <a:endParaRPr lang="it-IT" dirty="0"/>
          </a:p>
        </p:txBody>
      </p:sp>
    </p:spTree>
    <p:extLst>
      <p:ext uri="{BB962C8B-B14F-4D97-AF65-F5344CB8AC3E}">
        <p14:creationId xmlns:p14="http://schemas.microsoft.com/office/powerpoint/2010/main" val="425701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712649-19FC-154E-925C-B946ADD2BC8D}"/>
              </a:ext>
            </a:extLst>
          </p:cNvPr>
          <p:cNvSpPr>
            <a:spLocks noGrp="1"/>
          </p:cNvSpPr>
          <p:nvPr>
            <p:ph type="title"/>
          </p:nvPr>
        </p:nvSpPr>
        <p:spPr/>
        <p:txBody>
          <a:bodyPr/>
          <a:lstStyle/>
          <a:p>
            <a:r>
              <a:rPr lang="it-IT" b="1" dirty="0"/>
              <a:t>Modulo 2</a:t>
            </a:r>
            <a:br>
              <a:rPr lang="it-IT" b="1" dirty="0"/>
            </a:br>
            <a:r>
              <a:rPr lang="it-IT" sz="3600" b="1" dirty="0"/>
              <a:t>Il conflitto di interessi</a:t>
            </a:r>
          </a:p>
        </p:txBody>
      </p:sp>
      <p:sp>
        <p:nvSpPr>
          <p:cNvPr id="3" name="Segnaposto contenuto 2">
            <a:extLst>
              <a:ext uri="{FF2B5EF4-FFF2-40B4-BE49-F238E27FC236}">
                <a16:creationId xmlns:a16="http://schemas.microsoft.com/office/drawing/2014/main" id="{2F70451F-21AC-DE4B-858E-134ABE391A8F}"/>
              </a:ext>
            </a:extLst>
          </p:cNvPr>
          <p:cNvSpPr>
            <a:spLocks noGrp="1"/>
          </p:cNvSpPr>
          <p:nvPr>
            <p:ph idx="1"/>
          </p:nvPr>
        </p:nvSpPr>
        <p:spPr/>
        <p:txBody>
          <a:bodyPr/>
          <a:lstStyle/>
          <a:p>
            <a:pPr algn="just"/>
            <a:r>
              <a:rPr lang="it-IT" dirty="0"/>
              <a:t>[…] ogni dichiarazione di non appartenenza a qualcosa è l’affermazione di appartenenza a qualcos’altro. </a:t>
            </a:r>
          </a:p>
          <a:p>
            <a:pPr algn="just"/>
            <a:r>
              <a:rPr lang="it-IT" dirty="0"/>
              <a:t>I tempi e le richieste della scuola (si vedano i compiti a casa pomeridiani o particolarmente quelli del fine settimana, al di là della migliore organizzazione possibile dei figli – allievi che sono però “figli” e non ancora “manager” di se stessi) che non collimano sempre con le esigenze della famiglia o con quelle del tempo libero o dell’attività fisica degli stessi minorenni. </a:t>
            </a:r>
          </a:p>
        </p:txBody>
      </p:sp>
    </p:spTree>
    <p:extLst>
      <p:ext uri="{BB962C8B-B14F-4D97-AF65-F5344CB8AC3E}">
        <p14:creationId xmlns:p14="http://schemas.microsoft.com/office/powerpoint/2010/main" val="39212975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1F66CA-9D27-424C-9421-279A0608C784}"/>
              </a:ext>
            </a:extLst>
          </p:cNvPr>
          <p:cNvSpPr>
            <a:spLocks noGrp="1"/>
          </p:cNvSpPr>
          <p:nvPr>
            <p:ph type="title"/>
          </p:nvPr>
        </p:nvSpPr>
        <p:spPr/>
        <p:txBody>
          <a:bodyPr/>
          <a:lstStyle/>
          <a:p>
            <a:r>
              <a:rPr lang="it-IT" dirty="0"/>
              <a:t>Il viaggio dell’identità</a:t>
            </a:r>
          </a:p>
        </p:txBody>
      </p:sp>
      <p:sp>
        <p:nvSpPr>
          <p:cNvPr id="3" name="Segnaposto contenuto 2">
            <a:extLst>
              <a:ext uri="{FF2B5EF4-FFF2-40B4-BE49-F238E27FC236}">
                <a16:creationId xmlns:a16="http://schemas.microsoft.com/office/drawing/2014/main" id="{C9DF3185-17BA-B544-89BE-82ACFFD365EF}"/>
              </a:ext>
            </a:extLst>
          </p:cNvPr>
          <p:cNvSpPr>
            <a:spLocks noGrp="1"/>
          </p:cNvSpPr>
          <p:nvPr>
            <p:ph idx="1"/>
          </p:nvPr>
        </p:nvSpPr>
        <p:spPr/>
        <p:txBody>
          <a:bodyPr>
            <a:normAutofit fontScale="92500" lnSpcReduction="20000"/>
          </a:bodyPr>
          <a:lstStyle/>
          <a:p>
            <a:pPr algn="just"/>
            <a:r>
              <a:rPr lang="it-IT" dirty="0"/>
              <a:t>Perché mai un figlio geneticamente o </a:t>
            </a:r>
            <a:r>
              <a:rPr lang="it-IT" dirty="0" err="1"/>
              <a:t>genitalmente</a:t>
            </a:r>
            <a:r>
              <a:rPr lang="it-IT" dirty="0"/>
              <a:t> maschio dovrebbe accettare di strutturarsi come simile al padre se quest’ultimo si dovesse porre o fatto vivere dalle persone a contorno come un modello da non imitare, pena gli insuccessi e le infelicità future dell’educando o dell’individuo in viaggio di identità?</a:t>
            </a:r>
          </a:p>
          <a:p>
            <a:pPr algn="just"/>
            <a:r>
              <a:rPr lang="it-IT" dirty="0"/>
              <a:t>E, a maggior ragione, perché un figlio con organi genitali maschili,  sospeso tra due identità ancora vaghe e incerte pure per caratteristiche biologiche, dovrebbe propendere, nella sua identificazione definitiva, verso un soggetto (in questo caso il padre o chi per lui, ma dello stesso sesso) che venisse colto o vissuto come negativo o non stimabile?</a:t>
            </a:r>
          </a:p>
          <a:p>
            <a:pPr algn="just"/>
            <a:r>
              <a:rPr lang="it-IT" dirty="0"/>
              <a:t>E in virtù di quali vantaggi successivi una bambina, che si trovasse nelle due medesime precedenti condizioni, dovrebbe decidere di diventare, affettivamente e sessualmente, come la sua mamma allorché sperimentata e descritta quale persona non raccomandabile o dichiaratamente scarsa? </a:t>
            </a:r>
          </a:p>
        </p:txBody>
      </p:sp>
    </p:spTree>
    <p:extLst>
      <p:ext uri="{BB962C8B-B14F-4D97-AF65-F5344CB8AC3E}">
        <p14:creationId xmlns:p14="http://schemas.microsoft.com/office/powerpoint/2010/main" val="22194602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538B50-A066-E340-A1F9-7903293C0696}"/>
              </a:ext>
            </a:extLst>
          </p:cNvPr>
          <p:cNvSpPr>
            <a:spLocks noGrp="1"/>
          </p:cNvSpPr>
          <p:nvPr>
            <p:ph type="title"/>
          </p:nvPr>
        </p:nvSpPr>
        <p:spPr/>
        <p:txBody>
          <a:bodyPr/>
          <a:lstStyle/>
          <a:p>
            <a:r>
              <a:rPr lang="it-IT" dirty="0"/>
              <a:t>Da soldato a Maresciallo</a:t>
            </a:r>
          </a:p>
        </p:txBody>
      </p:sp>
      <p:sp>
        <p:nvSpPr>
          <p:cNvPr id="3" name="Segnaposto contenuto 2">
            <a:extLst>
              <a:ext uri="{FF2B5EF4-FFF2-40B4-BE49-F238E27FC236}">
                <a16:creationId xmlns:a16="http://schemas.microsoft.com/office/drawing/2014/main" id="{AD9AE8C2-681E-5A49-85BD-8903F3953410}"/>
              </a:ext>
            </a:extLst>
          </p:cNvPr>
          <p:cNvSpPr>
            <a:spLocks noGrp="1"/>
          </p:cNvSpPr>
          <p:nvPr>
            <p:ph idx="1"/>
          </p:nvPr>
        </p:nvSpPr>
        <p:spPr/>
        <p:txBody>
          <a:bodyPr/>
          <a:lstStyle/>
          <a:p>
            <a:r>
              <a:rPr lang="it-IT" dirty="0"/>
              <a:t>Ciascuno nasce soldato dell’armata francese (tanto per muoverci all’interno di un </a:t>
            </a:r>
            <a:r>
              <a:rPr lang="it-IT" i="1" dirty="0" err="1"/>
              <a:t>exemplum</a:t>
            </a:r>
            <a:r>
              <a:rPr lang="it-IT" i="1" dirty="0"/>
              <a:t> </a:t>
            </a:r>
            <a:r>
              <a:rPr lang="it-IT" dirty="0"/>
              <a:t>paradigmatico) e persegue l’obiettivo di tirar fuori dal proprio zaino un bastone da Maresciallo di Francia. </a:t>
            </a:r>
          </a:p>
        </p:txBody>
      </p:sp>
    </p:spTree>
    <p:extLst>
      <p:ext uri="{BB962C8B-B14F-4D97-AF65-F5344CB8AC3E}">
        <p14:creationId xmlns:p14="http://schemas.microsoft.com/office/powerpoint/2010/main" val="15947153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B0F4B5-5D42-144E-A555-363C616867B1}"/>
              </a:ext>
            </a:extLst>
          </p:cNvPr>
          <p:cNvSpPr>
            <a:spLocks noGrp="1"/>
          </p:cNvSpPr>
          <p:nvPr>
            <p:ph type="title"/>
          </p:nvPr>
        </p:nvSpPr>
        <p:spPr/>
        <p:txBody>
          <a:bodyPr/>
          <a:lstStyle/>
          <a:p>
            <a:r>
              <a:rPr lang="it-IT" dirty="0"/>
              <a:t>La fase edipica</a:t>
            </a:r>
          </a:p>
        </p:txBody>
      </p:sp>
      <p:sp>
        <p:nvSpPr>
          <p:cNvPr id="3" name="Segnaposto contenuto 2">
            <a:extLst>
              <a:ext uri="{FF2B5EF4-FFF2-40B4-BE49-F238E27FC236}">
                <a16:creationId xmlns:a16="http://schemas.microsoft.com/office/drawing/2014/main" id="{F2EE0A63-6ADF-8742-B4AA-927E093FB8CC}"/>
              </a:ext>
            </a:extLst>
          </p:cNvPr>
          <p:cNvSpPr>
            <a:spLocks noGrp="1"/>
          </p:cNvSpPr>
          <p:nvPr>
            <p:ph idx="1"/>
          </p:nvPr>
        </p:nvSpPr>
        <p:spPr/>
        <p:txBody>
          <a:bodyPr>
            <a:normAutofit fontScale="92500"/>
          </a:bodyPr>
          <a:lstStyle/>
          <a:p>
            <a:pPr algn="just"/>
            <a:r>
              <a:rPr lang="it-IT" dirty="0"/>
              <a:t>[…] particolare attenzione va dedicata al tema dell’identificazione sessuale durante la cosiddetta fase edipica e cioè dai tre ai sei anni circa. Ma, oggi, questo specifico arco temporale si presenta con qualche ritardo rispetto all’antica teorizzazione freudiana e si chiude un po’ dopo a ragione della diminuita presenza parentale come stimolo di ingresso e di uscita al riguardo, con un’evidente ripercussione negativa sul periodo di latenza e sulle relative condotte nella scuola primaria.</a:t>
            </a:r>
          </a:p>
          <a:p>
            <a:pPr algn="just"/>
            <a:r>
              <a:rPr lang="it-IT" dirty="0"/>
              <a:t>Così da caratterizzarsi come un problema e un affanno in più per un’infanzia e una fanciullezza di cui tutti conosciamo l’importanza, ma che i troppi egoismi contemporanei e i molti disagi dell’evo storico attuale, maggiormente attratto, specie nei paesi ricchi, dall’avere e non dall’essere, sembrano dimenticare e anzi offendere. </a:t>
            </a:r>
          </a:p>
        </p:txBody>
      </p:sp>
    </p:spTree>
    <p:extLst>
      <p:ext uri="{BB962C8B-B14F-4D97-AF65-F5344CB8AC3E}">
        <p14:creationId xmlns:p14="http://schemas.microsoft.com/office/powerpoint/2010/main" val="356529630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9D6F83-742C-C940-A44C-DF62D57A906D}"/>
              </a:ext>
            </a:extLst>
          </p:cNvPr>
          <p:cNvSpPr>
            <a:spLocks noGrp="1"/>
          </p:cNvSpPr>
          <p:nvPr>
            <p:ph type="title"/>
          </p:nvPr>
        </p:nvSpPr>
        <p:spPr/>
        <p:txBody>
          <a:bodyPr>
            <a:normAutofit fontScale="90000"/>
          </a:bodyPr>
          <a:lstStyle/>
          <a:p>
            <a:r>
              <a:rPr lang="it-IT" b="1" dirty="0"/>
              <a:t>Modulo 38</a:t>
            </a:r>
            <a:r>
              <a:rPr lang="it-IT" dirty="0"/>
              <a:t/>
            </a:r>
            <a:br>
              <a:rPr lang="it-IT" dirty="0"/>
            </a:br>
            <a:r>
              <a:rPr lang="it-IT" sz="3600" dirty="0"/>
              <a:t>Il rischio nell’educazione: il ruolo dell’imprevisto</a:t>
            </a:r>
            <a:endParaRPr lang="it-IT" dirty="0"/>
          </a:p>
        </p:txBody>
      </p:sp>
      <p:sp>
        <p:nvSpPr>
          <p:cNvPr id="3" name="Segnaposto contenuto 2">
            <a:extLst>
              <a:ext uri="{FF2B5EF4-FFF2-40B4-BE49-F238E27FC236}">
                <a16:creationId xmlns:a16="http://schemas.microsoft.com/office/drawing/2014/main" id="{26026A32-B87C-3C43-BC7D-E20811BCFB15}"/>
              </a:ext>
            </a:extLst>
          </p:cNvPr>
          <p:cNvSpPr>
            <a:spLocks noGrp="1"/>
          </p:cNvSpPr>
          <p:nvPr>
            <p:ph idx="1"/>
          </p:nvPr>
        </p:nvSpPr>
        <p:spPr/>
        <p:txBody>
          <a:bodyPr>
            <a:normAutofit lnSpcReduction="10000"/>
          </a:bodyPr>
          <a:lstStyle/>
          <a:p>
            <a:pPr algn="just"/>
            <a:r>
              <a:rPr lang="it-IT" i="1" dirty="0"/>
              <a:t>[…] l’educazione è, tra le attività umane, quella a esito più imprevedibile. Perché chi educa – gli insegnanti in classe, […] i genitori in famiglia – ha a che fare con la libertà di altri esseri umani, che si apre su tante vie diverse.</a:t>
            </a:r>
          </a:p>
          <a:p>
            <a:pPr algn="just"/>
            <a:r>
              <a:rPr lang="it-IT" i="1" dirty="0"/>
              <a:t>[…] la famiglia non è la sola a proporre valori e modelli di comportamento. C’è la società, con strumenti molto più seducenti delle esortazioni della mamma o delle prediche del parroco: le canzoni, le mode, la televisione che si insinua in tutti gli interstizi della nostra giornata. Non intendo rinnegare le critiche che sono solito rivolgere a questi “educatori”. I lettori abituali di questa rubrica le conoscono. Voglio tuttavia ricordare che questa libera competizione tra messaggi educativi (e diseducativi) è anche un’opportunità per far crescere dei cittadini diversi, più consapevoli del bene e del male, più decisi nelle loro scelte</a:t>
            </a:r>
            <a:r>
              <a:rPr lang="it-IT" dirty="0"/>
              <a:t> </a:t>
            </a:r>
            <a:r>
              <a:rPr lang="it-IT" i="1" dirty="0"/>
              <a:t>[…]</a:t>
            </a:r>
            <a:r>
              <a:rPr lang="it-IT" dirty="0"/>
              <a:t>.</a:t>
            </a:r>
          </a:p>
        </p:txBody>
      </p:sp>
    </p:spTree>
    <p:extLst>
      <p:ext uri="{BB962C8B-B14F-4D97-AF65-F5344CB8AC3E}">
        <p14:creationId xmlns:p14="http://schemas.microsoft.com/office/powerpoint/2010/main" val="4022715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3FD94F-27D8-9244-A8DD-E86CCDAF52F9}"/>
              </a:ext>
            </a:extLst>
          </p:cNvPr>
          <p:cNvSpPr>
            <a:spLocks noGrp="1"/>
          </p:cNvSpPr>
          <p:nvPr>
            <p:ph type="title"/>
          </p:nvPr>
        </p:nvSpPr>
        <p:spPr/>
        <p:txBody>
          <a:bodyPr>
            <a:normAutofit/>
          </a:bodyPr>
          <a:lstStyle/>
          <a:p>
            <a:r>
              <a:rPr lang="it-IT" b="1" dirty="0"/>
              <a:t>Modulo 39</a:t>
            </a:r>
            <a:r>
              <a:rPr lang="it-IT" dirty="0"/>
              <a:t/>
            </a:r>
            <a:br>
              <a:rPr lang="it-IT" dirty="0"/>
            </a:br>
            <a:r>
              <a:rPr lang="it-IT" sz="3200" dirty="0"/>
              <a:t>Educare alla morte, educare alla vita</a:t>
            </a:r>
            <a:endParaRPr lang="it-IT" dirty="0"/>
          </a:p>
        </p:txBody>
      </p:sp>
      <p:sp>
        <p:nvSpPr>
          <p:cNvPr id="3" name="Segnaposto contenuto 2">
            <a:extLst>
              <a:ext uri="{FF2B5EF4-FFF2-40B4-BE49-F238E27FC236}">
                <a16:creationId xmlns:a16="http://schemas.microsoft.com/office/drawing/2014/main" id="{9DE4EC05-A9C6-8F4A-92A4-58D09141A728}"/>
              </a:ext>
            </a:extLst>
          </p:cNvPr>
          <p:cNvSpPr>
            <a:spLocks noGrp="1"/>
          </p:cNvSpPr>
          <p:nvPr>
            <p:ph idx="1"/>
          </p:nvPr>
        </p:nvSpPr>
        <p:spPr/>
        <p:txBody>
          <a:bodyPr>
            <a:normAutofit/>
          </a:bodyPr>
          <a:lstStyle/>
          <a:p>
            <a:pPr algn="just"/>
            <a:r>
              <a:rPr lang="it-IT" dirty="0"/>
              <a:t>La morte non va fuggita, temuta, rimossa. La famiglia, la scuola, le agenzie educative, i mass – media non devono ricacciare la morte in un angolo come un evento sgradito […].</a:t>
            </a:r>
          </a:p>
          <a:p>
            <a:pPr algn="just"/>
            <a:r>
              <a:rPr lang="it-IT" dirty="0"/>
              <a:t>La morte ci ricorda che la vita ha un sua durata circoscritta, ha un inizio e una fine, che non siamo eterni, che nasciamo, evolviamo, invecchiamo e moriamo.</a:t>
            </a:r>
          </a:p>
          <a:p>
            <a:pPr algn="just"/>
            <a:r>
              <a:rPr lang="it-IT" dirty="0"/>
              <a:t>Allora, la meditazione costante, quale pensiero alto e fecondo, positivo, sulla morte ci può insegnare a vivere.</a:t>
            </a:r>
          </a:p>
          <a:p>
            <a:pPr algn="just"/>
            <a:r>
              <a:rPr lang="it-IT" dirty="0"/>
              <a:t>[…] educare alla vita è contemporaneamente educare alla non banalità. Educare alla morte è educare […], a non dimettere l’unica esistenza di cui si dispone, alla dignità.</a:t>
            </a:r>
          </a:p>
        </p:txBody>
      </p:sp>
    </p:spTree>
    <p:extLst>
      <p:ext uri="{BB962C8B-B14F-4D97-AF65-F5344CB8AC3E}">
        <p14:creationId xmlns:p14="http://schemas.microsoft.com/office/powerpoint/2010/main" val="15061948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1C11A5-7FF3-2E49-AF85-D5B582DB9999}"/>
              </a:ext>
            </a:extLst>
          </p:cNvPr>
          <p:cNvSpPr>
            <a:spLocks noGrp="1"/>
          </p:cNvSpPr>
          <p:nvPr>
            <p:ph type="title"/>
          </p:nvPr>
        </p:nvSpPr>
        <p:spPr/>
        <p:txBody>
          <a:bodyPr>
            <a:noAutofit/>
          </a:bodyPr>
          <a:lstStyle/>
          <a:p>
            <a:r>
              <a:rPr lang="it-IT" sz="3600" b="1" dirty="0"/>
              <a:t>Modulo 40</a:t>
            </a:r>
            <a:r>
              <a:rPr lang="it-IT" sz="2800" dirty="0"/>
              <a:t/>
            </a:r>
            <a:br>
              <a:rPr lang="it-IT" sz="2800" dirty="0"/>
            </a:br>
            <a:r>
              <a:rPr lang="it-IT" sz="2800" dirty="0"/>
              <a:t>La famiglia come palestra di democrazia:</a:t>
            </a:r>
            <a:br>
              <a:rPr lang="it-IT" sz="2800" dirty="0"/>
            </a:br>
            <a:r>
              <a:rPr lang="it-IT" sz="2800" dirty="0"/>
              <a:t>il rispetto di sé e dell’altro</a:t>
            </a:r>
          </a:p>
        </p:txBody>
      </p:sp>
      <p:sp>
        <p:nvSpPr>
          <p:cNvPr id="3" name="Segnaposto contenuto 2">
            <a:extLst>
              <a:ext uri="{FF2B5EF4-FFF2-40B4-BE49-F238E27FC236}">
                <a16:creationId xmlns:a16="http://schemas.microsoft.com/office/drawing/2014/main" id="{1A524D92-B980-A846-9A5D-A5F95240D5F2}"/>
              </a:ext>
            </a:extLst>
          </p:cNvPr>
          <p:cNvSpPr>
            <a:spLocks noGrp="1"/>
          </p:cNvSpPr>
          <p:nvPr>
            <p:ph idx="1"/>
          </p:nvPr>
        </p:nvSpPr>
        <p:spPr/>
        <p:txBody>
          <a:bodyPr/>
          <a:lstStyle/>
          <a:p>
            <a:pPr algn="just"/>
            <a:r>
              <a:rPr lang="it-IT" i="1" dirty="0"/>
              <a:t>[…] autorevolezza</a:t>
            </a:r>
            <a:r>
              <a:rPr lang="it-IT" dirty="0"/>
              <a:t> come stile educativo assumere da parte dei genitori nei confronti dei figli.</a:t>
            </a:r>
          </a:p>
          <a:p>
            <a:pPr algn="just"/>
            <a:r>
              <a:rPr lang="it-IT" i="1" dirty="0"/>
              <a:t>[…] autoritarismo</a:t>
            </a:r>
            <a:r>
              <a:rPr lang="it-IT" dirty="0"/>
              <a:t>:</a:t>
            </a:r>
            <a:r>
              <a:rPr lang="it-IT" i="1" dirty="0"/>
              <a:t> </a:t>
            </a:r>
            <a:r>
              <a:rPr lang="it-IT" dirty="0"/>
              <a:t>immagine dell’educando e del bambino come “vaso vuoto da riempire” o “argilla da forgiare”.</a:t>
            </a:r>
          </a:p>
          <a:p>
            <a:pPr algn="just"/>
            <a:r>
              <a:rPr lang="it-IT" i="1" dirty="0"/>
              <a:t>[…] permissivismo</a:t>
            </a:r>
            <a:r>
              <a:rPr lang="it-IT" dirty="0"/>
              <a:t>: silenzio educativo dei genitori nei riguardi delle condotte più o meno irresponsabili dei figli e delle loro tensioni.</a:t>
            </a:r>
            <a:endParaRPr lang="it-IT" i="1" dirty="0"/>
          </a:p>
        </p:txBody>
      </p:sp>
    </p:spTree>
    <p:extLst>
      <p:ext uri="{BB962C8B-B14F-4D97-AF65-F5344CB8AC3E}">
        <p14:creationId xmlns:p14="http://schemas.microsoft.com/office/powerpoint/2010/main" val="36462820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90293F-8AFA-A543-A5B0-33AED46D0292}"/>
              </a:ext>
            </a:extLst>
          </p:cNvPr>
          <p:cNvSpPr>
            <a:spLocks noGrp="1"/>
          </p:cNvSpPr>
          <p:nvPr>
            <p:ph type="title"/>
          </p:nvPr>
        </p:nvSpPr>
        <p:spPr/>
        <p:txBody>
          <a:bodyPr/>
          <a:lstStyle/>
          <a:p>
            <a:r>
              <a:rPr lang="it-IT" dirty="0"/>
              <a:t>La democrazia in famiglia</a:t>
            </a:r>
          </a:p>
        </p:txBody>
      </p:sp>
      <p:sp>
        <p:nvSpPr>
          <p:cNvPr id="3" name="Segnaposto contenuto 2">
            <a:extLst>
              <a:ext uri="{FF2B5EF4-FFF2-40B4-BE49-F238E27FC236}">
                <a16:creationId xmlns:a16="http://schemas.microsoft.com/office/drawing/2014/main" id="{B402A1C1-4695-CD4D-8B3D-25C2D43E7FA6}"/>
              </a:ext>
            </a:extLst>
          </p:cNvPr>
          <p:cNvSpPr>
            <a:spLocks noGrp="1"/>
          </p:cNvSpPr>
          <p:nvPr>
            <p:ph idx="1"/>
          </p:nvPr>
        </p:nvSpPr>
        <p:spPr/>
        <p:txBody>
          <a:bodyPr/>
          <a:lstStyle/>
          <a:p>
            <a:pPr algn="just"/>
            <a:r>
              <a:rPr lang="it-IT" dirty="0"/>
              <a:t>La democrazia in famiglia è cioè un nome collettivo che abbraccia l’intero nucleo e le sue relazioni con un potere formale attribuito a tutti i suoi componenti, di contro, ad esempio, alla già citata autorevolezza che lo ascriveva totalmente ai genitori con l’unica possibilità per i figli di riconoscere la saggezza educativa e l’equilibrio procedurale del padre e della madre. </a:t>
            </a:r>
          </a:p>
        </p:txBody>
      </p:sp>
    </p:spTree>
    <p:extLst>
      <p:ext uri="{BB962C8B-B14F-4D97-AF65-F5344CB8AC3E}">
        <p14:creationId xmlns:p14="http://schemas.microsoft.com/office/powerpoint/2010/main" val="26588012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7FB884-7131-3044-B76A-BC583BAD12B9}"/>
              </a:ext>
            </a:extLst>
          </p:cNvPr>
          <p:cNvSpPr>
            <a:spLocks noGrp="1"/>
          </p:cNvSpPr>
          <p:nvPr>
            <p:ph type="title"/>
          </p:nvPr>
        </p:nvSpPr>
        <p:spPr/>
        <p:txBody>
          <a:bodyPr/>
          <a:lstStyle/>
          <a:p>
            <a:r>
              <a:rPr lang="it-IT" dirty="0"/>
              <a:t>Garanzia della libertà</a:t>
            </a:r>
          </a:p>
        </p:txBody>
      </p:sp>
      <p:sp>
        <p:nvSpPr>
          <p:cNvPr id="3" name="Segnaposto contenuto 2">
            <a:extLst>
              <a:ext uri="{FF2B5EF4-FFF2-40B4-BE49-F238E27FC236}">
                <a16:creationId xmlns:a16="http://schemas.microsoft.com/office/drawing/2014/main" id="{4262EA12-BED4-F44A-AC05-DB1DA23DB199}"/>
              </a:ext>
            </a:extLst>
          </p:cNvPr>
          <p:cNvSpPr>
            <a:spLocks noGrp="1"/>
          </p:cNvSpPr>
          <p:nvPr>
            <p:ph idx="1"/>
          </p:nvPr>
        </p:nvSpPr>
        <p:spPr/>
        <p:txBody>
          <a:bodyPr/>
          <a:lstStyle/>
          <a:p>
            <a:pPr algn="just"/>
            <a:r>
              <a:rPr lang="it-IT" dirty="0"/>
              <a:t>La vita democratica, quale concezione politico – sociale e ideale etico, ma anche come sua stessa applicazione pratica, si fonda sulla garanzia della libertà e dell’uguaglianza (della </a:t>
            </a:r>
            <a:r>
              <a:rPr lang="it-IT" i="1" dirty="0"/>
              <a:t>parità</a:t>
            </a:r>
            <a:r>
              <a:rPr lang="it-IT" dirty="0"/>
              <a:t>, nel linguaggio della pedagogia familiare) di tutti gli individui, che esprimono la loro </a:t>
            </a:r>
            <a:r>
              <a:rPr lang="it-IT" i="1" dirty="0"/>
              <a:t>sovranità </a:t>
            </a:r>
            <a:r>
              <a:rPr lang="it-IT" dirty="0"/>
              <a:t>attraverso istituti politici diversi. Nel presente ambito di interesse: mediante scelte differenti e comportamenti affettivi, sociali e cognitivi, </a:t>
            </a:r>
            <a:r>
              <a:rPr lang="it-IT" i="1" dirty="0"/>
              <a:t>di sviluppo</a:t>
            </a:r>
            <a:r>
              <a:rPr lang="it-IT" dirty="0"/>
              <a:t>, tali da permettere a ognuno, su queste basi, la partecipazione al radicarsi del </a:t>
            </a:r>
            <a:r>
              <a:rPr lang="it-IT" i="1" dirty="0"/>
              <a:t>potere della famiglia </a:t>
            </a:r>
            <a:r>
              <a:rPr lang="it-IT" dirty="0"/>
              <a:t>nella sua totalità, in analogia con il potere pubblico sul versante della società. </a:t>
            </a:r>
          </a:p>
          <a:p>
            <a:pPr algn="just"/>
            <a:r>
              <a:rPr lang="it-IT" dirty="0"/>
              <a:t>La democrazia familiare, a modello della democrazia globale, richiede adulti </a:t>
            </a:r>
            <a:r>
              <a:rPr lang="it-IT" i="1" dirty="0"/>
              <a:t>sani </a:t>
            </a:r>
            <a:r>
              <a:rPr lang="it-IT" dirty="0"/>
              <a:t>per la </a:t>
            </a:r>
            <a:r>
              <a:rPr lang="it-IT" i="1" dirty="0"/>
              <a:t>costruzione </a:t>
            </a:r>
            <a:r>
              <a:rPr lang="it-IT" dirty="0"/>
              <a:t>di futuri adulti parimenti </a:t>
            </a:r>
            <a:r>
              <a:rPr lang="it-IT" i="1" dirty="0"/>
              <a:t>sani</a:t>
            </a:r>
            <a:r>
              <a:rPr lang="it-IT" dirty="0"/>
              <a:t>.</a:t>
            </a:r>
          </a:p>
          <a:p>
            <a:pPr algn="just"/>
            <a:endParaRPr lang="it-IT" dirty="0"/>
          </a:p>
        </p:txBody>
      </p:sp>
    </p:spTree>
    <p:extLst>
      <p:ext uri="{BB962C8B-B14F-4D97-AF65-F5344CB8AC3E}">
        <p14:creationId xmlns:p14="http://schemas.microsoft.com/office/powerpoint/2010/main" val="22106827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83759-ECE4-AF4F-8435-C1AA65139200}"/>
              </a:ext>
            </a:extLst>
          </p:cNvPr>
          <p:cNvSpPr>
            <a:spLocks noGrp="1"/>
          </p:cNvSpPr>
          <p:nvPr>
            <p:ph type="title"/>
          </p:nvPr>
        </p:nvSpPr>
        <p:spPr/>
        <p:txBody>
          <a:bodyPr/>
          <a:lstStyle/>
          <a:p>
            <a:r>
              <a:rPr lang="it-IT" dirty="0"/>
              <a:t>Pedagogia </a:t>
            </a:r>
            <a:r>
              <a:rPr lang="it-IT" i="1" dirty="0"/>
              <a:t>delle famiglie</a:t>
            </a:r>
          </a:p>
        </p:txBody>
      </p:sp>
      <p:sp>
        <p:nvSpPr>
          <p:cNvPr id="3" name="Segnaposto contenuto 2">
            <a:extLst>
              <a:ext uri="{FF2B5EF4-FFF2-40B4-BE49-F238E27FC236}">
                <a16:creationId xmlns:a16="http://schemas.microsoft.com/office/drawing/2014/main" id="{D41501E3-F4DE-0546-A4D4-EF6BD50A0FA4}"/>
              </a:ext>
            </a:extLst>
          </p:cNvPr>
          <p:cNvSpPr>
            <a:spLocks noGrp="1"/>
          </p:cNvSpPr>
          <p:nvPr>
            <p:ph idx="1"/>
          </p:nvPr>
        </p:nvSpPr>
        <p:spPr/>
        <p:txBody>
          <a:bodyPr/>
          <a:lstStyle/>
          <a:p>
            <a:pPr algn="just"/>
            <a:r>
              <a:rPr lang="it-IT" dirty="0"/>
              <a:t>Occorre, cioè, un’effettiva </a:t>
            </a:r>
            <a:r>
              <a:rPr lang="it-IT" i="1" dirty="0"/>
              <a:t>pedagogia </a:t>
            </a:r>
            <a:r>
              <a:rPr lang="it-IT" dirty="0"/>
              <a:t>della famiglia o meglio </a:t>
            </a:r>
            <a:r>
              <a:rPr lang="it-IT" i="1" dirty="0"/>
              <a:t>delle famiglie </a:t>
            </a:r>
            <a:r>
              <a:rPr lang="it-IT" dirty="0"/>
              <a:t>a favore della crescita di ogni singolo individuo. </a:t>
            </a:r>
          </a:p>
          <a:p>
            <a:pPr algn="just"/>
            <a:r>
              <a:rPr lang="it-IT" dirty="0"/>
              <a:t>Una pedagogia delle famiglie che adotti lo stile formativo e il quadro concettuale dell’</a:t>
            </a:r>
            <a:r>
              <a:rPr lang="it-IT" i="1" dirty="0"/>
              <a:t>educazione degli adulti </a:t>
            </a:r>
            <a:r>
              <a:rPr lang="it-IT" dirty="0"/>
              <a:t>e che si ponga come l’ultima espressione procedurale di questo specifico ambito di studio e di intervento.</a:t>
            </a:r>
          </a:p>
          <a:p>
            <a:pPr algn="just"/>
            <a:r>
              <a:rPr lang="it-IT" dirty="0"/>
              <a:t>[…] ogni scelta è legata all’</a:t>
            </a:r>
            <a:r>
              <a:rPr lang="it-IT" i="1" dirty="0"/>
              <a:t>accoglienza del rischio </a:t>
            </a:r>
            <a:r>
              <a:rPr lang="it-IT" dirty="0"/>
              <a:t>e si situa in una cultura e soprattutto in una natura umana che è fatta anche di fragilità, cadute e ridondanze. </a:t>
            </a:r>
          </a:p>
        </p:txBody>
      </p:sp>
    </p:spTree>
    <p:extLst>
      <p:ext uri="{BB962C8B-B14F-4D97-AF65-F5344CB8AC3E}">
        <p14:creationId xmlns:p14="http://schemas.microsoft.com/office/powerpoint/2010/main" val="11547781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6AB352-33EF-9F45-9282-24C086092D25}"/>
              </a:ext>
            </a:extLst>
          </p:cNvPr>
          <p:cNvSpPr>
            <a:spLocks noGrp="1"/>
          </p:cNvSpPr>
          <p:nvPr>
            <p:ph type="title"/>
          </p:nvPr>
        </p:nvSpPr>
        <p:spPr/>
        <p:txBody>
          <a:bodyPr/>
          <a:lstStyle/>
          <a:p>
            <a:r>
              <a:rPr lang="it-IT" dirty="0"/>
              <a:t>La vita è fatica</a:t>
            </a:r>
          </a:p>
        </p:txBody>
      </p:sp>
      <p:sp>
        <p:nvSpPr>
          <p:cNvPr id="3" name="Segnaposto contenuto 2">
            <a:extLst>
              <a:ext uri="{FF2B5EF4-FFF2-40B4-BE49-F238E27FC236}">
                <a16:creationId xmlns:a16="http://schemas.microsoft.com/office/drawing/2014/main" id="{FDE84953-2A54-9C46-9B96-FA1EE5B1A629}"/>
              </a:ext>
            </a:extLst>
          </p:cNvPr>
          <p:cNvSpPr>
            <a:spLocks noGrp="1"/>
          </p:cNvSpPr>
          <p:nvPr>
            <p:ph idx="1"/>
          </p:nvPr>
        </p:nvSpPr>
        <p:spPr/>
        <p:txBody>
          <a:bodyPr>
            <a:normAutofit fontScale="92500" lnSpcReduction="20000"/>
          </a:bodyPr>
          <a:lstStyle/>
          <a:p>
            <a:pPr algn="just"/>
            <a:r>
              <a:rPr lang="it-IT" dirty="0"/>
              <a:t>Mi permetto di notare che il </a:t>
            </a:r>
            <a:r>
              <a:rPr lang="it-IT" i="1" dirty="0"/>
              <a:t>contratto esplicito</a:t>
            </a:r>
            <a:r>
              <a:rPr lang="it-IT" dirty="0"/>
              <a:t>,</a:t>
            </a:r>
            <a:r>
              <a:rPr lang="it-IT" i="1" dirty="0"/>
              <a:t> </a:t>
            </a:r>
            <a:r>
              <a:rPr lang="it-IT" dirty="0"/>
              <a:t>che deve poter guidare la coppia sin dai suoi primi passi, oltre che essere necessario, se non si vuole correre il rischio degli inevitabili e molti fraintendimenti successivi, si struttura non quale insieme vessatorio di clausole minuziose, ma come </a:t>
            </a:r>
            <a:r>
              <a:rPr lang="it-IT" i="1" dirty="0"/>
              <a:t>sistema aperto </a:t>
            </a:r>
            <a:r>
              <a:rPr lang="it-IT" dirty="0"/>
              <a:t>di grandi regole formali e operative, liberamente convenute dalla coppia in ordine al proprio presente e al proprio domani.  </a:t>
            </a:r>
          </a:p>
          <a:p>
            <a:pPr algn="just"/>
            <a:r>
              <a:rPr lang="it-IT" dirty="0"/>
              <a:t>Del resto, qualunque relazione tra individui si muove sempre secondo la linea di un contratto che, quando non è esplicito, è tuttavia implicito o in base a quelle di due o più contratti diversi, così come si danno, singolarmente, nelle riflessioni e nelle aspettative dei soggetti coinvolti.</a:t>
            </a:r>
          </a:p>
          <a:p>
            <a:pPr algn="just"/>
            <a:r>
              <a:rPr lang="it-IT" dirty="0"/>
              <a:t>[…] una sorta di mappa delle varie opportunità, aperte comunque all’imprevisto, da ridiscutere e riconvenire ogni volta </a:t>
            </a:r>
            <a:r>
              <a:rPr lang="it-IT" i="1" dirty="0"/>
              <a:t>in situazione</a:t>
            </a:r>
            <a:r>
              <a:rPr lang="it-IT" dirty="0"/>
              <a:t>, sulla spinta delle decisioni da assumere e degli accadimenti così come talora inaspettatamente si presentano.</a:t>
            </a:r>
          </a:p>
        </p:txBody>
      </p:sp>
    </p:spTree>
    <p:extLst>
      <p:ext uri="{BB962C8B-B14F-4D97-AF65-F5344CB8AC3E}">
        <p14:creationId xmlns:p14="http://schemas.microsoft.com/office/powerpoint/2010/main" val="600967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EEF07C-B999-7D40-B6F8-81F8171C4C41}"/>
              </a:ext>
            </a:extLst>
          </p:cNvPr>
          <p:cNvSpPr>
            <a:spLocks noGrp="1"/>
          </p:cNvSpPr>
          <p:nvPr>
            <p:ph type="title"/>
          </p:nvPr>
        </p:nvSpPr>
        <p:spPr/>
        <p:txBody>
          <a:bodyPr/>
          <a:lstStyle/>
          <a:p>
            <a:r>
              <a:rPr lang="it-IT" b="1" dirty="0"/>
              <a:t>Modulo 3</a:t>
            </a:r>
            <a:r>
              <a:rPr lang="it-IT" dirty="0"/>
              <a:t/>
            </a:r>
            <a:br>
              <a:rPr lang="it-IT" dirty="0"/>
            </a:br>
            <a:r>
              <a:rPr lang="it-IT" sz="3600" dirty="0"/>
              <a:t>Perché un figlio</a:t>
            </a:r>
            <a:endParaRPr lang="it-IT" dirty="0"/>
          </a:p>
        </p:txBody>
      </p:sp>
      <p:sp>
        <p:nvSpPr>
          <p:cNvPr id="3" name="Segnaposto contenuto 2">
            <a:extLst>
              <a:ext uri="{FF2B5EF4-FFF2-40B4-BE49-F238E27FC236}">
                <a16:creationId xmlns:a16="http://schemas.microsoft.com/office/drawing/2014/main" id="{CF9B830E-16D4-6044-A6B8-DB62995D0444}"/>
              </a:ext>
            </a:extLst>
          </p:cNvPr>
          <p:cNvSpPr>
            <a:spLocks noGrp="1"/>
          </p:cNvSpPr>
          <p:nvPr>
            <p:ph idx="1"/>
          </p:nvPr>
        </p:nvSpPr>
        <p:spPr/>
        <p:txBody>
          <a:bodyPr/>
          <a:lstStyle/>
          <a:p>
            <a:pPr algn="just"/>
            <a:r>
              <a:rPr lang="it-IT" dirty="0"/>
              <a:t>[…] il dolore educa e fa crescere anche migliori, se non è devastante e particolarmente se è accolto con intelligenza e maturità e adeguatamente rivisitato, incastonato in un percorso di luce (che non rifugge dai momenti di penombra e non li teme). </a:t>
            </a:r>
          </a:p>
        </p:txBody>
      </p:sp>
    </p:spTree>
    <p:extLst>
      <p:ext uri="{BB962C8B-B14F-4D97-AF65-F5344CB8AC3E}">
        <p14:creationId xmlns:p14="http://schemas.microsoft.com/office/powerpoint/2010/main" val="352236429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A4E70-7071-8446-842B-C4F6B114D427}"/>
              </a:ext>
            </a:extLst>
          </p:cNvPr>
          <p:cNvSpPr>
            <a:spLocks noGrp="1"/>
          </p:cNvSpPr>
          <p:nvPr>
            <p:ph type="title"/>
          </p:nvPr>
        </p:nvSpPr>
        <p:spPr/>
        <p:txBody>
          <a:bodyPr>
            <a:normAutofit/>
          </a:bodyPr>
          <a:lstStyle/>
          <a:p>
            <a:r>
              <a:rPr lang="it-IT" b="1" dirty="0"/>
              <a:t>Modulo 41</a:t>
            </a:r>
            <a:br>
              <a:rPr lang="it-IT" b="1" dirty="0"/>
            </a:br>
            <a:r>
              <a:rPr lang="it-IT" sz="2700" b="1" dirty="0"/>
              <a:t>Decodificare le informazioni: i bambini, i giovani e i mass – media. il ruolo dei genitori </a:t>
            </a:r>
          </a:p>
        </p:txBody>
      </p:sp>
      <p:sp>
        <p:nvSpPr>
          <p:cNvPr id="3" name="Segnaposto contenuto 2">
            <a:extLst>
              <a:ext uri="{FF2B5EF4-FFF2-40B4-BE49-F238E27FC236}">
                <a16:creationId xmlns:a16="http://schemas.microsoft.com/office/drawing/2014/main" id="{8AA34891-68C8-5B47-B08F-5053C231D002}"/>
              </a:ext>
            </a:extLst>
          </p:cNvPr>
          <p:cNvSpPr>
            <a:spLocks noGrp="1"/>
          </p:cNvSpPr>
          <p:nvPr>
            <p:ph idx="1"/>
          </p:nvPr>
        </p:nvSpPr>
        <p:spPr/>
        <p:txBody>
          <a:bodyPr/>
          <a:lstStyle/>
          <a:p>
            <a:pPr algn="just"/>
            <a:r>
              <a:rPr lang="it-IT" dirty="0"/>
              <a:t>L’</a:t>
            </a:r>
            <a:r>
              <a:rPr lang="it-IT" i="1" dirty="0"/>
              <a:t>emergenza educativa </a:t>
            </a:r>
            <a:r>
              <a:rPr lang="it-IT" dirty="0"/>
              <a:t>del nostro tempo richiede la parola e la decodifica di tutto ciò che ci circonda e ci viene trasmesso. Esige adulti significativi, presenti e preparati. E </a:t>
            </a:r>
            <a:r>
              <a:rPr lang="it-IT" i="1" dirty="0"/>
              <a:t>in primis </a:t>
            </a:r>
            <a:r>
              <a:rPr lang="it-IT" dirty="0"/>
              <a:t>i genitori. E subito dopo gli insegnanti. </a:t>
            </a:r>
          </a:p>
          <a:p>
            <a:pPr algn="just"/>
            <a:r>
              <a:rPr lang="it-IT" dirty="0"/>
              <a:t>Ciò che auspico è la più ampia informazione possibile, ma, al tempo stesso, una robusta e tenace opera d’interpretazione e decodifica dei molti messaggi trasmessi, a favore di un’adeguata e consistente formazione della coscienza critica individuale. Con conseguente beneficio di un Paese e della sua democrazia.</a:t>
            </a:r>
          </a:p>
        </p:txBody>
      </p:sp>
    </p:spTree>
    <p:extLst>
      <p:ext uri="{BB962C8B-B14F-4D97-AF65-F5344CB8AC3E}">
        <p14:creationId xmlns:p14="http://schemas.microsoft.com/office/powerpoint/2010/main" val="376728795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4E378E-0AD7-D342-AA5D-BC7D67B00FAE}"/>
              </a:ext>
            </a:extLst>
          </p:cNvPr>
          <p:cNvSpPr>
            <a:spLocks noGrp="1"/>
          </p:cNvSpPr>
          <p:nvPr>
            <p:ph type="title"/>
          </p:nvPr>
        </p:nvSpPr>
        <p:spPr/>
        <p:txBody>
          <a:bodyPr>
            <a:normAutofit fontScale="90000"/>
          </a:bodyPr>
          <a:lstStyle/>
          <a:p>
            <a:r>
              <a:rPr lang="it-IT" b="1" dirty="0"/>
              <a:t>Modulo 43</a:t>
            </a:r>
            <a:r>
              <a:rPr lang="it-IT" dirty="0"/>
              <a:t/>
            </a:r>
            <a:br>
              <a:rPr lang="it-IT" dirty="0"/>
            </a:br>
            <a:r>
              <a:rPr lang="it-IT" sz="3100" dirty="0"/>
              <a:t>L’educazione alla promessa, l’educazione come promessa</a:t>
            </a:r>
            <a:endParaRPr lang="it-IT" dirty="0"/>
          </a:p>
        </p:txBody>
      </p:sp>
      <p:sp>
        <p:nvSpPr>
          <p:cNvPr id="3" name="Segnaposto contenuto 2">
            <a:extLst>
              <a:ext uri="{FF2B5EF4-FFF2-40B4-BE49-F238E27FC236}">
                <a16:creationId xmlns:a16="http://schemas.microsoft.com/office/drawing/2014/main" id="{BBE230F8-D37A-3D43-846F-DC658D7C187C}"/>
              </a:ext>
            </a:extLst>
          </p:cNvPr>
          <p:cNvSpPr>
            <a:spLocks noGrp="1"/>
          </p:cNvSpPr>
          <p:nvPr>
            <p:ph idx="1"/>
          </p:nvPr>
        </p:nvSpPr>
        <p:spPr/>
        <p:txBody>
          <a:bodyPr>
            <a:normAutofit/>
          </a:bodyPr>
          <a:lstStyle/>
          <a:p>
            <a:pPr algn="just"/>
            <a:r>
              <a:rPr lang="it-IT" sz="2400" dirty="0"/>
              <a:t>I tre grandi verbi dell’azione educativa, in successione e sinergia tra loro, sono volere, potere e dovere. </a:t>
            </a:r>
          </a:p>
        </p:txBody>
      </p:sp>
    </p:spTree>
    <p:extLst>
      <p:ext uri="{BB962C8B-B14F-4D97-AF65-F5344CB8AC3E}">
        <p14:creationId xmlns:p14="http://schemas.microsoft.com/office/powerpoint/2010/main" val="8693099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B3FAD1-FBD4-A44D-BA55-CD8FF37BFC99}"/>
              </a:ext>
            </a:extLst>
          </p:cNvPr>
          <p:cNvSpPr>
            <a:spLocks noGrp="1"/>
          </p:cNvSpPr>
          <p:nvPr>
            <p:ph type="title"/>
          </p:nvPr>
        </p:nvSpPr>
        <p:spPr/>
        <p:txBody>
          <a:bodyPr/>
          <a:lstStyle/>
          <a:p>
            <a:r>
              <a:rPr lang="it-IT" b="1" dirty="0"/>
              <a:t>Modulo 44</a:t>
            </a:r>
            <a:br>
              <a:rPr lang="it-IT" b="1" dirty="0"/>
            </a:br>
            <a:r>
              <a:rPr lang="it-IT" sz="2800" dirty="0"/>
              <a:t>Il tempo in famiglia nel vissuto del bambino</a:t>
            </a:r>
            <a:endParaRPr lang="it-IT" b="1" dirty="0"/>
          </a:p>
        </p:txBody>
      </p:sp>
      <p:sp>
        <p:nvSpPr>
          <p:cNvPr id="3" name="Segnaposto contenuto 2">
            <a:extLst>
              <a:ext uri="{FF2B5EF4-FFF2-40B4-BE49-F238E27FC236}">
                <a16:creationId xmlns:a16="http://schemas.microsoft.com/office/drawing/2014/main" id="{62C34B0B-1F98-474E-B4EC-5245247DCE24}"/>
              </a:ext>
            </a:extLst>
          </p:cNvPr>
          <p:cNvSpPr>
            <a:spLocks noGrp="1"/>
          </p:cNvSpPr>
          <p:nvPr>
            <p:ph idx="1"/>
          </p:nvPr>
        </p:nvSpPr>
        <p:spPr/>
        <p:txBody>
          <a:bodyPr/>
          <a:lstStyle/>
          <a:p>
            <a:pPr algn="just"/>
            <a:r>
              <a:rPr lang="it-IT" dirty="0"/>
              <a:t>Così come la famiglia è un sistema di relazioni, pure il </a:t>
            </a:r>
            <a:r>
              <a:rPr lang="it-IT" i="1" dirty="0"/>
              <a:t>tempo in famiglia e della famiglia </a:t>
            </a:r>
            <a:r>
              <a:rPr lang="it-IT" dirty="0"/>
              <a:t>è un </a:t>
            </a:r>
            <a:r>
              <a:rPr lang="it-IT" i="1" dirty="0"/>
              <a:t>tempo relazionale</a:t>
            </a:r>
            <a:r>
              <a:rPr lang="it-IT" dirty="0"/>
              <a:t>, quale sintesi dei tempi che il padre e la madre dedicano ai figli ( e i genitori tra loro anche in veste di coniugi) e di quelli che i figli passano (e in qualche modo offrono a costoro) con il padre e la madre. </a:t>
            </a:r>
          </a:p>
          <a:p>
            <a:pPr algn="just"/>
            <a:r>
              <a:rPr lang="it-IT" dirty="0"/>
              <a:t>Un tempo relazionale che è anche un tempo vissuto o un vissuto dei tempi trascorsi, che rimangono nella memoria e nei costumi profondi e sociali degli individui. Negli adulti che sono gli eredi dei bambini che sono stati. Tant’è che in numerosissimi approcci terapeutici, la spiegazione di molte condotte recenti viene fatta risalire all’infanzia e si indaga in ordine a quei </a:t>
            </a:r>
            <a:r>
              <a:rPr lang="it-IT" i="1" dirty="0"/>
              <a:t>tempi</a:t>
            </a:r>
            <a:r>
              <a:rPr lang="it-IT" dirty="0"/>
              <a:t>, a quegli spazi e a quelle esperienze lontane.</a:t>
            </a:r>
          </a:p>
        </p:txBody>
      </p:sp>
    </p:spTree>
    <p:extLst>
      <p:ext uri="{BB962C8B-B14F-4D97-AF65-F5344CB8AC3E}">
        <p14:creationId xmlns:p14="http://schemas.microsoft.com/office/powerpoint/2010/main" val="37032658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AA0563-70E3-0847-9E64-5E7FB25A7814}"/>
              </a:ext>
            </a:extLst>
          </p:cNvPr>
          <p:cNvSpPr>
            <a:spLocks noGrp="1"/>
          </p:cNvSpPr>
          <p:nvPr>
            <p:ph type="title"/>
          </p:nvPr>
        </p:nvSpPr>
        <p:spPr/>
        <p:txBody>
          <a:bodyPr/>
          <a:lstStyle/>
          <a:p>
            <a:r>
              <a:rPr lang="it-IT" dirty="0"/>
              <a:t>Il «cosa» e il «quanto»</a:t>
            </a:r>
          </a:p>
        </p:txBody>
      </p:sp>
      <p:sp>
        <p:nvSpPr>
          <p:cNvPr id="3" name="Segnaposto contenuto 2">
            <a:extLst>
              <a:ext uri="{FF2B5EF4-FFF2-40B4-BE49-F238E27FC236}">
                <a16:creationId xmlns:a16="http://schemas.microsoft.com/office/drawing/2014/main" id="{B6921F4D-7B0B-FA4C-AAA3-CEB62964BB73}"/>
              </a:ext>
            </a:extLst>
          </p:cNvPr>
          <p:cNvSpPr>
            <a:spLocks noGrp="1"/>
          </p:cNvSpPr>
          <p:nvPr>
            <p:ph idx="1"/>
          </p:nvPr>
        </p:nvSpPr>
        <p:spPr/>
        <p:txBody>
          <a:bodyPr>
            <a:normAutofit lnSpcReduction="10000"/>
          </a:bodyPr>
          <a:lstStyle/>
          <a:p>
            <a:pPr algn="just"/>
            <a:r>
              <a:rPr lang="it-IT" dirty="0"/>
              <a:t>Il tempo relazionale, però, non può essere solo un tempo qualità, la qualità del tempo che si consuma insieme: il “come”. Non può darsi, infatti, una qualità specie del tempo e degli avvenimenti che l’attraversano e lo riguardano senza la ragionevole e necessaria quantità del tempo occorrente: il “cosa” e il “quanto”.</a:t>
            </a:r>
          </a:p>
          <a:p>
            <a:pPr algn="just"/>
            <a:r>
              <a:rPr lang="it-IT" dirty="0"/>
              <a:t>Si può, ad esempio, ottenere un risultato di eccellenza a scuola senza un preliminare e durevole impegno (di ore) a monte? Così per l’insegnante e così per l’allievo.</a:t>
            </a:r>
          </a:p>
          <a:p>
            <a:pPr algn="just"/>
            <a:r>
              <a:rPr lang="it-IT" dirty="0"/>
              <a:t>Il tempo relazionale in famiglia esige pertanto sia un tempo qualità (caro alle pedagogie e alle psicologie d’assalto degli anni sessanta e immediatamente successivi) sia un tempo quantità: la dimensione della </a:t>
            </a:r>
            <a:r>
              <a:rPr lang="it-IT" i="1" dirty="0"/>
              <a:t>durata</a:t>
            </a:r>
            <a:r>
              <a:rPr lang="it-IT" dirty="0"/>
              <a:t>. </a:t>
            </a:r>
          </a:p>
        </p:txBody>
      </p:sp>
    </p:spTree>
    <p:extLst>
      <p:ext uri="{BB962C8B-B14F-4D97-AF65-F5344CB8AC3E}">
        <p14:creationId xmlns:p14="http://schemas.microsoft.com/office/powerpoint/2010/main" val="299438786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E43AAC-8E83-ED4B-8765-9745D20FBFB6}"/>
              </a:ext>
            </a:extLst>
          </p:cNvPr>
          <p:cNvSpPr>
            <a:spLocks noGrp="1"/>
          </p:cNvSpPr>
          <p:nvPr>
            <p:ph type="title"/>
          </p:nvPr>
        </p:nvSpPr>
        <p:spPr/>
        <p:txBody>
          <a:bodyPr/>
          <a:lstStyle/>
          <a:p>
            <a:r>
              <a:rPr lang="it-IT" dirty="0"/>
              <a:t>La memoria del tempo familiare</a:t>
            </a:r>
          </a:p>
        </p:txBody>
      </p:sp>
      <p:sp>
        <p:nvSpPr>
          <p:cNvPr id="3" name="Segnaposto contenuto 2">
            <a:extLst>
              <a:ext uri="{FF2B5EF4-FFF2-40B4-BE49-F238E27FC236}">
                <a16:creationId xmlns:a16="http://schemas.microsoft.com/office/drawing/2014/main" id="{34C10529-5C16-EC45-A0B9-D9853CC5D876}"/>
              </a:ext>
            </a:extLst>
          </p:cNvPr>
          <p:cNvSpPr>
            <a:spLocks noGrp="1"/>
          </p:cNvSpPr>
          <p:nvPr>
            <p:ph idx="1"/>
          </p:nvPr>
        </p:nvSpPr>
        <p:spPr/>
        <p:txBody>
          <a:bodyPr/>
          <a:lstStyle/>
          <a:p>
            <a:pPr algn="just"/>
            <a:r>
              <a:rPr lang="it-IT" dirty="0"/>
              <a:t>[…] avere la memoria di un tempo familiare positivamente vissuto rappresenta la premessa per i tanti e lunghi tempi da costruire e conservare, da adulti, con sapienza e amore.</a:t>
            </a:r>
          </a:p>
        </p:txBody>
      </p:sp>
    </p:spTree>
    <p:extLst>
      <p:ext uri="{BB962C8B-B14F-4D97-AF65-F5344CB8AC3E}">
        <p14:creationId xmlns:p14="http://schemas.microsoft.com/office/powerpoint/2010/main" val="718116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B56C4-851D-3C41-8A49-A4EB967D0319}"/>
              </a:ext>
            </a:extLst>
          </p:cNvPr>
          <p:cNvSpPr>
            <a:spLocks noGrp="1"/>
          </p:cNvSpPr>
          <p:nvPr>
            <p:ph type="title"/>
          </p:nvPr>
        </p:nvSpPr>
        <p:spPr/>
        <p:txBody>
          <a:bodyPr/>
          <a:lstStyle/>
          <a:p>
            <a:r>
              <a:rPr lang="it-IT" sz="3600" b="1" dirty="0"/>
              <a:t>Modulo 45</a:t>
            </a:r>
            <a:r>
              <a:rPr lang="it-IT" sz="3600" dirty="0"/>
              <a:t/>
            </a:r>
            <a:br>
              <a:rPr lang="it-IT" sz="3600" dirty="0"/>
            </a:br>
            <a:r>
              <a:rPr lang="it-IT" sz="3200" dirty="0"/>
              <a:t>Come scegliere un lavoro</a:t>
            </a:r>
            <a:endParaRPr lang="it-IT" dirty="0"/>
          </a:p>
        </p:txBody>
      </p:sp>
      <p:sp>
        <p:nvSpPr>
          <p:cNvPr id="3" name="Segnaposto contenuto 2">
            <a:extLst>
              <a:ext uri="{FF2B5EF4-FFF2-40B4-BE49-F238E27FC236}">
                <a16:creationId xmlns:a16="http://schemas.microsoft.com/office/drawing/2014/main" id="{0298102A-5D9F-7242-A654-E9486E77FE0A}"/>
              </a:ext>
            </a:extLst>
          </p:cNvPr>
          <p:cNvSpPr>
            <a:spLocks noGrp="1"/>
          </p:cNvSpPr>
          <p:nvPr>
            <p:ph idx="1"/>
          </p:nvPr>
        </p:nvSpPr>
        <p:spPr/>
        <p:txBody>
          <a:bodyPr>
            <a:normAutofit lnSpcReduction="10000"/>
          </a:bodyPr>
          <a:lstStyle/>
          <a:p>
            <a:pPr algn="just"/>
            <a:r>
              <a:rPr lang="it-IT" dirty="0"/>
              <a:t>[…] il lavoro oggi, per molti aspetti, è “quasi un matrimonio”, se non addirittura più stabile e tale da accompagnarci per tutta la vita produttiva. O almeno per il periodo più sano dell’esistenza. Non si può quindi assolvere, per troppi anni, a un ruolo che non piace!</a:t>
            </a:r>
          </a:p>
          <a:p>
            <a:pPr algn="just"/>
            <a:r>
              <a:rPr lang="it-IT" dirty="0"/>
              <a:t>Ma bisogna stare attenti che le motivazioni siano davvero autentiche e non indotte dai genitori, dal consumismo, dai tanti miti del benessere e del successo o quale frutto di manipolazioni. </a:t>
            </a:r>
          </a:p>
          <a:p>
            <a:pPr algn="just"/>
            <a:r>
              <a:rPr lang="it-IT" dirty="0"/>
              <a:t>Le motivazioni devono essere soltanto e squisitamente </a:t>
            </a:r>
            <a:r>
              <a:rPr lang="it-IT" i="1" dirty="0"/>
              <a:t>individuali</a:t>
            </a:r>
            <a:r>
              <a:rPr lang="it-IT" dirty="0"/>
              <a:t>, concrete e auspicabilmente connesse con la possibilità della </a:t>
            </a:r>
            <a:r>
              <a:rPr lang="it-IT" i="1" dirty="0"/>
              <a:t>durata</a:t>
            </a:r>
            <a:r>
              <a:rPr lang="it-IT" dirty="0"/>
              <a:t>: “scelgo quello</a:t>
            </a:r>
            <a:r>
              <a:rPr lang="it-IT" i="1" dirty="0"/>
              <a:t> </a:t>
            </a:r>
            <a:r>
              <a:rPr lang="it-IT" dirty="0"/>
              <a:t>studio e quel lavoro perché li voglio per me e li desidero praticare e mantenere almeno per un lungo o lunghissimo periodo di tempo”.</a:t>
            </a:r>
          </a:p>
        </p:txBody>
      </p:sp>
    </p:spTree>
    <p:extLst>
      <p:ext uri="{BB962C8B-B14F-4D97-AF65-F5344CB8AC3E}">
        <p14:creationId xmlns:p14="http://schemas.microsoft.com/office/powerpoint/2010/main" val="229854385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81911A-CE8F-E44A-BC30-A2EAA09D9552}"/>
              </a:ext>
            </a:extLst>
          </p:cNvPr>
          <p:cNvSpPr>
            <a:spLocks noGrp="1"/>
          </p:cNvSpPr>
          <p:nvPr>
            <p:ph type="title"/>
          </p:nvPr>
        </p:nvSpPr>
        <p:spPr/>
        <p:txBody>
          <a:bodyPr>
            <a:normAutofit fontScale="90000"/>
          </a:bodyPr>
          <a:lstStyle/>
          <a:p>
            <a:r>
              <a:rPr lang="it-IT" b="1" dirty="0"/>
              <a:t>Modulo 46</a:t>
            </a:r>
            <a:r>
              <a:rPr lang="it-IT" dirty="0"/>
              <a:t/>
            </a:r>
            <a:br>
              <a:rPr lang="it-IT" dirty="0"/>
            </a:br>
            <a:r>
              <a:rPr lang="it-IT" sz="3100" dirty="0"/>
              <a:t>La Pedagogia deve essere profetica:</a:t>
            </a:r>
            <a:br>
              <a:rPr lang="it-IT" sz="3100" dirty="0"/>
            </a:br>
            <a:r>
              <a:rPr lang="it-IT" sz="3100" dirty="0"/>
              <a:t>si educa per oggi guardando al domani</a:t>
            </a:r>
            <a:br>
              <a:rPr lang="it-IT" sz="3100" dirty="0"/>
            </a:br>
            <a:endParaRPr lang="it-IT" dirty="0"/>
          </a:p>
        </p:txBody>
      </p:sp>
      <p:sp>
        <p:nvSpPr>
          <p:cNvPr id="3" name="Segnaposto contenuto 2">
            <a:extLst>
              <a:ext uri="{FF2B5EF4-FFF2-40B4-BE49-F238E27FC236}">
                <a16:creationId xmlns:a16="http://schemas.microsoft.com/office/drawing/2014/main" id="{CDAB0578-2A10-6C46-A4E1-9B06E1A4BE9A}"/>
              </a:ext>
            </a:extLst>
          </p:cNvPr>
          <p:cNvSpPr>
            <a:spLocks noGrp="1"/>
          </p:cNvSpPr>
          <p:nvPr>
            <p:ph idx="1"/>
          </p:nvPr>
        </p:nvSpPr>
        <p:spPr/>
        <p:txBody>
          <a:bodyPr/>
          <a:lstStyle/>
          <a:p>
            <a:pPr algn="just"/>
            <a:r>
              <a:rPr lang="it-IT" dirty="0"/>
              <a:t>Il compito della pedagogia non è soltanto quello di interpretare e classificare  le dinamiche e i rapporti educativi, l’educazione nel suo complesso, così come si sono dati e configurati, ma anche, e direi quasi “per assurdo”, di prevedere soprattutto l’educazione a venire. </a:t>
            </a:r>
          </a:p>
        </p:txBody>
      </p:sp>
    </p:spTree>
    <p:extLst>
      <p:ext uri="{BB962C8B-B14F-4D97-AF65-F5344CB8AC3E}">
        <p14:creationId xmlns:p14="http://schemas.microsoft.com/office/powerpoint/2010/main" val="412209399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B2F2C-1BC7-5448-871D-223DAA6ACE68}"/>
              </a:ext>
            </a:extLst>
          </p:cNvPr>
          <p:cNvSpPr>
            <a:spLocks noGrp="1"/>
          </p:cNvSpPr>
          <p:nvPr>
            <p:ph type="title"/>
          </p:nvPr>
        </p:nvSpPr>
        <p:spPr/>
        <p:txBody>
          <a:bodyPr/>
          <a:lstStyle/>
          <a:p>
            <a:r>
              <a:rPr lang="it-IT" dirty="0"/>
              <a:t>Sapere </a:t>
            </a:r>
            <a:r>
              <a:rPr lang="it-IT" i="1" dirty="0"/>
              <a:t>dove va l’educazione</a:t>
            </a:r>
          </a:p>
        </p:txBody>
      </p:sp>
      <p:sp>
        <p:nvSpPr>
          <p:cNvPr id="3" name="Segnaposto contenuto 2">
            <a:extLst>
              <a:ext uri="{FF2B5EF4-FFF2-40B4-BE49-F238E27FC236}">
                <a16:creationId xmlns:a16="http://schemas.microsoft.com/office/drawing/2014/main" id="{03B2E854-3951-7F41-B00E-8ABFD0F071C1}"/>
              </a:ext>
            </a:extLst>
          </p:cNvPr>
          <p:cNvSpPr>
            <a:spLocks noGrp="1"/>
          </p:cNvSpPr>
          <p:nvPr>
            <p:ph idx="1"/>
          </p:nvPr>
        </p:nvSpPr>
        <p:spPr/>
        <p:txBody>
          <a:bodyPr/>
          <a:lstStyle/>
          <a:p>
            <a:pPr algn="just"/>
            <a:r>
              <a:rPr lang="it-IT" dirty="0"/>
              <a:t>Il pedagogista, alla stregua dell’educatore, deve sapere </a:t>
            </a:r>
            <a:r>
              <a:rPr lang="it-IT" i="1" dirty="0"/>
              <a:t>dove va l’educazione</a:t>
            </a:r>
            <a:r>
              <a:rPr lang="it-IT" dirty="0"/>
              <a:t>, verso quali orizzonti di senso e di significato (che piacciano o meno, tutti o in parte, che siano interamente condivisibili oppure non apprezzabili) si rivolgono la società, l’economia e la politica e quale sia la probabile incidenza tanto dell’imprevisto quanto dell’eventuale correzione di rotta che può essere agita nel breve, medio e lungo periodo.</a:t>
            </a:r>
          </a:p>
          <a:p>
            <a:pPr algn="just"/>
            <a:endParaRPr lang="it-IT" dirty="0"/>
          </a:p>
        </p:txBody>
      </p:sp>
    </p:spTree>
    <p:extLst>
      <p:ext uri="{BB962C8B-B14F-4D97-AF65-F5344CB8AC3E}">
        <p14:creationId xmlns:p14="http://schemas.microsoft.com/office/powerpoint/2010/main" val="82564989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31CD26-F1CC-0B4F-8350-F2A7768EAF46}"/>
              </a:ext>
            </a:extLst>
          </p:cNvPr>
          <p:cNvSpPr>
            <a:spLocks noGrp="1"/>
          </p:cNvSpPr>
          <p:nvPr>
            <p:ph type="title"/>
          </p:nvPr>
        </p:nvSpPr>
        <p:spPr/>
        <p:txBody>
          <a:bodyPr/>
          <a:lstStyle/>
          <a:p>
            <a:r>
              <a:rPr lang="it-IT" dirty="0"/>
              <a:t>Calcolare ogni mossa</a:t>
            </a:r>
            <a:br>
              <a:rPr lang="it-IT" dirty="0"/>
            </a:br>
            <a:r>
              <a:rPr lang="it-IT" i="1" dirty="0"/>
              <a:t>in prospettiva</a:t>
            </a:r>
          </a:p>
        </p:txBody>
      </p:sp>
      <p:sp>
        <p:nvSpPr>
          <p:cNvPr id="3" name="Segnaposto contenuto 2">
            <a:extLst>
              <a:ext uri="{FF2B5EF4-FFF2-40B4-BE49-F238E27FC236}">
                <a16:creationId xmlns:a16="http://schemas.microsoft.com/office/drawing/2014/main" id="{AE3D175D-EFAC-234A-A3A7-9701F38AB93E}"/>
              </a:ext>
            </a:extLst>
          </p:cNvPr>
          <p:cNvSpPr>
            <a:spLocks noGrp="1"/>
          </p:cNvSpPr>
          <p:nvPr>
            <p:ph idx="1"/>
          </p:nvPr>
        </p:nvSpPr>
        <p:spPr/>
        <p:txBody>
          <a:bodyPr>
            <a:normAutofit fontScale="85000" lnSpcReduction="10000"/>
          </a:bodyPr>
          <a:lstStyle/>
          <a:p>
            <a:pPr algn="just"/>
            <a:r>
              <a:rPr lang="it-IT" dirty="0"/>
              <a:t>In questo stesso senso la pedagogia medesima, nelle figure dei suoi scienziati, muove </a:t>
            </a:r>
            <a:r>
              <a:rPr lang="it-IT" i="1" dirty="0"/>
              <a:t>costantemente </a:t>
            </a:r>
            <a:r>
              <a:rPr lang="it-IT" dirty="0"/>
              <a:t>gli occhi </a:t>
            </a:r>
            <a:r>
              <a:rPr lang="it-IT" i="1" dirty="0"/>
              <a:t>dall’oggi al domani </a:t>
            </a:r>
            <a:r>
              <a:rPr lang="it-IT" dirty="0"/>
              <a:t>e controlla il possibile percorso educativo totale, diagnostica il presente, ipotizza il futuro (con le regole dell’inferenza e della prevedibilità) e calcola ogni mossa </a:t>
            </a:r>
            <a:r>
              <a:rPr lang="it-IT" i="1" dirty="0"/>
              <a:t>in prospettiva</a:t>
            </a:r>
            <a:r>
              <a:rPr lang="it-IT" dirty="0"/>
              <a:t>. Non rifugge dall’imprevisto, lo quantifica e lo esamina, lo accoglie anzi e lo traduce, laddove necessario, da negativo in positivo. Ogni caduta, ad esempio, anche la più dolorosa, è presagio e premessa di un esito individuale umanamente più ricco e migliore, sicuramente più saggio. I grandi uomini e le grandi donne sono passati, infatti, attraverso “le grandi tribolazioni” e le molte prove e da queste hanno imparato ad “amare” </a:t>
            </a:r>
            <a:r>
              <a:rPr lang="it-IT" i="1" dirty="0"/>
              <a:t>comunque </a:t>
            </a:r>
            <a:r>
              <a:rPr lang="it-IT" dirty="0"/>
              <a:t>sé e l’altro, a non giudicare o pregiudicare, a essere più grati ai propri errori che non alla fortuna improvvisa e talora immeritata, per poter dire infine, con Publio Terenzio Afro, “nulla di ciò che è umano mi è estraneo”. Così come il dover dimettere proprio quelle teorie che si riteneva di poter asserire con maggiore certezza.</a:t>
            </a:r>
          </a:p>
        </p:txBody>
      </p:sp>
    </p:spTree>
    <p:extLst>
      <p:ext uri="{BB962C8B-B14F-4D97-AF65-F5344CB8AC3E}">
        <p14:creationId xmlns:p14="http://schemas.microsoft.com/office/powerpoint/2010/main" val="138293882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DCDDB-F84C-FF40-9B6A-95B65ACF9BB2}"/>
              </a:ext>
            </a:extLst>
          </p:cNvPr>
          <p:cNvSpPr>
            <a:spLocks noGrp="1"/>
          </p:cNvSpPr>
          <p:nvPr>
            <p:ph type="title"/>
          </p:nvPr>
        </p:nvSpPr>
        <p:spPr/>
        <p:txBody>
          <a:bodyPr/>
          <a:lstStyle/>
          <a:p>
            <a:r>
              <a:rPr lang="it-IT" b="1" dirty="0"/>
              <a:t>Modulo 49</a:t>
            </a:r>
            <a:br>
              <a:rPr lang="it-IT" b="1" dirty="0"/>
            </a:br>
            <a:r>
              <a:rPr lang="it-IT" sz="3600" dirty="0"/>
              <a:t>I perché dei bambini</a:t>
            </a:r>
            <a:endParaRPr lang="it-IT" dirty="0"/>
          </a:p>
        </p:txBody>
      </p:sp>
      <p:sp>
        <p:nvSpPr>
          <p:cNvPr id="3" name="Segnaposto contenuto 2">
            <a:extLst>
              <a:ext uri="{FF2B5EF4-FFF2-40B4-BE49-F238E27FC236}">
                <a16:creationId xmlns:a16="http://schemas.microsoft.com/office/drawing/2014/main" id="{8332AC58-435B-D249-921F-C48E046CC729}"/>
              </a:ext>
            </a:extLst>
          </p:cNvPr>
          <p:cNvSpPr>
            <a:spLocks noGrp="1"/>
          </p:cNvSpPr>
          <p:nvPr>
            <p:ph idx="1"/>
          </p:nvPr>
        </p:nvSpPr>
        <p:spPr/>
        <p:txBody>
          <a:bodyPr/>
          <a:lstStyle/>
          <a:p>
            <a:pPr algn="just"/>
            <a:r>
              <a:rPr lang="it-IT" dirty="0"/>
              <a:t>Sono la loro maniera di entrare nel mondo e impossessarsene, di conoscerlo e iniziare a conviverci. </a:t>
            </a:r>
          </a:p>
          <a:p>
            <a:pPr algn="just"/>
            <a:r>
              <a:rPr lang="it-IT" dirty="0"/>
              <a:t>[…] è </a:t>
            </a:r>
            <a:r>
              <a:rPr lang="it-IT" i="1" dirty="0"/>
              <a:t>indispensabile </a:t>
            </a:r>
            <a:r>
              <a:rPr lang="it-IT" dirty="0"/>
              <a:t>che i genitori, i nonni, gli insegnanti, gli educatori in genere si attrezzino a corrispondervi con sollecitudine e perizia, con pazienza e verità, senza offrire loro risposte parziali o eccessive, incomprensibili o menzognere, ma, con un linguaggio e con esempi adatti all’età  dei  richiedenti, dar loro l’informazione cercata […].</a:t>
            </a:r>
          </a:p>
          <a:p>
            <a:pPr algn="just"/>
            <a:r>
              <a:rPr lang="it-IT" dirty="0"/>
              <a:t>E nulla toglie, ad esempio, che l’adulto di turno, coinvolto in una domanda specifica, la giri invece all’adulto che ne sa davvero di più, […] all’insegnante, ecc.</a:t>
            </a:r>
          </a:p>
        </p:txBody>
      </p:sp>
    </p:spTree>
    <p:extLst>
      <p:ext uri="{BB962C8B-B14F-4D97-AF65-F5344CB8AC3E}">
        <p14:creationId xmlns:p14="http://schemas.microsoft.com/office/powerpoint/2010/main" val="3048740410"/>
      </p:ext>
    </p:extLst>
  </p:cSld>
  <p:clrMapOvr>
    <a:masterClrMapping/>
  </p:clrMapOvr>
</p:sld>
</file>

<file path=ppt/theme/theme1.xml><?xml version="1.0" encoding="utf-8"?>
<a:theme xmlns:a="http://schemas.openxmlformats.org/drawingml/2006/main" name="Atlante">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Atlante</Template>
  <TotalTime>631</TotalTime>
  <Words>12590</Words>
  <Application>Microsoft Office PowerPoint</Application>
  <PresentationFormat>Widescreen</PresentationFormat>
  <Paragraphs>369</Paragraphs>
  <Slides>126</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126</vt:i4>
      </vt:variant>
    </vt:vector>
  </HeadingPairs>
  <TitlesOfParts>
    <vt:vector size="131" baseType="lpstr">
      <vt:lpstr>Calibri</vt:lpstr>
      <vt:lpstr>Calibri Light</vt:lpstr>
      <vt:lpstr>Rockwell</vt:lpstr>
      <vt:lpstr>Wingdings</vt:lpstr>
      <vt:lpstr>Atlante</vt:lpstr>
      <vt:lpstr>Il coraggio di educare Il valore della testimonianza</vt:lpstr>
      <vt:lpstr>Premessa: un libro di pedagogia per tutti</vt:lpstr>
      <vt:lpstr>La pedagogia popolare</vt:lpstr>
      <vt:lpstr>La prudenza è una variante del coraggio</vt:lpstr>
      <vt:lpstr>Modulo 1 Educare è testimoniare</vt:lpstr>
      <vt:lpstr>L’identificazione</vt:lpstr>
      <vt:lpstr>Un sistema di scelte</vt:lpstr>
      <vt:lpstr>Modulo 2 Il conflitto di interessi</vt:lpstr>
      <vt:lpstr>Modulo 3 Perché un figlio</vt:lpstr>
      <vt:lpstr>Modulo 4 Il coraggio di educare e educare al coraggio</vt:lpstr>
      <vt:lpstr>Accogliere le proprie fragilità</vt:lpstr>
      <vt:lpstr>Modulo 5.1 I fini dell’educazione: educare alla libertà</vt:lpstr>
      <vt:lpstr>Libertà «pesante» e libertà «pensante»</vt:lpstr>
      <vt:lpstr>La libertà è un rischio?</vt:lpstr>
      <vt:lpstr>Modulo 5.2 I fini dell’educazione: educare alla responsabilità </vt:lpstr>
      <vt:lpstr>Modulo 5.3 I fini dell’educazione: educare all’autonomia </vt:lpstr>
      <vt:lpstr>Libertà e arbitrio, autosufficienza e a utonomia</vt:lpstr>
      <vt:lpstr>L’esperienza della democrazia</vt:lpstr>
      <vt:lpstr>Se non si è diritti non si è autonomi</vt:lpstr>
      <vt:lpstr>Modulo 6 Vivere è decidere: il ruolo della scelta </vt:lpstr>
      <vt:lpstr>«voglio riuscire» o  «non voglio riuscire»</vt:lpstr>
      <vt:lpstr>Modulo 7 Babbo Natale non esiste e nemmeno la Befana</vt:lpstr>
      <vt:lpstr>La condizione per ricevere il dono</vt:lpstr>
      <vt:lpstr>Modulo 8 Il tempo quantità e il tempo qualità nell’educazione</vt:lpstr>
      <vt:lpstr>Un tempo disteso</vt:lpstr>
      <vt:lpstr>Una progettazione articolata e armonica</vt:lpstr>
      <vt:lpstr>Il tempo che occorre</vt:lpstr>
      <vt:lpstr>Modulo 9 Un figlio «uovo fritto» o «soufflè»?</vt:lpstr>
      <vt:lpstr>Modulo 10 La comunicazione a tutto campo</vt:lpstr>
      <vt:lpstr>Primo «tema»</vt:lpstr>
      <vt:lpstr>I primi due assiomi</vt:lpstr>
      <vt:lpstr>Il terzo assioma</vt:lpstr>
      <vt:lpstr>Il quarto assioma</vt:lpstr>
      <vt:lpstr>Il quinto assioma</vt:lpstr>
      <vt:lpstr>Punteggiatura della sequenza di eventi</vt:lpstr>
      <vt:lpstr>Secondo «tema»</vt:lpstr>
      <vt:lpstr>Conferma e rifiuto</vt:lpstr>
      <vt:lpstr>Possibile eccesso di narcisismo</vt:lpstr>
      <vt:lpstr>Essere etichettati</vt:lpstr>
      <vt:lpstr>Convincersi di non valere</vt:lpstr>
      <vt:lpstr>Forme di disconferma</vt:lpstr>
      <vt:lpstr>Terzo «tema»</vt:lpstr>
      <vt:lpstr>Proprietà formali e operative</vt:lpstr>
      <vt:lpstr>Trasformazione della relazione</vt:lpstr>
      <vt:lpstr>Modulo 11 Sinceri ma non brutali</vt:lpstr>
      <vt:lpstr>L’analisi transazionale</vt:lpstr>
      <vt:lpstr>Contenuto e relazione</vt:lpstr>
      <vt:lpstr>Modulo 13 Educare alla fiducia critica</vt:lpstr>
      <vt:lpstr>Modulo 14 Educare all’intimità</vt:lpstr>
      <vt:lpstr>Sensazioni e sentimenti</vt:lpstr>
      <vt:lpstr>Essere sano, pensare, fare parte</vt:lpstr>
      <vt:lpstr>Essere se stessi</vt:lpstr>
      <vt:lpstr>Avere l’età, avere successo</vt:lpstr>
      <vt:lpstr>Stare vicino agli altri</vt:lpstr>
      <vt:lpstr>Forme di intimità</vt:lpstr>
      <vt:lpstr>Modulo 16 Il ruolo della formazione </vt:lpstr>
      <vt:lpstr>Pedagogia «sperimentale»</vt:lpstr>
      <vt:lpstr>Modulo 17 A scuola si educa e non si istruisce soltanto</vt:lpstr>
      <vt:lpstr>La scuola «laboratorio»</vt:lpstr>
      <vt:lpstr>Modulo 19 Il genitore «quasi perfetto», il partner «quasi perfetto», il figlio «quasi perfetto», il docente «quasi perfetto» </vt:lpstr>
      <vt:lpstr>Quattro paghe per un lesso</vt:lpstr>
      <vt:lpstr>Un «giudizio» non è certo la fine del mondo</vt:lpstr>
      <vt:lpstr>Modulo 20 Questa società non è ancora una società umana </vt:lpstr>
      <vt:lpstr>Modulo 22 Saper chiedere aiuto</vt:lpstr>
      <vt:lpstr>Modulo 23 Non voler salvare il mondo:  perché la vittima e perché il persecutore               </vt:lpstr>
      <vt:lpstr>Modulo 27 Per educare un bambino: guardarlo negli occhi</vt:lpstr>
      <vt:lpstr>«Tu per me non esisisti»</vt:lpstr>
      <vt:lpstr>Asse portante di ogni rapporto democratico </vt:lpstr>
      <vt:lpstr>Educazione come sistema di permessi</vt:lpstr>
      <vt:lpstr>Tre grandi regole educative</vt:lpstr>
      <vt:lpstr>Modulo 28 I matrimoni che durano non sono quelli senza problemi</vt:lpstr>
      <vt:lpstr>Disporre degli strumenti idonei</vt:lpstr>
      <vt:lpstr>Modulo 29 I giovani hanno paura dei legami stabili </vt:lpstr>
      <vt:lpstr>Modulo 30 Non aver paura delle crisi né averne vergogna</vt:lpstr>
      <vt:lpstr>Una linea retta non è possibile</vt:lpstr>
      <vt:lpstr>Modulo 33 I figli non ci appartengono: i figli vanno via</vt:lpstr>
      <vt:lpstr>Modulo 34 Perché i figli non se ne devono andare, non se ne vogliono andare, non se ne possono andare </vt:lpstr>
      <vt:lpstr>Modulo 35 L’identità sessuale e il ruolo dei genitori </vt:lpstr>
      <vt:lpstr>Influenza positiva o negativa</vt:lpstr>
      <vt:lpstr>Il viaggio dell’identità</vt:lpstr>
      <vt:lpstr>Da soldato a Maresciallo</vt:lpstr>
      <vt:lpstr>La fase edipica</vt:lpstr>
      <vt:lpstr>Modulo 38 Il rischio nell’educazione: il ruolo dell’imprevisto</vt:lpstr>
      <vt:lpstr>Modulo 39 Educare alla morte, educare alla vita</vt:lpstr>
      <vt:lpstr>Modulo 40 La famiglia come palestra di democrazia: il rispetto di sé e dell’altro</vt:lpstr>
      <vt:lpstr>La democrazia in famiglia</vt:lpstr>
      <vt:lpstr>Garanzia della libertà</vt:lpstr>
      <vt:lpstr>Pedagogia delle famiglie</vt:lpstr>
      <vt:lpstr>La vita è fatica</vt:lpstr>
      <vt:lpstr>Modulo 41 Decodificare le informazioni: i bambini, i giovani e i mass – media. il ruolo dei genitori </vt:lpstr>
      <vt:lpstr>Modulo 43 L’educazione alla promessa, l’educazione come promessa</vt:lpstr>
      <vt:lpstr>Modulo 44 Il tempo in famiglia nel vissuto del bambino</vt:lpstr>
      <vt:lpstr>Il «cosa» e il «quanto»</vt:lpstr>
      <vt:lpstr>La memoria del tempo familiare</vt:lpstr>
      <vt:lpstr>Modulo 45 Come scegliere un lavoro</vt:lpstr>
      <vt:lpstr>Modulo 46 La Pedagogia deve essere profetica: si educa per oggi guardando al domani </vt:lpstr>
      <vt:lpstr>Sapere dove va l’educazione</vt:lpstr>
      <vt:lpstr>Calcolare ogni mossa in prospettiva</vt:lpstr>
      <vt:lpstr>Modulo 49 I perché dei bambini</vt:lpstr>
      <vt:lpstr>Modulo 50 Il dialogo scuola-famiglia</vt:lpstr>
      <vt:lpstr>Modulo 51 La non colpevolizzazione dei genitori</vt:lpstr>
      <vt:lpstr>Occuparsi o meno dei genitori</vt:lpstr>
      <vt:lpstr>La manifestazione di un bisogno</vt:lpstr>
      <vt:lpstr>Influire sulla condotta dell’educatore</vt:lpstr>
      <vt:lpstr>Considerare l’intero sistema individuo-ambiente</vt:lpstr>
      <vt:lpstr>Adattare l’ambiente al bambino</vt:lpstr>
      <vt:lpstr>Modulo 52 Il comportamento di ruolo</vt:lpstr>
      <vt:lpstr>Modulo 53 Perché studiare</vt:lpstr>
      <vt:lpstr>Modulo 59 Vivere e avere coraggio</vt:lpstr>
      <vt:lpstr>Modulo 61 La “favola” dell’uomo e della donna         (dalla nascita alla morte, per l’unica vita che si ha) </vt:lpstr>
      <vt:lpstr>Attese, regole, tabù…</vt:lpstr>
      <vt:lpstr>Chiamerò «chi voglio»</vt:lpstr>
      <vt:lpstr>Speriamo di farcela!</vt:lpstr>
      <vt:lpstr>Diventare grande</vt:lpstr>
      <vt:lpstr>Accontentare gli adulti</vt:lpstr>
      <vt:lpstr>Papà</vt:lpstr>
      <vt:lpstr>I grandi a volte sono incomprensibili</vt:lpstr>
      <vt:lpstr>Farò il buon sempre!</vt:lpstr>
      <vt:lpstr>Cosa potevo fare di diverso?</vt:lpstr>
      <vt:lpstr>I primi via libera</vt:lpstr>
      <vt:lpstr>Innamoramenti, compiti, vacanze…</vt:lpstr>
      <vt:lpstr>Sono diventato grande anche io</vt:lpstr>
      <vt:lpstr>Gli altri non mi fanno più paura</vt:lpstr>
      <vt:lpstr>Educazione e «promesse di bene»</vt:lpstr>
      <vt:lpstr>Presumo di essermela cavata</vt:lpstr>
      <vt:lpstr>Modulo 62 Educare è comunicare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coraggio di educare Il valore della testimonianza</dc:title>
  <dc:creator>t.farina@unimc.it</dc:creator>
  <cp:lastModifiedBy>Admin</cp:lastModifiedBy>
  <cp:revision>50</cp:revision>
  <cp:lastPrinted>2021-09-28T20:09:07Z</cp:lastPrinted>
  <dcterms:created xsi:type="dcterms:W3CDTF">2021-09-28T09:42:21Z</dcterms:created>
  <dcterms:modified xsi:type="dcterms:W3CDTF">2023-09-04T08:00:29Z</dcterms:modified>
</cp:coreProperties>
</file>