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17" name="Segnaposto piè di pagina 16"/>
          <p:cNvSpPr>
            <a:spLocks noGrp="1"/>
          </p:cNvSpPr>
          <p:nvPr>
            <p:ph type="ftr" sz="quarter" idx="11"/>
          </p:nvPr>
        </p:nvSpPr>
        <p:spPr/>
        <p:txBody>
          <a:bodyPr/>
          <a:lstStyle/>
          <a:p>
            <a:endParaRPr lang="it-IT"/>
          </a:p>
        </p:txBody>
      </p:sp>
      <p:sp>
        <p:nvSpPr>
          <p:cNvPr id="7" name="Connettore 1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8" name="Tito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36B5F80-6B74-4675-B5E2-A4084B017A61}"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6915912" y="3009901"/>
            <a:ext cx="457200" cy="441325"/>
          </a:xfrm>
        </p:spPr>
        <p:txBody>
          <a:bodyPr/>
          <a:lstStyle/>
          <a:p>
            <a:fld id="{036B5F80-6B74-4675-B5E2-A4084B017A61}" type="slidenum">
              <a:rPr lang="it-IT" smtClean="0"/>
              <a:pPr/>
              <a:t>‹N›</a:t>
            </a:fld>
            <a:endParaRPr lang="it-IT"/>
          </a:p>
        </p:txBody>
      </p:sp>
      <p:sp>
        <p:nvSpPr>
          <p:cNvPr id="3" name="Segnaposto testo verticale 2"/>
          <p:cNvSpPr>
            <a:spLocks noGrp="1"/>
          </p:cNvSpPr>
          <p:nvPr>
            <p:ph type="body" orient="vert" idx="1"/>
          </p:nvPr>
        </p:nvSpPr>
        <p:spPr>
          <a:xfrm>
            <a:off x="304800" y="304800"/>
            <a:ext cx="6553200" cy="5821366"/>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5" name="Segnaposto piè di pagina 4"/>
          <p:cNvSpPr>
            <a:spLocks noGrp="1"/>
          </p:cNvSpPr>
          <p:nvPr>
            <p:ph type="ftr" sz="quarter" idx="11"/>
          </p:nvPr>
        </p:nvSpPr>
        <p:spPr/>
        <p:txBody>
          <a:bodyPr/>
          <a:lstStyle/>
          <a:p>
            <a:endParaRPr lang="it-IT"/>
          </a:p>
        </p:txBody>
      </p:sp>
      <p:sp>
        <p:nvSpPr>
          <p:cNvPr id="2" name="Titolo verticale 1"/>
          <p:cNvSpPr>
            <a:spLocks noGrp="1"/>
          </p:cNvSpPr>
          <p:nvPr>
            <p:ph type="title" orient="vert"/>
          </p:nvPr>
        </p:nvSpPr>
        <p:spPr>
          <a:xfrm>
            <a:off x="7391400" y="304801"/>
            <a:ext cx="1447800" cy="5851525"/>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a:xfrm>
            <a:off x="4361688" y="1026372"/>
            <a:ext cx="457200" cy="441325"/>
          </a:xfrm>
        </p:spPr>
        <p:txBody>
          <a:bodyPr/>
          <a:lstStyle/>
          <a:p>
            <a:fld id="{036B5F80-6B74-4675-B5E2-A4084B017A61}" type="slidenum">
              <a:rPr lang="it-IT" smtClean="0"/>
              <a:pPr/>
              <a:t>‹N›</a:t>
            </a:fld>
            <a:endParaRPr lang="it-IT"/>
          </a:p>
        </p:txBody>
      </p:sp>
      <p:sp>
        <p:nvSpPr>
          <p:cNvPr id="8" name="Segnaposto contenuto 7"/>
          <p:cNvSpPr>
            <a:spLocks noGrp="1"/>
          </p:cNvSpPr>
          <p:nvPr>
            <p:ph sz="quarter" idx="1"/>
          </p:nvPr>
        </p:nvSpPr>
        <p:spPr>
          <a:xfrm>
            <a:off x="301752" y="1527048"/>
            <a:ext cx="850392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it-IT"/>
          </a:p>
        </p:txBody>
      </p:sp>
      <p:sp>
        <p:nvSpPr>
          <p:cNvPr id="4" name="Segnaposto data 3"/>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8" name="Connettore 1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2" name="Tito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1752" y="228600"/>
            <a:ext cx="8534400" cy="758952"/>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5791200" y="6409944"/>
            <a:ext cx="3044952" cy="365760"/>
          </a:xfrm>
        </p:spPr>
        <p:txBody>
          <a:bodyPr/>
          <a:lstStyle/>
          <a:p>
            <a:fld id="{CFE39CAF-A0E4-4B47-AA34-DE70ED2EF7FD}" type="datetimeFigureOut">
              <a:rPr lang="it-IT" smtClean="0"/>
              <a:pPr/>
              <a:t>04/09/2023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36B5F80-6B74-4675-B5E2-A4084B017A61}" type="slidenum">
              <a:rPr lang="it-IT" smtClean="0"/>
              <a:pPr/>
              <a:t>‹N›</a:t>
            </a:fld>
            <a:endParaRPr lang="it-IT"/>
          </a:p>
        </p:txBody>
      </p:sp>
      <p:sp>
        <p:nvSpPr>
          <p:cNvPr id="8" name="Connettore 1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301752"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4800600"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8" name="Segnaposto piè di pagina 7"/>
          <p:cNvSpPr>
            <a:spLocks noGrp="1"/>
          </p:cNvSpPr>
          <p:nvPr>
            <p:ph type="ftr" sz="quarter" idx="11"/>
          </p:nvPr>
        </p:nvSpPr>
        <p:spPr>
          <a:xfrm>
            <a:off x="304800" y="6409944"/>
            <a:ext cx="3581400" cy="365760"/>
          </a:xfrm>
        </p:spPr>
        <p:txBody>
          <a:bodyPr/>
          <a:lstStyle/>
          <a:p>
            <a:endParaRPr lang="it-IT"/>
          </a:p>
        </p:txBody>
      </p:sp>
      <p:sp>
        <p:nvSpPr>
          <p:cNvPr id="15" name="Connettore 1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301752" y="2471383"/>
            <a:ext cx="4041648" cy="381840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4800600" y="2471383"/>
            <a:ext cx="4038600" cy="382219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4343400" y="1042416"/>
            <a:ext cx="457200" cy="441325"/>
          </a:xfrm>
        </p:spPr>
        <p:txBody>
          <a:bodyPr/>
          <a:lstStyle>
            <a:lvl1pPr algn="ctr">
              <a:defRPr/>
            </a:lvl1pPr>
          </a:lstStyle>
          <a:p>
            <a:fld id="{036B5F80-6B74-4675-B5E2-A4084B017A61}" type="slidenum">
              <a:rPr lang="it-IT" smtClean="0"/>
              <a:pPr/>
              <a:t>‹N›</a:t>
            </a:fld>
            <a:endParaRPr lang="it-IT"/>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a:xfrm>
            <a:off x="4343400" y="1036020"/>
            <a:ext cx="457200" cy="441325"/>
          </a:xfrm>
        </p:spPr>
        <p:txBody>
          <a:bodyPr/>
          <a:lstStyle/>
          <a:p>
            <a:fld id="{036B5F80-6B74-4675-B5E2-A4084B017A61}"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36B5F80-6B74-4675-B5E2-A4084B017A61}"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3124200" y="685800"/>
            <a:ext cx="5638800" cy="5410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21" name="Rettango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6" name="Segnaposto piè di pagina 5"/>
          <p:cNvSpPr>
            <a:spLocks noGrp="1"/>
          </p:cNvSpPr>
          <p:nvPr>
            <p:ph type="ftr" sz="quarter" idx="11"/>
          </p:nvPr>
        </p:nvSpPr>
        <p:spPr>
          <a:xfrm>
            <a:off x="301752" y="6410848"/>
            <a:ext cx="3383280" cy="365760"/>
          </a:xfrm>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p>
            <a:fld id="{036B5F80-6B74-4675-B5E2-A4084B017A61}" type="slidenum">
              <a:rPr lang="it-IT" smtClean="0"/>
              <a:pPr/>
              <a:t>‹N›</a:t>
            </a:fld>
            <a:endParaRPr lang="it-IT"/>
          </a:p>
        </p:txBody>
      </p:sp>
      <p:sp>
        <p:nvSpPr>
          <p:cNvPr id="2" name="Tito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000375" y="609600"/>
            <a:ext cx="5867400" cy="42672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5788152" y="6404984"/>
            <a:ext cx="3044952" cy="365760"/>
          </a:xfrm>
        </p:spPr>
        <p:txBody>
          <a:bodyPr/>
          <a:lstStyle/>
          <a:p>
            <a:fld id="{CFE39CAF-A0E4-4B47-AA34-DE70ED2EF7FD}" type="datetimeFigureOut">
              <a:rPr lang="it-IT" smtClean="0"/>
              <a:pPr/>
              <a:t>04/09/2023</a:t>
            </a:fld>
            <a:endParaRPr lang="it-IT"/>
          </a:p>
        </p:txBody>
      </p:sp>
      <p:sp>
        <p:nvSpPr>
          <p:cNvPr id="6" name="Segnaposto piè di pagina 5"/>
          <p:cNvSpPr>
            <a:spLocks noGrp="1"/>
          </p:cNvSpPr>
          <p:nvPr>
            <p:ph type="ftr" sz="quarter" idx="11"/>
          </p:nvPr>
        </p:nvSpPr>
        <p:spPr>
          <a:xfrm>
            <a:off x="301752" y="6410848"/>
            <a:ext cx="3584448" cy="365760"/>
          </a:xfrm>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FE39CAF-A0E4-4B47-AA34-DE70ED2EF7FD}" type="datetimeFigureOut">
              <a:rPr lang="it-IT" smtClean="0"/>
              <a:pPr/>
              <a:t>04/09/2023</a:t>
            </a:fld>
            <a:endParaRPr lang="it-IT"/>
          </a:p>
        </p:txBody>
      </p:sp>
      <p:sp>
        <p:nvSpPr>
          <p:cNvPr id="3" name="Segnaposto piè di pa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t-IT"/>
          </a:p>
        </p:txBody>
      </p:sp>
      <p:sp>
        <p:nvSpPr>
          <p:cNvPr id="8" name="Rettango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36B5F80-6B74-4675-B5E2-A4084B017A61}" type="slidenum">
              <a:rPr lang="it-IT" smtClean="0"/>
              <a:pPr/>
              <a:t>‹N›</a:t>
            </a:fld>
            <a:endParaRPr lang="it-IT"/>
          </a:p>
        </p:txBody>
      </p:sp>
      <p:sp>
        <p:nvSpPr>
          <p:cNvPr id="22" name="Segnaposto titolo 21"/>
          <p:cNvSpPr>
            <a:spLocks noGrp="1"/>
          </p:cNvSpPr>
          <p:nvPr>
            <p:ph type="title"/>
          </p:nvPr>
        </p:nvSpPr>
        <p:spPr>
          <a:xfrm>
            <a:off x="301752" y="228600"/>
            <a:ext cx="8534400" cy="758952"/>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normAutofit/>
          </a:bodyPr>
          <a:lstStyle/>
          <a:p>
            <a:pPr lvl="0">
              <a:buClr>
                <a:srgbClr val="D16349"/>
              </a:buClr>
            </a:pPr>
            <a:r>
              <a:rPr lang="it-IT" sz="2400" dirty="0">
                <a:solidFill>
                  <a:srgbClr val="646B86"/>
                </a:solidFill>
              </a:rPr>
              <a:t>Massimiliano </a:t>
            </a:r>
            <a:r>
              <a:rPr lang="it-IT" sz="2400" dirty="0" err="1">
                <a:solidFill>
                  <a:srgbClr val="646B86"/>
                </a:solidFill>
              </a:rPr>
              <a:t>stramaglia</a:t>
            </a:r>
            <a:endParaRPr lang="it-IT" sz="2400" dirty="0">
              <a:solidFill>
                <a:srgbClr val="646B86"/>
              </a:solidFill>
            </a:endParaRPr>
          </a:p>
          <a:p>
            <a:pPr lvl="0">
              <a:buClr>
                <a:srgbClr val="D16349"/>
              </a:buClr>
            </a:pPr>
            <a:r>
              <a:rPr lang="it-IT" sz="2400" i="1" dirty="0">
                <a:solidFill>
                  <a:srgbClr val="646B86"/>
                </a:solidFill>
                <a:latin typeface="Times New Roman"/>
                <a:ea typeface="Times New Roman"/>
              </a:rPr>
              <a:t>I nuovi padri. Per una pedagogia della tenerezza</a:t>
            </a:r>
            <a:r>
              <a:rPr lang="it-IT" sz="2400" dirty="0">
                <a:solidFill>
                  <a:srgbClr val="646B86"/>
                </a:solidFill>
                <a:latin typeface="Times New Roman"/>
                <a:ea typeface="Times New Roman"/>
              </a:rPr>
              <a:t>, EUM, Macerata, 2009</a:t>
            </a:r>
          </a:p>
        </p:txBody>
      </p:sp>
      <p:sp>
        <p:nvSpPr>
          <p:cNvPr id="2" name="Titolo 1"/>
          <p:cNvSpPr>
            <a:spLocks noGrp="1"/>
          </p:cNvSpPr>
          <p:nvPr>
            <p:ph type="ctrTitle"/>
          </p:nvPr>
        </p:nvSpPr>
        <p:spPr/>
        <p:txBody>
          <a:bodyPr>
            <a:normAutofit fontScale="90000"/>
          </a:bodyPr>
          <a:lstStyle/>
          <a:p>
            <a:r>
              <a:rPr lang="it-IT" dirty="0" smtClean="0"/>
              <a:t>MODERNITÀ E CONTEMPORANEITÀ. </a:t>
            </a:r>
            <a:br>
              <a:rPr lang="it-IT" dirty="0" smtClean="0"/>
            </a:br>
            <a:r>
              <a:rPr lang="it-IT" dirty="0" smtClean="0"/>
              <a:t>STORIA DEI PADRI</a:t>
            </a:r>
            <a:endParaRPr lang="it-IT" dirty="0"/>
          </a:p>
        </p:txBody>
      </p:sp>
    </p:spTree>
    <p:extLst>
      <p:ext uri="{BB962C8B-B14F-4D97-AF65-F5344CB8AC3E}">
        <p14:creationId xmlns:p14="http://schemas.microsoft.com/office/powerpoint/2010/main" val="4199212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Con Thomas Hobbes (Inghilterra, 1588-1679), perno della </a:t>
            </a:r>
            <a:r>
              <a:rPr lang="it-IT" sz="2800" dirty="0" err="1">
                <a:latin typeface="Times New Roman"/>
                <a:ea typeface="Times New Roman"/>
              </a:rPr>
              <a:t>statualità</a:t>
            </a:r>
            <a:r>
              <a:rPr lang="it-IT" sz="2800" dirty="0">
                <a:latin typeface="Times New Roman"/>
                <a:ea typeface="Times New Roman"/>
              </a:rPr>
              <a:t> non è più la famiglia, ma </a:t>
            </a:r>
            <a:r>
              <a:rPr lang="it-IT" sz="2800" dirty="0" smtClean="0">
                <a:latin typeface="Times New Roman"/>
                <a:ea typeface="Times New Roman"/>
              </a:rPr>
              <a:t>l’individuo. </a:t>
            </a:r>
          </a:p>
          <a:p>
            <a:pPr algn="just">
              <a:spcAft>
                <a:spcPts val="0"/>
              </a:spcAft>
            </a:pPr>
            <a:r>
              <a:rPr lang="it-IT" sz="2800" dirty="0" smtClean="0">
                <a:latin typeface="Times New Roman"/>
                <a:ea typeface="Times New Roman"/>
              </a:rPr>
              <a:t>Il </a:t>
            </a:r>
            <a:r>
              <a:rPr lang="it-IT" sz="2800" i="1" dirty="0">
                <a:latin typeface="Times New Roman"/>
                <a:ea typeface="Times New Roman"/>
              </a:rPr>
              <a:t>Leviatano</a:t>
            </a:r>
            <a:r>
              <a:rPr lang="it-IT" sz="2800" dirty="0">
                <a:latin typeface="Times New Roman"/>
                <a:ea typeface="Times New Roman"/>
              </a:rPr>
              <a:t> (1651), rileva Mario Telò, “presenta l’immagine del monarca assoluto con in mano i simboli del potere (</a:t>
            </a:r>
            <a:r>
              <a:rPr lang="it-IT" sz="2800" dirty="0" smtClean="0">
                <a:latin typeface="Times New Roman"/>
                <a:ea typeface="Times New Roman"/>
              </a:rPr>
              <a:t>una spada, </a:t>
            </a:r>
            <a:r>
              <a:rPr lang="it-IT" sz="2800" dirty="0">
                <a:latin typeface="Times New Roman"/>
                <a:ea typeface="Times New Roman"/>
              </a:rPr>
              <a:t>simbolo del potere temporale, e il </a:t>
            </a:r>
            <a:r>
              <a:rPr lang="it-IT" sz="2800" dirty="0" smtClean="0">
                <a:latin typeface="Times New Roman"/>
                <a:ea typeface="Times New Roman"/>
              </a:rPr>
              <a:t>pastorale, </a:t>
            </a:r>
            <a:r>
              <a:rPr lang="it-IT" sz="2800" dirty="0">
                <a:latin typeface="Times New Roman"/>
                <a:ea typeface="Times New Roman"/>
              </a:rPr>
              <a:t>simbolo del potere religioso) e il corpo composto da una moltitudine di individui: la moltitudine diventa una sola persona”. Solo il sovrano, in quanto detentore del potere assoluto, è in grado di assorbire la </a:t>
            </a:r>
            <a:r>
              <a:rPr lang="it-IT" sz="2800" i="1" dirty="0">
                <a:latin typeface="Times New Roman"/>
                <a:ea typeface="Times New Roman"/>
              </a:rPr>
              <a:t>ferinità</a:t>
            </a:r>
            <a:r>
              <a:rPr lang="it-IT" sz="2800" dirty="0">
                <a:latin typeface="Times New Roman"/>
                <a:ea typeface="Times New Roman"/>
              </a:rPr>
              <a:t> degli individui. </a:t>
            </a:r>
            <a:endParaRPr lang="it-IT" sz="1800" dirty="0">
              <a:latin typeface="Times New Roman"/>
              <a:ea typeface="Times New Roman"/>
            </a:endParaRPr>
          </a:p>
          <a:p>
            <a:endParaRPr lang="it-IT" dirty="0"/>
          </a:p>
        </p:txBody>
      </p:sp>
    </p:spTree>
    <p:extLst>
      <p:ext uri="{BB962C8B-B14F-4D97-AF65-F5344CB8AC3E}">
        <p14:creationId xmlns:p14="http://schemas.microsoft.com/office/powerpoint/2010/main" val="14744525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MOLTIPLICAZIONE DEL PADRE</a:t>
            </a:r>
            <a:endParaRPr lang="it-IT" dirty="0"/>
          </a:p>
        </p:txBody>
      </p:sp>
      <p:sp>
        <p:nvSpPr>
          <p:cNvPr id="3" name="Segnaposto contenuto 2"/>
          <p:cNvSpPr>
            <a:spLocks noGrp="1"/>
          </p:cNvSpPr>
          <p:nvPr>
            <p:ph sz="quarter" idx="1"/>
          </p:nvPr>
        </p:nvSpPr>
        <p:spPr/>
        <p:txBody>
          <a:bodyPr>
            <a:normAutofit fontScale="92500"/>
          </a:bodyPr>
          <a:lstStyle/>
          <a:p>
            <a:pPr algn="just">
              <a:spcAft>
                <a:spcPts val="0"/>
              </a:spcAft>
            </a:pPr>
            <a:r>
              <a:rPr lang="it-IT" sz="2800" dirty="0">
                <a:latin typeface="Times New Roman"/>
                <a:ea typeface="Times New Roman"/>
              </a:rPr>
              <a:t>Il paternalismo non si riproduce unicamente in termini politici, ma si moltiplica quale istanza educativa: in Italia, il trattato volto alla formazione dei coniugi </a:t>
            </a:r>
            <a:r>
              <a:rPr lang="it-IT" sz="2800" i="1" dirty="0">
                <a:latin typeface="Times New Roman"/>
                <a:ea typeface="Times New Roman"/>
              </a:rPr>
              <a:t>Tre libri dell’</a:t>
            </a:r>
            <a:r>
              <a:rPr lang="it-IT" sz="2800" i="1" dirty="0" err="1">
                <a:latin typeface="Times New Roman"/>
                <a:ea typeface="Times New Roman"/>
              </a:rPr>
              <a:t>educatione</a:t>
            </a:r>
            <a:r>
              <a:rPr lang="it-IT" sz="2800" i="1" dirty="0">
                <a:latin typeface="Times New Roman"/>
                <a:ea typeface="Times New Roman"/>
              </a:rPr>
              <a:t> </a:t>
            </a:r>
            <a:r>
              <a:rPr lang="it-IT" sz="2800" i="1" dirty="0" err="1">
                <a:latin typeface="Times New Roman"/>
                <a:ea typeface="Times New Roman"/>
              </a:rPr>
              <a:t>christiana</a:t>
            </a:r>
            <a:r>
              <a:rPr lang="it-IT" sz="2800" i="1" dirty="0">
                <a:latin typeface="Times New Roman"/>
                <a:ea typeface="Times New Roman"/>
              </a:rPr>
              <a:t> dei figliuoli</a:t>
            </a:r>
            <a:r>
              <a:rPr lang="it-IT" sz="2800" dirty="0">
                <a:latin typeface="Times New Roman"/>
                <a:ea typeface="Times New Roman"/>
              </a:rPr>
              <a:t> ad opera di Silvio Antoniano, poi cardinale di Santa Chiesa, è stampato per la prima volta nel 1584 e per una seconda volta nel 1852 (</a:t>
            </a:r>
            <a:r>
              <a:rPr lang="it-IT" sz="2800" i="1" dirty="0">
                <a:latin typeface="Times New Roman"/>
                <a:ea typeface="Times New Roman"/>
              </a:rPr>
              <a:t>Dell’educazione cristiana e politica de’ figliuoli. Libri tre</a:t>
            </a:r>
            <a:r>
              <a:rPr lang="it-IT" sz="2800" dirty="0">
                <a:latin typeface="Times New Roman"/>
                <a:ea typeface="Times New Roman"/>
              </a:rPr>
              <a:t>), coprendo quasi l’intero arco dell’età moderna. Nel trattato, Silvio Antoniano suggerisce come non solo il </a:t>
            </a:r>
            <a:r>
              <a:rPr lang="it-IT" sz="2800" i="1" dirty="0">
                <a:latin typeface="Times New Roman"/>
                <a:ea typeface="Times New Roman"/>
              </a:rPr>
              <a:t>padre</a:t>
            </a:r>
            <a:r>
              <a:rPr lang="it-IT" sz="2800" dirty="0">
                <a:latin typeface="Times New Roman"/>
                <a:ea typeface="Times New Roman"/>
              </a:rPr>
              <a:t> carnale, ma il </a:t>
            </a:r>
            <a:r>
              <a:rPr lang="it-IT" sz="2800" i="1" dirty="0">
                <a:latin typeface="Times New Roman"/>
                <a:ea typeface="Times New Roman"/>
              </a:rPr>
              <a:t>sacerdote</a:t>
            </a:r>
            <a:r>
              <a:rPr lang="it-IT" sz="2800" dirty="0">
                <a:latin typeface="Times New Roman"/>
                <a:ea typeface="Times New Roman"/>
              </a:rPr>
              <a:t>, il </a:t>
            </a:r>
            <a:r>
              <a:rPr lang="it-IT" sz="2800" i="1" dirty="0">
                <a:latin typeface="Times New Roman"/>
                <a:ea typeface="Times New Roman"/>
              </a:rPr>
              <a:t>maestro</a:t>
            </a:r>
            <a:r>
              <a:rPr lang="it-IT" sz="2800" dirty="0">
                <a:latin typeface="Times New Roman"/>
                <a:ea typeface="Times New Roman"/>
              </a:rPr>
              <a:t>, l’</a:t>
            </a:r>
            <a:r>
              <a:rPr lang="it-IT" sz="2800" i="1" dirty="0">
                <a:latin typeface="Times New Roman"/>
                <a:ea typeface="Times New Roman"/>
              </a:rPr>
              <a:t>anziano</a:t>
            </a:r>
            <a:r>
              <a:rPr lang="it-IT" sz="2800" dirty="0">
                <a:latin typeface="Times New Roman"/>
                <a:ea typeface="Times New Roman"/>
              </a:rPr>
              <a:t>, l’</a:t>
            </a:r>
            <a:r>
              <a:rPr lang="it-IT" sz="2800" i="1" dirty="0">
                <a:latin typeface="Times New Roman"/>
                <a:ea typeface="Times New Roman"/>
              </a:rPr>
              <a:t>amico di famiglia </a:t>
            </a:r>
            <a:r>
              <a:rPr lang="it-IT" sz="2800" dirty="0">
                <a:latin typeface="Times New Roman"/>
                <a:ea typeface="Times New Roman"/>
              </a:rPr>
              <a:t>debbano validarsi quali figure paterne. </a:t>
            </a:r>
            <a:endParaRPr lang="it-IT" sz="1800" dirty="0">
              <a:latin typeface="Times New Roman"/>
              <a:ea typeface="Times New Roman"/>
            </a:endParaRPr>
          </a:p>
          <a:p>
            <a:endParaRPr lang="it-IT" dirty="0"/>
          </a:p>
        </p:txBody>
      </p:sp>
    </p:spTree>
    <p:extLst>
      <p:ext uri="{BB962C8B-B14F-4D97-AF65-F5344CB8AC3E}">
        <p14:creationId xmlns:p14="http://schemas.microsoft.com/office/powerpoint/2010/main" val="1755649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smtClean="0"/>
              <a:t>IL PATERNAGE COME </a:t>
            </a:r>
            <a:br>
              <a:rPr lang="it-IT" sz="2400" dirty="0" smtClean="0"/>
            </a:br>
            <a:r>
              <a:rPr lang="it-IT" sz="2400" dirty="0" smtClean="0"/>
              <a:t>PRATICA-NON PRATICA DIFFUSIVA</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pitchFamily="18" charset="0"/>
                <a:cs typeface="Times New Roman" pitchFamily="18" charset="0"/>
              </a:rPr>
              <a:t>Martin Lutero (1483-1546) e Jean-Jacques Rousseau (1712-1778) si collocano rispettivamente agli albori e nella fase finale dell’epoca moderna</a:t>
            </a:r>
            <a:r>
              <a:rPr lang="it-IT" sz="2800" dirty="0" smtClean="0">
                <a:latin typeface="Times New Roman" pitchFamily="18" charset="0"/>
                <a:cs typeface="Times New Roman" pitchFamily="18" charset="0"/>
              </a:rPr>
              <a:t>.  </a:t>
            </a:r>
            <a:endParaRPr lang="it-IT" sz="2800" dirty="0">
              <a:latin typeface="Times New Roman" pitchFamily="18" charset="0"/>
              <a:cs typeface="Times New Roman" pitchFamily="18" charset="0"/>
            </a:endParaRPr>
          </a:p>
          <a:p>
            <a:endParaRPr lang="it-IT" dirty="0"/>
          </a:p>
        </p:txBody>
      </p:sp>
    </p:spTree>
    <p:extLst>
      <p:ext uri="{BB962C8B-B14F-4D97-AF65-F5344CB8AC3E}">
        <p14:creationId xmlns:p14="http://schemas.microsoft.com/office/powerpoint/2010/main" val="165128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SACERDOZIO UNIVERSALE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Contro la vendita delle indulgenze promossa da Leone X, Lutero affigge le sue 95 tesi sulle porte della Chiesa di Wittenberg (1517). La Chiesa, secondo il monaco agostiniano, non ha ragione di domandare la grazia attraverso ricompense estrinseche, perché ognuno è sacerdote a se </a:t>
            </a:r>
            <a:r>
              <a:rPr lang="it-IT" sz="2800" dirty="0" smtClean="0">
                <a:latin typeface="Times New Roman"/>
                <a:ea typeface="Times New Roman"/>
              </a:rPr>
              <a:t>medesimo.</a:t>
            </a:r>
          </a:p>
          <a:p>
            <a:pPr algn="just"/>
            <a:r>
              <a:rPr lang="it-IT" sz="2800" dirty="0" smtClean="0">
                <a:latin typeface="Times New Roman"/>
                <a:ea typeface="Times New Roman"/>
              </a:rPr>
              <a:t> Mondanizzazione del matrimonio.</a:t>
            </a:r>
            <a:endParaRPr lang="it-IT" dirty="0"/>
          </a:p>
        </p:txBody>
      </p:sp>
    </p:spTree>
    <p:extLst>
      <p:ext uri="{BB962C8B-B14F-4D97-AF65-F5344CB8AC3E}">
        <p14:creationId xmlns:p14="http://schemas.microsoft.com/office/powerpoint/2010/main" val="13189237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dirty="0"/>
              <a:t>La Chiesa cattolica reagisce al duro colpo della Riforma Protestante con una Controriforma, o Riforma Cattolica, e con il Concilio di Trento (1542-1563) </a:t>
            </a:r>
            <a:r>
              <a:rPr lang="it-IT" dirty="0" smtClean="0"/>
              <a:t>ristabilisce </a:t>
            </a:r>
            <a:r>
              <a:rPr lang="it-IT" sz="2800" dirty="0">
                <a:latin typeface="Times New Roman"/>
                <a:ea typeface="Times New Roman"/>
              </a:rPr>
              <a:t>il </a:t>
            </a:r>
            <a:r>
              <a:rPr lang="it-IT" sz="2800" dirty="0" smtClean="0">
                <a:latin typeface="Times New Roman"/>
                <a:ea typeface="Times New Roman"/>
              </a:rPr>
              <a:t>valore:</a:t>
            </a:r>
          </a:p>
          <a:p>
            <a:pPr algn="just"/>
            <a:r>
              <a:rPr lang="it-IT" sz="2800" dirty="0" smtClean="0">
                <a:latin typeface="Times New Roman"/>
                <a:ea typeface="Times New Roman"/>
              </a:rPr>
              <a:t>delle </a:t>
            </a:r>
            <a:r>
              <a:rPr lang="it-IT" sz="2800" i="1" dirty="0">
                <a:latin typeface="Times New Roman"/>
                <a:ea typeface="Times New Roman"/>
              </a:rPr>
              <a:t>opere </a:t>
            </a:r>
            <a:r>
              <a:rPr lang="it-IT" sz="2800" i="1" dirty="0" smtClean="0">
                <a:latin typeface="Times New Roman"/>
                <a:ea typeface="Times New Roman"/>
              </a:rPr>
              <a:t>buone</a:t>
            </a:r>
            <a:r>
              <a:rPr lang="it-IT" sz="2800" dirty="0" smtClean="0">
                <a:latin typeface="Times New Roman"/>
                <a:ea typeface="Times New Roman"/>
              </a:rPr>
              <a:t>, </a:t>
            </a:r>
          </a:p>
          <a:p>
            <a:pPr algn="just"/>
            <a:r>
              <a:rPr lang="it-IT" sz="2800" dirty="0" smtClean="0">
                <a:latin typeface="Times New Roman"/>
                <a:ea typeface="Times New Roman"/>
              </a:rPr>
              <a:t>del </a:t>
            </a:r>
            <a:r>
              <a:rPr lang="it-IT" sz="2800" i="1" dirty="0">
                <a:latin typeface="Times New Roman"/>
                <a:ea typeface="Times New Roman"/>
              </a:rPr>
              <a:t>sacramento </a:t>
            </a:r>
            <a:r>
              <a:rPr lang="it-IT" sz="2800" i="1" dirty="0" smtClean="0">
                <a:latin typeface="Times New Roman"/>
                <a:ea typeface="Times New Roman"/>
              </a:rPr>
              <a:t>matrimoniale</a:t>
            </a:r>
            <a:r>
              <a:rPr lang="it-IT" sz="2800" dirty="0" smtClean="0">
                <a:latin typeface="Times New Roman"/>
                <a:ea typeface="Times New Roman"/>
              </a:rPr>
              <a:t>,</a:t>
            </a:r>
          </a:p>
          <a:p>
            <a:pPr algn="just"/>
            <a:r>
              <a:rPr lang="it-IT" sz="2800" dirty="0" smtClean="0">
                <a:latin typeface="Times New Roman"/>
                <a:ea typeface="Times New Roman"/>
              </a:rPr>
              <a:t>del </a:t>
            </a:r>
            <a:r>
              <a:rPr lang="it-IT" sz="2800" i="1" dirty="0">
                <a:latin typeface="Times New Roman"/>
                <a:ea typeface="Times New Roman"/>
              </a:rPr>
              <a:t>celibato ecclesiastico</a:t>
            </a:r>
            <a:r>
              <a:rPr lang="it-IT" sz="2800" dirty="0">
                <a:latin typeface="Times New Roman"/>
                <a:ea typeface="Times New Roman"/>
              </a:rPr>
              <a:t>.</a:t>
            </a:r>
            <a:endParaRPr lang="it-IT" dirty="0"/>
          </a:p>
          <a:p>
            <a:pPr algn="just"/>
            <a:endParaRPr lang="it-IT" dirty="0"/>
          </a:p>
        </p:txBody>
      </p:sp>
    </p:spTree>
    <p:extLst>
      <p:ext uri="{BB962C8B-B14F-4D97-AF65-F5344CB8AC3E}">
        <p14:creationId xmlns:p14="http://schemas.microsoft.com/office/powerpoint/2010/main" val="2559249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Secondo </a:t>
            </a:r>
            <a:r>
              <a:rPr lang="it-IT" sz="2800" dirty="0" err="1">
                <a:latin typeface="Times New Roman"/>
                <a:ea typeface="Times New Roman"/>
              </a:rPr>
              <a:t>Dieter</a:t>
            </a:r>
            <a:r>
              <a:rPr lang="it-IT" sz="2800" dirty="0">
                <a:latin typeface="Times New Roman"/>
                <a:ea typeface="Times New Roman"/>
              </a:rPr>
              <a:t> </a:t>
            </a:r>
            <a:r>
              <a:rPr lang="it-IT" sz="2800" dirty="0" err="1">
                <a:latin typeface="Times New Roman"/>
                <a:ea typeface="Times New Roman"/>
              </a:rPr>
              <a:t>Lenzen</a:t>
            </a:r>
            <a:r>
              <a:rPr lang="it-IT" sz="2800" dirty="0">
                <a:latin typeface="Times New Roman"/>
                <a:ea typeface="Times New Roman"/>
              </a:rPr>
              <a:t>, il monaco si trova a dover scegliere tra l’autorità papale e quella del padre: il primo ritiene lo stato sacerdotale superiore a quello coniugale, il secondo preme invece per il matrimonio del figlio. Lutero, non a caso, sposa </a:t>
            </a:r>
            <a:r>
              <a:rPr lang="it-IT" sz="2800" dirty="0" err="1">
                <a:latin typeface="Times New Roman"/>
                <a:ea typeface="Times New Roman"/>
              </a:rPr>
              <a:t>Katharina</a:t>
            </a:r>
            <a:r>
              <a:rPr lang="it-IT" sz="2800" dirty="0">
                <a:latin typeface="Times New Roman"/>
                <a:ea typeface="Times New Roman"/>
              </a:rPr>
              <a:t> von Bora, che, come lui, proviene da un ambiente monastico. </a:t>
            </a:r>
            <a:endParaRPr lang="it-IT" dirty="0"/>
          </a:p>
        </p:txBody>
      </p:sp>
    </p:spTree>
    <p:extLst>
      <p:ext uri="{BB962C8B-B14F-4D97-AF65-F5344CB8AC3E}">
        <p14:creationId xmlns:p14="http://schemas.microsoft.com/office/powerpoint/2010/main" val="20009598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sz="2800" dirty="0">
                <a:latin typeface="Times New Roman"/>
                <a:ea typeface="Times New Roman"/>
              </a:rPr>
              <a:t>Ciò significa che Lutero risolve il conflitto tra paternità divina e paternità carnale attraverso un compromesso: il matrimonio diviene </a:t>
            </a:r>
            <a:r>
              <a:rPr lang="it-IT" sz="2800" i="1" dirty="0">
                <a:latin typeface="Times New Roman"/>
                <a:ea typeface="Times New Roman"/>
              </a:rPr>
              <a:t>sacerdozio della </a:t>
            </a:r>
            <a:r>
              <a:rPr lang="it-IT" sz="2800" i="1" dirty="0" smtClean="0">
                <a:latin typeface="Times New Roman"/>
                <a:ea typeface="Times New Roman"/>
              </a:rPr>
              <a:t>vita,</a:t>
            </a:r>
            <a:r>
              <a:rPr lang="it-IT" sz="2800" dirty="0" smtClean="0">
                <a:latin typeface="Times New Roman"/>
                <a:ea typeface="Times New Roman"/>
              </a:rPr>
              <a:t> </a:t>
            </a:r>
            <a:r>
              <a:rPr lang="it-IT" sz="2800" dirty="0">
                <a:latin typeface="Times New Roman"/>
                <a:ea typeface="Times New Roman"/>
              </a:rPr>
              <a:t>e il padre di famiglia una sorta di</a:t>
            </a:r>
            <a:r>
              <a:rPr lang="it-IT" sz="2800" i="1" dirty="0">
                <a:latin typeface="Times New Roman"/>
                <a:ea typeface="Times New Roman"/>
              </a:rPr>
              <a:t> padreterno</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14839774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r>
              <a:rPr lang="it-IT" dirty="0">
                <a:latin typeface="Times New Roman" pitchFamily="18" charset="0"/>
                <a:cs typeface="Times New Roman" pitchFamily="18" charset="0"/>
              </a:rPr>
              <a:t>La mondanizzazione del matrimonio innesca una reazione durissima da parte della Chiesa Cattolica; il parroco, annota Giovanna Da </a:t>
            </a:r>
            <a:r>
              <a:rPr lang="it-IT" dirty="0" err="1">
                <a:latin typeface="Times New Roman" pitchFamily="18" charset="0"/>
                <a:cs typeface="Times New Roman" pitchFamily="18" charset="0"/>
              </a:rPr>
              <a:t>Molin</a:t>
            </a:r>
            <a:r>
              <a:rPr lang="it-IT" dirty="0">
                <a:latin typeface="Times New Roman" pitchFamily="18" charset="0"/>
                <a:cs typeface="Times New Roman" pitchFamily="18" charset="0"/>
              </a:rPr>
              <a:t>, dovrà accertarsi</a:t>
            </a:r>
            <a:r>
              <a:rPr lang="it-IT" dirty="0" smtClean="0">
                <a:latin typeface="Times New Roman" pitchFamily="18" charset="0"/>
                <a:cs typeface="Times New Roman" pitchFamily="18" charset="0"/>
              </a:rPr>
              <a:t>:</a:t>
            </a:r>
          </a:p>
          <a:p>
            <a:pPr algn="just"/>
            <a:endParaRPr lang="it-IT" dirty="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che </a:t>
            </a:r>
            <a:r>
              <a:rPr lang="it-IT" dirty="0">
                <a:latin typeface="Times New Roman" pitchFamily="18" charset="0"/>
                <a:cs typeface="Times New Roman" pitchFamily="18" charset="0"/>
              </a:rPr>
              <a:t>i nubendi abbiano </a:t>
            </a:r>
            <a:r>
              <a:rPr lang="it-IT" i="1" dirty="0">
                <a:latin typeface="Times New Roman" pitchFamily="18" charset="0"/>
                <a:cs typeface="Times New Roman" pitchFamily="18" charset="0"/>
              </a:rPr>
              <a:t>scelto liberamente di contrarre matrimonio</a:t>
            </a:r>
            <a:r>
              <a:rPr lang="it-IT" dirty="0">
                <a:latin typeface="Times New Roman" pitchFamily="18" charset="0"/>
                <a:cs typeface="Times New Roman" pitchFamily="18" charset="0"/>
              </a:rPr>
              <a:t>;</a:t>
            </a:r>
          </a:p>
          <a:p>
            <a:pPr algn="just"/>
            <a:r>
              <a:rPr lang="it-IT" dirty="0" smtClean="0">
                <a:latin typeface="Times New Roman" pitchFamily="18" charset="0"/>
                <a:cs typeface="Times New Roman" pitchFamily="18" charset="0"/>
              </a:rPr>
              <a:t>che </a:t>
            </a:r>
            <a:r>
              <a:rPr lang="it-IT" dirty="0">
                <a:latin typeface="Times New Roman" pitchFamily="18" charset="0"/>
                <a:cs typeface="Times New Roman" pitchFamily="18" charset="0"/>
              </a:rPr>
              <a:t>si siano </a:t>
            </a:r>
            <a:r>
              <a:rPr lang="it-IT" i="1" dirty="0">
                <a:latin typeface="Times New Roman" pitchFamily="18" charset="0"/>
                <a:cs typeface="Times New Roman" pitchFamily="18" charset="0"/>
              </a:rPr>
              <a:t>confessati e comunicati</a:t>
            </a:r>
            <a:r>
              <a:rPr lang="it-IT" dirty="0">
                <a:latin typeface="Times New Roman" pitchFamily="18" charset="0"/>
                <a:cs typeface="Times New Roman" pitchFamily="18" charset="0"/>
              </a:rPr>
              <a:t>;</a:t>
            </a:r>
          </a:p>
          <a:p>
            <a:pPr algn="just"/>
            <a:r>
              <a:rPr lang="it-IT" dirty="0" smtClean="0">
                <a:latin typeface="Times New Roman" pitchFamily="18" charset="0"/>
                <a:cs typeface="Times New Roman" pitchFamily="18" charset="0"/>
              </a:rPr>
              <a:t>che </a:t>
            </a:r>
            <a:r>
              <a:rPr lang="it-IT" dirty="0">
                <a:latin typeface="Times New Roman" pitchFamily="18" charset="0"/>
                <a:cs typeface="Times New Roman" pitchFamily="18" charset="0"/>
              </a:rPr>
              <a:t>non vi siano </a:t>
            </a:r>
            <a:r>
              <a:rPr lang="it-IT" i="1" dirty="0">
                <a:latin typeface="Times New Roman" pitchFamily="18" charset="0"/>
                <a:cs typeface="Times New Roman" pitchFamily="18" charset="0"/>
              </a:rPr>
              <a:t>impedimenti alle nozze</a:t>
            </a:r>
            <a:r>
              <a:rPr lang="it-IT" dirty="0">
                <a:latin typeface="Times New Roman" pitchFamily="18" charset="0"/>
                <a:cs typeface="Times New Roman" pitchFamily="18" charset="0"/>
              </a:rPr>
              <a:t> (pubblicazioni in Chiesa per tre domeniche successive</a:t>
            </a:r>
            <a:r>
              <a:rPr lang="it-IT" dirty="0" smtClean="0">
                <a:latin typeface="Times New Roman" pitchFamily="18" charset="0"/>
                <a:cs typeface="Times New Roman" pitchFamily="18" charset="0"/>
              </a:rPr>
              <a:t>);</a:t>
            </a:r>
            <a:endParaRPr lang="it-IT"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e dovrà </a:t>
            </a:r>
            <a:r>
              <a:rPr lang="it-IT" dirty="0" smtClean="0">
                <a:latin typeface="Times New Roman" pitchFamily="18" charset="0"/>
                <a:cs typeface="Times New Roman" pitchFamily="18" charset="0"/>
              </a:rPr>
              <a:t>annotare </a:t>
            </a:r>
            <a:r>
              <a:rPr lang="it-IT" dirty="0">
                <a:latin typeface="Times New Roman" pitchFamily="18" charset="0"/>
                <a:cs typeface="Times New Roman" pitchFamily="18" charset="0"/>
              </a:rPr>
              <a:t>in appositi registri parrocchiali i nomi dei contraenti e dei testimoni presenti. </a:t>
            </a:r>
          </a:p>
          <a:p>
            <a:endParaRPr lang="it-IT" dirty="0"/>
          </a:p>
        </p:txBody>
      </p:sp>
    </p:spTree>
    <p:extLst>
      <p:ext uri="{BB962C8B-B14F-4D97-AF65-F5344CB8AC3E}">
        <p14:creationId xmlns:p14="http://schemas.microsoft.com/office/powerpoint/2010/main" val="14262087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dirty="0"/>
              <a:t>La </a:t>
            </a:r>
            <a:r>
              <a:rPr lang="it-IT" dirty="0" smtClean="0"/>
              <a:t>Controriforma risponde </a:t>
            </a:r>
            <a:r>
              <a:rPr lang="it-IT" dirty="0"/>
              <a:t>a Lutero consacrando paternalisticamente il matrimonio come </a:t>
            </a:r>
            <a:r>
              <a:rPr lang="it-IT" i="1" dirty="0"/>
              <a:t>sacerdozio della creazione della vita</a:t>
            </a:r>
            <a:r>
              <a:rPr lang="it-IT" dirty="0"/>
              <a:t>. </a:t>
            </a:r>
          </a:p>
        </p:txBody>
      </p:sp>
    </p:spTree>
    <p:extLst>
      <p:ext uri="{BB962C8B-B14F-4D97-AF65-F5344CB8AC3E}">
        <p14:creationId xmlns:p14="http://schemas.microsoft.com/office/powerpoint/2010/main" val="38118227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padre di famiglia, </a:t>
            </a:r>
            <a:r>
              <a:rPr lang="it-IT" sz="2800" i="1" dirty="0">
                <a:latin typeface="Times New Roman"/>
                <a:ea typeface="Times New Roman"/>
              </a:rPr>
              <a:t>detentore del culto domestico</a:t>
            </a:r>
            <a:r>
              <a:rPr lang="it-IT" sz="2800" dirty="0">
                <a:latin typeface="Times New Roman"/>
                <a:ea typeface="Times New Roman"/>
              </a:rPr>
              <a:t>, diviene, con la Riforma Protestante, </a:t>
            </a:r>
            <a:r>
              <a:rPr lang="it-IT" sz="2800" i="1" dirty="0">
                <a:latin typeface="Times New Roman"/>
                <a:ea typeface="Times New Roman"/>
              </a:rPr>
              <a:t>detentore del culto</a:t>
            </a:r>
            <a:r>
              <a:rPr lang="it-IT" sz="2800" dirty="0">
                <a:latin typeface="Times New Roman"/>
                <a:ea typeface="Times New Roman"/>
              </a:rPr>
              <a:t>: come un parroco, legge la Bibbia, tradotta da Lutero in tedesco, a moglie e figli. Scompaiono, così, la Chiesa come “comunità di fedeli” e le figure vicariali del padre (il sacerdote, il maestro, l’anziano, l’amico di famiglia); resta solo quella, trasfigurata, del principe. </a:t>
            </a:r>
            <a:endParaRPr lang="it-IT" dirty="0"/>
          </a:p>
        </p:txBody>
      </p:sp>
    </p:spTree>
    <p:extLst>
      <p:ext uri="{BB962C8B-B14F-4D97-AF65-F5344CB8AC3E}">
        <p14:creationId xmlns:p14="http://schemas.microsoft.com/office/powerpoint/2010/main" val="3638981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L’</a:t>
            </a:r>
            <a:r>
              <a:rPr lang="it-IT" sz="2800" i="1" dirty="0">
                <a:latin typeface="Times New Roman"/>
                <a:ea typeface="Times New Roman"/>
              </a:rPr>
              <a:t>ancien regime </a:t>
            </a:r>
            <a:r>
              <a:rPr lang="it-IT" sz="2800" dirty="0">
                <a:latin typeface="Times New Roman"/>
                <a:ea typeface="Times New Roman"/>
              </a:rPr>
              <a:t>si colloca nel lungo periodo che, dal Rinascimento alla Rivoluzione francese, opera il passaggio dal corporativismo feudale, fondato su una società cetuale e sulla </a:t>
            </a:r>
            <a:r>
              <a:rPr lang="it-IT" sz="2800" i="1" dirty="0">
                <a:latin typeface="Times New Roman"/>
                <a:ea typeface="Times New Roman"/>
              </a:rPr>
              <a:t>decima</a:t>
            </a:r>
            <a:r>
              <a:rPr lang="it-IT" sz="2800" dirty="0">
                <a:latin typeface="Times New Roman"/>
                <a:ea typeface="Times New Roman"/>
              </a:rPr>
              <a:t>, all’individualismo borghese, che si sviluppa in funzione e per opera di un’economia programmatica elaborata nella nuova forma del </a:t>
            </a:r>
            <a:r>
              <a:rPr lang="it-IT" sz="2800" i="1" dirty="0">
                <a:latin typeface="Times New Roman"/>
                <a:ea typeface="Times New Roman"/>
              </a:rPr>
              <a:t>contratto</a:t>
            </a:r>
            <a:r>
              <a:rPr lang="it-IT" sz="2800" dirty="0">
                <a:latin typeface="Times New Roman"/>
                <a:ea typeface="Times New Roman"/>
              </a:rPr>
              <a:t>. </a:t>
            </a:r>
            <a:endParaRPr lang="it-IT" sz="1800" dirty="0">
              <a:latin typeface="Times New Roman"/>
              <a:ea typeface="Times New Roman"/>
            </a:endParaRPr>
          </a:p>
        </p:txBody>
      </p:sp>
    </p:spTree>
    <p:extLst>
      <p:ext uri="{BB962C8B-B14F-4D97-AF65-F5344CB8AC3E}">
        <p14:creationId xmlns:p14="http://schemas.microsoft.com/office/powerpoint/2010/main" val="27068574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pitchFamily="18" charset="0"/>
                <a:cs typeface="Times New Roman" pitchFamily="18" charset="0"/>
              </a:rPr>
              <a:t>In verità, il pastore, o ministro della parrocchia, è circondato da </a:t>
            </a:r>
            <a:r>
              <a:rPr lang="it-IT" sz="2800" i="1" dirty="0">
                <a:latin typeface="Times New Roman" pitchFamily="18" charset="0"/>
                <a:cs typeface="Times New Roman" pitchFamily="18" charset="0"/>
              </a:rPr>
              <a:t>maestri di scuola</a:t>
            </a:r>
            <a:r>
              <a:rPr lang="it-IT" sz="2800" dirty="0">
                <a:latin typeface="Times New Roman" pitchFamily="18" charset="0"/>
                <a:cs typeface="Times New Roman" pitchFamily="18" charset="0"/>
              </a:rPr>
              <a:t> e da un </a:t>
            </a:r>
            <a:r>
              <a:rPr lang="it-IT" sz="2800" i="1" dirty="0">
                <a:latin typeface="Times New Roman" pitchFamily="18" charset="0"/>
                <a:cs typeface="Times New Roman" pitchFamily="18" charset="0"/>
              </a:rPr>
              <a:t>concistoro di ragguardevoli anziani</a:t>
            </a:r>
            <a:r>
              <a:rPr lang="it-IT" sz="2800" dirty="0">
                <a:latin typeface="Times New Roman" pitchFamily="18" charset="0"/>
                <a:cs typeface="Times New Roman" pitchFamily="18" charset="0"/>
              </a:rPr>
              <a:t>: una sorta di “chiericato minimo” che contraddice, nei fatti, il sacerdozio universale. </a:t>
            </a:r>
            <a:endParaRPr lang="it-IT" sz="2800" dirty="0" smtClean="0">
              <a:latin typeface="Times New Roman" pitchFamily="18" charset="0"/>
              <a:cs typeface="Times New Roman" pitchFamily="18" charset="0"/>
            </a:endParaRPr>
          </a:p>
          <a:p>
            <a:pPr algn="just"/>
            <a:r>
              <a:rPr lang="it-IT" sz="2800" dirty="0" smtClean="0">
                <a:latin typeface="Times New Roman" pitchFamily="18" charset="0"/>
                <a:cs typeface="Times New Roman" pitchFamily="18" charset="0"/>
              </a:rPr>
              <a:t>La </a:t>
            </a:r>
            <a:r>
              <a:rPr lang="it-IT" sz="2800" dirty="0">
                <a:latin typeface="Times New Roman" pitchFamily="18" charset="0"/>
                <a:cs typeface="Times New Roman" pitchFamily="18" charset="0"/>
              </a:rPr>
              <a:t>rinuncia all’</a:t>
            </a:r>
            <a:r>
              <a:rPr lang="it-IT" sz="2800" dirty="0" err="1">
                <a:latin typeface="Times New Roman" pitchFamily="18" charset="0"/>
                <a:cs typeface="Times New Roman" pitchFamily="18" charset="0"/>
              </a:rPr>
              <a:t>anticomunitarismo</a:t>
            </a:r>
            <a:r>
              <a:rPr lang="it-IT" sz="2800" dirty="0">
                <a:latin typeface="Times New Roman" pitchFamily="18" charset="0"/>
                <a:cs typeface="Times New Roman" pitchFamily="18" charset="0"/>
              </a:rPr>
              <a:t> produce il ritorno della nuova dottrina alla matrice generativa: la Chiesa di Roma. </a:t>
            </a:r>
          </a:p>
          <a:p>
            <a:endParaRPr lang="it-IT" dirty="0"/>
          </a:p>
        </p:txBody>
      </p:sp>
    </p:spTree>
    <p:extLst>
      <p:ext uri="{BB962C8B-B14F-4D97-AF65-F5344CB8AC3E}">
        <p14:creationId xmlns:p14="http://schemas.microsoft.com/office/powerpoint/2010/main" val="30196568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smtClean="0"/>
              <a:t>LA VOLONTÀ GENERALE </a:t>
            </a:r>
            <a:br>
              <a:rPr lang="it-IT" sz="2400" dirty="0" smtClean="0"/>
            </a:br>
            <a:r>
              <a:rPr lang="it-IT" sz="2400" dirty="0" smtClean="0"/>
              <a:t>E LA SOVRANITÀ POPOLARE</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Jean-Jacques Rousseau nasce in Svizzera, a Ginevra, da famiglia calvinista. </a:t>
            </a:r>
            <a:endParaRPr lang="it-IT" sz="2800" dirty="0" smtClean="0">
              <a:latin typeface="Times New Roman"/>
              <a:ea typeface="Times New Roman"/>
            </a:endParaRPr>
          </a:p>
          <a:p>
            <a:pPr algn="just"/>
            <a:r>
              <a:rPr lang="it-IT" sz="2800" dirty="0" smtClean="0">
                <a:latin typeface="Times New Roman"/>
                <a:ea typeface="Times New Roman"/>
              </a:rPr>
              <a:t>Secondo </a:t>
            </a:r>
            <a:r>
              <a:rPr lang="it-IT" sz="2800" dirty="0">
                <a:latin typeface="Times New Roman"/>
                <a:ea typeface="Times New Roman"/>
              </a:rPr>
              <a:t>Rousseau, la società priva l’uomo della sua bontà originaria: ne è prova tangibile la </a:t>
            </a:r>
            <a:r>
              <a:rPr lang="it-IT" sz="2800" i="1" dirty="0">
                <a:latin typeface="Times New Roman"/>
                <a:ea typeface="Times New Roman"/>
              </a:rPr>
              <a:t>legge del più forte</a:t>
            </a:r>
            <a:r>
              <a:rPr lang="it-IT" sz="2800" dirty="0">
                <a:latin typeface="Times New Roman"/>
                <a:ea typeface="Times New Roman"/>
              </a:rPr>
              <a:t> stipulata attraverso il “falso contratto sociale”. Un </a:t>
            </a:r>
            <a:r>
              <a:rPr lang="it-IT" sz="2800" i="1" dirty="0">
                <a:latin typeface="Times New Roman"/>
                <a:ea typeface="Times New Roman"/>
              </a:rPr>
              <a:t>nuovo contratto sociale</a:t>
            </a:r>
            <a:r>
              <a:rPr lang="it-IT" sz="2800" dirty="0">
                <a:latin typeface="Times New Roman"/>
                <a:ea typeface="Times New Roman"/>
              </a:rPr>
              <a:t>, espressione della volontà generale, originerà sovranità popolare e un ritorno allo stato di natura (</a:t>
            </a:r>
            <a:r>
              <a:rPr lang="it-IT" sz="2800" dirty="0" smtClean="0">
                <a:latin typeface="Times New Roman"/>
                <a:ea typeface="Times New Roman"/>
              </a:rPr>
              <a:t>che Rousseau, </a:t>
            </a:r>
            <a:r>
              <a:rPr lang="it-IT" sz="2800" dirty="0">
                <a:latin typeface="Times New Roman"/>
                <a:ea typeface="Times New Roman"/>
              </a:rPr>
              <a:t>spiega Franca Pesare, concepisce come semplice astrazione). </a:t>
            </a:r>
            <a:endParaRPr lang="it-IT" dirty="0"/>
          </a:p>
        </p:txBody>
      </p:sp>
    </p:spTree>
    <p:extLst>
      <p:ext uri="{BB962C8B-B14F-4D97-AF65-F5344CB8AC3E}">
        <p14:creationId xmlns:p14="http://schemas.microsoft.com/office/powerpoint/2010/main" val="18940241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Secondo Rousseau, compito specifico dell’infanzia è lo sviluppo della qualità del “sentire”: per tale ragione, ogni </a:t>
            </a:r>
            <a:r>
              <a:rPr lang="it-IT" sz="2800" i="1" dirty="0">
                <a:latin typeface="Times New Roman"/>
                <a:ea typeface="Times New Roman"/>
              </a:rPr>
              <a:t>bambino</a:t>
            </a:r>
            <a:r>
              <a:rPr lang="it-IT" sz="2800" dirty="0">
                <a:latin typeface="Times New Roman"/>
                <a:ea typeface="Times New Roman"/>
              </a:rPr>
              <a:t> ha diritto ad avere un buon padre, così come ogni </a:t>
            </a:r>
            <a:r>
              <a:rPr lang="it-IT" sz="2800" i="1" dirty="0">
                <a:latin typeface="Times New Roman"/>
                <a:ea typeface="Times New Roman"/>
              </a:rPr>
              <a:t>suddito</a:t>
            </a:r>
            <a:r>
              <a:rPr lang="it-IT" sz="2800" dirty="0">
                <a:latin typeface="Times New Roman"/>
                <a:ea typeface="Times New Roman"/>
              </a:rPr>
              <a:t> avrebbe diritto ad avere un buon principe.</a:t>
            </a:r>
            <a:endParaRPr lang="it-IT" dirty="0"/>
          </a:p>
        </p:txBody>
      </p:sp>
    </p:spTree>
    <p:extLst>
      <p:ext uri="{BB962C8B-B14F-4D97-AF65-F5344CB8AC3E}">
        <p14:creationId xmlns:p14="http://schemas.microsoft.com/office/powerpoint/2010/main" val="30226618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lnSpcReduction="10000"/>
          </a:bodyPr>
          <a:lstStyle/>
          <a:p>
            <a:pPr algn="just"/>
            <a:r>
              <a:rPr lang="it-IT" dirty="0">
                <a:latin typeface="Times New Roman" pitchFamily="18" charset="0"/>
                <a:cs typeface="Times New Roman" pitchFamily="18" charset="0"/>
              </a:rPr>
              <a:t>Franca Pesare annota come Rousseau si opponga vivamente all’espropriazione dell’autorità paterna da parte del monarca, perché </a:t>
            </a:r>
            <a:r>
              <a:rPr lang="it-IT" i="1" dirty="0">
                <a:latin typeface="Times New Roman" pitchFamily="18" charset="0"/>
                <a:cs typeface="Times New Roman" pitchFamily="18" charset="0"/>
              </a:rPr>
              <a:t>il padre tratta i figli con autorità e amore</a:t>
            </a:r>
            <a:r>
              <a:rPr lang="it-IT" dirty="0">
                <a:latin typeface="Times New Roman" pitchFamily="18" charset="0"/>
                <a:cs typeface="Times New Roman" pitchFamily="18" charset="0"/>
              </a:rPr>
              <a:t>, mentre </a:t>
            </a:r>
            <a:r>
              <a:rPr lang="it-IT" i="1" dirty="0">
                <a:latin typeface="Times New Roman" pitchFamily="18" charset="0"/>
                <a:cs typeface="Times New Roman" pitchFamily="18" charset="0"/>
              </a:rPr>
              <a:t>il monarca incarna la figura paterna per meri fini utilitaristici</a:t>
            </a:r>
            <a:r>
              <a:rPr lang="it-IT" dirty="0">
                <a:latin typeface="Times New Roman" pitchFamily="18" charset="0"/>
                <a:cs typeface="Times New Roman" pitchFamily="18" charset="0"/>
              </a:rPr>
              <a:t>, senza preoccuparsi dell’amorevolezza del padre.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Rousseau </a:t>
            </a:r>
            <a:r>
              <a:rPr lang="it-IT" dirty="0">
                <a:latin typeface="Times New Roman" pitchFamily="18" charset="0"/>
                <a:cs typeface="Times New Roman" pitchFamily="18" charset="0"/>
              </a:rPr>
              <a:t>auspica un ritorno allo stato di natura come metafora dell’infanzia (si pensi al bambino naturale, all’</a:t>
            </a:r>
            <a:r>
              <a:rPr lang="it-IT" i="1" dirty="0">
                <a:latin typeface="Times New Roman" pitchFamily="18" charset="0"/>
                <a:cs typeface="Times New Roman" pitchFamily="18" charset="0"/>
              </a:rPr>
              <a:t>Emilio</a:t>
            </a:r>
            <a:r>
              <a:rPr lang="it-IT" dirty="0">
                <a:latin typeface="Times New Roman" pitchFamily="18" charset="0"/>
                <a:cs typeface="Times New Roman" pitchFamily="18" charset="0"/>
              </a:rPr>
              <a:t>), </a:t>
            </a:r>
            <a:r>
              <a:rPr lang="it-IT" dirty="0" smtClean="0">
                <a:latin typeface="Times New Roman" pitchFamily="18" charset="0"/>
                <a:cs typeface="Times New Roman" pitchFamily="18" charset="0"/>
              </a:rPr>
              <a:t>e, </a:t>
            </a:r>
            <a:r>
              <a:rPr lang="it-IT" dirty="0">
                <a:latin typeface="Times New Roman" pitchFamily="18" charset="0"/>
                <a:cs typeface="Times New Roman" pitchFamily="18" charset="0"/>
              </a:rPr>
              <a:t>nel promuovere la bontà e l’umanità del padre (e del principe), pone le radici per una futura </a:t>
            </a:r>
            <a:r>
              <a:rPr lang="it-IT" i="1" dirty="0">
                <a:latin typeface="Times New Roman" pitchFamily="18" charset="0"/>
                <a:cs typeface="Times New Roman" pitchFamily="18" charset="0"/>
              </a:rPr>
              <a:t>pedagogia della tenerezza e della democrazia</a:t>
            </a:r>
            <a:r>
              <a:rPr lang="it-IT" dirty="0" smtClean="0">
                <a:latin typeface="Times New Roman" pitchFamily="18" charset="0"/>
                <a:cs typeface="Times New Roman" pitchFamily="18" charset="0"/>
              </a:rPr>
              <a:t>.</a:t>
            </a:r>
            <a:endParaRPr lang="it-IT" dirty="0">
              <a:latin typeface="Times New Roman" pitchFamily="18" charset="0"/>
              <a:cs typeface="Times New Roman" pitchFamily="18" charset="0"/>
            </a:endParaRPr>
          </a:p>
        </p:txBody>
      </p:sp>
    </p:spTree>
    <p:extLst>
      <p:ext uri="{BB962C8B-B14F-4D97-AF65-F5344CB8AC3E}">
        <p14:creationId xmlns:p14="http://schemas.microsoft.com/office/powerpoint/2010/main" val="37198681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CULTO DI GIUSEPPE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Accanto alla figura della Vergine, l’età moderna scopre la bellezza del simbolo paterno di Giuseppe, padre vicariale del Cristo e patrono della giusta morte. </a:t>
            </a:r>
            <a:endParaRPr lang="it-IT" sz="2800" dirty="0" smtClean="0">
              <a:latin typeface="Times New Roman"/>
              <a:ea typeface="Times New Roman"/>
            </a:endParaRPr>
          </a:p>
          <a:p>
            <a:pPr algn="just"/>
            <a:r>
              <a:rPr lang="it-IT" sz="2800" dirty="0" smtClean="0">
                <a:latin typeface="Times New Roman"/>
                <a:ea typeface="Times New Roman"/>
              </a:rPr>
              <a:t>Anche </a:t>
            </a:r>
            <a:r>
              <a:rPr lang="it-IT" sz="2800" dirty="0">
                <a:latin typeface="Times New Roman"/>
                <a:ea typeface="Times New Roman"/>
              </a:rPr>
              <a:t>il culto di Giuseppe contribuisce a incrementare la cultura del </a:t>
            </a:r>
            <a:r>
              <a:rPr lang="it-IT" sz="2800" i="1" dirty="0" err="1">
                <a:latin typeface="Times New Roman"/>
                <a:ea typeface="Times New Roman"/>
              </a:rPr>
              <a:t>paternage</a:t>
            </a:r>
            <a:r>
              <a:rPr lang="it-IT" sz="2800" dirty="0">
                <a:latin typeface="Times New Roman"/>
                <a:ea typeface="Times New Roman"/>
              </a:rPr>
              <a:t> come pratica diffusiva: assumendo la paternità legale del Cristo, Giuseppe si fa padre di tutti i figli del mondo. La tenerezza per il Figlio del Padre si fa tenerezza per i figli, perché </a:t>
            </a:r>
            <a:r>
              <a:rPr lang="it-IT" sz="2800" i="1" dirty="0">
                <a:latin typeface="Times New Roman"/>
                <a:ea typeface="Times New Roman"/>
              </a:rPr>
              <a:t>salvando il Salvatore</a:t>
            </a:r>
            <a:r>
              <a:rPr lang="it-IT" sz="2800" dirty="0">
                <a:latin typeface="Times New Roman"/>
                <a:ea typeface="Times New Roman"/>
              </a:rPr>
              <a:t>, Giuseppe partecipa </a:t>
            </a:r>
            <a:r>
              <a:rPr lang="it-IT" sz="2800" i="1" dirty="0">
                <a:latin typeface="Times New Roman"/>
                <a:ea typeface="Times New Roman"/>
              </a:rPr>
              <a:t>per primo</a:t>
            </a:r>
            <a:r>
              <a:rPr lang="it-IT" sz="2800" dirty="0">
                <a:latin typeface="Times New Roman"/>
                <a:ea typeface="Times New Roman"/>
              </a:rPr>
              <a:t> alla salvezza dell’intero creato.</a:t>
            </a:r>
            <a:endParaRPr lang="it-IT" dirty="0"/>
          </a:p>
        </p:txBody>
      </p:sp>
    </p:spTree>
    <p:extLst>
      <p:ext uri="{BB962C8B-B14F-4D97-AF65-F5344CB8AC3E}">
        <p14:creationId xmlns:p14="http://schemas.microsoft.com/office/powerpoint/2010/main" val="27260015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lnSpcReduction="10000"/>
          </a:bodyPr>
          <a:lstStyle/>
          <a:p>
            <a:pPr algn="just">
              <a:spcAft>
                <a:spcPts val="0"/>
              </a:spcAft>
            </a:pPr>
            <a:r>
              <a:rPr lang="it-IT" sz="2800" dirty="0">
                <a:latin typeface="Times New Roman"/>
                <a:ea typeface="Times New Roman"/>
              </a:rPr>
              <a:t>La paternità </a:t>
            </a:r>
            <a:r>
              <a:rPr lang="it-IT" sz="2800" i="1" dirty="0">
                <a:latin typeface="Times New Roman"/>
                <a:ea typeface="Times New Roman"/>
              </a:rPr>
              <a:t>legale</a:t>
            </a:r>
            <a:r>
              <a:rPr lang="it-IT" sz="2800" dirty="0">
                <a:latin typeface="Times New Roman"/>
                <a:ea typeface="Times New Roman"/>
              </a:rPr>
              <a:t> del Santo (archetipo della </a:t>
            </a:r>
            <a:r>
              <a:rPr lang="it-IT" sz="2800" i="1" dirty="0">
                <a:latin typeface="Times New Roman"/>
                <a:ea typeface="Times New Roman"/>
              </a:rPr>
              <a:t>giustizia sociale</a:t>
            </a:r>
            <a:r>
              <a:rPr lang="it-IT" sz="2800" dirty="0">
                <a:latin typeface="Times New Roman"/>
                <a:ea typeface="Times New Roman"/>
              </a:rPr>
              <a:t>) si oppone all’odierno </a:t>
            </a:r>
            <a:r>
              <a:rPr lang="it-IT" sz="2800" i="1" dirty="0">
                <a:latin typeface="Times New Roman"/>
                <a:ea typeface="Times New Roman"/>
              </a:rPr>
              <a:t>familismo</a:t>
            </a:r>
            <a:r>
              <a:rPr lang="it-IT" sz="2800" dirty="0">
                <a:latin typeface="Times New Roman"/>
                <a:ea typeface="Times New Roman"/>
              </a:rPr>
              <a:t>, che priva la persona del figlio dell’autentica possibilità di </a:t>
            </a:r>
            <a:r>
              <a:rPr lang="it-IT" sz="2800" i="1" dirty="0">
                <a:latin typeface="Times New Roman"/>
                <a:ea typeface="Times New Roman"/>
              </a:rPr>
              <a:t>scegliere</a:t>
            </a:r>
            <a:r>
              <a:rPr lang="it-IT" sz="2800" dirty="0">
                <a:latin typeface="Times New Roman"/>
                <a:ea typeface="Times New Roman"/>
              </a:rPr>
              <a:t> il proprio futuro. Anche l’Aggiunto, sottolinea Tarcisio </a:t>
            </a:r>
            <a:r>
              <a:rPr lang="it-IT" sz="2800" dirty="0" err="1">
                <a:latin typeface="Times New Roman"/>
                <a:ea typeface="Times New Roman"/>
              </a:rPr>
              <a:t>Stramare</a:t>
            </a:r>
            <a:r>
              <a:rPr lang="it-IT" sz="2800" dirty="0">
                <a:latin typeface="Times New Roman"/>
                <a:ea typeface="Times New Roman"/>
              </a:rPr>
              <a:t>, educa il Figlio al mestiere, ma non lo favorisce: promuove il valore del lavoro e il rispetto dei materiali, ma nella sua </a:t>
            </a:r>
            <a:r>
              <a:rPr lang="it-IT" sz="2800" i="1" dirty="0">
                <a:latin typeface="Times New Roman"/>
                <a:ea typeface="Times New Roman"/>
              </a:rPr>
              <a:t>umiltà</a:t>
            </a:r>
            <a:r>
              <a:rPr lang="it-IT" sz="2800" dirty="0">
                <a:latin typeface="Times New Roman"/>
                <a:ea typeface="Times New Roman"/>
              </a:rPr>
              <a:t> – essenza della paternità di Giuseppe – insegna ai padri ad amare i figli dell’altro – dell’Altro – come fossero i propri.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Sulla </a:t>
            </a:r>
            <a:r>
              <a:rPr lang="it-IT" sz="2800" dirty="0">
                <a:latin typeface="Times New Roman"/>
                <a:ea typeface="Times New Roman"/>
              </a:rPr>
              <a:t>scorta della pedagogia divina, il </a:t>
            </a:r>
            <a:r>
              <a:rPr lang="it-IT" sz="2800" i="1" dirty="0">
                <a:latin typeface="Times New Roman"/>
                <a:ea typeface="Times New Roman"/>
              </a:rPr>
              <a:t>familismo </a:t>
            </a:r>
            <a:r>
              <a:rPr lang="it-IT" sz="2800" dirty="0">
                <a:latin typeface="Times New Roman"/>
                <a:ea typeface="Times New Roman"/>
              </a:rPr>
              <a:t>è</a:t>
            </a:r>
            <a:r>
              <a:rPr lang="it-IT" sz="2800" i="1" dirty="0">
                <a:latin typeface="Times New Roman"/>
                <a:ea typeface="Times New Roman"/>
              </a:rPr>
              <a:t> </a:t>
            </a:r>
            <a:r>
              <a:rPr lang="it-IT" sz="2800" dirty="0">
                <a:latin typeface="Times New Roman"/>
                <a:ea typeface="Times New Roman"/>
              </a:rPr>
              <a:t>comportamento </a:t>
            </a:r>
            <a:r>
              <a:rPr lang="it-IT" sz="2800" i="1" dirty="0">
                <a:latin typeface="Times New Roman"/>
                <a:ea typeface="Times New Roman"/>
              </a:rPr>
              <a:t>antidemocratico</a:t>
            </a:r>
            <a:r>
              <a:rPr lang="it-IT" sz="2800" dirty="0">
                <a:latin typeface="Times New Roman"/>
                <a:ea typeface="Times New Roman"/>
              </a:rPr>
              <a:t> per eccellenza.</a:t>
            </a:r>
          </a:p>
          <a:p>
            <a:endParaRPr lang="it-IT" dirty="0"/>
          </a:p>
        </p:txBody>
      </p:sp>
    </p:spTree>
    <p:extLst>
      <p:ext uri="{BB962C8B-B14F-4D97-AF65-F5344CB8AC3E}">
        <p14:creationId xmlns:p14="http://schemas.microsoft.com/office/powerpoint/2010/main" val="31094961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SENTIMENTO DELLA FAMIGLIA</a:t>
            </a:r>
            <a:endParaRPr lang="it-IT" dirty="0"/>
          </a:p>
        </p:txBody>
      </p:sp>
      <p:sp>
        <p:nvSpPr>
          <p:cNvPr id="3" name="Segnaposto contenuto 2"/>
          <p:cNvSpPr>
            <a:spLocks noGrp="1"/>
          </p:cNvSpPr>
          <p:nvPr>
            <p:ph sz="quarter" idx="1"/>
          </p:nvPr>
        </p:nvSpPr>
        <p:spPr/>
        <p:txBody>
          <a:bodyPr>
            <a:normAutofit fontScale="92500" lnSpcReduction="10000"/>
          </a:bodyPr>
          <a:lstStyle/>
          <a:p>
            <a:pPr algn="just"/>
            <a:r>
              <a:rPr lang="it-IT" sz="2800" dirty="0">
                <a:latin typeface="Times New Roman"/>
                <a:ea typeface="Times New Roman"/>
              </a:rPr>
              <a:t>Nell’età moderna, annota Marzio Barbagli, nasce la famiglia “coniugale intima”, o cosiddetta nucleare. </a:t>
            </a:r>
            <a:endParaRPr lang="it-IT" sz="2800" dirty="0" smtClean="0">
              <a:latin typeface="Times New Roman"/>
              <a:ea typeface="Times New Roman"/>
            </a:endParaRPr>
          </a:p>
          <a:p>
            <a:pPr algn="just"/>
            <a:r>
              <a:rPr lang="it-IT" sz="2800" dirty="0" smtClean="0">
                <a:latin typeface="Times New Roman"/>
                <a:ea typeface="Times New Roman"/>
              </a:rPr>
              <a:t>Per </a:t>
            </a:r>
            <a:r>
              <a:rPr lang="it-IT" sz="2800" dirty="0">
                <a:latin typeface="Times New Roman"/>
                <a:ea typeface="Times New Roman"/>
              </a:rPr>
              <a:t>Philippe </a:t>
            </a:r>
            <a:r>
              <a:rPr lang="it-IT" sz="2800" dirty="0" err="1">
                <a:latin typeface="Times New Roman"/>
                <a:ea typeface="Times New Roman"/>
              </a:rPr>
              <a:t>Ariès</a:t>
            </a:r>
            <a:r>
              <a:rPr lang="it-IT" sz="2800" dirty="0">
                <a:latin typeface="Times New Roman"/>
                <a:ea typeface="Times New Roman"/>
              </a:rPr>
              <a:t>, il sentimento della </a:t>
            </a:r>
            <a:r>
              <a:rPr lang="it-IT" sz="2800" i="1" dirty="0">
                <a:latin typeface="Times New Roman"/>
                <a:ea typeface="Times New Roman"/>
              </a:rPr>
              <a:t>famiglia</a:t>
            </a:r>
            <a:r>
              <a:rPr lang="it-IT" sz="2800" dirty="0">
                <a:latin typeface="Times New Roman"/>
                <a:ea typeface="Times New Roman"/>
              </a:rPr>
              <a:t> sorge in concomitanza </a:t>
            </a:r>
            <a:r>
              <a:rPr lang="it-IT" sz="2800" dirty="0" smtClean="0">
                <a:latin typeface="Times New Roman"/>
                <a:ea typeface="Times New Roman"/>
              </a:rPr>
              <a:t>di un inedito </a:t>
            </a:r>
            <a:r>
              <a:rPr lang="it-IT" sz="2800" dirty="0">
                <a:latin typeface="Times New Roman"/>
                <a:ea typeface="Times New Roman"/>
              </a:rPr>
              <a:t>sentimento dell’</a:t>
            </a:r>
            <a:r>
              <a:rPr lang="it-IT" sz="2800" i="1" dirty="0">
                <a:latin typeface="Times New Roman"/>
                <a:ea typeface="Times New Roman"/>
              </a:rPr>
              <a:t>infanzia</a:t>
            </a:r>
            <a:r>
              <a:rPr lang="it-IT" sz="2800" dirty="0">
                <a:latin typeface="Times New Roman"/>
                <a:ea typeface="Times New Roman"/>
              </a:rPr>
              <a:t> (bamboleggiamento e tutela della salute della prole). </a:t>
            </a:r>
            <a:endParaRPr lang="it-IT" sz="2800" dirty="0" smtClean="0">
              <a:latin typeface="Times New Roman"/>
              <a:ea typeface="Times New Roman"/>
            </a:endParaRPr>
          </a:p>
          <a:p>
            <a:pPr algn="just"/>
            <a:r>
              <a:rPr lang="it-IT" sz="2800" dirty="0" smtClean="0">
                <a:latin typeface="Times New Roman"/>
                <a:ea typeface="Times New Roman"/>
              </a:rPr>
              <a:t>Per </a:t>
            </a:r>
            <a:r>
              <a:rPr lang="it-IT" sz="2800" dirty="0">
                <a:latin typeface="Times New Roman"/>
                <a:ea typeface="Times New Roman"/>
              </a:rPr>
              <a:t>Roberto Sani, la modernità non scopre “il sentimento della famiglia”, ma un </a:t>
            </a:r>
            <a:r>
              <a:rPr lang="it-IT" sz="2800" i="1" dirty="0">
                <a:latin typeface="Times New Roman"/>
                <a:ea typeface="Times New Roman"/>
              </a:rPr>
              <a:t>nuovo</a:t>
            </a:r>
            <a:r>
              <a:rPr lang="it-IT" sz="2800" dirty="0">
                <a:latin typeface="Times New Roman"/>
                <a:ea typeface="Times New Roman"/>
              </a:rPr>
              <a:t> sentimento della famiglia</a:t>
            </a:r>
            <a:r>
              <a:rPr lang="it-IT" sz="2800" dirty="0" smtClean="0">
                <a:latin typeface="Times New Roman"/>
                <a:ea typeface="Times New Roman"/>
              </a:rPr>
              <a:t>.</a:t>
            </a:r>
          </a:p>
          <a:p>
            <a:pPr algn="just"/>
            <a:r>
              <a:rPr lang="it-IT" sz="2800" dirty="0" smtClean="0">
                <a:latin typeface="Times New Roman"/>
                <a:ea typeface="Times New Roman"/>
              </a:rPr>
              <a:t>Secondo </a:t>
            </a:r>
            <a:r>
              <a:rPr lang="it-IT" sz="2800" dirty="0">
                <a:latin typeface="Times New Roman"/>
                <a:ea typeface="Times New Roman"/>
              </a:rPr>
              <a:t>il parere di Emiliano Macinai, lo storico francese rileva semplicemente il sorgere di un inedito “sentire”: vezzeggiare i bambini, nel Settecento, diviene norma comune e valore condiviso. </a:t>
            </a:r>
            <a:endParaRPr lang="it-IT" dirty="0"/>
          </a:p>
        </p:txBody>
      </p:sp>
    </p:spTree>
    <p:extLst>
      <p:ext uri="{BB962C8B-B14F-4D97-AF65-F5344CB8AC3E}">
        <p14:creationId xmlns:p14="http://schemas.microsoft.com/office/powerpoint/2010/main" val="18275298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r>
              <a:rPr lang="it-IT" dirty="0">
                <a:latin typeface="Times New Roman" pitchFamily="18" charset="0"/>
                <a:cs typeface="Times New Roman" pitchFamily="18" charset="0"/>
              </a:rPr>
              <a:t>La famiglia </a:t>
            </a:r>
            <a:r>
              <a:rPr lang="it-IT" i="1" dirty="0">
                <a:latin typeface="Times New Roman" pitchFamily="18" charset="0"/>
                <a:cs typeface="Times New Roman" pitchFamily="18" charset="0"/>
              </a:rPr>
              <a:t>domestica</a:t>
            </a:r>
            <a:r>
              <a:rPr lang="it-IT" dirty="0">
                <a:latin typeface="Times New Roman" pitchFamily="18" charset="0"/>
                <a:cs typeface="Times New Roman" pitchFamily="18" charset="0"/>
              </a:rPr>
              <a:t> (fondata su relazioni di intimità non tanto tra coniugi, quanto tra coniugi e domestici), annota Randolph </a:t>
            </a:r>
            <a:r>
              <a:rPr lang="it-IT" dirty="0" err="1">
                <a:latin typeface="Times New Roman" pitchFamily="18" charset="0"/>
                <a:cs typeface="Times New Roman" pitchFamily="18" charset="0"/>
              </a:rPr>
              <a:t>Trumbach</a:t>
            </a:r>
            <a:r>
              <a:rPr lang="it-IT" dirty="0">
                <a:latin typeface="Times New Roman" pitchFamily="18" charset="0"/>
                <a:cs typeface="Times New Roman" pitchFamily="18" charset="0"/>
              </a:rPr>
              <a:t>, nasce in Inghilterra proprio nel XVIII secolo a opera di un ampio movimento egualitario sviluppatosi in seno alle rivoluzioni inglese (1688 – 1689), americana (1776) e francese (1789).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Correlando </a:t>
            </a:r>
            <a:r>
              <a:rPr lang="it-IT" dirty="0">
                <a:latin typeface="Times New Roman" pitchFamily="18" charset="0"/>
                <a:cs typeface="Times New Roman" pitchFamily="18" charset="0"/>
              </a:rPr>
              <a:t>tale fenomeno con quanto rilevato da </a:t>
            </a:r>
            <a:r>
              <a:rPr lang="it-IT" dirty="0" err="1">
                <a:latin typeface="Times New Roman" pitchFamily="18" charset="0"/>
                <a:cs typeface="Times New Roman" pitchFamily="18" charset="0"/>
              </a:rPr>
              <a:t>Ariés</a:t>
            </a:r>
            <a:r>
              <a:rPr lang="it-IT" dirty="0">
                <a:latin typeface="Times New Roman" pitchFamily="18" charset="0"/>
                <a:cs typeface="Times New Roman" pitchFamily="18" charset="0"/>
              </a:rPr>
              <a:t> circa la nascita del sentimento della famiglia nel Settecento, la </a:t>
            </a:r>
            <a:r>
              <a:rPr lang="it-IT" i="1" dirty="0">
                <a:latin typeface="Times New Roman" pitchFamily="18" charset="0"/>
                <a:cs typeface="Times New Roman" pitchFamily="18" charset="0"/>
              </a:rPr>
              <a:t>famiglia domestica</a:t>
            </a:r>
            <a:r>
              <a:rPr lang="it-IT" dirty="0">
                <a:latin typeface="Times New Roman" pitchFamily="18" charset="0"/>
                <a:cs typeface="Times New Roman" pitchFamily="18" charset="0"/>
              </a:rPr>
              <a:t> – fondata su </a:t>
            </a:r>
            <a:r>
              <a:rPr lang="it-IT" i="1" dirty="0">
                <a:latin typeface="Times New Roman" pitchFamily="18" charset="0"/>
                <a:cs typeface="Times New Roman" pitchFamily="18" charset="0"/>
              </a:rPr>
              <a:t>relazioni</a:t>
            </a:r>
            <a:r>
              <a:rPr lang="it-IT" dirty="0">
                <a:latin typeface="Times New Roman" pitchFamily="18" charset="0"/>
                <a:cs typeface="Times New Roman" pitchFamily="18" charset="0"/>
              </a:rPr>
              <a:t> e diacronica alla </a:t>
            </a:r>
            <a:r>
              <a:rPr lang="it-IT" i="1" dirty="0">
                <a:latin typeface="Times New Roman" pitchFamily="18" charset="0"/>
                <a:cs typeface="Times New Roman" pitchFamily="18" charset="0"/>
              </a:rPr>
              <a:t>famiglia addomesticata</a:t>
            </a:r>
            <a:r>
              <a:rPr lang="it-IT" dirty="0">
                <a:latin typeface="Times New Roman" pitchFamily="18" charset="0"/>
                <a:cs typeface="Times New Roman" pitchFamily="18" charset="0"/>
              </a:rPr>
              <a:t> dallo Stato, o tale per </a:t>
            </a:r>
            <a:r>
              <a:rPr lang="it-IT" i="1" dirty="0">
                <a:latin typeface="Times New Roman" pitchFamily="18" charset="0"/>
                <a:cs typeface="Times New Roman" pitchFamily="18" charset="0"/>
              </a:rPr>
              <a:t>struttura</a:t>
            </a:r>
            <a:r>
              <a:rPr lang="it-IT" dirty="0">
                <a:latin typeface="Times New Roman" pitchFamily="18" charset="0"/>
                <a:cs typeface="Times New Roman" pitchFamily="18" charset="0"/>
              </a:rPr>
              <a:t> – non può che sorgere in concomitanza delle rivoluzioni di matrice borghese e di ispirazione democratica. </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37458339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t>IL SECOLO DEL PADRE: LE FAMIGLIE BORGHESI</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famiglia borghese ottocentesca scopre la </a:t>
            </a:r>
            <a:r>
              <a:rPr lang="it-IT" sz="2800" i="1" dirty="0">
                <a:latin typeface="Times New Roman"/>
                <a:ea typeface="Times New Roman"/>
              </a:rPr>
              <a:t>madre </a:t>
            </a:r>
            <a:r>
              <a:rPr lang="it-IT" sz="2800" dirty="0">
                <a:latin typeface="Times New Roman"/>
                <a:ea typeface="Times New Roman"/>
              </a:rPr>
              <a:t>quale responsabile dell’educazione morale della prole. </a:t>
            </a:r>
            <a:endParaRPr lang="it-IT" sz="2800" dirty="0" smtClean="0">
              <a:latin typeface="Times New Roman"/>
              <a:ea typeface="Times New Roman"/>
            </a:endParaRPr>
          </a:p>
          <a:p>
            <a:pPr algn="just"/>
            <a:r>
              <a:rPr lang="it-IT" sz="2800" dirty="0" smtClean="0">
                <a:latin typeface="Times New Roman"/>
                <a:ea typeface="Times New Roman"/>
              </a:rPr>
              <a:t>Tra </a:t>
            </a:r>
            <a:r>
              <a:rPr lang="it-IT" sz="2800" dirty="0">
                <a:latin typeface="Times New Roman"/>
                <a:ea typeface="Times New Roman"/>
              </a:rPr>
              <a:t>i prodotti della moltiplicazione del padre, infatti, vi è anche una nuova madre: la casa borghese dell’Ottocento e gli ideali a essa connessi sono lo specchio diretto della famiglia contemporanea e degli ideali domestici del nostro tempo. </a:t>
            </a:r>
            <a:endParaRPr lang="it-IT" sz="2800" dirty="0" smtClean="0">
              <a:latin typeface="Times New Roman"/>
              <a:ea typeface="Times New Roman"/>
            </a:endParaRPr>
          </a:p>
          <a:p>
            <a:pPr algn="just"/>
            <a:r>
              <a:rPr lang="it-IT" sz="2800" dirty="0" smtClean="0">
                <a:latin typeface="Times New Roman"/>
                <a:ea typeface="Times New Roman"/>
              </a:rPr>
              <a:t>Nel </a:t>
            </a:r>
            <a:r>
              <a:rPr lang="it-IT" sz="2800" dirty="0">
                <a:latin typeface="Times New Roman"/>
                <a:ea typeface="Times New Roman"/>
              </a:rPr>
              <a:t>Rinascimento la </a:t>
            </a:r>
            <a:r>
              <a:rPr lang="it-IT" sz="2800" i="1" dirty="0">
                <a:latin typeface="Times New Roman"/>
                <a:ea typeface="Times New Roman"/>
              </a:rPr>
              <a:t>casa</a:t>
            </a:r>
            <a:r>
              <a:rPr lang="it-IT" sz="2800" dirty="0">
                <a:latin typeface="Times New Roman"/>
                <a:ea typeface="Times New Roman"/>
              </a:rPr>
              <a:t> è lo specchio dell’anima; nell’Ottocento, specchio dell’anima diviene la </a:t>
            </a:r>
            <a:r>
              <a:rPr lang="it-IT" sz="2800" i="1" dirty="0">
                <a:latin typeface="Times New Roman"/>
                <a:ea typeface="Times New Roman"/>
              </a:rPr>
              <a:t>famiglia borghese</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28527423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Con la nascita della fotografia (1836), l’</a:t>
            </a:r>
            <a:r>
              <a:rPr lang="it-IT" sz="2800" i="1" dirty="0">
                <a:latin typeface="Times New Roman"/>
                <a:ea typeface="Times New Roman"/>
              </a:rPr>
              <a:t>album di famiglia </a:t>
            </a:r>
            <a:r>
              <a:rPr lang="it-IT" sz="2800" dirty="0">
                <a:latin typeface="Times New Roman"/>
                <a:ea typeface="Times New Roman"/>
              </a:rPr>
              <a:t>diviene riproduzione realistica dell’</a:t>
            </a:r>
            <a:r>
              <a:rPr lang="it-IT" sz="2800" dirty="0" err="1">
                <a:latin typeface="Times New Roman"/>
                <a:ea typeface="Times New Roman"/>
              </a:rPr>
              <a:t>evolutività</a:t>
            </a:r>
            <a:r>
              <a:rPr lang="it-IT" sz="2800" dirty="0">
                <a:latin typeface="Times New Roman"/>
                <a:ea typeface="Times New Roman"/>
              </a:rPr>
              <a:t> familiare. Le feste cristiane si fanno sempre più </a:t>
            </a:r>
            <a:r>
              <a:rPr lang="it-IT" sz="2800" i="1" dirty="0">
                <a:latin typeface="Times New Roman"/>
                <a:ea typeface="Times New Roman"/>
              </a:rPr>
              <a:t>feste di famiglia</a:t>
            </a:r>
            <a:r>
              <a:rPr lang="it-IT" sz="2800" dirty="0">
                <a:latin typeface="Times New Roman"/>
                <a:ea typeface="Times New Roman"/>
              </a:rPr>
              <a:t>, e il Natale diviene la </a:t>
            </a:r>
            <a:r>
              <a:rPr lang="it-IT" sz="2800" i="1" dirty="0">
                <a:latin typeface="Times New Roman"/>
                <a:ea typeface="Times New Roman"/>
              </a:rPr>
              <a:t>festa dei bambini</a:t>
            </a:r>
            <a:r>
              <a:rPr lang="it-IT" sz="2800" dirty="0">
                <a:latin typeface="Times New Roman"/>
                <a:ea typeface="Times New Roman"/>
              </a:rPr>
              <a:t> attraverso la quale la famiglia può auto-celebrarsi. </a:t>
            </a:r>
            <a:endParaRPr lang="it-IT" dirty="0"/>
          </a:p>
        </p:txBody>
      </p:sp>
    </p:spTree>
    <p:extLst>
      <p:ext uri="{BB962C8B-B14F-4D97-AF65-F5344CB8AC3E}">
        <p14:creationId xmlns:p14="http://schemas.microsoft.com/office/powerpoint/2010/main" val="3835499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CASALINGHITÀ RINASCIMENTALE</a:t>
            </a:r>
            <a:endParaRPr lang="it-IT"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Nel Quattrocento, la casa acquista il valore simbolico di </a:t>
            </a:r>
            <a:r>
              <a:rPr lang="it-IT" sz="2800" i="1" dirty="0">
                <a:latin typeface="Times New Roman"/>
                <a:ea typeface="Times New Roman"/>
              </a:rPr>
              <a:t>spazio interiore</a:t>
            </a:r>
            <a:r>
              <a:rPr lang="it-IT" sz="2800" dirty="0">
                <a:latin typeface="Times New Roman"/>
                <a:ea typeface="Times New Roman"/>
              </a:rPr>
              <a:t> che necessita di una valorizzazione e di un ridimensionamento strutturali. </a:t>
            </a:r>
            <a:endParaRPr lang="it-IT" sz="2800" dirty="0" smtClean="0">
              <a:latin typeface="Times New Roman"/>
              <a:ea typeface="Times New Roman"/>
            </a:endParaRPr>
          </a:p>
          <a:p>
            <a:pPr algn="just"/>
            <a:r>
              <a:rPr lang="it-IT" sz="2800" dirty="0" smtClean="0">
                <a:latin typeface="Times New Roman"/>
                <a:ea typeface="Times New Roman"/>
              </a:rPr>
              <a:t>L’estetica </a:t>
            </a:r>
            <a:r>
              <a:rPr lang="it-IT" sz="2800" dirty="0">
                <a:latin typeface="Times New Roman"/>
                <a:ea typeface="Times New Roman"/>
              </a:rPr>
              <a:t>della grandiosità dei palazzi rinascimentali esprime la potenza economica e politica della famiglia residente, più appartata e simile strutturalmente alla famiglia moderna, ridotta alla coppia coniugale e ai bambini. Il palazzo di città diviene ben presto stabile ad </a:t>
            </a:r>
            <a:r>
              <a:rPr lang="it-IT" sz="2800" dirty="0" smtClean="0">
                <a:latin typeface="Times New Roman"/>
                <a:ea typeface="Times New Roman"/>
              </a:rPr>
              <a:t>appartamenti, </a:t>
            </a:r>
            <a:r>
              <a:rPr lang="it-IT" sz="2800" dirty="0">
                <a:latin typeface="Times New Roman"/>
                <a:ea typeface="Times New Roman"/>
              </a:rPr>
              <a:t>e la distribuzione degli spazi rispecchia in maniera sempre più evidente la nascente cultura domestica della privatizzazione. </a:t>
            </a:r>
            <a:endParaRPr lang="it-IT" dirty="0"/>
          </a:p>
        </p:txBody>
      </p:sp>
    </p:spTree>
    <p:extLst>
      <p:ext uri="{BB962C8B-B14F-4D97-AF65-F5344CB8AC3E}">
        <p14:creationId xmlns:p14="http://schemas.microsoft.com/office/powerpoint/2010/main" val="29631168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lnSpcReduction="10000"/>
          </a:bodyPr>
          <a:lstStyle/>
          <a:p>
            <a:pPr algn="just"/>
            <a:r>
              <a:rPr lang="it-IT" dirty="0">
                <a:latin typeface="Times New Roman" pitchFamily="18" charset="0"/>
                <a:cs typeface="Times New Roman" pitchFamily="18" charset="0"/>
              </a:rPr>
              <a:t>Il padre di famiglia borghese è spesso “fuori per affari”, ma presente durante i convivi. L’assenza del padre produce, pertanto, un’inedita forma di </a:t>
            </a:r>
            <a:r>
              <a:rPr lang="it-IT" i="1" dirty="0" err="1">
                <a:latin typeface="Times New Roman" pitchFamily="18" charset="0"/>
                <a:cs typeface="Times New Roman" pitchFamily="18" charset="0"/>
              </a:rPr>
              <a:t>maternage</a:t>
            </a:r>
            <a:r>
              <a:rPr lang="it-IT" dirty="0">
                <a:latin typeface="Times New Roman" pitchFamily="18" charset="0"/>
                <a:cs typeface="Times New Roman" pitchFamily="18" charset="0"/>
              </a:rPr>
              <a:t>, e il “no” </a:t>
            </a:r>
            <a:r>
              <a:rPr lang="it-IT" i="1" dirty="0">
                <a:latin typeface="Times New Roman" pitchFamily="18" charset="0"/>
                <a:cs typeface="Times New Roman" pitchFamily="18" charset="0"/>
              </a:rPr>
              <a:t>del padre </a:t>
            </a:r>
            <a:r>
              <a:rPr lang="it-IT" dirty="0">
                <a:latin typeface="Times New Roman" pitchFamily="18" charset="0"/>
                <a:cs typeface="Times New Roman" pitchFamily="18" charset="0"/>
              </a:rPr>
              <a:t>diviene, saltuariamente, un “no” </a:t>
            </a:r>
            <a:r>
              <a:rPr lang="it-IT" i="1" dirty="0">
                <a:latin typeface="Times New Roman" pitchFamily="18" charset="0"/>
                <a:cs typeface="Times New Roman" pitchFamily="18" charset="0"/>
              </a:rPr>
              <a:t>genitoriale</a:t>
            </a:r>
            <a:r>
              <a:rPr lang="it-IT" dirty="0">
                <a:latin typeface="Times New Roman" pitchFamily="18" charset="0"/>
                <a:cs typeface="Times New Roman" pitchFamily="18" charset="0"/>
              </a:rPr>
              <a:t>.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Roberto </a:t>
            </a:r>
            <a:r>
              <a:rPr lang="it-IT" dirty="0">
                <a:latin typeface="Times New Roman" pitchFamily="18" charset="0"/>
                <a:cs typeface="Times New Roman" pitchFamily="18" charset="0"/>
              </a:rPr>
              <a:t>Sani individua, accanto alla famiglia borghese, l’emergere di nuove figure </a:t>
            </a:r>
            <a:r>
              <a:rPr lang="it-IT" dirty="0" smtClean="0">
                <a:latin typeface="Times New Roman" pitchFamily="18" charset="0"/>
                <a:cs typeface="Times New Roman" pitchFamily="18" charset="0"/>
              </a:rPr>
              <a:t>paternali, </a:t>
            </a:r>
            <a:r>
              <a:rPr lang="it-IT" dirty="0">
                <a:latin typeface="Times New Roman" pitchFamily="18" charset="0"/>
                <a:cs typeface="Times New Roman" pitchFamily="18" charset="0"/>
              </a:rPr>
              <a:t>come il </a:t>
            </a:r>
            <a:r>
              <a:rPr lang="it-IT" i="1" dirty="0">
                <a:latin typeface="Times New Roman" pitchFamily="18" charset="0"/>
                <a:cs typeface="Times New Roman" pitchFamily="18" charset="0"/>
              </a:rPr>
              <a:t>medico di famiglia</a:t>
            </a:r>
            <a:r>
              <a:rPr lang="it-IT" dirty="0">
                <a:latin typeface="Times New Roman" pitchFamily="18" charset="0"/>
                <a:cs typeface="Times New Roman" pitchFamily="18" charset="0"/>
              </a:rPr>
              <a:t> e il </a:t>
            </a:r>
            <a:r>
              <a:rPr lang="it-IT" i="1" dirty="0">
                <a:latin typeface="Times New Roman" pitchFamily="18" charset="0"/>
                <a:cs typeface="Times New Roman" pitchFamily="18" charset="0"/>
              </a:rPr>
              <a:t>maestro di scuola elementare</a:t>
            </a:r>
            <a:r>
              <a:rPr lang="it-IT" dirty="0">
                <a:latin typeface="Times New Roman" pitchFamily="18" charset="0"/>
                <a:cs typeface="Times New Roman" pitchFamily="18" charset="0"/>
              </a:rPr>
              <a:t>.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Sul </a:t>
            </a:r>
            <a:r>
              <a:rPr lang="it-IT" dirty="0">
                <a:latin typeface="Times New Roman" pitchFamily="18" charset="0"/>
                <a:cs typeface="Times New Roman" pitchFamily="18" charset="0"/>
              </a:rPr>
              <a:t>piano euristico, di conseguenza, assistiamo a una sorta di </a:t>
            </a:r>
            <a:r>
              <a:rPr lang="it-IT" i="1" dirty="0">
                <a:latin typeface="Times New Roman" pitchFamily="18" charset="0"/>
                <a:cs typeface="Times New Roman" pitchFamily="18" charset="0"/>
              </a:rPr>
              <a:t>paternalismo societario </a:t>
            </a:r>
            <a:r>
              <a:rPr lang="it-IT" dirty="0">
                <a:latin typeface="Times New Roman" pitchFamily="18" charset="0"/>
                <a:cs typeface="Times New Roman" pitchFamily="18" charset="0"/>
              </a:rPr>
              <a:t>parallelo al crescente</a:t>
            </a:r>
            <a:r>
              <a:rPr lang="it-IT" i="1" dirty="0">
                <a:latin typeface="Times New Roman" pitchFamily="18" charset="0"/>
                <a:cs typeface="Times New Roman" pitchFamily="18" charset="0"/>
              </a:rPr>
              <a:t> patriarcato domestico</a:t>
            </a:r>
            <a:r>
              <a:rPr lang="it-IT" dirty="0">
                <a:latin typeface="Times New Roman" pitchFamily="18" charset="0"/>
                <a:cs typeface="Times New Roman" pitchFamily="18" charset="0"/>
              </a:rPr>
              <a:t>.</a:t>
            </a:r>
          </a:p>
          <a:p>
            <a:endParaRPr lang="it-IT" dirty="0"/>
          </a:p>
        </p:txBody>
      </p:sp>
    </p:spTree>
    <p:extLst>
      <p:ext uri="{BB962C8B-B14F-4D97-AF65-F5344CB8AC3E}">
        <p14:creationId xmlns:p14="http://schemas.microsoft.com/office/powerpoint/2010/main" val="37849944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FAMIGLIE CONTADINE E OPERAIE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paternalismo societario coinvolge anche le famiglie contadine e operaie. Il paternalismo è il primo sistema di rivoluzione industriale: il padrone è il “padre” degli operai e l’impresa è una “grande famiglia”, il cui fallimento significherebbe la “morte” dell’operaio salariato. </a:t>
            </a:r>
            <a:endParaRPr lang="it-IT" sz="2800" dirty="0" smtClean="0">
              <a:latin typeface="Times New Roman"/>
              <a:ea typeface="Times New Roman"/>
            </a:endParaRPr>
          </a:p>
          <a:p>
            <a:pPr algn="just"/>
            <a:r>
              <a:rPr lang="it-IT" sz="2800" dirty="0" smtClean="0">
                <a:latin typeface="Times New Roman"/>
                <a:ea typeface="Times New Roman"/>
              </a:rPr>
              <a:t>Pure </a:t>
            </a:r>
            <a:r>
              <a:rPr lang="it-IT" sz="2800" dirty="0">
                <a:latin typeface="Times New Roman"/>
                <a:ea typeface="Times New Roman"/>
              </a:rPr>
              <a:t>all’interno della famiglia operaia assistiamo alla nascita di un’inedita forma di </a:t>
            </a:r>
            <a:r>
              <a:rPr lang="it-IT" sz="2800" i="1" dirty="0" err="1">
                <a:latin typeface="Times New Roman"/>
                <a:ea typeface="Times New Roman"/>
              </a:rPr>
              <a:t>maternage</a:t>
            </a:r>
            <a:r>
              <a:rPr lang="it-IT" sz="2800" dirty="0">
                <a:latin typeface="Times New Roman"/>
                <a:ea typeface="Times New Roman"/>
              </a:rPr>
              <a:t>: nei primi anni del Novecento, infatti, il sostentamento della famiglia sarà nelle mani di entrambi i coniugi.</a:t>
            </a:r>
            <a:endParaRPr lang="it-IT" dirty="0"/>
          </a:p>
        </p:txBody>
      </p:sp>
    </p:spTree>
    <p:extLst>
      <p:ext uri="{BB962C8B-B14F-4D97-AF65-F5344CB8AC3E}">
        <p14:creationId xmlns:p14="http://schemas.microsoft.com/office/powerpoint/2010/main" val="19401418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Il </a:t>
            </a:r>
            <a:r>
              <a:rPr lang="it-IT" sz="2800" i="1" dirty="0" err="1">
                <a:latin typeface="Times New Roman"/>
                <a:ea typeface="Times New Roman"/>
              </a:rPr>
              <a:t>paternage</a:t>
            </a:r>
            <a:r>
              <a:rPr lang="it-IT" sz="2800" dirty="0">
                <a:latin typeface="Times New Roman"/>
                <a:ea typeface="Times New Roman"/>
              </a:rPr>
              <a:t> si moltiplica, nondimeno, nella famiglia mezzadrile dell’Italia del secondo Ottocento. Si tratta di un’organizzazione padronale in cui, al vertice, il padrone del podere dirige il massaro – e, di conseguenza, la famiglia del massaro. La moglie del massaro, o reggitrice, contribuisce </a:t>
            </a:r>
            <a:r>
              <a:rPr lang="it-IT" sz="2800" i="1" dirty="0">
                <a:latin typeface="Times New Roman"/>
                <a:ea typeface="Times New Roman"/>
              </a:rPr>
              <a:t>attivamente</a:t>
            </a:r>
            <a:r>
              <a:rPr lang="it-IT" sz="2800" dirty="0">
                <a:latin typeface="Times New Roman"/>
                <a:ea typeface="Times New Roman"/>
              </a:rPr>
              <a:t> alla conduzione del podere: le sue funzioni di comando si esercitano sia sulla domesticità interna (cucina, bucato, orto, tessitura), che sulla futura nuora, </a:t>
            </a:r>
            <a:r>
              <a:rPr lang="it-IT" sz="2800" dirty="0" smtClean="0">
                <a:latin typeface="Times New Roman"/>
                <a:ea typeface="Times New Roman"/>
              </a:rPr>
              <a:t>la quale </a:t>
            </a:r>
            <a:r>
              <a:rPr lang="it-IT" sz="2800" dirty="0">
                <a:latin typeface="Times New Roman"/>
                <a:ea typeface="Times New Roman"/>
              </a:rPr>
              <a:t>non solo deve procreare, ma partecipare a tutte le attività dell’azienda. </a:t>
            </a:r>
            <a:endParaRPr lang="it-IT" dirty="0"/>
          </a:p>
        </p:txBody>
      </p:sp>
    </p:spTree>
    <p:extLst>
      <p:ext uri="{BB962C8B-B14F-4D97-AF65-F5344CB8AC3E}">
        <p14:creationId xmlns:p14="http://schemas.microsoft.com/office/powerpoint/2010/main" val="3165522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pPr algn="just"/>
            <a:r>
              <a:rPr lang="it-IT" sz="2800" dirty="0">
                <a:latin typeface="Times New Roman"/>
                <a:ea typeface="Times New Roman"/>
              </a:rPr>
              <a:t>Se non vi fosse stata moltiplicazione del padre, la </a:t>
            </a:r>
            <a:r>
              <a:rPr lang="it-IT" sz="2800" i="1" dirty="0" err="1">
                <a:latin typeface="Times New Roman"/>
                <a:ea typeface="Times New Roman"/>
              </a:rPr>
              <a:t>casalinghità</a:t>
            </a:r>
            <a:r>
              <a:rPr lang="it-IT" sz="2800" dirty="0">
                <a:latin typeface="Times New Roman"/>
                <a:ea typeface="Times New Roman"/>
              </a:rPr>
              <a:t> della madre non avrebbe potuto assumere una dimensione produttiva – educazione morale della madre borghese, contributo economico della madre operaia, co-conduzione dell’impresa da parte della madre contadina. </a:t>
            </a:r>
            <a:endParaRPr lang="it-IT" sz="2800" dirty="0" smtClean="0">
              <a:latin typeface="Times New Roman"/>
              <a:ea typeface="Times New Roman"/>
            </a:endParaRPr>
          </a:p>
        </p:txBody>
      </p:sp>
    </p:spTree>
    <p:extLst>
      <p:ext uri="{BB962C8B-B14F-4D97-AF65-F5344CB8AC3E}">
        <p14:creationId xmlns:p14="http://schemas.microsoft.com/office/powerpoint/2010/main" val="29568518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400" dirty="0">
                <a:latin typeface="Times New Roman" pitchFamily="18" charset="0"/>
                <a:cs typeface="Times New Roman" pitchFamily="18" charset="0"/>
              </a:rPr>
              <a:t>Il medico di famiglia riveste per i ceti meno abbienti un ruolo paternalistico di tipo assistenziale, mentre il maestro di scuola è concepito come un usurpatore che sottrae i figli al lavoro delle campagne. </a:t>
            </a:r>
            <a:r>
              <a:rPr lang="it-IT" sz="2400" i="1" dirty="0">
                <a:latin typeface="Times New Roman" pitchFamily="18" charset="0"/>
                <a:cs typeface="Times New Roman" pitchFamily="18" charset="0"/>
              </a:rPr>
              <a:t>L’Ottocento, pertanto, è il secolo del padre in antagonismo con i poteri crescenti del non-padre: è questa la cifra più intima della moltiplicazione</a:t>
            </a:r>
            <a:r>
              <a:rPr lang="it-IT" sz="2400" dirty="0">
                <a:latin typeface="Times New Roman" pitchFamily="18" charset="0"/>
                <a:cs typeface="Times New Roman" pitchFamily="18" charset="0"/>
              </a:rPr>
              <a:t>. </a:t>
            </a:r>
          </a:p>
        </p:txBody>
      </p:sp>
    </p:spTree>
    <p:extLst>
      <p:ext uri="{BB962C8B-B14F-4D97-AF65-F5344CB8AC3E}">
        <p14:creationId xmlns:p14="http://schemas.microsoft.com/office/powerpoint/2010/main" val="15751909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PATRIA POTESTÀ</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Codici e leggi confermano </a:t>
            </a:r>
            <a:r>
              <a:rPr lang="it-IT" sz="2800" dirty="0" smtClean="0">
                <a:latin typeface="Times New Roman"/>
                <a:ea typeface="Times New Roman"/>
              </a:rPr>
              <a:t>i fenomeni crescenti </a:t>
            </a:r>
            <a:r>
              <a:rPr lang="it-IT" sz="2800" dirty="0">
                <a:latin typeface="Times New Roman"/>
                <a:ea typeface="Times New Roman"/>
              </a:rPr>
              <a:t>del patriarcato domestico </a:t>
            </a:r>
            <a:r>
              <a:rPr lang="it-IT" sz="2800" dirty="0" smtClean="0">
                <a:latin typeface="Times New Roman"/>
                <a:ea typeface="Times New Roman"/>
              </a:rPr>
              <a:t>e del paternalismo </a:t>
            </a:r>
            <a:r>
              <a:rPr lang="it-IT" sz="2800" dirty="0">
                <a:latin typeface="Times New Roman"/>
                <a:ea typeface="Times New Roman"/>
              </a:rPr>
              <a:t>societario. </a:t>
            </a:r>
            <a:endParaRPr lang="it-IT" sz="2800" dirty="0" smtClean="0">
              <a:latin typeface="Times New Roman"/>
              <a:ea typeface="Times New Roman"/>
            </a:endParaRPr>
          </a:p>
          <a:p>
            <a:pPr algn="just"/>
            <a:r>
              <a:rPr lang="it-IT" sz="2800" dirty="0" smtClean="0">
                <a:latin typeface="Times New Roman"/>
                <a:ea typeface="Times New Roman"/>
              </a:rPr>
              <a:t>Natale </a:t>
            </a:r>
            <a:r>
              <a:rPr lang="it-IT" sz="2800" dirty="0">
                <a:latin typeface="Times New Roman"/>
                <a:ea typeface="Times New Roman"/>
              </a:rPr>
              <a:t>Filippi illustra i tre istituti paterni su cui si fonda il </a:t>
            </a:r>
            <a:r>
              <a:rPr lang="it-IT" sz="2800" i="1" dirty="0">
                <a:latin typeface="Times New Roman"/>
                <a:ea typeface="Times New Roman"/>
              </a:rPr>
              <a:t>Codice Napoleone</a:t>
            </a:r>
            <a:r>
              <a:rPr lang="it-IT" sz="2800" dirty="0">
                <a:latin typeface="Times New Roman"/>
                <a:ea typeface="Times New Roman"/>
              </a:rPr>
              <a:t> del 1804: rapporti tra coniugi regolati a beneficio del marito, gestione dei patrimoni ad appannaggio del marito, patria potestà del padre sui figli minori. Una “famiglia forte in un forte stato”: paternalismo di uno stato accentratore e patriarcato di un padre </a:t>
            </a:r>
            <a:r>
              <a:rPr lang="it-IT" sz="2800" dirty="0" smtClean="0">
                <a:latin typeface="Times New Roman"/>
                <a:ea typeface="Times New Roman"/>
              </a:rPr>
              <a:t>despota.</a:t>
            </a:r>
            <a:endParaRPr lang="it-IT" dirty="0"/>
          </a:p>
        </p:txBody>
      </p:sp>
    </p:spTree>
    <p:extLst>
      <p:ext uri="{BB962C8B-B14F-4D97-AF65-F5344CB8AC3E}">
        <p14:creationId xmlns:p14="http://schemas.microsoft.com/office/powerpoint/2010/main" val="333332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dirty="0">
                <a:latin typeface="Times New Roman" pitchFamily="18" charset="0"/>
                <a:cs typeface="Times New Roman" pitchFamily="18" charset="0"/>
              </a:rPr>
              <a:t>I Codici dei governi restaurati, caduto l’Impero di Napoleone, si discosteranno solo relativamente dallo stesso, confermando il primato della potestà paterna. Nello </a:t>
            </a:r>
            <a:r>
              <a:rPr lang="it-IT" i="1" dirty="0">
                <a:latin typeface="Times New Roman" pitchFamily="18" charset="0"/>
                <a:cs typeface="Times New Roman" pitchFamily="18" charset="0"/>
              </a:rPr>
              <a:t>Statuto Albertino</a:t>
            </a:r>
            <a:r>
              <a:rPr lang="it-IT" dirty="0">
                <a:latin typeface="Times New Roman" pitchFamily="18" charset="0"/>
                <a:cs typeface="Times New Roman" pitchFamily="18" charset="0"/>
              </a:rPr>
              <a:t> del 1848, “con lealtà di Re e con affetto di Padre” Carlo Alberto avoca a sé i diritti del padre sull’intero Regno.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La </a:t>
            </a:r>
            <a:r>
              <a:rPr lang="it-IT" dirty="0">
                <a:latin typeface="Times New Roman" pitchFamily="18" charset="0"/>
                <a:cs typeface="Times New Roman" pitchFamily="18" charset="0"/>
              </a:rPr>
              <a:t>situazione non cambia con il </a:t>
            </a:r>
            <a:r>
              <a:rPr lang="it-IT" i="1" dirty="0">
                <a:latin typeface="Times New Roman" pitchFamily="18" charset="0"/>
                <a:cs typeface="Times New Roman" pitchFamily="18" charset="0"/>
              </a:rPr>
              <a:t>Codice Pisanelli</a:t>
            </a:r>
            <a:r>
              <a:rPr lang="it-IT" dirty="0">
                <a:latin typeface="Times New Roman" pitchFamily="18" charset="0"/>
                <a:cs typeface="Times New Roman" pitchFamily="18" charset="0"/>
              </a:rPr>
              <a:t> del 1865, </a:t>
            </a:r>
            <a:r>
              <a:rPr lang="it-IT" dirty="0" smtClean="0">
                <a:latin typeface="Times New Roman" pitchFamily="18" charset="0"/>
                <a:cs typeface="Times New Roman" pitchFamily="18" charset="0"/>
              </a:rPr>
              <a:t>fondato sull’</a:t>
            </a:r>
            <a:r>
              <a:rPr lang="it-IT" i="1" dirty="0" smtClean="0">
                <a:latin typeface="Times New Roman" pitchFamily="18" charset="0"/>
                <a:cs typeface="Times New Roman" pitchFamily="18" charset="0"/>
              </a:rPr>
              <a:t>autorità </a:t>
            </a:r>
            <a:r>
              <a:rPr lang="it-IT" i="1" dirty="0">
                <a:latin typeface="Times New Roman" pitchFamily="18" charset="0"/>
                <a:cs typeface="Times New Roman" pitchFamily="18" charset="0"/>
              </a:rPr>
              <a:t>maritale </a:t>
            </a:r>
            <a:r>
              <a:rPr lang="it-IT" dirty="0">
                <a:latin typeface="Times New Roman" pitchFamily="18" charset="0"/>
                <a:cs typeface="Times New Roman" pitchFamily="18" charset="0"/>
              </a:rPr>
              <a:t>nei riguardi della moglie e sulla </a:t>
            </a:r>
            <a:r>
              <a:rPr lang="it-IT" i="1" dirty="0">
                <a:latin typeface="Times New Roman" pitchFamily="18" charset="0"/>
                <a:cs typeface="Times New Roman" pitchFamily="18" charset="0"/>
              </a:rPr>
              <a:t>patria potestà</a:t>
            </a:r>
            <a:r>
              <a:rPr lang="it-IT" dirty="0">
                <a:latin typeface="Times New Roman" pitchFamily="18" charset="0"/>
                <a:cs typeface="Times New Roman" pitchFamily="18" charset="0"/>
              </a:rPr>
              <a:t> nei confronti dei figli. </a:t>
            </a:r>
          </a:p>
          <a:p>
            <a:endParaRPr lang="it-IT" dirty="0"/>
          </a:p>
        </p:txBody>
      </p:sp>
    </p:spTree>
    <p:extLst>
      <p:ext uri="{BB962C8B-B14F-4D97-AF65-F5344CB8AC3E}">
        <p14:creationId xmlns:p14="http://schemas.microsoft.com/office/powerpoint/2010/main" val="27851681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TOTALITARISMO E AUTORITARISMO</a:t>
            </a:r>
            <a:endParaRPr lang="it-IT" dirty="0"/>
          </a:p>
        </p:txBody>
      </p:sp>
      <p:sp>
        <p:nvSpPr>
          <p:cNvPr id="3" name="Segnaposto contenuto 2"/>
          <p:cNvSpPr>
            <a:spLocks noGrp="1"/>
          </p:cNvSpPr>
          <p:nvPr>
            <p:ph sz="quarter" idx="1"/>
          </p:nvPr>
        </p:nvSpPr>
        <p:spPr/>
        <p:txBody>
          <a:bodyPr>
            <a:normAutofit fontScale="92500"/>
          </a:bodyPr>
          <a:lstStyle/>
          <a:p>
            <a:pPr algn="just"/>
            <a:r>
              <a:rPr lang="it-IT" dirty="0">
                <a:latin typeface="Times New Roman" pitchFamily="18" charset="0"/>
                <a:cs typeface="Times New Roman" pitchFamily="18" charset="0"/>
              </a:rPr>
              <a:t>Il ventennio fascista rappresenta uno dei massimi momenti di addomesticamento della famiglia all’autorità </a:t>
            </a:r>
            <a:r>
              <a:rPr lang="it-IT" dirty="0" smtClean="0">
                <a:latin typeface="Times New Roman" pitchFamily="18" charset="0"/>
                <a:cs typeface="Times New Roman" pitchFamily="18" charset="0"/>
              </a:rPr>
              <a:t>statale</a:t>
            </a:r>
            <a:r>
              <a:rPr lang="it-IT" dirty="0">
                <a:latin typeface="Times New Roman" pitchFamily="18" charset="0"/>
                <a:cs typeface="Times New Roman" pitchFamily="18" charset="0"/>
              </a:rPr>
              <a:t>.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Il </a:t>
            </a:r>
            <a:r>
              <a:rPr lang="it-IT" dirty="0">
                <a:latin typeface="Times New Roman" pitchFamily="18" charset="0"/>
                <a:cs typeface="Times New Roman" pitchFamily="18" charset="0"/>
              </a:rPr>
              <a:t>totalitarismo si traduce in una rigida </a:t>
            </a:r>
            <a:r>
              <a:rPr lang="it-IT" dirty="0" err="1">
                <a:latin typeface="Times New Roman" pitchFamily="18" charset="0"/>
                <a:cs typeface="Times New Roman" pitchFamily="18" charset="0"/>
              </a:rPr>
              <a:t>stereotipizzazione</a:t>
            </a:r>
            <a:r>
              <a:rPr lang="it-IT" dirty="0">
                <a:latin typeface="Times New Roman" pitchFamily="18" charset="0"/>
                <a:cs typeface="Times New Roman" pitchFamily="18" charset="0"/>
              </a:rPr>
              <a:t> dei ruoli del marito-padre e della moglie-madre: il primo è un despota al servizio della nazione, la </a:t>
            </a:r>
            <a:r>
              <a:rPr lang="it-IT" dirty="0" smtClean="0">
                <a:latin typeface="Times New Roman" pitchFamily="18" charset="0"/>
                <a:cs typeface="Times New Roman" pitchFamily="18" charset="0"/>
              </a:rPr>
              <a:t>seconda una </a:t>
            </a:r>
            <a:r>
              <a:rPr lang="it-IT" dirty="0">
                <a:latin typeface="Times New Roman" pitchFamily="18" charset="0"/>
                <a:cs typeface="Times New Roman" pitchFamily="18" charset="0"/>
              </a:rPr>
              <a:t>casalinga devota.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Il </a:t>
            </a:r>
            <a:r>
              <a:rPr lang="it-IT" i="1" dirty="0">
                <a:latin typeface="Times New Roman" pitchFamily="18" charset="0"/>
                <a:cs typeface="Times New Roman" pitchFamily="18" charset="0"/>
              </a:rPr>
              <a:t>Codice Rocco</a:t>
            </a:r>
            <a:r>
              <a:rPr lang="it-IT" dirty="0">
                <a:latin typeface="Times New Roman" pitchFamily="18" charset="0"/>
                <a:cs typeface="Times New Roman" pitchFamily="18" charset="0"/>
              </a:rPr>
              <a:t> del 1942 decreterà come </a:t>
            </a:r>
            <a:r>
              <a:rPr lang="it-IT" i="1" dirty="0">
                <a:latin typeface="Times New Roman" pitchFamily="18" charset="0"/>
                <a:cs typeface="Times New Roman" pitchFamily="18" charset="0"/>
              </a:rPr>
              <a:t>un’educazione difforme dal sentimento nazionale fascista costituisca un abuso di patria potestà</a:t>
            </a:r>
            <a:r>
              <a:rPr lang="it-IT" dirty="0">
                <a:latin typeface="Times New Roman" pitchFamily="18" charset="0"/>
                <a:cs typeface="Times New Roman" pitchFamily="18" charset="0"/>
              </a:rPr>
              <a:t>; </a:t>
            </a:r>
            <a:r>
              <a:rPr lang="it-IT" i="1" dirty="0">
                <a:latin typeface="Times New Roman" pitchFamily="18" charset="0"/>
                <a:cs typeface="Times New Roman" pitchFamily="18" charset="0"/>
              </a:rPr>
              <a:t>l’autorità del capofamiglia</a:t>
            </a:r>
            <a:r>
              <a:rPr lang="it-IT" dirty="0">
                <a:latin typeface="Times New Roman" pitchFamily="18" charset="0"/>
                <a:cs typeface="Times New Roman" pitchFamily="18" charset="0"/>
              </a:rPr>
              <a:t>, inoltre, </a:t>
            </a:r>
            <a:r>
              <a:rPr lang="it-IT" i="1" dirty="0">
                <a:latin typeface="Times New Roman" pitchFamily="18" charset="0"/>
                <a:cs typeface="Times New Roman" pitchFamily="18" charset="0"/>
              </a:rPr>
              <a:t>è</a:t>
            </a:r>
            <a:r>
              <a:rPr lang="it-IT" dirty="0">
                <a:latin typeface="Times New Roman" pitchFamily="18" charset="0"/>
                <a:cs typeface="Times New Roman" pitchFamily="18" charset="0"/>
              </a:rPr>
              <a:t> dichiarata </a:t>
            </a:r>
            <a:r>
              <a:rPr lang="it-IT" i="1" dirty="0">
                <a:latin typeface="Times New Roman" pitchFamily="18" charset="0"/>
                <a:cs typeface="Times New Roman" pitchFamily="18" charset="0"/>
              </a:rPr>
              <a:t>strumento fondamentale di coesione dell’unità familiare</a:t>
            </a:r>
            <a:r>
              <a:rPr lang="it-IT" dirty="0">
                <a:latin typeface="Times New Roman" pitchFamily="18" charset="0"/>
                <a:cs typeface="Times New Roman" pitchFamily="18" charset="0"/>
              </a:rPr>
              <a:t>. </a:t>
            </a:r>
          </a:p>
          <a:p>
            <a:endParaRPr lang="it-IT" dirty="0"/>
          </a:p>
        </p:txBody>
      </p:sp>
    </p:spTree>
    <p:extLst>
      <p:ext uri="{BB962C8B-B14F-4D97-AF65-F5344CB8AC3E}">
        <p14:creationId xmlns:p14="http://schemas.microsoft.com/office/powerpoint/2010/main" val="36313662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LETTERA AL PADRE</a:t>
            </a:r>
            <a:endParaRPr lang="it-IT"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Nel 1919, Franz Kafka ha trentasei anni. Scrive la famosa “Lettera al padre”, che tuttavia finirà in un cassetto e non sarà mai consegnata al temuto capofamiglia. La lettura di questo capolavoro della letteratura consente di giungere ad alcune importanti conclusioni: un padre dispotico, punitivo, castrante, impedisce al figlio di sviluppare un autentico </a:t>
            </a:r>
            <a:r>
              <a:rPr lang="it-IT" sz="2800" i="1" dirty="0">
                <a:latin typeface="Times New Roman"/>
                <a:ea typeface="Times New Roman"/>
              </a:rPr>
              <a:t>senso della famiglia</a:t>
            </a:r>
            <a:r>
              <a:rPr lang="it-IT" sz="2800" dirty="0">
                <a:latin typeface="Times New Roman"/>
                <a:ea typeface="Times New Roman"/>
              </a:rPr>
              <a:t>. </a:t>
            </a:r>
            <a:endParaRPr lang="it-IT" sz="2800" dirty="0" smtClean="0">
              <a:latin typeface="Times New Roman"/>
              <a:ea typeface="Times New Roman"/>
            </a:endParaRPr>
          </a:p>
          <a:p>
            <a:pPr algn="just"/>
            <a:r>
              <a:rPr lang="it-IT" sz="2800" dirty="0" smtClean="0">
                <a:latin typeface="Times New Roman"/>
                <a:ea typeface="Times New Roman"/>
              </a:rPr>
              <a:t>Chi </a:t>
            </a:r>
            <a:r>
              <a:rPr lang="it-IT" sz="2800" dirty="0">
                <a:latin typeface="Times New Roman"/>
                <a:ea typeface="Times New Roman"/>
              </a:rPr>
              <a:t>nasce in contesti familiari simili a istituzioni totali, infatti, tende a generalizzare l’esperienza anche in età adulta. </a:t>
            </a:r>
            <a:endParaRPr lang="it-IT" dirty="0"/>
          </a:p>
        </p:txBody>
      </p:sp>
    </p:spTree>
    <p:extLst>
      <p:ext uri="{BB962C8B-B14F-4D97-AF65-F5344CB8AC3E}">
        <p14:creationId xmlns:p14="http://schemas.microsoft.com/office/powerpoint/2010/main" val="470426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Ciò che Kafka condanna è l’autoritarismo del padre, non “il padre”. La famiglia, per Kafka, è </a:t>
            </a:r>
            <a:r>
              <a:rPr lang="it-IT" sz="2800" i="1" dirty="0">
                <a:latin typeface="Times New Roman"/>
                <a:ea typeface="Times New Roman"/>
              </a:rPr>
              <a:t>luogo degli affetti</a:t>
            </a:r>
            <a:r>
              <a:rPr lang="it-IT" sz="2800" dirty="0">
                <a:latin typeface="Times New Roman"/>
                <a:ea typeface="Times New Roman"/>
              </a:rPr>
              <a:t>; egli scrive: “Sposarsi, metter su famiglia, accogliere tutti i figli che verranno, mantenerli in questo mondo incerto e magari guardarli anche un po’ è, ne sono convinto, il compito estremo che un essere umano può riuscire a svolgere. Non è mica necessario levarsi in volo fino al sole, basta </a:t>
            </a:r>
            <a:r>
              <a:rPr lang="it-IT" sz="2800" i="1" dirty="0">
                <a:latin typeface="Times New Roman"/>
                <a:ea typeface="Times New Roman"/>
              </a:rPr>
              <a:t>strisciare</a:t>
            </a:r>
            <a:r>
              <a:rPr lang="it-IT" sz="2800" dirty="0">
                <a:latin typeface="Times New Roman"/>
                <a:ea typeface="Times New Roman"/>
              </a:rPr>
              <a:t> fino a un posticino pulito sulla terra dove ogni tanto il sole faccia la sua comparsa e ci si possa riscaldare un po’”. </a:t>
            </a:r>
            <a:endParaRPr lang="it-IT" dirty="0"/>
          </a:p>
        </p:txBody>
      </p:sp>
    </p:spTree>
    <p:extLst>
      <p:ext uri="{BB962C8B-B14F-4D97-AF65-F5344CB8AC3E}">
        <p14:creationId xmlns:p14="http://schemas.microsoft.com/office/powerpoint/2010/main" val="8768612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Dal Rinascimento in </a:t>
            </a:r>
            <a:r>
              <a:rPr lang="it-IT" sz="2800" dirty="0" smtClean="0">
                <a:latin typeface="Times New Roman"/>
                <a:ea typeface="Times New Roman"/>
              </a:rPr>
              <a:t>avanti, </a:t>
            </a:r>
            <a:r>
              <a:rPr lang="it-IT" sz="2800" dirty="0">
                <a:latin typeface="Times New Roman"/>
                <a:ea typeface="Times New Roman"/>
              </a:rPr>
              <a:t>la casa riprodurrà strutturalmente, come uno specchio, l’</a:t>
            </a:r>
            <a:r>
              <a:rPr lang="it-IT" sz="2800" i="1" dirty="0">
                <a:latin typeface="Times New Roman"/>
                <a:ea typeface="Times New Roman"/>
              </a:rPr>
              <a:t>humus culturale </a:t>
            </a:r>
            <a:r>
              <a:rPr lang="it-IT" sz="2800" dirty="0">
                <a:latin typeface="Times New Roman"/>
                <a:ea typeface="Times New Roman"/>
              </a:rPr>
              <a:t>della famiglia che vi risiede; la casa aristocratica, di conseguenza, non può che proporsi come specchio del crescente </a:t>
            </a:r>
            <a:r>
              <a:rPr lang="it-IT" sz="2800" dirty="0" err="1">
                <a:latin typeface="Times New Roman"/>
                <a:ea typeface="Times New Roman"/>
              </a:rPr>
              <a:t>patriarcalismo</a:t>
            </a:r>
            <a:r>
              <a:rPr lang="it-IT" sz="2800" dirty="0">
                <a:latin typeface="Times New Roman"/>
                <a:ea typeface="Times New Roman"/>
              </a:rPr>
              <a:t>: </a:t>
            </a:r>
            <a:r>
              <a:rPr lang="it-IT" sz="2800" i="1" dirty="0">
                <a:latin typeface="Times New Roman"/>
                <a:ea typeface="Times New Roman"/>
              </a:rPr>
              <a:t>la sedia per il padre, come il trono per il re</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15826577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tabLst>
                <a:tab pos="3060065" algn="ctr"/>
                <a:tab pos="6120130" algn="r"/>
                <a:tab pos="449580" algn="l"/>
                <a:tab pos="3060065" algn="ctr"/>
                <a:tab pos="6120130" algn="r"/>
              </a:tabLst>
            </a:pPr>
            <a:r>
              <a:rPr lang="it-IT" sz="2800" dirty="0">
                <a:latin typeface="Times New Roman"/>
                <a:ea typeface="Times New Roman"/>
              </a:rPr>
              <a:t>Nel viaggio che conduce dal </a:t>
            </a:r>
            <a:r>
              <a:rPr lang="it-IT" sz="2800" i="1" dirty="0">
                <a:latin typeface="Times New Roman"/>
                <a:ea typeface="Times New Roman"/>
              </a:rPr>
              <a:t>deserto domestico</a:t>
            </a:r>
            <a:r>
              <a:rPr lang="it-IT" sz="2800" dirty="0">
                <a:latin typeface="Times New Roman"/>
                <a:ea typeface="Times New Roman"/>
              </a:rPr>
              <a:t> al </a:t>
            </a:r>
            <a:r>
              <a:rPr lang="it-IT" sz="2800" i="1" dirty="0">
                <a:latin typeface="Times New Roman"/>
                <a:ea typeface="Times New Roman"/>
              </a:rPr>
              <a:t>chiaro di bosco</a:t>
            </a:r>
            <a:r>
              <a:rPr lang="it-IT" sz="2800" dirty="0">
                <a:latin typeface="Times New Roman"/>
                <a:ea typeface="Times New Roman"/>
              </a:rPr>
              <a:t>, dalla luce che </a:t>
            </a:r>
            <a:r>
              <a:rPr lang="it-IT" sz="2800" i="1" dirty="0">
                <a:latin typeface="Times New Roman"/>
                <a:ea typeface="Times New Roman"/>
              </a:rPr>
              <a:t>acceca</a:t>
            </a:r>
            <a:r>
              <a:rPr lang="it-IT" sz="2800" dirty="0">
                <a:latin typeface="Times New Roman"/>
                <a:ea typeface="Times New Roman"/>
              </a:rPr>
              <a:t> a quella che consente di </a:t>
            </a:r>
            <a:r>
              <a:rPr lang="it-IT" sz="2800" i="1" dirty="0">
                <a:latin typeface="Times New Roman"/>
                <a:ea typeface="Times New Roman"/>
              </a:rPr>
              <a:t>vedere</a:t>
            </a:r>
            <a:r>
              <a:rPr lang="it-IT" sz="2800" dirty="0">
                <a:latin typeface="Times New Roman"/>
                <a:ea typeface="Times New Roman"/>
              </a:rPr>
              <a:t>, si può finalmente imparare a “camminare”, a scegliere liberamente il proprio modello di famiglia, consapevoli che il loto cresce nel fango e che si può scegliere di essere </a:t>
            </a:r>
            <a:r>
              <a:rPr lang="it-IT" sz="2800" dirty="0" err="1">
                <a:latin typeface="Times New Roman"/>
                <a:ea typeface="Times New Roman"/>
              </a:rPr>
              <a:t>Ottla</a:t>
            </a:r>
            <a:r>
              <a:rPr lang="it-IT" sz="2800" dirty="0">
                <a:latin typeface="Times New Roman"/>
                <a:ea typeface="Times New Roman"/>
              </a:rPr>
              <a:t>, e non  Franz</a:t>
            </a:r>
            <a:r>
              <a:rPr lang="it-IT" sz="2800" dirty="0" smtClean="0">
                <a:latin typeface="Times New Roman"/>
                <a:ea typeface="Times New Roman"/>
              </a:rPr>
              <a:t>.</a:t>
            </a:r>
            <a:endParaRPr lang="it-IT" sz="2800" dirty="0">
              <a:latin typeface="Times New Roman"/>
              <a:ea typeface="Times New Roman"/>
            </a:endParaRPr>
          </a:p>
        </p:txBody>
      </p:sp>
    </p:spTree>
    <p:extLst>
      <p:ext uri="{BB962C8B-B14F-4D97-AF65-F5344CB8AC3E}">
        <p14:creationId xmlns:p14="http://schemas.microsoft.com/office/powerpoint/2010/main" val="39118387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SOCIOLOGIA DEL DOPOGUERRA</a:t>
            </a:r>
            <a:endParaRPr lang="it-IT" dirty="0"/>
          </a:p>
        </p:txBody>
      </p:sp>
      <p:sp>
        <p:nvSpPr>
          <p:cNvPr id="3" name="Segnaposto contenuto 2"/>
          <p:cNvSpPr>
            <a:spLocks noGrp="1"/>
          </p:cNvSpPr>
          <p:nvPr>
            <p:ph sz="quarter" idx="1"/>
          </p:nvPr>
        </p:nvSpPr>
        <p:spPr/>
        <p:txBody>
          <a:bodyPr>
            <a:normAutofit/>
          </a:bodyPr>
          <a:lstStyle/>
          <a:p>
            <a:pPr algn="just"/>
            <a:r>
              <a:rPr lang="it-IT" dirty="0">
                <a:latin typeface="Times New Roman" pitchFamily="18" charset="0"/>
                <a:cs typeface="Times New Roman" pitchFamily="18" charset="0"/>
              </a:rPr>
              <a:t>Sul versante delle indagini sull’autoritarismo paterno, la Scuola di Francoforte inaugura un filone di studi che </a:t>
            </a:r>
            <a:r>
              <a:rPr lang="it-IT" dirty="0" smtClean="0">
                <a:latin typeface="Times New Roman" pitchFamily="18" charset="0"/>
                <a:cs typeface="Times New Roman" pitchFamily="18" charset="0"/>
              </a:rPr>
              <a:t>opporrà, </a:t>
            </a:r>
            <a:r>
              <a:rPr lang="it-IT" dirty="0">
                <a:latin typeface="Times New Roman" pitchFamily="18" charset="0"/>
                <a:cs typeface="Times New Roman" pitchFamily="18" charset="0"/>
              </a:rPr>
              <a:t>agli orrori dell’antisemitismo </a:t>
            </a:r>
            <a:r>
              <a:rPr lang="it-IT" dirty="0" smtClean="0">
                <a:latin typeface="Times New Roman" pitchFamily="18" charset="0"/>
                <a:cs typeface="Times New Roman" pitchFamily="18" charset="0"/>
              </a:rPr>
              <a:t>fascista, </a:t>
            </a:r>
            <a:r>
              <a:rPr lang="it-IT" dirty="0">
                <a:latin typeface="Times New Roman" pitchFamily="18" charset="0"/>
                <a:cs typeface="Times New Roman" pitchFamily="18" charset="0"/>
              </a:rPr>
              <a:t>la prospettiva di un’efficace </a:t>
            </a:r>
            <a:r>
              <a:rPr lang="it-IT" i="1" dirty="0">
                <a:latin typeface="Times New Roman" pitchFamily="18" charset="0"/>
                <a:cs typeface="Times New Roman" pitchFamily="18" charset="0"/>
              </a:rPr>
              <a:t>rieducazione alla democrazia</a:t>
            </a:r>
            <a:r>
              <a:rPr lang="it-IT" dirty="0">
                <a:latin typeface="Times New Roman" pitchFamily="18" charset="0"/>
                <a:cs typeface="Times New Roman" pitchFamily="18" charset="0"/>
              </a:rPr>
              <a:t>.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La </a:t>
            </a:r>
            <a:r>
              <a:rPr lang="it-IT" dirty="0">
                <a:latin typeface="Times New Roman" pitchFamily="18" charset="0"/>
                <a:cs typeface="Times New Roman" pitchFamily="18" charset="0"/>
              </a:rPr>
              <a:t>ricerca su </a:t>
            </a:r>
            <a:r>
              <a:rPr lang="it-IT" i="1" dirty="0">
                <a:latin typeface="Times New Roman" pitchFamily="18" charset="0"/>
                <a:cs typeface="Times New Roman" pitchFamily="18" charset="0"/>
              </a:rPr>
              <a:t>La personalità autoritaria</a:t>
            </a:r>
            <a:r>
              <a:rPr lang="it-IT" dirty="0">
                <a:latin typeface="Times New Roman" pitchFamily="18" charset="0"/>
                <a:cs typeface="Times New Roman" pitchFamily="18" charset="0"/>
              </a:rPr>
              <a:t> (Adorno et </a:t>
            </a:r>
            <a:r>
              <a:rPr lang="it-IT" dirty="0" err="1" smtClean="0">
                <a:latin typeface="Times New Roman" pitchFamily="18" charset="0"/>
                <a:cs typeface="Times New Roman" pitchFamily="18" charset="0"/>
              </a:rPr>
              <a:t>alii</a:t>
            </a:r>
            <a:r>
              <a:rPr lang="it-IT" dirty="0" smtClean="0">
                <a:latin typeface="Times New Roman" pitchFamily="18" charset="0"/>
                <a:cs typeface="Times New Roman" pitchFamily="18" charset="0"/>
              </a:rPr>
              <a:t>, </a:t>
            </a:r>
            <a:r>
              <a:rPr lang="it-IT" dirty="0">
                <a:latin typeface="Times New Roman" pitchFamily="18" charset="0"/>
                <a:cs typeface="Times New Roman" pitchFamily="18" charset="0"/>
              </a:rPr>
              <a:t>1950) individua come, tra le tendenze antidemocratiche implicite, vi siano l’anti-</a:t>
            </a:r>
            <a:r>
              <a:rPr lang="it-IT" dirty="0" err="1">
                <a:latin typeface="Times New Roman" pitchFamily="18" charset="0"/>
                <a:cs typeface="Times New Roman" pitchFamily="18" charset="0"/>
              </a:rPr>
              <a:t>intraccezione</a:t>
            </a:r>
            <a:r>
              <a:rPr lang="it-IT" dirty="0">
                <a:latin typeface="Times New Roman" pitchFamily="18" charset="0"/>
                <a:cs typeface="Times New Roman" pitchFamily="18" charset="0"/>
              </a:rPr>
              <a:t> (odio verso gli uomini di animo tenero) e il potere-durezza (preoccupazione per la dimensione del dominio). </a:t>
            </a:r>
          </a:p>
        </p:txBody>
      </p:sp>
    </p:spTree>
    <p:extLst>
      <p:ext uri="{BB962C8B-B14F-4D97-AF65-F5344CB8AC3E}">
        <p14:creationId xmlns:p14="http://schemas.microsoft.com/office/powerpoint/2010/main" val="27212140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dirty="0">
                <a:latin typeface="Times New Roman" pitchFamily="18" charset="0"/>
                <a:cs typeface="Times New Roman" pitchFamily="18" charset="0"/>
              </a:rPr>
              <a:t>Pertanto, la struttura di personalità democratica si fonda anche sulla </a:t>
            </a:r>
            <a:r>
              <a:rPr lang="it-IT" dirty="0" smtClean="0">
                <a:latin typeface="Times New Roman" pitchFamily="18" charset="0"/>
                <a:cs typeface="Times New Roman" pitchFamily="18" charset="0"/>
              </a:rPr>
              <a:t>tenerezza </a:t>
            </a:r>
            <a:r>
              <a:rPr lang="it-IT" dirty="0">
                <a:latin typeface="Times New Roman" pitchFamily="18" charset="0"/>
                <a:cs typeface="Times New Roman" pitchFamily="18" charset="0"/>
              </a:rPr>
              <a:t>(</a:t>
            </a:r>
            <a:r>
              <a:rPr lang="it-IT" dirty="0" err="1">
                <a:latin typeface="Times New Roman" pitchFamily="18" charset="0"/>
                <a:cs typeface="Times New Roman" pitchFamily="18" charset="0"/>
              </a:rPr>
              <a:t>intraccezione</a:t>
            </a:r>
            <a:r>
              <a:rPr lang="it-IT" dirty="0">
                <a:latin typeface="Times New Roman" pitchFamily="18" charset="0"/>
                <a:cs typeface="Times New Roman" pitchFamily="18" charset="0"/>
              </a:rPr>
              <a:t>) e sulla gestione morbida del potere, opposta al complesso del potere.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La </a:t>
            </a:r>
            <a:r>
              <a:rPr lang="it-IT" dirty="0">
                <a:latin typeface="Times New Roman" pitchFamily="18" charset="0"/>
                <a:cs typeface="Times New Roman" pitchFamily="18" charset="0"/>
              </a:rPr>
              <a:t>ricerca, in sintesi, non si oppone al principio di autorità, quanto all’</a:t>
            </a:r>
            <a:r>
              <a:rPr lang="it-IT" i="1" dirty="0">
                <a:latin typeface="Times New Roman" pitchFamily="18" charset="0"/>
                <a:cs typeface="Times New Roman" pitchFamily="18" charset="0"/>
              </a:rPr>
              <a:t>autorità autoritaria </a:t>
            </a:r>
            <a:r>
              <a:rPr lang="it-IT" dirty="0">
                <a:latin typeface="Times New Roman" pitchFamily="18" charset="0"/>
                <a:cs typeface="Times New Roman" pitchFamily="18" charset="0"/>
              </a:rPr>
              <a:t>(E. </a:t>
            </a:r>
            <a:r>
              <a:rPr lang="it-IT" dirty="0" err="1">
                <a:latin typeface="Times New Roman" pitchFamily="18" charset="0"/>
                <a:cs typeface="Times New Roman" pitchFamily="18" charset="0"/>
              </a:rPr>
              <a:t>Frenkel-Brunswik</a:t>
            </a:r>
            <a:r>
              <a:rPr lang="it-IT" dirty="0">
                <a:latin typeface="Times New Roman" pitchFamily="18" charset="0"/>
                <a:cs typeface="Times New Roman" pitchFamily="18" charset="0"/>
              </a:rPr>
              <a:t>). </a:t>
            </a:r>
          </a:p>
        </p:txBody>
      </p:sp>
    </p:spTree>
    <p:extLst>
      <p:ext uri="{BB962C8B-B14F-4D97-AF65-F5344CB8AC3E}">
        <p14:creationId xmlns:p14="http://schemas.microsoft.com/office/powerpoint/2010/main" val="62655417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DONNE ALLE URNE</a:t>
            </a:r>
            <a:endParaRPr lang="it-IT" dirty="0"/>
          </a:p>
        </p:txBody>
      </p:sp>
      <p:sp>
        <p:nvSpPr>
          <p:cNvPr id="3" name="Segnaposto contenuto 2"/>
          <p:cNvSpPr>
            <a:spLocks noGrp="1"/>
          </p:cNvSpPr>
          <p:nvPr>
            <p:ph sz="quarter" idx="1"/>
          </p:nvPr>
        </p:nvSpPr>
        <p:spPr/>
        <p:txBody>
          <a:bodyPr>
            <a:normAutofit/>
          </a:bodyPr>
          <a:lstStyle/>
          <a:p>
            <a:pPr algn="just"/>
            <a:r>
              <a:rPr lang="it-IT" dirty="0">
                <a:latin typeface="Times New Roman" pitchFamily="18" charset="0"/>
                <a:cs typeface="Times New Roman" pitchFamily="18" charset="0"/>
              </a:rPr>
              <a:t>Il 2 giugno 1946, per la prima volta nella storia, le donne italiane sono chiamate alle urne insieme agli uomini per votare il referendum che proclamerà l’Italia, fino ad allora governata da Vittorio Emanuele III, una Repubblica.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Il </a:t>
            </a:r>
            <a:r>
              <a:rPr lang="it-IT" dirty="0">
                <a:latin typeface="Times New Roman" pitchFamily="18" charset="0"/>
                <a:cs typeface="Times New Roman" pitchFamily="18" charset="0"/>
              </a:rPr>
              <a:t>1 gennaio 1948 entrerà in vigore, in sostituzione del secolare Statuto Albertino, la nostra Carta costituzionale</a:t>
            </a:r>
            <a:r>
              <a:rPr lang="it-IT" dirty="0" smtClean="0">
                <a:latin typeface="Times New Roman" pitchFamily="18" charset="0"/>
                <a:cs typeface="Times New Roman" pitchFamily="18" charset="0"/>
              </a:rPr>
              <a:t>.</a:t>
            </a:r>
          </a:p>
          <a:p>
            <a:pPr algn="just"/>
            <a:r>
              <a:rPr lang="it-IT" dirty="0" smtClean="0">
                <a:latin typeface="Times New Roman" pitchFamily="18" charset="0"/>
                <a:cs typeface="Times New Roman" pitchFamily="18" charset="0"/>
              </a:rPr>
              <a:t> </a:t>
            </a:r>
            <a:r>
              <a:rPr lang="it-IT" dirty="0">
                <a:latin typeface="Times New Roman" pitchFamily="18" charset="0"/>
                <a:cs typeface="Times New Roman" pitchFamily="18" charset="0"/>
              </a:rPr>
              <a:t>L’articolo 29, comma 2, della Costituzione, recita: “Il matrimonio è ordinato sull’eguaglianza morale e giuridica dei coniugi, con i limiti stabiliti dalla legge a garanzia dell’unità familiare”.</a:t>
            </a:r>
          </a:p>
          <a:p>
            <a:endParaRPr lang="it-IT" dirty="0"/>
          </a:p>
        </p:txBody>
      </p:sp>
    </p:spTree>
    <p:extLst>
      <p:ext uri="{BB962C8B-B14F-4D97-AF65-F5344CB8AC3E}">
        <p14:creationId xmlns:p14="http://schemas.microsoft.com/office/powerpoint/2010/main" val="177518034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t>LA LEGISLAZIONE SULLA FAMIGLIA IN ITALIA</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Nel </a:t>
            </a:r>
            <a:r>
              <a:rPr lang="it-IT" sz="2800" i="1" dirty="0">
                <a:latin typeface="Times New Roman"/>
                <a:ea typeface="Times New Roman"/>
              </a:rPr>
              <a:t>1974</a:t>
            </a:r>
            <a:r>
              <a:rPr lang="it-IT" sz="2800" dirty="0">
                <a:latin typeface="Times New Roman"/>
                <a:ea typeface="Times New Roman"/>
              </a:rPr>
              <a:t>, il popolo approva mediante referendum la legge sul </a:t>
            </a:r>
            <a:r>
              <a:rPr lang="it-IT" sz="2800" i="1" dirty="0">
                <a:latin typeface="Times New Roman"/>
                <a:ea typeface="Times New Roman"/>
              </a:rPr>
              <a:t>divorzio</a:t>
            </a:r>
            <a:r>
              <a:rPr lang="it-IT" sz="2800" dirty="0">
                <a:latin typeface="Times New Roman"/>
                <a:ea typeface="Times New Roman"/>
              </a:rPr>
              <a:t> (n. 898 del 1970: Disciplina nei casi di scioglimento di matrimonio). </a:t>
            </a:r>
            <a:endParaRPr lang="it-IT" sz="2800" dirty="0" smtClean="0">
              <a:latin typeface="Times New Roman"/>
              <a:ea typeface="Times New Roman"/>
            </a:endParaRPr>
          </a:p>
          <a:p>
            <a:pPr algn="just"/>
            <a:r>
              <a:rPr lang="it-IT" sz="2800" dirty="0" smtClean="0">
                <a:latin typeface="Times New Roman"/>
                <a:ea typeface="Times New Roman"/>
              </a:rPr>
              <a:t>I </a:t>
            </a:r>
            <a:r>
              <a:rPr lang="it-IT" sz="2800" dirty="0">
                <a:latin typeface="Times New Roman"/>
                <a:ea typeface="Times New Roman"/>
              </a:rPr>
              <a:t>figli del divorzio sono solitamente affidati alla madre, che assume una funzione materna e paterna insieme piuttosto che promuovere il </a:t>
            </a:r>
            <a:r>
              <a:rPr lang="it-IT" sz="2800" i="1" dirty="0">
                <a:latin typeface="Times New Roman"/>
                <a:ea typeface="Times New Roman"/>
              </a:rPr>
              <a:t>valore del padre</a:t>
            </a:r>
            <a:r>
              <a:rPr lang="it-IT" sz="2800" dirty="0">
                <a:latin typeface="Times New Roman"/>
                <a:ea typeface="Times New Roman"/>
              </a:rPr>
              <a:t> in quanto tale, e non in quanto coniuge. </a:t>
            </a:r>
            <a:endParaRPr lang="it-IT" dirty="0"/>
          </a:p>
        </p:txBody>
      </p:sp>
    </p:spTree>
    <p:extLst>
      <p:ext uri="{BB962C8B-B14F-4D97-AF65-F5344CB8AC3E}">
        <p14:creationId xmlns:p14="http://schemas.microsoft.com/office/powerpoint/2010/main" val="22976267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Nel </a:t>
            </a:r>
            <a:r>
              <a:rPr lang="it-IT" sz="2800" i="1" dirty="0">
                <a:latin typeface="Times New Roman"/>
                <a:ea typeface="Times New Roman"/>
              </a:rPr>
              <a:t>1981</a:t>
            </a:r>
            <a:r>
              <a:rPr lang="it-IT" sz="2800" dirty="0">
                <a:latin typeface="Times New Roman"/>
                <a:ea typeface="Times New Roman"/>
              </a:rPr>
              <a:t>, il popolo approva mediante referendum la legge sull’</a:t>
            </a:r>
            <a:r>
              <a:rPr lang="it-IT" sz="2800" i="1" dirty="0">
                <a:latin typeface="Times New Roman"/>
                <a:ea typeface="Times New Roman"/>
              </a:rPr>
              <a:t>aborto</a:t>
            </a:r>
            <a:r>
              <a:rPr lang="it-IT" sz="2800" dirty="0">
                <a:latin typeface="Times New Roman"/>
                <a:ea typeface="Times New Roman"/>
              </a:rPr>
              <a:t> (n. 194 del 1978: Norme per la tutela sociale della maternità e sull’interruzione volontaria della gravidanza). </a:t>
            </a:r>
            <a:endParaRPr lang="it-IT" sz="2800" dirty="0" smtClean="0">
              <a:latin typeface="Times New Roman"/>
              <a:ea typeface="Times New Roman"/>
            </a:endParaRPr>
          </a:p>
          <a:p>
            <a:pPr algn="just"/>
            <a:r>
              <a:rPr lang="it-IT" dirty="0">
                <a:latin typeface="Times New Roman" pitchFamily="18" charset="0"/>
                <a:cs typeface="Times New Roman" pitchFamily="18" charset="0"/>
              </a:rPr>
              <a:t>La riforma del </a:t>
            </a:r>
            <a:r>
              <a:rPr lang="it-IT" i="1" dirty="0">
                <a:latin typeface="Times New Roman" pitchFamily="18" charset="0"/>
                <a:cs typeface="Times New Roman" pitchFamily="18" charset="0"/>
              </a:rPr>
              <a:t>Diritto di famiglia</a:t>
            </a:r>
            <a:r>
              <a:rPr lang="it-IT" dirty="0">
                <a:latin typeface="Times New Roman" pitchFamily="18" charset="0"/>
                <a:cs typeface="Times New Roman" pitchFamily="18" charset="0"/>
              </a:rPr>
              <a:t> (legge n. 151 del </a:t>
            </a:r>
            <a:r>
              <a:rPr lang="it-IT" i="1" dirty="0">
                <a:latin typeface="Times New Roman" pitchFamily="18" charset="0"/>
                <a:cs typeface="Times New Roman" pitchFamily="18" charset="0"/>
              </a:rPr>
              <a:t>1975</a:t>
            </a:r>
            <a:r>
              <a:rPr lang="it-IT" dirty="0">
                <a:latin typeface="Times New Roman" pitchFamily="18" charset="0"/>
                <a:cs typeface="Times New Roman" pitchFamily="18" charset="0"/>
              </a:rPr>
              <a:t>) abolisce per sempre la </a:t>
            </a:r>
            <a:r>
              <a:rPr lang="it-IT" i="1" dirty="0">
                <a:latin typeface="Times New Roman" pitchFamily="18" charset="0"/>
                <a:cs typeface="Times New Roman" pitchFamily="18" charset="0"/>
              </a:rPr>
              <a:t>patria potestà</a:t>
            </a:r>
            <a:r>
              <a:rPr lang="it-IT" dirty="0">
                <a:latin typeface="Times New Roman" pitchFamily="18" charset="0"/>
                <a:cs typeface="Times New Roman" pitchFamily="18" charset="0"/>
              </a:rPr>
              <a:t>, sostituita finalmente dalla </a:t>
            </a:r>
            <a:r>
              <a:rPr lang="it-IT" i="1" dirty="0">
                <a:latin typeface="Times New Roman" pitchFamily="18" charset="0"/>
                <a:cs typeface="Times New Roman" pitchFamily="18" charset="0"/>
              </a:rPr>
              <a:t>potestà genitoriale</a:t>
            </a:r>
            <a:r>
              <a:rPr lang="it-IT" dirty="0">
                <a:latin typeface="Times New Roman" pitchFamily="18" charset="0"/>
                <a:cs typeface="Times New Roman" pitchFamily="18" charset="0"/>
              </a:rPr>
              <a:t>. </a:t>
            </a:r>
          </a:p>
        </p:txBody>
      </p:sp>
    </p:spTree>
    <p:extLst>
      <p:ext uri="{BB962C8B-B14F-4D97-AF65-F5344CB8AC3E}">
        <p14:creationId xmlns:p14="http://schemas.microsoft.com/office/powerpoint/2010/main" val="200838466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smtClean="0"/>
              <a:t>PER UNA PEDAGOGIA DELLE </a:t>
            </a:r>
            <a:br>
              <a:rPr lang="it-IT" sz="2400" dirty="0" smtClean="0"/>
            </a:br>
            <a:r>
              <a:rPr lang="it-IT" sz="2400" dirty="0" smtClean="0"/>
              <a:t>RELAZIONI EDUCATIVE FAMILIARI</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Costituzione obbliga inderogabilmente a </a:t>
            </a:r>
            <a:r>
              <a:rPr lang="it-IT" sz="2800" dirty="0">
                <a:solidFill>
                  <a:srgbClr val="000000"/>
                </a:solidFill>
                <a:latin typeface="Times New Roman"/>
                <a:ea typeface="Times New Roman"/>
              </a:rPr>
              <a:t>garantire i diritti inviolabili </a:t>
            </a:r>
            <a:r>
              <a:rPr lang="it-IT" sz="2800" dirty="0" smtClean="0">
                <a:solidFill>
                  <a:srgbClr val="000000"/>
                </a:solidFill>
                <a:latin typeface="Times New Roman"/>
                <a:ea typeface="Times New Roman"/>
              </a:rPr>
              <a:t>dell’uomo </a:t>
            </a:r>
            <a:r>
              <a:rPr lang="it-IT" sz="2800" dirty="0">
                <a:solidFill>
                  <a:srgbClr val="000000"/>
                </a:solidFill>
                <a:latin typeface="Times New Roman"/>
                <a:ea typeface="Times New Roman"/>
              </a:rPr>
              <a:t>“sia come </a:t>
            </a:r>
            <a:r>
              <a:rPr lang="it-IT" sz="2800" i="1" dirty="0">
                <a:solidFill>
                  <a:srgbClr val="000000"/>
                </a:solidFill>
                <a:latin typeface="Times New Roman"/>
                <a:ea typeface="Times New Roman"/>
              </a:rPr>
              <a:t>singolo</a:t>
            </a:r>
            <a:r>
              <a:rPr lang="it-IT" sz="2800" dirty="0">
                <a:solidFill>
                  <a:srgbClr val="000000"/>
                </a:solidFill>
                <a:latin typeface="Times New Roman"/>
                <a:ea typeface="Times New Roman"/>
              </a:rPr>
              <a:t> sia nelle </a:t>
            </a:r>
            <a:r>
              <a:rPr lang="it-IT" sz="2800" i="1" dirty="0">
                <a:solidFill>
                  <a:srgbClr val="000000"/>
                </a:solidFill>
                <a:latin typeface="Times New Roman"/>
                <a:ea typeface="Times New Roman"/>
              </a:rPr>
              <a:t>formazioni sociali</a:t>
            </a:r>
            <a:r>
              <a:rPr lang="it-IT" sz="2800" dirty="0">
                <a:solidFill>
                  <a:srgbClr val="000000"/>
                </a:solidFill>
                <a:latin typeface="Times New Roman"/>
                <a:ea typeface="Times New Roman"/>
              </a:rPr>
              <a:t> ove si svolge la sua personalità” (articolo 2). </a:t>
            </a:r>
            <a:endParaRPr lang="it-IT" sz="2800" dirty="0" smtClean="0">
              <a:solidFill>
                <a:srgbClr val="000000"/>
              </a:solidFill>
              <a:latin typeface="Times New Roman"/>
              <a:ea typeface="Times New Roman"/>
            </a:endParaRPr>
          </a:p>
          <a:p>
            <a:pPr algn="just"/>
            <a:r>
              <a:rPr lang="it-IT" sz="2800" dirty="0" smtClean="0">
                <a:solidFill>
                  <a:srgbClr val="000000"/>
                </a:solidFill>
                <a:latin typeface="Times New Roman"/>
                <a:ea typeface="Times New Roman"/>
              </a:rPr>
              <a:t>La </a:t>
            </a:r>
            <a:r>
              <a:rPr lang="it-IT" sz="2800" dirty="0">
                <a:solidFill>
                  <a:srgbClr val="000000"/>
                </a:solidFill>
                <a:latin typeface="Times New Roman"/>
                <a:ea typeface="Times New Roman"/>
              </a:rPr>
              <a:t>famiglia di fatto, in quanto formazione sociale ove si svolge la personalità del singolo (e non in quanto “famiglia”), dovrebbe essere tutelata affinché sia tutelata la persona che si muove all’interno della formazione sociale stessa, in primo luogo </a:t>
            </a:r>
            <a:r>
              <a:rPr lang="it-IT" sz="2800" i="1" dirty="0">
                <a:solidFill>
                  <a:srgbClr val="000000"/>
                </a:solidFill>
                <a:latin typeface="Times New Roman"/>
                <a:ea typeface="Times New Roman"/>
              </a:rPr>
              <a:t>la donna e il bambino</a:t>
            </a:r>
            <a:r>
              <a:rPr lang="it-IT" sz="2800" dirty="0">
                <a:solidFill>
                  <a:srgbClr val="000000"/>
                </a:solidFill>
                <a:latin typeface="Times New Roman"/>
                <a:ea typeface="Times New Roman"/>
              </a:rPr>
              <a:t>.</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30506389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Un esempio classico è quello della coppia convivente con figli: in base a quale </a:t>
            </a:r>
            <a:r>
              <a:rPr lang="it-IT" sz="2800" dirty="0" smtClean="0">
                <a:latin typeface="Times New Roman"/>
                <a:ea typeface="Times New Roman"/>
              </a:rPr>
              <a:t>criterio le politiche sociali dovrebbero </a:t>
            </a:r>
            <a:r>
              <a:rPr lang="it-IT" sz="2800" dirty="0">
                <a:latin typeface="Times New Roman"/>
                <a:ea typeface="Times New Roman"/>
              </a:rPr>
              <a:t>eludere </a:t>
            </a:r>
            <a:r>
              <a:rPr lang="it-IT" sz="2800" dirty="0" smtClean="0">
                <a:latin typeface="Times New Roman"/>
                <a:ea typeface="Times New Roman"/>
              </a:rPr>
              <a:t>una </a:t>
            </a:r>
            <a:r>
              <a:rPr lang="it-IT" sz="2800" dirty="0">
                <a:latin typeface="Times New Roman"/>
                <a:ea typeface="Times New Roman"/>
              </a:rPr>
              <a:t>formazione sociale di siffatta specie dall’alveo delle “comunità educanti”?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Il </a:t>
            </a:r>
            <a:r>
              <a:rPr lang="it-IT" sz="2800" dirty="0">
                <a:latin typeface="Times New Roman"/>
                <a:ea typeface="Times New Roman"/>
              </a:rPr>
              <a:t>problema, piuttosto, è quello di trovare una formula giuridica </a:t>
            </a:r>
            <a:r>
              <a:rPr lang="it-IT" sz="2800" i="1" dirty="0">
                <a:latin typeface="Times New Roman"/>
                <a:ea typeface="Times New Roman"/>
              </a:rPr>
              <a:t>alternativa</a:t>
            </a:r>
            <a:r>
              <a:rPr lang="it-IT" sz="2800" dirty="0">
                <a:latin typeface="Times New Roman"/>
                <a:ea typeface="Times New Roman"/>
              </a:rPr>
              <a:t> a “famiglia” – ad esempio, “comunità di relazioni familiari” – che consenta tuttavia alle </a:t>
            </a:r>
            <a:r>
              <a:rPr lang="it-IT" sz="2800" i="1" dirty="0">
                <a:latin typeface="Times New Roman"/>
                <a:ea typeface="Times New Roman"/>
              </a:rPr>
              <a:t>persone</a:t>
            </a:r>
            <a:r>
              <a:rPr lang="it-IT" sz="2800" dirty="0">
                <a:latin typeface="Times New Roman"/>
                <a:ea typeface="Times New Roman"/>
              </a:rPr>
              <a:t> di esercitare i propri diritti e osservare i propri doveri.</a:t>
            </a:r>
            <a:endParaRPr lang="it-IT" sz="1800" dirty="0">
              <a:latin typeface="Times New Roman"/>
              <a:ea typeface="Times New Roman"/>
            </a:endParaRPr>
          </a:p>
          <a:p>
            <a:endParaRPr lang="it-IT" dirty="0"/>
          </a:p>
        </p:txBody>
      </p:sp>
    </p:spTree>
    <p:extLst>
      <p:ext uri="{BB962C8B-B14F-4D97-AF65-F5344CB8AC3E}">
        <p14:creationId xmlns:p14="http://schemas.microsoft.com/office/powerpoint/2010/main" val="332230040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PER UNA POLITICA DELLA TENEREZZA</a:t>
            </a:r>
            <a:endParaRPr lang="it-IT" dirty="0"/>
          </a:p>
        </p:txBody>
      </p:sp>
      <p:sp>
        <p:nvSpPr>
          <p:cNvPr id="3" name="Segnaposto contenuto 2"/>
          <p:cNvSpPr>
            <a:spLocks noGrp="1"/>
          </p:cNvSpPr>
          <p:nvPr>
            <p:ph sz="quarter" idx="1"/>
          </p:nvPr>
        </p:nvSpPr>
        <p:spPr/>
        <p:txBody>
          <a:bodyPr>
            <a:normAutofit fontScale="92500" lnSpcReduction="10000"/>
          </a:bodyPr>
          <a:lstStyle/>
          <a:p>
            <a:pPr algn="just"/>
            <a:r>
              <a:rPr lang="it-IT" sz="2800" dirty="0">
                <a:solidFill>
                  <a:srgbClr val="000000"/>
                </a:solidFill>
                <a:latin typeface="Times New Roman"/>
                <a:ea typeface="Times New Roman"/>
              </a:rPr>
              <a:t>Se la famiglia nasce storicamente come comunità di </a:t>
            </a:r>
            <a:r>
              <a:rPr lang="it-IT" sz="2800" i="1" dirty="0">
                <a:solidFill>
                  <a:srgbClr val="000000"/>
                </a:solidFill>
                <a:latin typeface="Times New Roman"/>
                <a:ea typeface="Times New Roman"/>
              </a:rPr>
              <a:t>famuli</a:t>
            </a:r>
            <a:r>
              <a:rPr lang="it-IT" sz="2800" dirty="0">
                <a:solidFill>
                  <a:srgbClr val="000000"/>
                </a:solidFill>
                <a:latin typeface="Times New Roman"/>
                <a:ea typeface="Times New Roman"/>
              </a:rPr>
              <a:t> riunita intorno a un </a:t>
            </a:r>
            <a:r>
              <a:rPr lang="it-IT" sz="2800" i="1" dirty="0">
                <a:solidFill>
                  <a:srgbClr val="000000"/>
                </a:solidFill>
                <a:latin typeface="Times New Roman"/>
                <a:ea typeface="Times New Roman"/>
              </a:rPr>
              <a:t>pater </a:t>
            </a:r>
            <a:r>
              <a:rPr lang="it-IT" sz="2800" i="1" dirty="0" err="1">
                <a:solidFill>
                  <a:srgbClr val="000000"/>
                </a:solidFill>
                <a:latin typeface="Times New Roman"/>
                <a:ea typeface="Times New Roman"/>
              </a:rPr>
              <a:t>familias</a:t>
            </a:r>
            <a:r>
              <a:rPr lang="it-IT" sz="2800" dirty="0">
                <a:solidFill>
                  <a:srgbClr val="000000"/>
                </a:solidFill>
                <a:latin typeface="Times New Roman"/>
                <a:ea typeface="Times New Roman"/>
              </a:rPr>
              <a:t>, il recupero di </a:t>
            </a:r>
            <a:r>
              <a:rPr lang="it-IT" sz="2800" i="1" dirty="0">
                <a:solidFill>
                  <a:srgbClr val="000000"/>
                </a:solidFill>
                <a:latin typeface="Times New Roman"/>
                <a:ea typeface="Times New Roman"/>
              </a:rPr>
              <a:t>valori patriarcali</a:t>
            </a:r>
            <a:r>
              <a:rPr lang="it-IT" sz="2800" dirty="0">
                <a:solidFill>
                  <a:srgbClr val="000000"/>
                </a:solidFill>
                <a:latin typeface="Times New Roman"/>
                <a:ea typeface="Times New Roman"/>
              </a:rPr>
              <a:t> porrebbe al centro il </a:t>
            </a:r>
            <a:r>
              <a:rPr lang="it-IT" sz="2800" i="1" dirty="0">
                <a:solidFill>
                  <a:srgbClr val="000000"/>
                </a:solidFill>
                <a:latin typeface="Times New Roman"/>
                <a:ea typeface="Times New Roman"/>
              </a:rPr>
              <a:t>padre</a:t>
            </a:r>
            <a:r>
              <a:rPr lang="it-IT" sz="2800" dirty="0">
                <a:solidFill>
                  <a:srgbClr val="000000"/>
                </a:solidFill>
                <a:latin typeface="Times New Roman"/>
                <a:ea typeface="Times New Roman"/>
              </a:rPr>
              <a:t> e la </a:t>
            </a:r>
            <a:r>
              <a:rPr lang="it-IT" sz="2800" i="1" dirty="0">
                <a:solidFill>
                  <a:srgbClr val="000000"/>
                </a:solidFill>
                <a:latin typeface="Times New Roman"/>
                <a:ea typeface="Times New Roman"/>
              </a:rPr>
              <a:t>famiglia</a:t>
            </a:r>
            <a:r>
              <a:rPr lang="it-IT" sz="2800" dirty="0">
                <a:solidFill>
                  <a:srgbClr val="000000"/>
                </a:solidFill>
                <a:latin typeface="Times New Roman"/>
                <a:ea typeface="Times New Roman"/>
              </a:rPr>
              <a:t>. </a:t>
            </a:r>
            <a:endParaRPr lang="it-IT" sz="2800" dirty="0" smtClean="0">
              <a:solidFill>
                <a:srgbClr val="000000"/>
              </a:solidFill>
              <a:latin typeface="Times New Roman"/>
              <a:ea typeface="Times New Roman"/>
            </a:endParaRPr>
          </a:p>
          <a:p>
            <a:pPr algn="just"/>
            <a:r>
              <a:rPr lang="it-IT" sz="2800" dirty="0" smtClean="0">
                <a:solidFill>
                  <a:srgbClr val="000000"/>
                </a:solidFill>
                <a:latin typeface="Times New Roman"/>
                <a:ea typeface="Times New Roman"/>
              </a:rPr>
              <a:t>La </a:t>
            </a:r>
            <a:r>
              <a:rPr lang="it-IT" sz="2800" dirty="0">
                <a:solidFill>
                  <a:srgbClr val="000000"/>
                </a:solidFill>
                <a:latin typeface="Times New Roman"/>
                <a:ea typeface="Times New Roman"/>
              </a:rPr>
              <a:t>politica della tenerezza, al contrario, promuove il recupero di </a:t>
            </a:r>
            <a:r>
              <a:rPr lang="it-IT" sz="2800" i="1" dirty="0">
                <a:solidFill>
                  <a:srgbClr val="000000"/>
                </a:solidFill>
                <a:latin typeface="Times New Roman"/>
                <a:ea typeface="Times New Roman"/>
              </a:rPr>
              <a:t>valori paterni</a:t>
            </a:r>
            <a:r>
              <a:rPr lang="it-IT" sz="2800" dirty="0">
                <a:solidFill>
                  <a:srgbClr val="000000"/>
                </a:solidFill>
                <a:latin typeface="Times New Roman"/>
                <a:ea typeface="Times New Roman"/>
              </a:rPr>
              <a:t>, che, non esprimendosi nella logica del dominio, pone al centro i </a:t>
            </a:r>
            <a:r>
              <a:rPr lang="it-IT" sz="2800" i="1" dirty="0">
                <a:solidFill>
                  <a:srgbClr val="000000"/>
                </a:solidFill>
                <a:latin typeface="Times New Roman"/>
                <a:ea typeface="Times New Roman"/>
              </a:rPr>
              <a:t>padri</a:t>
            </a:r>
            <a:r>
              <a:rPr lang="it-IT" sz="2800" dirty="0">
                <a:solidFill>
                  <a:srgbClr val="000000"/>
                </a:solidFill>
                <a:latin typeface="Times New Roman"/>
                <a:ea typeface="Times New Roman"/>
              </a:rPr>
              <a:t> e le </a:t>
            </a:r>
            <a:r>
              <a:rPr lang="it-IT" sz="2800" i="1" dirty="0">
                <a:solidFill>
                  <a:srgbClr val="000000"/>
                </a:solidFill>
                <a:latin typeface="Times New Roman"/>
                <a:ea typeface="Times New Roman"/>
              </a:rPr>
              <a:t>relazioni educative familiari</a:t>
            </a:r>
            <a:r>
              <a:rPr lang="it-IT" sz="2800" dirty="0">
                <a:solidFill>
                  <a:srgbClr val="000000"/>
                </a:solidFill>
                <a:latin typeface="Times New Roman"/>
                <a:ea typeface="Times New Roman"/>
              </a:rPr>
              <a:t>. </a:t>
            </a:r>
            <a:endParaRPr lang="it-IT" sz="2800" dirty="0" smtClean="0">
              <a:solidFill>
                <a:srgbClr val="000000"/>
              </a:solidFill>
              <a:latin typeface="Times New Roman"/>
              <a:ea typeface="Times New Roman"/>
            </a:endParaRPr>
          </a:p>
          <a:p>
            <a:pPr algn="just"/>
            <a:r>
              <a:rPr lang="it-IT" sz="2800" dirty="0" smtClean="0">
                <a:latin typeface="Times New Roman"/>
                <a:ea typeface="Times New Roman"/>
              </a:rPr>
              <a:t>Uno </a:t>
            </a:r>
            <a:r>
              <a:rPr lang="it-IT" sz="2800" dirty="0">
                <a:latin typeface="Times New Roman"/>
                <a:ea typeface="Times New Roman"/>
              </a:rPr>
              <a:t>Stato paterno e non paternalistico accoglie il primato del </a:t>
            </a:r>
            <a:r>
              <a:rPr lang="it-IT" sz="2800" i="1" dirty="0">
                <a:latin typeface="Times New Roman"/>
                <a:ea typeface="Times New Roman"/>
              </a:rPr>
              <a:t>bambino</a:t>
            </a:r>
            <a:r>
              <a:rPr lang="it-IT" sz="2800" dirty="0">
                <a:latin typeface="Times New Roman"/>
                <a:ea typeface="Times New Roman"/>
              </a:rPr>
              <a:t> e tutela la </a:t>
            </a:r>
            <a:r>
              <a:rPr lang="it-IT" sz="2800" i="1" dirty="0">
                <a:latin typeface="Times New Roman"/>
                <a:ea typeface="Times New Roman"/>
              </a:rPr>
              <a:t>famiglia</a:t>
            </a:r>
            <a:r>
              <a:rPr lang="it-IT" sz="2800" dirty="0">
                <a:latin typeface="Times New Roman"/>
                <a:ea typeface="Times New Roman"/>
              </a:rPr>
              <a:t>, formazione sociale naturalmente predisposta all’accoglienza del </a:t>
            </a:r>
            <a:r>
              <a:rPr lang="it-IT" sz="2800" i="1" dirty="0">
                <a:latin typeface="Times New Roman"/>
                <a:ea typeface="Times New Roman"/>
              </a:rPr>
              <a:t>futuro</a:t>
            </a:r>
            <a:r>
              <a:rPr lang="it-IT" sz="2800" dirty="0">
                <a:latin typeface="Times New Roman"/>
                <a:ea typeface="Times New Roman"/>
              </a:rPr>
              <a:t> di cui ogni nuovo nato è portatore.</a:t>
            </a:r>
            <a:endParaRPr lang="it-IT" dirty="0"/>
          </a:p>
        </p:txBody>
      </p:sp>
    </p:spTree>
    <p:extLst>
      <p:ext uri="{BB962C8B-B14F-4D97-AF65-F5344CB8AC3E}">
        <p14:creationId xmlns:p14="http://schemas.microsoft.com/office/powerpoint/2010/main" val="38777448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L’IMITAZIONE DEL PADRE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Sul piano della filosofia della cultura, Giovanni Papini, nel 1942, definisce l’età rinascimentale quale fase di discrimine tra l’ascetismo medievale, imitazione della passione del Figlio, e la scomparsa di Dio in età moderna. </a:t>
            </a:r>
            <a:endParaRPr lang="it-IT" sz="2800" dirty="0" smtClean="0">
              <a:latin typeface="Times New Roman"/>
              <a:ea typeface="Times New Roman"/>
            </a:endParaRPr>
          </a:p>
          <a:p>
            <a:pPr algn="just"/>
            <a:r>
              <a:rPr lang="it-IT" sz="2800" dirty="0">
                <a:latin typeface="Times New Roman"/>
                <a:ea typeface="Times New Roman"/>
              </a:rPr>
              <a:t>Il Rinascimento è la riscoperta della deità nell’uomo, delle sue grandi potenzialità comunicative e conoscitive, della sua dignità accanto a Dio: è l’età dell’</a:t>
            </a:r>
            <a:r>
              <a:rPr lang="it-IT" sz="2800" i="1" dirty="0">
                <a:latin typeface="Times New Roman"/>
                <a:ea typeface="Times New Roman"/>
              </a:rPr>
              <a:t>imitazione del Padre</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2512938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La tesi di Papini appare non solo suggestiva, ma estremamente veritiera: il principio di </a:t>
            </a:r>
            <a:r>
              <a:rPr lang="it-IT" sz="2800" i="1" dirty="0">
                <a:latin typeface="Times New Roman"/>
                <a:ea typeface="Times New Roman"/>
              </a:rPr>
              <a:t>imitazione del padre</a:t>
            </a:r>
            <a:r>
              <a:rPr lang="it-IT" sz="2800" dirty="0">
                <a:latin typeface="Times New Roman"/>
                <a:ea typeface="Times New Roman"/>
              </a:rPr>
              <a:t> – e </a:t>
            </a:r>
            <a:r>
              <a:rPr lang="it-IT" sz="2800" i="1" dirty="0">
                <a:latin typeface="Times New Roman"/>
                <a:ea typeface="Times New Roman"/>
              </a:rPr>
              <a:t>del Padre</a:t>
            </a:r>
            <a:r>
              <a:rPr lang="it-IT" sz="2800" dirty="0">
                <a:latin typeface="Times New Roman"/>
                <a:ea typeface="Times New Roman"/>
              </a:rPr>
              <a:t> – impererà sovrano per tutta l’età moderna, accanto al principio di autorità, sia come strategia educativa che come ordinamento teologico e politico</a:t>
            </a:r>
            <a:r>
              <a:rPr lang="it-IT" sz="2800" dirty="0" smtClean="0">
                <a:latin typeface="Times New Roman"/>
                <a:ea typeface="Times New Roman"/>
              </a:rPr>
              <a:t>.</a:t>
            </a:r>
            <a:endParaRPr lang="it-IT" sz="2800" dirty="0">
              <a:latin typeface="Times New Roman"/>
              <a:ea typeface="Times New Roman"/>
            </a:endParaRPr>
          </a:p>
        </p:txBody>
      </p:sp>
    </p:spTree>
    <p:extLst>
      <p:ext uri="{BB962C8B-B14F-4D97-AF65-F5344CB8AC3E}">
        <p14:creationId xmlns:p14="http://schemas.microsoft.com/office/powerpoint/2010/main" val="2443175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L’AUTORITARISMO PATRIARCALE</a:t>
            </a:r>
            <a:endParaRPr lang="it-IT"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Nel Quattrocento, simboli del padre sono il </a:t>
            </a:r>
            <a:r>
              <a:rPr lang="it-IT" sz="2800" i="1" dirty="0">
                <a:latin typeface="Times New Roman"/>
                <a:ea typeface="Times New Roman"/>
              </a:rPr>
              <a:t>trono</a:t>
            </a:r>
            <a:r>
              <a:rPr lang="it-IT" sz="2800" dirty="0">
                <a:latin typeface="Times New Roman"/>
                <a:ea typeface="Times New Roman"/>
              </a:rPr>
              <a:t> e la </a:t>
            </a:r>
            <a:r>
              <a:rPr lang="it-IT" sz="2800" i="1" dirty="0">
                <a:latin typeface="Times New Roman"/>
                <a:ea typeface="Times New Roman"/>
              </a:rPr>
              <a:t>frusta</a:t>
            </a:r>
            <a:r>
              <a:rPr lang="it-IT" sz="2800" dirty="0">
                <a:latin typeface="Times New Roman"/>
                <a:ea typeface="Times New Roman"/>
              </a:rPr>
              <a:t>. </a:t>
            </a:r>
            <a:endParaRPr lang="it-IT" sz="2800" dirty="0" smtClean="0">
              <a:latin typeface="Times New Roman"/>
              <a:ea typeface="Times New Roman"/>
            </a:endParaRPr>
          </a:p>
          <a:p>
            <a:pPr algn="just"/>
            <a:r>
              <a:rPr lang="it-IT" sz="2800" dirty="0" smtClean="0">
                <a:latin typeface="Times New Roman"/>
                <a:ea typeface="Times New Roman"/>
              </a:rPr>
              <a:t>L’età </a:t>
            </a:r>
            <a:r>
              <a:rPr lang="it-IT" sz="2800" dirty="0">
                <a:latin typeface="Times New Roman"/>
                <a:ea typeface="Times New Roman"/>
              </a:rPr>
              <a:t>moderna, annota Roberto Sani, assiste a un rafforzamento dell’autorità maritale e paterna all’interno della famiglia in virtù di una concezione che tende a stabilire un collegamento diretto tra la figura del sovrano, padre e signore della nazione, e quella del genitore, padre e signore della famiglia. Entrambi, </a:t>
            </a:r>
            <a:r>
              <a:rPr lang="it-IT" sz="2800" i="1" dirty="0">
                <a:latin typeface="Times New Roman"/>
                <a:ea typeface="Times New Roman"/>
              </a:rPr>
              <a:t>padre</a:t>
            </a:r>
            <a:r>
              <a:rPr lang="it-IT" sz="2800" dirty="0">
                <a:latin typeface="Times New Roman"/>
                <a:ea typeface="Times New Roman"/>
              </a:rPr>
              <a:t> di famiglia e </a:t>
            </a:r>
            <a:r>
              <a:rPr lang="it-IT" sz="2800" i="1" dirty="0">
                <a:latin typeface="Times New Roman"/>
                <a:ea typeface="Times New Roman"/>
              </a:rPr>
              <a:t>sovrano</a:t>
            </a:r>
            <a:r>
              <a:rPr lang="it-IT" sz="2800" dirty="0">
                <a:latin typeface="Times New Roman"/>
                <a:ea typeface="Times New Roman"/>
              </a:rPr>
              <a:t>, attingono il loro potere vicariale da </a:t>
            </a:r>
            <a:r>
              <a:rPr lang="it-IT" sz="2800" i="1" dirty="0">
                <a:latin typeface="Times New Roman"/>
                <a:ea typeface="Times New Roman"/>
              </a:rPr>
              <a:t>Dio</a:t>
            </a:r>
            <a:r>
              <a:rPr lang="it-IT" sz="2800" dirty="0">
                <a:latin typeface="Times New Roman"/>
                <a:ea typeface="Times New Roman"/>
              </a:rPr>
              <a:t>, Padre e Signore dell’intera famiglia umana. </a:t>
            </a:r>
            <a:endParaRPr lang="it-IT" dirty="0"/>
          </a:p>
        </p:txBody>
      </p:sp>
    </p:spTree>
    <p:extLst>
      <p:ext uri="{BB962C8B-B14F-4D97-AF65-F5344CB8AC3E}">
        <p14:creationId xmlns:p14="http://schemas.microsoft.com/office/powerpoint/2010/main" val="4048000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sentimento di </a:t>
            </a:r>
            <a:r>
              <a:rPr lang="it-IT" sz="2800" i="1" dirty="0">
                <a:latin typeface="Times New Roman"/>
                <a:ea typeface="Times New Roman"/>
              </a:rPr>
              <a:t>lealtà verso lo Stato</a:t>
            </a:r>
            <a:r>
              <a:rPr lang="it-IT" sz="2800" dirty="0">
                <a:latin typeface="Times New Roman"/>
                <a:ea typeface="Times New Roman"/>
              </a:rPr>
              <a:t>, secondo Lawrence Stone, riduce il sentimento di lealtà e di solidarietà che legava le famiglie coniugali del </a:t>
            </a:r>
            <a:r>
              <a:rPr lang="it-IT" sz="2800" dirty="0" smtClean="0">
                <a:latin typeface="Times New Roman"/>
                <a:ea typeface="Times New Roman"/>
              </a:rPr>
              <a:t>parentado, </a:t>
            </a:r>
            <a:r>
              <a:rPr lang="it-IT" sz="2800" dirty="0">
                <a:latin typeface="Times New Roman"/>
                <a:ea typeface="Times New Roman"/>
              </a:rPr>
              <a:t>fino a nuclearizzarne la struttura.</a:t>
            </a:r>
            <a:endParaRPr lang="it-IT" dirty="0"/>
          </a:p>
        </p:txBody>
      </p:sp>
    </p:spTree>
    <p:extLst>
      <p:ext uri="{BB962C8B-B14F-4D97-AF65-F5344CB8AC3E}">
        <p14:creationId xmlns:p14="http://schemas.microsoft.com/office/powerpoint/2010/main" val="3792775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a:bodyPr>
          <a:lstStyle/>
          <a:p>
            <a:pPr algn="just"/>
            <a:r>
              <a:rPr lang="it-IT" sz="2800" dirty="0">
                <a:latin typeface="Times New Roman"/>
                <a:ea typeface="Times New Roman"/>
              </a:rPr>
              <a:t>Niccolò Machiavelli (Firenze, 1469-1527), ne </a:t>
            </a:r>
            <a:r>
              <a:rPr lang="it-IT" sz="2800" i="1" dirty="0">
                <a:latin typeface="Times New Roman"/>
                <a:ea typeface="Times New Roman"/>
              </a:rPr>
              <a:t>Il principe</a:t>
            </a:r>
            <a:r>
              <a:rPr lang="it-IT" sz="2800" dirty="0">
                <a:latin typeface="Times New Roman"/>
                <a:ea typeface="Times New Roman"/>
              </a:rPr>
              <a:t> (1513), consiglia al sovrano di incutere timore nei sudditi ma di rispettarne la proprietà privata, perché gli uomini, a suo parere, dimenticano prima la morte del padre che la perdita del patrimonio. </a:t>
            </a:r>
            <a:endParaRPr lang="it-IT" sz="2800" dirty="0" smtClean="0">
              <a:latin typeface="Times New Roman"/>
              <a:ea typeface="Times New Roman"/>
            </a:endParaRPr>
          </a:p>
          <a:p>
            <a:pPr algn="just"/>
            <a:r>
              <a:rPr lang="it-IT" sz="2800" dirty="0" smtClean="0">
                <a:latin typeface="Times New Roman"/>
                <a:ea typeface="Times New Roman"/>
              </a:rPr>
              <a:t>Secondo </a:t>
            </a:r>
            <a:r>
              <a:rPr lang="it-IT" sz="2800" dirty="0">
                <a:latin typeface="Times New Roman"/>
                <a:ea typeface="Times New Roman"/>
              </a:rPr>
              <a:t>Jean </a:t>
            </a:r>
            <a:r>
              <a:rPr lang="it-IT" sz="2800" dirty="0" err="1">
                <a:latin typeface="Times New Roman"/>
                <a:ea typeface="Times New Roman"/>
              </a:rPr>
              <a:t>Bodin</a:t>
            </a:r>
            <a:r>
              <a:rPr lang="it-IT" sz="2800" dirty="0">
                <a:latin typeface="Times New Roman"/>
                <a:ea typeface="Times New Roman"/>
              </a:rPr>
              <a:t> (Francia, 1529-1596), lo Stato non deve violare i diritti del padre di famiglia all’interno della compagine domestica, e, soprattutto, non deve violarne la proprietà. La monarchia, secondo </a:t>
            </a:r>
            <a:r>
              <a:rPr lang="it-IT" sz="2800" dirty="0" err="1">
                <a:latin typeface="Times New Roman"/>
                <a:ea typeface="Times New Roman"/>
              </a:rPr>
              <a:t>Bodin</a:t>
            </a:r>
            <a:r>
              <a:rPr lang="it-IT" sz="2800" dirty="0">
                <a:latin typeface="Times New Roman"/>
                <a:ea typeface="Times New Roman"/>
              </a:rPr>
              <a:t>, è preferibile all’aristocrazia e alla democrazia: come il padre governa la famiglia, così il re è chiamato a governare l’intera nazione.</a:t>
            </a:r>
            <a:endParaRPr lang="it-IT" dirty="0"/>
          </a:p>
        </p:txBody>
      </p:sp>
    </p:spTree>
    <p:extLst>
      <p:ext uri="{BB962C8B-B14F-4D97-AF65-F5344CB8AC3E}">
        <p14:creationId xmlns:p14="http://schemas.microsoft.com/office/powerpoint/2010/main" val="23023713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Città">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99</TotalTime>
  <Words>3492</Words>
  <Application>Microsoft Office PowerPoint</Application>
  <PresentationFormat>Presentazione su schermo (4:3)</PresentationFormat>
  <Paragraphs>112</Paragraphs>
  <Slides>48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48</vt:i4>
      </vt:variant>
    </vt:vector>
  </HeadingPairs>
  <TitlesOfParts>
    <vt:vector size="53" baseType="lpstr">
      <vt:lpstr>Georgia</vt:lpstr>
      <vt:lpstr>Times New Roman</vt:lpstr>
      <vt:lpstr>Wingdings</vt:lpstr>
      <vt:lpstr>Wingdings 2</vt:lpstr>
      <vt:lpstr>Città</vt:lpstr>
      <vt:lpstr>MODERNITÀ E CONTEMPORANEITÀ.  STORIA DEI PADRI</vt:lpstr>
      <vt:lpstr>Presentazione standard di PowerPoint</vt:lpstr>
      <vt:lpstr>CASALINGHITÀ RINASCIMENTALE</vt:lpstr>
      <vt:lpstr>Presentazione standard di PowerPoint</vt:lpstr>
      <vt:lpstr>L’IMITAZIONE DEL PADRE</vt:lpstr>
      <vt:lpstr>Presentazione standard di PowerPoint</vt:lpstr>
      <vt:lpstr>L’AUTORITARISMO PATRIARCALE</vt:lpstr>
      <vt:lpstr>Presentazione standard di PowerPoint</vt:lpstr>
      <vt:lpstr>Presentazione standard di PowerPoint</vt:lpstr>
      <vt:lpstr>Presentazione standard di PowerPoint</vt:lpstr>
      <vt:lpstr>LA MOLTIPLICAZIONE DEL PADRE</vt:lpstr>
      <vt:lpstr>IL PATERNAGE COME  PRATICA-NON PRATICA DIFFUSIVA</vt:lpstr>
      <vt:lpstr>IL SACERDOZIO UNIVERSALE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VOLONTÀ GENERALE  E LA SOVRANITÀ POPOLARE</vt:lpstr>
      <vt:lpstr>Presentazione standard di PowerPoint</vt:lpstr>
      <vt:lpstr>Presentazione standard di PowerPoint</vt:lpstr>
      <vt:lpstr>IL CULTO DI GIUSEPPE</vt:lpstr>
      <vt:lpstr>Presentazione standard di PowerPoint</vt:lpstr>
      <vt:lpstr>IL SENTIMENTO DELLA FAMIGLIA</vt:lpstr>
      <vt:lpstr>Presentazione standard di PowerPoint</vt:lpstr>
      <vt:lpstr>IL SECOLO DEL PADRE: LE FAMIGLIE BORGHESI</vt:lpstr>
      <vt:lpstr>Presentazione standard di PowerPoint</vt:lpstr>
      <vt:lpstr>Presentazione standard di PowerPoint</vt:lpstr>
      <vt:lpstr>LE FAMIGLIE CONTADINE E OPERAIE</vt:lpstr>
      <vt:lpstr>Presentazione standard di PowerPoint</vt:lpstr>
      <vt:lpstr>Presentazione standard di PowerPoint</vt:lpstr>
      <vt:lpstr>Presentazione standard di PowerPoint</vt:lpstr>
      <vt:lpstr>LA PATRIA POTESTÀ</vt:lpstr>
      <vt:lpstr>Presentazione standard di PowerPoint</vt:lpstr>
      <vt:lpstr>TOTALITARISMO E AUTORITARISMO</vt:lpstr>
      <vt:lpstr>LA LETTERA AL PADRE</vt:lpstr>
      <vt:lpstr>Presentazione standard di PowerPoint</vt:lpstr>
      <vt:lpstr>Presentazione standard di PowerPoint</vt:lpstr>
      <vt:lpstr>LA SOCIOLOGIA DEL DOPOGUERRA</vt:lpstr>
      <vt:lpstr>Presentazione standard di PowerPoint</vt:lpstr>
      <vt:lpstr>LE DONNE ALLE URNE</vt:lpstr>
      <vt:lpstr>LA LEGISLAZIONE SULLA FAMIGLIA IN ITALIA</vt:lpstr>
      <vt:lpstr>Presentazione standard di PowerPoint</vt:lpstr>
      <vt:lpstr>PER UNA PEDAGOGIA DELLE  RELAZIONI EDUCATIVE FAMILIARI</vt:lpstr>
      <vt:lpstr>Presentazione standard di PowerPoint</vt:lpstr>
      <vt:lpstr>PER UNA POLITICA DELLA TENEREZZA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ANTICHITÀ E MEDIOEVO. STORIA DEL PADRE</dc:title>
  <dc:creator>utente</dc:creator>
  <cp:lastModifiedBy>Admin</cp:lastModifiedBy>
  <cp:revision>33</cp:revision>
  <dcterms:created xsi:type="dcterms:W3CDTF">2012-10-04T16:12:16Z</dcterms:created>
  <dcterms:modified xsi:type="dcterms:W3CDTF">2023-09-04T08:02:30Z</dcterms:modified>
</cp:coreProperties>
</file>