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Ref idx="1001">
        <a:schemeClr val="bg2"/>
      </p:bgRef>
    </p:bg>
    <p:spTree>
      <p:nvGrpSpPr>
        <p:cNvPr id="1" name=""/>
        <p:cNvGrpSpPr/>
        <p:nvPr/>
      </p:nvGrpSpPr>
      <p:grpSpPr>
        <a:xfrm>
          <a:off x="0" y="0"/>
          <a:ext cx="0" cy="0"/>
          <a:chOff x="0" y="0"/>
          <a:chExt cx="0" cy="0"/>
        </a:xfrm>
      </p:grpSpPr>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ttotito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smtClean="0"/>
              <a:t>Fare clic per modificare lo stile del sottotitolo dello schema</a:t>
            </a:r>
            <a:endParaRPr kumimoji="0" lang="en-US"/>
          </a:p>
        </p:txBody>
      </p:sp>
      <p:sp>
        <p:nvSpPr>
          <p:cNvPr id="28" name="Segnaposto data 27"/>
          <p:cNvSpPr>
            <a:spLocks noGrp="1"/>
          </p:cNvSpPr>
          <p:nvPr>
            <p:ph type="dt" sz="half" idx="10"/>
          </p:nvPr>
        </p:nvSpPr>
        <p:spPr/>
        <p:txBody>
          <a:bodyPr/>
          <a:lstStyle/>
          <a:p>
            <a:fld id="{CFE39CAF-A0E4-4B47-AA34-DE70ED2EF7FD}" type="datetimeFigureOut">
              <a:rPr lang="it-IT" smtClean="0"/>
              <a:t>09/10/2023</a:t>
            </a:fld>
            <a:endParaRPr lang="it-IT"/>
          </a:p>
        </p:txBody>
      </p:sp>
      <p:sp>
        <p:nvSpPr>
          <p:cNvPr id="17" name="Segnaposto piè di pagina 16"/>
          <p:cNvSpPr>
            <a:spLocks noGrp="1"/>
          </p:cNvSpPr>
          <p:nvPr>
            <p:ph type="ftr" sz="quarter" idx="11"/>
          </p:nvPr>
        </p:nvSpPr>
        <p:spPr/>
        <p:txBody>
          <a:bodyPr/>
          <a:lstStyle/>
          <a:p>
            <a:endParaRPr lang="it-IT"/>
          </a:p>
        </p:txBody>
      </p:sp>
      <p:sp>
        <p:nvSpPr>
          <p:cNvPr id="7" name="Connettore 1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egnaposto numero diapositiva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t>‹N›</a:t>
            </a:fld>
            <a:endParaRPr lang="it-IT"/>
          </a:p>
        </p:txBody>
      </p:sp>
      <p:sp>
        <p:nvSpPr>
          <p:cNvPr id="8" name="Tito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036B5F80-6B74-4675-B5E2-A4084B017A61}" type="slidenum">
              <a:rPr lang="it-IT" smtClean="0"/>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bg>
      <p:bgRef idx="1001">
        <a:schemeClr val="bg2"/>
      </p:bgRef>
    </p:bg>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ttore 1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6915912" y="3009901"/>
            <a:ext cx="457200" cy="441325"/>
          </a:xfrm>
        </p:spPr>
        <p:txBody>
          <a:bodyPr/>
          <a:lstStyle/>
          <a:p>
            <a:fld id="{036B5F80-6B74-4675-B5E2-A4084B017A61}" type="slidenum">
              <a:rPr lang="it-IT" smtClean="0"/>
              <a:t>‹N›</a:t>
            </a:fld>
            <a:endParaRPr lang="it-IT"/>
          </a:p>
        </p:txBody>
      </p:sp>
      <p:sp>
        <p:nvSpPr>
          <p:cNvPr id="3" name="Segnaposto testo verticale 2"/>
          <p:cNvSpPr>
            <a:spLocks noGrp="1"/>
          </p:cNvSpPr>
          <p:nvPr>
            <p:ph type="body" orient="vert" idx="1"/>
          </p:nvPr>
        </p:nvSpPr>
        <p:spPr>
          <a:xfrm>
            <a:off x="304800" y="304800"/>
            <a:ext cx="6553200" cy="5821366"/>
          </a:xfrm>
        </p:spPr>
        <p:txBody>
          <a:bodyPr vert="eaVer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2" name="Titolo verticale 1"/>
          <p:cNvSpPr>
            <a:spLocks noGrp="1"/>
          </p:cNvSpPr>
          <p:nvPr>
            <p:ph type="title" orient="vert"/>
          </p:nvPr>
        </p:nvSpPr>
        <p:spPr>
          <a:xfrm>
            <a:off x="7391400" y="304801"/>
            <a:ext cx="1447800" cy="5851525"/>
          </a:xfrm>
        </p:spPr>
        <p:txBody>
          <a:bodyPr vert="eaVert"/>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solidFill>
                  <a:schemeClr val="accent3">
                    <a:shade val="75000"/>
                  </a:schemeClr>
                </a:solidFill>
              </a:defRPr>
            </a:lvl1pPr>
          </a:lstStyle>
          <a:p>
            <a:r>
              <a:rPr kumimoji="0" lang="it-IT" smtClean="0"/>
              <a:t>Fare clic per modificare lo stile del titolo</a:t>
            </a:r>
            <a:endParaRPr kumimoji="0" lang="en-US"/>
          </a:p>
        </p:txBody>
      </p:sp>
      <p:sp>
        <p:nvSpPr>
          <p:cNvPr id="4" name="Segnaposto data 3"/>
          <p:cNvSpPr>
            <a:spLocks noGrp="1"/>
          </p:cNvSpPr>
          <p:nvPr>
            <p:ph type="dt" sz="half" idx="10"/>
          </p:nvPr>
        </p:nvSpPr>
        <p:spPr/>
        <p:txBody>
          <a:bodyPr/>
          <a:lstStyle/>
          <a:p>
            <a:fld id="{CFE39CAF-A0E4-4B47-AA34-DE70ED2EF7FD}" type="datetimeFigureOut">
              <a:rPr lang="it-IT" smtClean="0"/>
              <a:t>09/10/2023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a:xfrm>
            <a:off x="4361688" y="1026372"/>
            <a:ext cx="457200" cy="441325"/>
          </a:xfrm>
        </p:spPr>
        <p:txBody>
          <a:bodyPr/>
          <a:lstStyle/>
          <a:p>
            <a:fld id="{036B5F80-6B74-4675-B5E2-A4084B017A61}" type="slidenum">
              <a:rPr lang="it-IT" smtClean="0"/>
              <a:t>‹N›</a:t>
            </a:fld>
            <a:endParaRPr lang="it-IT"/>
          </a:p>
        </p:txBody>
      </p:sp>
      <p:sp>
        <p:nvSpPr>
          <p:cNvPr id="8" name="Segnaposto contenuto 7"/>
          <p:cNvSpPr>
            <a:spLocks noGrp="1"/>
          </p:cNvSpPr>
          <p:nvPr>
            <p:ph sz="quarter" idx="1"/>
          </p:nvPr>
        </p:nvSpPr>
        <p:spPr>
          <a:xfrm>
            <a:off x="301752" y="1527048"/>
            <a:ext cx="8503920" cy="45720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tango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smtClean="0"/>
              <a:t>Fare clic per modificare stili del testo dello schema</a:t>
            </a:r>
          </a:p>
        </p:txBody>
      </p:sp>
      <p:sp>
        <p:nvSpPr>
          <p:cNvPr id="13" name="Rettango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tango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Segnaposto piè di pagina 4"/>
          <p:cNvSpPr>
            <a:spLocks noGrp="1"/>
          </p:cNvSpPr>
          <p:nvPr>
            <p:ph type="ftr" sz="quarter" idx="11"/>
          </p:nvPr>
        </p:nvSpPr>
        <p:spPr/>
        <p:txBody>
          <a:bodyPr/>
          <a:lstStyle/>
          <a:p>
            <a:endParaRPr lang="it-IT"/>
          </a:p>
        </p:txBody>
      </p:sp>
      <p:sp>
        <p:nvSpPr>
          <p:cNvPr id="4" name="Segnaposto data 3"/>
          <p:cNvSpPr>
            <a:spLocks noGrp="1"/>
          </p:cNvSpPr>
          <p:nvPr>
            <p:ph type="dt" sz="half" idx="10"/>
          </p:nvPr>
        </p:nvSpPr>
        <p:spPr/>
        <p:txBody>
          <a:bodyPr/>
          <a:lstStyle/>
          <a:p>
            <a:fld id="{CFE39CAF-A0E4-4B47-AA34-DE70ED2EF7FD}" type="datetimeFigureOut">
              <a:rPr lang="it-IT" smtClean="0"/>
              <a:t>09/10/2023</a:t>
            </a:fld>
            <a:endParaRPr lang="it-IT"/>
          </a:p>
        </p:txBody>
      </p:sp>
      <p:sp>
        <p:nvSpPr>
          <p:cNvPr id="8" name="Connettore 1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egnaposto numero diapositiva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036B5F80-6B74-4675-B5E2-A4084B017A61}" type="slidenum">
              <a:rPr lang="it-IT" smtClean="0"/>
              <a:t>‹N›</a:t>
            </a:fld>
            <a:endParaRPr lang="it-IT"/>
          </a:p>
        </p:txBody>
      </p:sp>
      <p:sp>
        <p:nvSpPr>
          <p:cNvPr id="2" name="Tito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1">
        <a:schemeClr val="bg2"/>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301752" y="228600"/>
            <a:ext cx="8534400" cy="758952"/>
          </a:xfrm>
        </p:spPr>
        <p:txBody>
          <a:bodyPr/>
          <a:lstStyle/>
          <a:p>
            <a:r>
              <a:rPr kumimoji="0" lang="it-IT" smtClean="0"/>
              <a:t>Fare clic per modificare lo stile del titolo</a:t>
            </a:r>
            <a:endParaRPr kumimoji="0" lang="en-US"/>
          </a:p>
        </p:txBody>
      </p:sp>
      <p:sp>
        <p:nvSpPr>
          <p:cNvPr id="5" name="Segnaposto data 4"/>
          <p:cNvSpPr>
            <a:spLocks noGrp="1"/>
          </p:cNvSpPr>
          <p:nvPr>
            <p:ph type="dt" sz="half" idx="10"/>
          </p:nvPr>
        </p:nvSpPr>
        <p:spPr>
          <a:xfrm>
            <a:off x="5791200" y="6409944"/>
            <a:ext cx="3044952" cy="365760"/>
          </a:xfrm>
        </p:spPr>
        <p:txBody>
          <a:bodyPr/>
          <a:lstStyle/>
          <a:p>
            <a:fld id="{CFE39CAF-A0E4-4B47-AA34-DE70ED2EF7FD}" type="datetimeFigureOut">
              <a:rPr lang="it-IT" smtClean="0"/>
              <a:t>09/10/2023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036B5F80-6B74-4675-B5E2-A4084B017A61}" type="slidenum">
              <a:rPr lang="it-IT" smtClean="0"/>
              <a:t>‹N›</a:t>
            </a:fld>
            <a:endParaRPr lang="it-IT"/>
          </a:p>
        </p:txBody>
      </p:sp>
      <p:sp>
        <p:nvSpPr>
          <p:cNvPr id="8" name="Connettore 1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Segnaposto contenuto 9"/>
          <p:cNvSpPr>
            <a:spLocks noGrp="1"/>
          </p:cNvSpPr>
          <p:nvPr>
            <p:ph sz="half" idx="1"/>
          </p:nvPr>
        </p:nvSpPr>
        <p:spPr>
          <a:xfrm>
            <a:off x="301752"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2" name="Segnaposto contenuto 11"/>
          <p:cNvSpPr>
            <a:spLocks noGrp="1"/>
          </p:cNvSpPr>
          <p:nvPr>
            <p:ph sz="half" idx="2"/>
          </p:nvPr>
        </p:nvSpPr>
        <p:spPr>
          <a:xfrm>
            <a:off x="4800600" y="1371600"/>
            <a:ext cx="4038600" cy="4681728"/>
          </a:xfrm>
        </p:spPr>
        <p:txBody>
          <a:bodyPr/>
          <a:lstStyle>
            <a:lvl1pPr>
              <a:defRPr sz="2500"/>
            </a:lvl1p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1">
        <a:schemeClr val="bg2"/>
      </p:bgRef>
    </p:bg>
    <p:spTree>
      <p:nvGrpSpPr>
        <p:cNvPr id="1" name=""/>
        <p:cNvGrpSpPr/>
        <p:nvPr/>
      </p:nvGrpSpPr>
      <p:grpSpPr>
        <a:xfrm>
          <a:off x="0" y="0"/>
          <a:ext cx="0" cy="0"/>
          <a:chOff x="0" y="0"/>
          <a:chExt cx="0" cy="0"/>
        </a:xfrm>
      </p:grpSpPr>
      <p:sp>
        <p:nvSpPr>
          <p:cNvPr id="10" name="Connettore 1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tango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tango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tango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tango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tango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Segnaposto tes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it-IT" smtClean="0"/>
              <a:t>Fare clic per modificare stili del testo dello schema</a:t>
            </a:r>
          </a:p>
        </p:txBody>
      </p:sp>
      <p:sp>
        <p:nvSpPr>
          <p:cNvPr id="7" name="Segnaposto data 6"/>
          <p:cNvSpPr>
            <a:spLocks noGrp="1"/>
          </p:cNvSpPr>
          <p:nvPr>
            <p:ph type="dt" sz="half" idx="10"/>
          </p:nvPr>
        </p:nvSpPr>
        <p:spPr/>
        <p:txBody>
          <a:bodyPr/>
          <a:lstStyle/>
          <a:p>
            <a:fld id="{CFE39CAF-A0E4-4B47-AA34-DE70ED2EF7FD}" type="datetimeFigureOut">
              <a:rPr lang="it-IT" smtClean="0"/>
              <a:t>09/10/2023</a:t>
            </a:fld>
            <a:endParaRPr lang="it-IT"/>
          </a:p>
        </p:txBody>
      </p:sp>
      <p:sp>
        <p:nvSpPr>
          <p:cNvPr id="8" name="Segnaposto piè di pagina 7"/>
          <p:cNvSpPr>
            <a:spLocks noGrp="1"/>
          </p:cNvSpPr>
          <p:nvPr>
            <p:ph type="ftr" sz="quarter" idx="11"/>
          </p:nvPr>
        </p:nvSpPr>
        <p:spPr>
          <a:xfrm>
            <a:off x="304800" y="6409944"/>
            <a:ext cx="3581400" cy="365760"/>
          </a:xfrm>
        </p:spPr>
        <p:txBody>
          <a:bodyPr/>
          <a:lstStyle/>
          <a:p>
            <a:endParaRPr lang="it-IT"/>
          </a:p>
        </p:txBody>
      </p:sp>
      <p:sp>
        <p:nvSpPr>
          <p:cNvPr id="15" name="Connettore 1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Segnaposto contenuto 23"/>
          <p:cNvSpPr>
            <a:spLocks noGrp="1"/>
          </p:cNvSpPr>
          <p:nvPr>
            <p:ph sz="quarter" idx="2"/>
          </p:nvPr>
        </p:nvSpPr>
        <p:spPr>
          <a:xfrm>
            <a:off x="301752" y="2471383"/>
            <a:ext cx="4041648" cy="3818404"/>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6" name="Segnaposto contenuto 25"/>
          <p:cNvSpPr>
            <a:spLocks noGrp="1"/>
          </p:cNvSpPr>
          <p:nvPr>
            <p:ph sz="quarter" idx="4"/>
          </p:nvPr>
        </p:nvSpPr>
        <p:spPr>
          <a:xfrm>
            <a:off x="4800600" y="2471383"/>
            <a:ext cx="4038600" cy="3822192"/>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25" name="Oval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egnaposto numero diapositiva 8"/>
          <p:cNvSpPr>
            <a:spLocks noGrp="1"/>
          </p:cNvSpPr>
          <p:nvPr>
            <p:ph type="sldNum" sz="quarter" idx="12"/>
          </p:nvPr>
        </p:nvSpPr>
        <p:spPr>
          <a:xfrm>
            <a:off x="4343400" y="1042416"/>
            <a:ext cx="457200" cy="441325"/>
          </a:xfrm>
        </p:spPr>
        <p:txBody>
          <a:bodyPr/>
          <a:lstStyle>
            <a:lvl1pPr algn="ctr">
              <a:defRPr/>
            </a:lvl1pPr>
          </a:lstStyle>
          <a:p>
            <a:fld id="{036B5F80-6B74-4675-B5E2-A4084B017A61}" type="slidenum">
              <a:rPr lang="it-IT" smtClean="0"/>
              <a:t>‹N›</a:t>
            </a:fld>
            <a:endParaRPr lang="it-IT"/>
          </a:p>
        </p:txBody>
      </p:sp>
      <p:sp>
        <p:nvSpPr>
          <p:cNvPr id="23" name="Titolo 22"/>
          <p:cNvSpPr>
            <a:spLocks noGrp="1"/>
          </p:cNvSpPr>
          <p:nvPr>
            <p:ph type="title"/>
          </p:nvPr>
        </p:nvSpPr>
        <p:spPr/>
        <p:txBody>
          <a:bodyPr rtlCol="0" anchor="b" anchorCtr="0"/>
          <a:lstStyle/>
          <a:p>
            <a:r>
              <a:rPr kumimoji="0" lang="it-IT" smtClean="0"/>
              <a:t>Fare clic per modificare lo stile del titolo</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p>
            <a:fld id="{CFE39CAF-A0E4-4B47-AA34-DE70ED2EF7FD}" type="datetimeFigureOut">
              <a:rPr lang="it-IT" smtClean="0"/>
              <a:t>09/10/2023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a:xfrm>
            <a:off x="4343400" y="1036020"/>
            <a:ext cx="457200" cy="441325"/>
          </a:xfrm>
        </p:spPr>
        <p:txBody>
          <a:bodyPr/>
          <a:lstStyle/>
          <a:p>
            <a:fld id="{036B5F80-6B74-4675-B5E2-A4084B017A61}"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tango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tango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tango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Segnaposto data 1"/>
          <p:cNvSpPr>
            <a:spLocks noGrp="1"/>
          </p:cNvSpPr>
          <p:nvPr>
            <p:ph type="dt" sz="half" idx="10"/>
          </p:nvPr>
        </p:nvSpPr>
        <p:spPr/>
        <p:txBody>
          <a:bodyPr/>
          <a:lstStyle/>
          <a:p>
            <a:fld id="{CFE39CAF-A0E4-4B47-AA34-DE70ED2EF7FD}" type="datetimeFigureOut">
              <a:rPr lang="it-IT" smtClean="0"/>
              <a:t>09/10/2023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a:xfrm>
            <a:off x="4267200" y="6324600"/>
            <a:ext cx="609600" cy="441324"/>
          </a:xfrm>
        </p:spPr>
        <p:txBody>
          <a:bodyPr/>
          <a:lstStyle>
            <a:lvl1pPr>
              <a:defRPr>
                <a:solidFill>
                  <a:srgbClr val="FFFFFF"/>
                </a:solidFill>
              </a:defRPr>
            </a:lvl1pPr>
          </a:lstStyle>
          <a:p>
            <a:fld id="{036B5F80-6B74-4675-B5E2-A4084B017A61}"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1">
        <a:schemeClr val="bg1"/>
      </p:bgRef>
    </p:bg>
    <p:spTree>
      <p:nvGrpSpPr>
        <p:cNvPr id="1" name=""/>
        <p:cNvGrpSpPr/>
        <p:nvPr/>
      </p:nvGrpSpPr>
      <p:grpSpPr>
        <a:xfrm>
          <a:off x="0" y="0"/>
          <a:ext cx="0" cy="0"/>
          <a:chOff x="0" y="0"/>
          <a:chExt cx="0" cy="0"/>
        </a:xfrm>
      </p:grpSpPr>
      <p:sp>
        <p:nvSpPr>
          <p:cNvPr id="19" name="Rettango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tango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tango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o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it-IT" smtClean="0"/>
              <a:t>Fare clic per modificare stili del testo dello schema</a:t>
            </a:r>
          </a:p>
        </p:txBody>
      </p:sp>
      <p:sp>
        <p:nvSpPr>
          <p:cNvPr id="8" name="Rettango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ttore 1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Segnaposto contenuto 19"/>
          <p:cNvSpPr>
            <a:spLocks noGrp="1"/>
          </p:cNvSpPr>
          <p:nvPr>
            <p:ph sz="quarter" idx="1"/>
          </p:nvPr>
        </p:nvSpPr>
        <p:spPr>
          <a:xfrm>
            <a:off x="3124200" y="685800"/>
            <a:ext cx="5638800" cy="5410200"/>
          </a:xfrm>
        </p:spPr>
        <p:txBody>
          <a:bodyPr/>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10" name="Oval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036B5F80-6B74-4675-B5E2-A4084B017A61}" type="slidenum">
              <a:rPr lang="it-IT" smtClean="0"/>
              <a:t>‹N›</a:t>
            </a:fld>
            <a:endParaRPr lang="it-IT"/>
          </a:p>
        </p:txBody>
      </p:sp>
      <p:sp>
        <p:nvSpPr>
          <p:cNvPr id="21" name="Rettango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p:txBody>
          <a:bodyPr/>
          <a:lstStyle/>
          <a:p>
            <a:fld id="{CFE39CAF-A0E4-4B47-AA34-DE70ED2EF7FD}" type="datetimeFigureOut">
              <a:rPr lang="it-IT" smtClean="0"/>
              <a:t>09/10/2023</a:t>
            </a:fld>
            <a:endParaRPr lang="it-IT"/>
          </a:p>
        </p:txBody>
      </p:sp>
      <p:sp>
        <p:nvSpPr>
          <p:cNvPr id="6" name="Segnaposto piè di pagina 5"/>
          <p:cNvSpPr>
            <a:spLocks noGrp="1"/>
          </p:cNvSpPr>
          <p:nvPr>
            <p:ph type="ftr" sz="quarter" idx="11"/>
          </p:nvPr>
        </p:nvSpPr>
        <p:spPr>
          <a:xfrm>
            <a:off x="301752" y="6410848"/>
            <a:ext cx="3383280" cy="365760"/>
          </a:xfrm>
        </p:spPr>
        <p:txBody>
          <a:bodyPr/>
          <a:lstStyle/>
          <a:p>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1" name="Connettore 1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tango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tango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tango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tango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egnaposto numero diapositiva 6"/>
          <p:cNvSpPr>
            <a:spLocks noGrp="1"/>
          </p:cNvSpPr>
          <p:nvPr>
            <p:ph type="sldNum" sz="quarter" idx="12"/>
          </p:nvPr>
        </p:nvSpPr>
        <p:spPr>
          <a:xfrm>
            <a:off x="1371600" y="312738"/>
            <a:ext cx="457200" cy="441325"/>
          </a:xfrm>
        </p:spPr>
        <p:txBody>
          <a:bodyPr/>
          <a:lstStyle/>
          <a:p>
            <a:fld id="{036B5F80-6B74-4675-B5E2-A4084B017A61}" type="slidenum">
              <a:rPr lang="it-IT" smtClean="0"/>
              <a:t>‹N›</a:t>
            </a:fld>
            <a:endParaRPr lang="it-IT"/>
          </a:p>
        </p:txBody>
      </p:sp>
      <p:sp>
        <p:nvSpPr>
          <p:cNvPr id="2" name="Tito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it-IT" smtClean="0"/>
              <a:t>Fare clic per modificare lo stile del titolo</a:t>
            </a:r>
            <a:endParaRPr kumimoji="0" lang="en-US"/>
          </a:p>
        </p:txBody>
      </p:sp>
      <p:sp>
        <p:nvSpPr>
          <p:cNvPr id="3" name="Segnaposto immagine 2"/>
          <p:cNvSpPr>
            <a:spLocks noGrp="1"/>
          </p:cNvSpPr>
          <p:nvPr>
            <p:ph type="pic" idx="1"/>
          </p:nvPr>
        </p:nvSpPr>
        <p:spPr>
          <a:xfrm>
            <a:off x="3000375" y="609600"/>
            <a:ext cx="5867400" cy="4267200"/>
          </a:xfrm>
        </p:spPr>
        <p:txBody>
          <a:bodyPr/>
          <a:lstStyle>
            <a:lvl1pPr marL="0" indent="0">
              <a:buNone/>
              <a:defRPr sz="3200"/>
            </a:lvl1pPr>
          </a:lstStyle>
          <a:p>
            <a:r>
              <a:rPr kumimoji="0" lang="it-IT" smtClean="0"/>
              <a:t>Fare clic sull'icona per inserire un'immagine</a:t>
            </a:r>
            <a:endParaRPr kumimoji="0" lang="en-US" dirty="0"/>
          </a:p>
        </p:txBody>
      </p:sp>
      <p:sp>
        <p:nvSpPr>
          <p:cNvPr id="4" name="Segnaposto tes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it-IT" smtClean="0"/>
              <a:t>Fare clic per modificare stili del testo dello schema</a:t>
            </a:r>
          </a:p>
        </p:txBody>
      </p:sp>
      <p:sp>
        <p:nvSpPr>
          <p:cNvPr id="22" name="Rettango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Segnaposto data 4"/>
          <p:cNvSpPr>
            <a:spLocks noGrp="1"/>
          </p:cNvSpPr>
          <p:nvPr>
            <p:ph type="dt" sz="half" idx="10"/>
          </p:nvPr>
        </p:nvSpPr>
        <p:spPr>
          <a:xfrm>
            <a:off x="5788152" y="6404984"/>
            <a:ext cx="3044952" cy="365760"/>
          </a:xfrm>
        </p:spPr>
        <p:txBody>
          <a:bodyPr/>
          <a:lstStyle/>
          <a:p>
            <a:fld id="{CFE39CAF-A0E4-4B47-AA34-DE70ED2EF7FD}" type="datetimeFigureOut">
              <a:rPr lang="it-IT" smtClean="0"/>
              <a:t>09/10/2023</a:t>
            </a:fld>
            <a:endParaRPr lang="it-IT"/>
          </a:p>
        </p:txBody>
      </p:sp>
      <p:sp>
        <p:nvSpPr>
          <p:cNvPr id="6" name="Segnaposto piè di pagina 5"/>
          <p:cNvSpPr>
            <a:spLocks noGrp="1"/>
          </p:cNvSpPr>
          <p:nvPr>
            <p:ph type="ftr" sz="quarter" idx="11"/>
          </p:nvPr>
        </p:nvSpPr>
        <p:spPr>
          <a:xfrm>
            <a:off x="301752" y="6410848"/>
            <a:ext cx="3584448" cy="365760"/>
          </a:xfrm>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tango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tango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tango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tango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tango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Segnaposto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E39CAF-A0E4-4B47-AA34-DE70ED2EF7FD}" type="datetimeFigureOut">
              <a:rPr lang="it-IT" smtClean="0"/>
              <a:t>09/10/2023</a:t>
            </a:fld>
            <a:endParaRPr lang="it-IT"/>
          </a:p>
        </p:txBody>
      </p:sp>
      <p:sp>
        <p:nvSpPr>
          <p:cNvPr id="3" name="Segnaposto piè di pagina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it-IT"/>
          </a:p>
        </p:txBody>
      </p:sp>
      <p:sp>
        <p:nvSpPr>
          <p:cNvPr id="8" name="Rettango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ttore 1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egnaposto numero diapositiva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036B5F80-6B74-4675-B5E2-A4084B017A61}" type="slidenum">
              <a:rPr lang="it-IT" smtClean="0"/>
              <a:t>‹N›</a:t>
            </a:fld>
            <a:endParaRPr lang="it-IT"/>
          </a:p>
        </p:txBody>
      </p:sp>
      <p:sp>
        <p:nvSpPr>
          <p:cNvPr id="22" name="Segnaposto titolo 21"/>
          <p:cNvSpPr>
            <a:spLocks noGrp="1"/>
          </p:cNvSpPr>
          <p:nvPr>
            <p:ph type="title"/>
          </p:nvPr>
        </p:nvSpPr>
        <p:spPr>
          <a:xfrm>
            <a:off x="301752" y="228600"/>
            <a:ext cx="8534400" cy="758952"/>
          </a:xfrm>
          <a:prstGeom prst="rect">
            <a:avLst/>
          </a:prstGeom>
        </p:spPr>
        <p:txBody>
          <a:bodyPr vert="horz" anchor="b">
            <a:normAutofit/>
          </a:bodyPr>
          <a:lstStyle/>
          <a:p>
            <a:r>
              <a:rPr kumimoji="0" lang="it-IT" smtClean="0"/>
              <a:t>Fare clic per modificare lo stile del titolo</a:t>
            </a:r>
            <a:endParaRPr kumimoji="0" lang="en-US"/>
          </a:p>
        </p:txBody>
      </p:sp>
      <p:sp>
        <p:nvSpPr>
          <p:cNvPr id="13" name="Segnaposto tes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p:txBody>
          <a:bodyPr>
            <a:normAutofit/>
          </a:bodyPr>
          <a:lstStyle/>
          <a:p>
            <a:pPr lvl="0">
              <a:buClr>
                <a:srgbClr val="D16349"/>
              </a:buClr>
            </a:pPr>
            <a:r>
              <a:rPr lang="it-IT" sz="2400" dirty="0">
                <a:solidFill>
                  <a:srgbClr val="646B86"/>
                </a:solidFill>
              </a:rPr>
              <a:t>Massimiliano </a:t>
            </a:r>
            <a:r>
              <a:rPr lang="it-IT" sz="2400" dirty="0" err="1">
                <a:solidFill>
                  <a:srgbClr val="646B86"/>
                </a:solidFill>
              </a:rPr>
              <a:t>stramaglia</a:t>
            </a:r>
            <a:endParaRPr lang="it-IT" sz="2400" dirty="0">
              <a:solidFill>
                <a:srgbClr val="646B86"/>
              </a:solidFill>
            </a:endParaRPr>
          </a:p>
          <a:p>
            <a:pPr lvl="0">
              <a:buClr>
                <a:srgbClr val="D16349"/>
              </a:buClr>
            </a:pPr>
            <a:r>
              <a:rPr lang="it-IT" sz="2400" i="1" dirty="0">
                <a:solidFill>
                  <a:srgbClr val="646B86"/>
                </a:solidFill>
                <a:latin typeface="Times New Roman"/>
                <a:ea typeface="Times New Roman"/>
              </a:rPr>
              <a:t>I nuovi padri. Per una pedagogia della tenerezza</a:t>
            </a:r>
            <a:r>
              <a:rPr lang="it-IT" sz="2400" dirty="0">
                <a:solidFill>
                  <a:srgbClr val="646B86"/>
                </a:solidFill>
                <a:latin typeface="Times New Roman"/>
                <a:ea typeface="Times New Roman"/>
              </a:rPr>
              <a:t>, EUM, Macerata, 2009</a:t>
            </a:r>
          </a:p>
        </p:txBody>
      </p:sp>
      <p:sp>
        <p:nvSpPr>
          <p:cNvPr id="2" name="Titolo 1"/>
          <p:cNvSpPr>
            <a:spLocks noGrp="1"/>
          </p:cNvSpPr>
          <p:nvPr>
            <p:ph type="ctrTitle"/>
          </p:nvPr>
        </p:nvSpPr>
        <p:spPr/>
        <p:txBody>
          <a:bodyPr>
            <a:normAutofit fontScale="90000"/>
          </a:bodyPr>
          <a:lstStyle/>
          <a:p>
            <a:r>
              <a:rPr lang="it-IT" dirty="0" smtClean="0"/>
              <a:t>CONTRIBUTI PER UNA PSICOPEDAGOGIA DELLA PARENTALITÀ PATERNA</a:t>
            </a:r>
            <a:endParaRPr lang="it-IT" dirty="0"/>
          </a:p>
        </p:txBody>
      </p:sp>
    </p:spTree>
    <p:extLst>
      <p:ext uri="{BB962C8B-B14F-4D97-AF65-F5344CB8AC3E}">
        <p14:creationId xmlns:p14="http://schemas.microsoft.com/office/powerpoint/2010/main" val="4199212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responsabilità crescente è un prodotto dell’acquisita coscienza, che si sviluppa adeguatamente solo laddove l’amore di padre e madre sia stato vissuto e percepito in quanto tale. </a:t>
            </a:r>
            <a:endParaRPr lang="it-IT" sz="2800" dirty="0" smtClean="0">
              <a:latin typeface="Times New Roman"/>
              <a:ea typeface="Times New Roman"/>
            </a:endParaRPr>
          </a:p>
          <a:p>
            <a:pPr algn="just"/>
            <a:r>
              <a:rPr lang="it-IT" sz="2800" dirty="0" smtClean="0">
                <a:latin typeface="Times New Roman"/>
                <a:ea typeface="Times New Roman"/>
              </a:rPr>
              <a:t>L’incoscienza regressiva (ma non necessariamente patogena) specifica della fase adolescenziale, pertanto, è l’espressione </a:t>
            </a:r>
            <a:r>
              <a:rPr lang="it-IT" sz="2800" dirty="0">
                <a:latin typeface="Times New Roman"/>
                <a:ea typeface="Times New Roman"/>
              </a:rPr>
              <a:t>più autentica del </a:t>
            </a:r>
            <a:r>
              <a:rPr lang="it-IT" sz="2800" dirty="0" smtClean="0">
                <a:latin typeface="Times New Roman"/>
                <a:ea typeface="Times New Roman"/>
              </a:rPr>
              <a:t>bisogno </a:t>
            </a:r>
            <a:r>
              <a:rPr lang="it-IT" sz="2800" dirty="0">
                <a:latin typeface="Times New Roman"/>
                <a:ea typeface="Times New Roman"/>
              </a:rPr>
              <a:t>d’amore. </a:t>
            </a:r>
            <a:endParaRPr lang="it-IT" dirty="0"/>
          </a:p>
        </p:txBody>
      </p:sp>
    </p:spTree>
    <p:extLst>
      <p:ext uri="{BB962C8B-B14F-4D97-AF65-F5344CB8AC3E}">
        <p14:creationId xmlns:p14="http://schemas.microsoft.com/office/powerpoint/2010/main" val="3640164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L’Edipo ritrovato, la rimembranza della nascita biologica e il coraggio della nascita sociale, la scelta rinnovata dell’oggetto d’amore (</a:t>
            </a:r>
            <a:r>
              <a:rPr lang="it-IT" sz="2800" dirty="0" smtClean="0">
                <a:latin typeface="Times New Roman"/>
                <a:ea typeface="Times New Roman"/>
              </a:rPr>
              <a:t>innamoramento o superamento </a:t>
            </a:r>
            <a:r>
              <a:rPr lang="it-IT" sz="2800" dirty="0">
                <a:latin typeface="Times New Roman"/>
                <a:ea typeface="Times New Roman"/>
              </a:rPr>
              <a:t>del genitore del sesso </a:t>
            </a:r>
            <a:r>
              <a:rPr lang="it-IT" sz="2800" dirty="0" smtClean="0">
                <a:latin typeface="Times New Roman"/>
                <a:ea typeface="Times New Roman"/>
              </a:rPr>
              <a:t>opposto, </a:t>
            </a:r>
            <a:r>
              <a:rPr lang="it-IT" sz="2800" dirty="0">
                <a:latin typeface="Times New Roman"/>
                <a:ea typeface="Times New Roman"/>
              </a:rPr>
              <a:t>e, talora, dello stesso sesso) producono lo spostamento della corrente pulsionale su un oggetto esterno alla famiglia, o socialmente accettabile. </a:t>
            </a:r>
            <a:endParaRPr lang="it-IT" dirty="0"/>
          </a:p>
        </p:txBody>
      </p:sp>
    </p:spTree>
    <p:extLst>
      <p:ext uri="{BB962C8B-B14F-4D97-AF65-F5344CB8AC3E}">
        <p14:creationId xmlns:p14="http://schemas.microsoft.com/office/powerpoint/2010/main" val="2056885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QUALI MODELLI, OGGI?</a:t>
            </a:r>
            <a:endParaRPr lang="it-IT" dirty="0"/>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Tuttavia, </a:t>
            </a:r>
            <a:r>
              <a:rPr lang="it-IT" sz="2800" dirty="0" smtClean="0">
                <a:latin typeface="Times New Roman"/>
                <a:ea typeface="Times New Roman"/>
              </a:rPr>
              <a:t>gli </a:t>
            </a:r>
            <a:r>
              <a:rPr lang="it-IT" sz="2800" dirty="0">
                <a:latin typeface="Times New Roman"/>
                <a:ea typeface="Times New Roman"/>
              </a:rPr>
              <a:t>adolescenti di oggi non hanno più alcuna autorità morale contro la quale </a:t>
            </a:r>
            <a:r>
              <a:rPr lang="it-IT" sz="2800" dirty="0" smtClean="0">
                <a:latin typeface="Times New Roman"/>
                <a:ea typeface="Times New Roman"/>
              </a:rPr>
              <a:t>ribellarsi, </a:t>
            </a:r>
            <a:r>
              <a:rPr lang="it-IT" sz="2800" dirty="0">
                <a:latin typeface="Times New Roman"/>
                <a:ea typeface="Times New Roman"/>
              </a:rPr>
              <a:t>o, in termini intrapsichici, con la quale identificarsi.</a:t>
            </a:r>
          </a:p>
          <a:p>
            <a:endParaRPr lang="it-IT" dirty="0"/>
          </a:p>
        </p:txBody>
      </p:sp>
    </p:spTree>
    <p:extLst>
      <p:ext uri="{BB962C8B-B14F-4D97-AF65-F5344CB8AC3E}">
        <p14:creationId xmlns:p14="http://schemas.microsoft.com/office/powerpoint/2010/main" val="3584113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ADOLESCENZA E DEMOCRAZIA</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Pur considerando l’età al voto periodo ottimale di </a:t>
            </a:r>
            <a:r>
              <a:rPr lang="it-IT" sz="2800" dirty="0" err="1">
                <a:latin typeface="Times New Roman"/>
                <a:ea typeface="Times New Roman"/>
              </a:rPr>
              <a:t>coscientizzazione</a:t>
            </a:r>
            <a:r>
              <a:rPr lang="it-IT" sz="2800" dirty="0">
                <a:latin typeface="Times New Roman"/>
                <a:ea typeface="Times New Roman"/>
              </a:rPr>
              <a:t> politica per il figlio e la figlia adolescenti, è di fondamentale importanza sensibilizzare le nuove generazioni, fin dalle prime battute, alla differenza sostanziale tra stato e governo. </a:t>
            </a:r>
            <a:endParaRPr lang="it-IT" dirty="0"/>
          </a:p>
        </p:txBody>
      </p:sp>
    </p:spTree>
    <p:extLst>
      <p:ext uri="{BB962C8B-B14F-4D97-AF65-F5344CB8AC3E}">
        <p14:creationId xmlns:p14="http://schemas.microsoft.com/office/powerpoint/2010/main" val="37552710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disaffezione dei giovani alla politica nasce spesso dalla confusione tra questi due sottosistemi del più ampio sistema politico, con la conseguente negazione dei principi e valori promossi della Costituzione </a:t>
            </a:r>
            <a:r>
              <a:rPr lang="it-IT" sz="2800" dirty="0" smtClean="0">
                <a:latin typeface="Times New Roman"/>
                <a:ea typeface="Times New Roman"/>
              </a:rPr>
              <a:t>a </a:t>
            </a:r>
            <a:r>
              <a:rPr lang="it-IT" sz="2800" dirty="0">
                <a:latin typeface="Times New Roman"/>
                <a:ea typeface="Times New Roman"/>
              </a:rPr>
              <a:t>fronte del più ampio scenario di crisi politica e governativa, </a:t>
            </a:r>
            <a:r>
              <a:rPr lang="it-IT" sz="2800" dirty="0" smtClean="0">
                <a:latin typeface="Times New Roman"/>
                <a:ea typeface="Times New Roman"/>
              </a:rPr>
              <a:t>pure </a:t>
            </a:r>
            <a:r>
              <a:rPr lang="it-IT" sz="2800" dirty="0">
                <a:latin typeface="Times New Roman"/>
                <a:ea typeface="Times New Roman"/>
              </a:rPr>
              <a:t>motivata da una serie di irriducibili istanze, che investe da tempo la penisola. </a:t>
            </a:r>
            <a:endParaRPr lang="it-IT" dirty="0"/>
          </a:p>
        </p:txBody>
      </p:sp>
    </p:spTree>
    <p:extLst>
      <p:ext uri="{BB962C8B-B14F-4D97-AF65-F5344CB8AC3E}">
        <p14:creationId xmlns:p14="http://schemas.microsoft.com/office/powerpoint/2010/main" val="27830214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proposta pedagogica per le nuove famiglie non può prescindere dalla valorizzazione del dibattito di natura politica, anche conflittuale, all’interno delle mura domestiche: un dibattito ampio, non necessariamente tedioso, da promuovere, a maggior ragione, nelle famiglie monoparentali. </a:t>
            </a:r>
            <a:endParaRPr lang="it-IT" dirty="0"/>
          </a:p>
        </p:txBody>
      </p:sp>
    </p:spTree>
    <p:extLst>
      <p:ext uri="{BB962C8B-B14F-4D97-AF65-F5344CB8AC3E}">
        <p14:creationId xmlns:p14="http://schemas.microsoft.com/office/powerpoint/2010/main" val="246206326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smtClean="0">
                <a:latin typeface="Times New Roman"/>
                <a:ea typeface="Times New Roman"/>
              </a:rPr>
              <a:t>Recenti </a:t>
            </a:r>
            <a:r>
              <a:rPr lang="it-IT" sz="2800" dirty="0">
                <a:latin typeface="Times New Roman"/>
                <a:ea typeface="Times New Roman"/>
              </a:rPr>
              <a:t>acquisizioni psicopedagogiche dimostrano come il rendimento scolastico dei giovani adolescenti sia correlato, per molti aspetti, all’impegno in attività extracurriculari. </a:t>
            </a:r>
            <a:r>
              <a:rPr lang="it-IT" sz="2800" dirty="0" smtClean="0">
                <a:latin typeface="Times New Roman"/>
                <a:ea typeface="Times New Roman"/>
              </a:rPr>
              <a:t>Oggi</a:t>
            </a:r>
            <a:r>
              <a:rPr lang="it-IT" sz="2800" dirty="0">
                <a:latin typeface="Times New Roman"/>
                <a:ea typeface="Times New Roman"/>
              </a:rPr>
              <a:t>, il profitto scolastico migliora in termini qualitativi non solo in virtù dei processi conoscitivi promossi dalle metodologie classiche di apprendimento, ma anche in funzione degli stimoli culturali provenienti dall’ambiente sociale di appartenenza. </a:t>
            </a:r>
            <a:endParaRPr lang="it-IT" dirty="0"/>
          </a:p>
        </p:txBody>
      </p:sp>
    </p:spTree>
    <p:extLst>
      <p:ext uri="{BB962C8B-B14F-4D97-AF65-F5344CB8AC3E}">
        <p14:creationId xmlns:p14="http://schemas.microsoft.com/office/powerpoint/2010/main" val="9155348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I genitori preoccupati del rendimento scolastico dei figli, pertanto, sono pedagogicamente chiamati a educare i figli alla partecipazione e all’impegno civile: la scrivania, da sola, non garantisce una migliore formazione dell’educando, quanto un depauperamento delle competenze relazionali (educazione alla politica come educazione alla socialità). </a:t>
            </a:r>
          </a:p>
        </p:txBody>
      </p:sp>
    </p:spTree>
    <p:extLst>
      <p:ext uri="{BB962C8B-B14F-4D97-AF65-F5344CB8AC3E}">
        <p14:creationId xmlns:p14="http://schemas.microsoft.com/office/powerpoint/2010/main" val="580464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IL NIDO DEI GIOVANI ADULTI</a:t>
            </a:r>
            <a:endParaRPr lang="it-IT" dirty="0"/>
          </a:p>
        </p:txBody>
      </p:sp>
      <p:sp>
        <p:nvSpPr>
          <p:cNvPr id="3" name="Segnaposto contenuto 2"/>
          <p:cNvSpPr>
            <a:spLocks noGrp="1"/>
          </p:cNvSpPr>
          <p:nvPr>
            <p:ph sz="quarter" idx="1"/>
          </p:nvPr>
        </p:nvSpPr>
        <p:spPr/>
        <p:txBody>
          <a:bodyPr/>
          <a:lstStyle/>
          <a:p>
            <a:pPr algn="just"/>
            <a:r>
              <a:rPr lang="it-IT" sz="2800" dirty="0" smtClean="0">
                <a:latin typeface="Times New Roman"/>
                <a:ea typeface="Times New Roman"/>
              </a:rPr>
              <a:t>I </a:t>
            </a:r>
            <a:r>
              <a:rPr lang="it-IT" sz="2800" dirty="0">
                <a:latin typeface="Times New Roman"/>
                <a:ea typeface="Times New Roman"/>
              </a:rPr>
              <a:t>giovani trentenni in fase di adolescenza prolungata sono il prodotto della moderna famiglia “lunga” tematizzata da Pierpaolo Donati e Eugenia </a:t>
            </a:r>
            <a:r>
              <a:rPr lang="it-IT" sz="2800" dirty="0" smtClean="0">
                <a:latin typeface="Times New Roman"/>
                <a:ea typeface="Times New Roman"/>
              </a:rPr>
              <a:t>Scabini, </a:t>
            </a:r>
            <a:r>
              <a:rPr lang="it-IT" sz="2800" dirty="0">
                <a:latin typeface="Times New Roman"/>
                <a:ea typeface="Times New Roman"/>
              </a:rPr>
              <a:t>e caratterizzata dal permanere dei figli nella famiglia d’origine fino e oltre il compimento del </a:t>
            </a:r>
            <a:r>
              <a:rPr lang="it-IT" sz="2800" dirty="0" smtClean="0">
                <a:latin typeface="Times New Roman"/>
                <a:ea typeface="Times New Roman"/>
              </a:rPr>
              <a:t>35° </a:t>
            </a:r>
            <a:r>
              <a:rPr lang="it-IT" sz="2800" dirty="0">
                <a:latin typeface="Times New Roman"/>
                <a:ea typeface="Times New Roman"/>
              </a:rPr>
              <a:t>anno d’età</a:t>
            </a:r>
            <a:r>
              <a:rPr lang="it-IT" sz="2800" dirty="0" smtClean="0">
                <a:latin typeface="Times New Roman"/>
                <a:ea typeface="Times New Roman"/>
              </a:rPr>
              <a:t>.</a:t>
            </a:r>
          </a:p>
          <a:p>
            <a:pPr algn="just"/>
            <a:r>
              <a:rPr lang="it-IT" sz="2800" dirty="0" smtClean="0">
                <a:latin typeface="Times New Roman"/>
                <a:ea typeface="Times New Roman"/>
              </a:rPr>
              <a:t>La </a:t>
            </a:r>
            <a:r>
              <a:rPr lang="it-IT" sz="2800" dirty="0">
                <a:latin typeface="Times New Roman"/>
                <a:ea typeface="Times New Roman"/>
              </a:rPr>
              <a:t>giovinezza protratta è sintomatica di una società depauperata dei tradizionali riti di passaggio: al dilemma evolutivo tra scelta di stagnazione e scelta generativa, i giovani rispondono rifugiandosi nel nido materno. </a:t>
            </a:r>
            <a:endParaRPr lang="it-IT" dirty="0"/>
          </a:p>
        </p:txBody>
      </p:sp>
    </p:spTree>
    <p:extLst>
      <p:ext uri="{BB962C8B-B14F-4D97-AF65-F5344CB8AC3E}">
        <p14:creationId xmlns:p14="http://schemas.microsoft.com/office/powerpoint/2010/main" val="4283667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psicoanalisi definisce “narcisismo patologico” l’amore smisurato per il proprio Ego e la conseguente rinuncia alla crescita. </a:t>
            </a:r>
            <a:r>
              <a:rPr lang="it-IT" sz="2800" dirty="0" smtClean="0">
                <a:latin typeface="Times New Roman"/>
                <a:ea typeface="Times New Roman"/>
              </a:rPr>
              <a:t>Spesso</a:t>
            </a:r>
            <a:r>
              <a:rPr lang="it-IT" sz="2800" dirty="0">
                <a:latin typeface="Times New Roman"/>
                <a:ea typeface="Times New Roman"/>
              </a:rPr>
              <a:t>, i giovani adulti ricusano nuove modalità relazionali per paura di “diventare grandi” (o di “essere importanti”). </a:t>
            </a:r>
            <a:endParaRPr lang="it-IT" dirty="0"/>
          </a:p>
        </p:txBody>
      </p:sp>
    </p:spTree>
    <p:extLst>
      <p:ext uri="{BB962C8B-B14F-4D97-AF65-F5344CB8AC3E}">
        <p14:creationId xmlns:p14="http://schemas.microsoft.com/office/powerpoint/2010/main" val="1345870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IL PADRE EROICO</a:t>
            </a:r>
            <a:endParaRPr lang="it-IT" dirty="0"/>
          </a:p>
        </p:txBody>
      </p:sp>
      <p:sp>
        <p:nvSpPr>
          <p:cNvPr id="3" name="Segnaposto contenuto 2"/>
          <p:cNvSpPr>
            <a:spLocks noGrp="1"/>
          </p:cNvSpPr>
          <p:nvPr>
            <p:ph sz="quarter" idx="1"/>
          </p:nvPr>
        </p:nvSpPr>
        <p:spPr/>
        <p:txBody>
          <a:bodyPr>
            <a:normAutofit/>
          </a:bodyPr>
          <a:lstStyle/>
          <a:p>
            <a:pPr algn="just"/>
            <a:r>
              <a:rPr lang="it-IT" sz="2800" dirty="0">
                <a:latin typeface="Times New Roman"/>
                <a:ea typeface="Times New Roman"/>
              </a:rPr>
              <a:t>Nella fase di latenza, o età degli eroi o scolastica (7-11 anni circa), la funzione di censura operata dal Super-ego parentale (funzione censoria) si arricchisce per mezzo delle pratiche punitive (funzione proibitiva). Il bambino apprende coscientemente che a condotte errate seguono conseguenze spiacevoli. </a:t>
            </a:r>
            <a:endParaRPr lang="it-IT" dirty="0"/>
          </a:p>
        </p:txBody>
      </p:sp>
    </p:spTree>
    <p:extLst>
      <p:ext uri="{BB962C8B-B14F-4D97-AF65-F5344CB8AC3E}">
        <p14:creationId xmlns:p14="http://schemas.microsoft.com/office/powerpoint/2010/main" val="29631168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 nuovi trentenni hanno paura di crescere perché nascono “sovrani</a:t>
            </a:r>
            <a:r>
              <a:rPr lang="it-IT" sz="2800" dirty="0" smtClean="0">
                <a:latin typeface="Times New Roman"/>
                <a:ea typeface="Times New Roman"/>
              </a:rPr>
              <a:t>”, </a:t>
            </a:r>
            <a:r>
              <a:rPr lang="it-IT" sz="2800" dirty="0">
                <a:latin typeface="Times New Roman"/>
                <a:ea typeface="Times New Roman"/>
              </a:rPr>
              <a:t>e crescono </a:t>
            </a:r>
            <a:r>
              <a:rPr lang="it-IT" sz="2800" dirty="0" smtClean="0">
                <a:latin typeface="Times New Roman"/>
                <a:ea typeface="Times New Roman"/>
              </a:rPr>
              <a:t>tali, </a:t>
            </a:r>
            <a:r>
              <a:rPr lang="it-IT" sz="2800" dirty="0">
                <a:latin typeface="Times New Roman"/>
                <a:ea typeface="Times New Roman"/>
              </a:rPr>
              <a:t>all’interno delle loro famiglie. Se la famiglia odierna è </a:t>
            </a:r>
            <a:r>
              <a:rPr lang="it-IT" sz="2800" dirty="0" smtClean="0">
                <a:latin typeface="Times New Roman"/>
                <a:ea typeface="Times New Roman"/>
              </a:rPr>
              <a:t>materna, </a:t>
            </a:r>
            <a:r>
              <a:rPr lang="it-IT" sz="2800" dirty="0">
                <a:latin typeface="Times New Roman"/>
                <a:ea typeface="Times New Roman"/>
              </a:rPr>
              <a:t>e il figlio sovrano, l’eventuale nuovo ingresso (fidanzato/a) sarà percepito dal </a:t>
            </a:r>
            <a:r>
              <a:rPr lang="it-IT" sz="2800" dirty="0" smtClean="0">
                <a:latin typeface="Times New Roman"/>
                <a:ea typeface="Times New Roman"/>
              </a:rPr>
              <a:t>figlio/a:</a:t>
            </a:r>
          </a:p>
          <a:p>
            <a:pPr algn="just"/>
            <a:r>
              <a:rPr lang="it-IT" sz="2800" dirty="0" smtClean="0">
                <a:latin typeface="Times New Roman"/>
                <a:ea typeface="Times New Roman"/>
              </a:rPr>
              <a:t>come </a:t>
            </a:r>
            <a:r>
              <a:rPr lang="it-IT" sz="2800" dirty="0">
                <a:latin typeface="Times New Roman"/>
                <a:ea typeface="Times New Roman"/>
              </a:rPr>
              <a:t>prolungamento del proprio Io, non come identità che sta-di-fronte, </a:t>
            </a:r>
            <a:r>
              <a:rPr lang="it-IT" sz="2800" dirty="0" smtClean="0">
                <a:latin typeface="Times New Roman"/>
                <a:ea typeface="Times New Roman"/>
              </a:rPr>
              <a:t>e come</a:t>
            </a:r>
          </a:p>
          <a:p>
            <a:pPr algn="just"/>
            <a:r>
              <a:rPr lang="it-IT" sz="2800" dirty="0" smtClean="0">
                <a:latin typeface="Times New Roman"/>
                <a:ea typeface="Times New Roman"/>
              </a:rPr>
              <a:t>perdente</a:t>
            </a:r>
            <a:r>
              <a:rPr lang="it-IT" sz="2800" dirty="0">
                <a:latin typeface="Times New Roman"/>
                <a:ea typeface="Times New Roman"/>
              </a:rPr>
              <a:t>, perché inarrivabile all’onnipotenza dell’amore materno. </a:t>
            </a:r>
            <a:endParaRPr lang="it-IT" dirty="0"/>
          </a:p>
        </p:txBody>
      </p:sp>
    </p:spTree>
    <p:extLst>
      <p:ext uri="{BB962C8B-B14F-4D97-AF65-F5344CB8AC3E}">
        <p14:creationId xmlns:p14="http://schemas.microsoft.com/office/powerpoint/2010/main" val="238785137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 “sovranità”, in termini societari, è di tutti e di ciascuno: all’interno di un contesto in cui ognuno sia importante, i giovani non sono preparati a ricevere la ferita narcisistica un tempo inferta dal padre. </a:t>
            </a:r>
            <a:endParaRPr lang="it-IT" sz="2800" dirty="0" smtClean="0">
              <a:latin typeface="Times New Roman"/>
              <a:ea typeface="Times New Roman"/>
            </a:endParaRPr>
          </a:p>
          <a:p>
            <a:pPr algn="just">
              <a:spcAft>
                <a:spcPts val="0"/>
              </a:spcAft>
            </a:pPr>
            <a:r>
              <a:rPr lang="it-IT" sz="2800" dirty="0" smtClean="0">
                <a:latin typeface="Times New Roman"/>
                <a:ea typeface="Times New Roman"/>
              </a:rPr>
              <a:t>Altre </a:t>
            </a:r>
            <a:r>
              <a:rPr lang="it-IT" sz="2800" dirty="0">
                <a:latin typeface="Times New Roman"/>
                <a:ea typeface="Times New Roman"/>
              </a:rPr>
              <a:t>volte, accade che sia difficile pensarsi “grandi”, “importanti”, quando non si è stati “importanti” all’interno delle proprie famiglie. In questo caso, il narcisismo è sintomatico di un profondo sentimento di inadeguatezza. </a:t>
            </a:r>
            <a:endParaRPr lang="it-IT" sz="2800" dirty="0">
              <a:effectLst/>
              <a:latin typeface="Times New Roman"/>
              <a:ea typeface="Times New Roman"/>
            </a:endParaRPr>
          </a:p>
        </p:txBody>
      </p:sp>
    </p:spTree>
    <p:extLst>
      <p:ext uri="{BB962C8B-B14F-4D97-AF65-F5344CB8AC3E}">
        <p14:creationId xmlns:p14="http://schemas.microsoft.com/office/powerpoint/2010/main" val="14921517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RESPONSABILITÀ LIBERANTE</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Luigi </a:t>
            </a:r>
            <a:r>
              <a:rPr lang="it-IT" sz="2800" dirty="0" err="1">
                <a:latin typeface="Times New Roman"/>
                <a:ea typeface="Times New Roman"/>
              </a:rPr>
              <a:t>Pati</a:t>
            </a:r>
            <a:r>
              <a:rPr lang="it-IT" sz="2800" dirty="0">
                <a:latin typeface="Times New Roman"/>
                <a:ea typeface="Times New Roman"/>
              </a:rPr>
              <a:t>, riprendendo le analisi sociologiche di Buzzi, Cavalli e De Lillo, interpreta il fenomeno giovanile della </a:t>
            </a:r>
            <a:r>
              <a:rPr lang="it-IT" sz="2800" i="1" dirty="0" err="1">
                <a:latin typeface="Times New Roman"/>
                <a:ea typeface="Times New Roman"/>
              </a:rPr>
              <a:t>presentificazione</a:t>
            </a:r>
            <a:r>
              <a:rPr lang="it-IT" sz="2800" i="1" dirty="0">
                <a:latin typeface="Times New Roman"/>
                <a:ea typeface="Times New Roman"/>
              </a:rPr>
              <a:t> del reale</a:t>
            </a:r>
            <a:r>
              <a:rPr lang="it-IT" sz="2800" dirty="0">
                <a:latin typeface="Times New Roman"/>
                <a:ea typeface="Times New Roman"/>
              </a:rPr>
              <a:t> quale mancanza di progettualità. </a:t>
            </a:r>
            <a:endParaRPr lang="it-IT" sz="2800" dirty="0" smtClean="0">
              <a:latin typeface="Times New Roman"/>
              <a:ea typeface="Times New Roman"/>
            </a:endParaRPr>
          </a:p>
          <a:p>
            <a:pPr algn="just"/>
            <a:r>
              <a:rPr lang="it-IT" sz="2800" dirty="0" smtClean="0">
                <a:latin typeface="Times New Roman"/>
                <a:ea typeface="Times New Roman"/>
              </a:rPr>
              <a:t>In </a:t>
            </a:r>
            <a:r>
              <a:rPr lang="it-IT" sz="2800" dirty="0">
                <a:latin typeface="Times New Roman"/>
                <a:ea typeface="Times New Roman"/>
              </a:rPr>
              <a:t>termini psicoanalitici, i giovani sono impossibilitati a </a:t>
            </a:r>
            <a:r>
              <a:rPr lang="it-IT" sz="2800" dirty="0" err="1">
                <a:latin typeface="Times New Roman"/>
                <a:ea typeface="Times New Roman"/>
              </a:rPr>
              <a:t>pre</a:t>
            </a:r>
            <a:r>
              <a:rPr lang="it-IT" sz="2800" dirty="0">
                <a:latin typeface="Times New Roman"/>
                <a:ea typeface="Times New Roman"/>
              </a:rPr>
              <a:t>(figurarsi) un futuro perché sperimentano, nel quotidiano, la presenza fisica (figura) dei genitori nello scenario di vita adulta. </a:t>
            </a:r>
            <a:endParaRPr lang="it-IT" dirty="0"/>
          </a:p>
        </p:txBody>
      </p:sp>
    </p:spTree>
    <p:extLst>
      <p:ext uri="{BB962C8B-B14F-4D97-AF65-F5344CB8AC3E}">
        <p14:creationId xmlns:p14="http://schemas.microsoft.com/office/powerpoint/2010/main" val="9118098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L’Io è “quartiere generale” della libido </a:t>
            </a:r>
            <a:r>
              <a:rPr lang="it-IT" sz="2800" dirty="0" smtClean="0">
                <a:latin typeface="Times New Roman"/>
                <a:ea typeface="Times New Roman"/>
              </a:rPr>
              <a:t>narcisistica </a:t>
            </a:r>
            <a:r>
              <a:rPr lang="it-IT" sz="2800" dirty="0">
                <a:latin typeface="Times New Roman"/>
                <a:ea typeface="Times New Roman"/>
              </a:rPr>
              <a:t>come di quella oggettuale: l’investimento dell’Io sulla prima comporta il depauperamento temporaneo dell’altra. </a:t>
            </a:r>
            <a:endParaRPr lang="it-IT" sz="2800" dirty="0" smtClean="0">
              <a:latin typeface="Times New Roman"/>
              <a:ea typeface="Times New Roman"/>
            </a:endParaRPr>
          </a:p>
          <a:p>
            <a:pPr algn="just"/>
            <a:r>
              <a:rPr lang="it-IT" sz="2800" dirty="0" smtClean="0">
                <a:latin typeface="Times New Roman"/>
                <a:ea typeface="Times New Roman"/>
              </a:rPr>
              <a:t>Il </a:t>
            </a:r>
            <a:r>
              <a:rPr lang="it-IT" sz="2800" dirty="0">
                <a:latin typeface="Times New Roman"/>
                <a:ea typeface="Times New Roman"/>
              </a:rPr>
              <a:t>modello idraulico suggerisce come vi sia una sorta di equilibrio </a:t>
            </a:r>
            <a:r>
              <a:rPr lang="it-IT" sz="2800" dirty="0" err="1" smtClean="0">
                <a:latin typeface="Times New Roman"/>
                <a:ea typeface="Times New Roman"/>
              </a:rPr>
              <a:t>Egoico</a:t>
            </a:r>
            <a:r>
              <a:rPr lang="it-IT" sz="2800" dirty="0" smtClean="0">
                <a:latin typeface="Times New Roman"/>
                <a:ea typeface="Times New Roman"/>
              </a:rPr>
              <a:t> </a:t>
            </a:r>
            <a:r>
              <a:rPr lang="it-IT" sz="2800" dirty="0">
                <a:latin typeface="Times New Roman"/>
                <a:ea typeface="Times New Roman"/>
              </a:rPr>
              <a:t>tale per cui l’alternativa all’amore, o all’investimento oggettuale, sia la patologia. </a:t>
            </a:r>
            <a:endParaRPr lang="it-IT" dirty="0"/>
          </a:p>
        </p:txBody>
      </p:sp>
    </p:spTree>
    <p:extLst>
      <p:ext uri="{BB962C8B-B14F-4D97-AF65-F5344CB8AC3E}">
        <p14:creationId xmlns:p14="http://schemas.microsoft.com/office/powerpoint/2010/main" val="6435052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Il paradosso della contemporaneità giovanile è nell’illusione che il culto dell’Io sia un servizio di Sé a se stessi, mentre prendere a cuore se stessi </a:t>
            </a:r>
            <a:r>
              <a:rPr lang="it-IT" sz="2800" dirty="0" smtClean="0">
                <a:latin typeface="Times New Roman"/>
                <a:ea typeface="Times New Roman"/>
              </a:rPr>
              <a:t>comporta, </a:t>
            </a:r>
            <a:r>
              <a:rPr lang="it-IT" sz="2800" dirty="0">
                <a:latin typeface="Times New Roman"/>
                <a:ea typeface="Times New Roman"/>
              </a:rPr>
              <a:t>di necessità, la cura amorevole dell’altro e la perdita, seppure dolorosa, di una parte dell’amore per Sé. </a:t>
            </a:r>
            <a:endParaRPr lang="it-IT" dirty="0"/>
          </a:p>
        </p:txBody>
      </p:sp>
    </p:spTree>
    <p:extLst>
      <p:ext uri="{BB962C8B-B14F-4D97-AF65-F5344CB8AC3E}">
        <p14:creationId xmlns:p14="http://schemas.microsoft.com/office/powerpoint/2010/main" val="21305495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Pierpaolo Donati ricorda al “beautiful io” giovanile che l’identità ipertrofica è perfettamente integrata all’interno di gruppi che condividono, implicitamente, la sua stessa ipertrofia, con il risultato che </a:t>
            </a:r>
            <a:r>
              <a:rPr lang="it-IT" sz="2800" i="1" dirty="0">
                <a:latin typeface="Times New Roman"/>
                <a:ea typeface="Times New Roman"/>
              </a:rPr>
              <a:t>l’Io si autocelebra, ma nessuno lo gloria</a:t>
            </a:r>
            <a:r>
              <a:rPr lang="it-IT" sz="2800" dirty="0">
                <a:latin typeface="Times New Roman"/>
                <a:ea typeface="Times New Roman"/>
              </a:rPr>
              <a:t>. </a:t>
            </a:r>
            <a:endParaRPr lang="it-IT" dirty="0"/>
          </a:p>
        </p:txBody>
      </p:sp>
    </p:spTree>
    <p:extLst>
      <p:ext uri="{BB962C8B-B14F-4D97-AF65-F5344CB8AC3E}">
        <p14:creationId xmlns:p14="http://schemas.microsoft.com/office/powerpoint/2010/main" val="13345550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spcAft>
                <a:spcPts val="0"/>
              </a:spcAft>
            </a:pPr>
            <a:r>
              <a:rPr lang="it-IT" sz="2800" dirty="0">
                <a:latin typeface="Times New Roman"/>
                <a:ea typeface="Times New Roman"/>
              </a:rPr>
              <a:t>La progettualità giovanile è chiamata </a:t>
            </a:r>
            <a:r>
              <a:rPr lang="it-IT" sz="2800" dirty="0" smtClean="0">
                <a:latin typeface="Times New Roman"/>
                <a:ea typeface="Times New Roman"/>
              </a:rPr>
              <a:t>ad attestarsi, di volta in volta, </a:t>
            </a:r>
            <a:r>
              <a:rPr lang="it-IT" sz="2800" dirty="0">
                <a:latin typeface="Times New Roman"/>
                <a:ea typeface="Times New Roman"/>
              </a:rPr>
              <a:t>quale </a:t>
            </a:r>
            <a:r>
              <a:rPr lang="it-IT" sz="2800" dirty="0" smtClean="0">
                <a:latin typeface="Times New Roman"/>
                <a:ea typeface="Times New Roman"/>
              </a:rPr>
              <a:t>responsabilità </a:t>
            </a:r>
            <a:r>
              <a:rPr lang="it-IT" sz="2800" dirty="0">
                <a:latin typeface="Times New Roman"/>
                <a:ea typeface="Times New Roman"/>
              </a:rPr>
              <a:t>liberante </a:t>
            </a:r>
            <a:r>
              <a:rPr lang="it-IT" sz="2800" dirty="0" smtClean="0">
                <a:latin typeface="Times New Roman"/>
                <a:ea typeface="Times New Roman"/>
              </a:rPr>
              <a:t>(portato dell’educazione </a:t>
            </a:r>
            <a:r>
              <a:rPr lang="it-IT" sz="2800" dirty="0">
                <a:latin typeface="Times New Roman"/>
                <a:ea typeface="Times New Roman"/>
              </a:rPr>
              <a:t>paterna), affinché il fenomeno </a:t>
            </a:r>
            <a:r>
              <a:rPr lang="it-IT" sz="2800" dirty="0" smtClean="0">
                <a:latin typeface="Times New Roman"/>
                <a:ea typeface="Times New Roman"/>
              </a:rPr>
              <a:t>sociale del precariato </a:t>
            </a:r>
            <a:r>
              <a:rPr lang="it-IT" sz="2800" dirty="0">
                <a:latin typeface="Times New Roman"/>
                <a:ea typeface="Times New Roman"/>
              </a:rPr>
              <a:t>non sfoci nella forma patogena della precarizzazione esistenziale. </a:t>
            </a:r>
          </a:p>
          <a:p>
            <a:endParaRPr lang="it-IT" dirty="0"/>
          </a:p>
        </p:txBody>
      </p:sp>
    </p:spTree>
    <p:extLst>
      <p:ext uri="{BB962C8B-B14F-4D97-AF65-F5344CB8AC3E}">
        <p14:creationId xmlns:p14="http://schemas.microsoft.com/office/powerpoint/2010/main" val="35298212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lvl="0" algn="just">
              <a:buClr>
                <a:srgbClr val="D16349"/>
              </a:buClr>
            </a:pPr>
            <a:r>
              <a:rPr lang="it-IT" sz="2600" dirty="0">
                <a:solidFill>
                  <a:prstClr val="black"/>
                </a:solidFill>
                <a:latin typeface="Times New Roman"/>
                <a:ea typeface="Times New Roman"/>
              </a:rPr>
              <a:t>L’ingresso nel mondo scolastico, o “del fuori” (</a:t>
            </a:r>
            <a:r>
              <a:rPr lang="it-IT" sz="2600" i="1" dirty="0">
                <a:solidFill>
                  <a:prstClr val="black"/>
                </a:solidFill>
                <a:latin typeface="Times New Roman"/>
                <a:ea typeface="Times New Roman"/>
              </a:rPr>
              <a:t>mondo paterno</a:t>
            </a:r>
            <a:r>
              <a:rPr lang="it-IT" sz="2600" dirty="0">
                <a:solidFill>
                  <a:prstClr val="black"/>
                </a:solidFill>
                <a:latin typeface="Times New Roman"/>
                <a:ea typeface="Times New Roman"/>
              </a:rPr>
              <a:t>), si sposa alle dinamiche difensive di sublimazione (le cosiddette “dighe</a:t>
            </a:r>
            <a:r>
              <a:rPr lang="it-IT" sz="2600" dirty="0" smtClean="0">
                <a:solidFill>
                  <a:prstClr val="black"/>
                </a:solidFill>
                <a:latin typeface="Times New Roman"/>
                <a:ea typeface="Times New Roman"/>
              </a:rPr>
              <a:t>”, </a:t>
            </a:r>
            <a:r>
              <a:rPr lang="it-IT" sz="2600" dirty="0">
                <a:solidFill>
                  <a:prstClr val="black"/>
                </a:solidFill>
                <a:latin typeface="Times New Roman"/>
                <a:ea typeface="Times New Roman"/>
              </a:rPr>
              <a:t>o argini che impediscono lo straripare dei flussi pulsionali, proprie della fase della latenza: il disgusto, la vergogna, gli ideali etici ed estetici; in una sola parola: la </a:t>
            </a:r>
            <a:r>
              <a:rPr lang="it-IT" sz="2600" i="1" dirty="0" smtClean="0">
                <a:solidFill>
                  <a:prstClr val="black"/>
                </a:solidFill>
                <a:latin typeface="Times New Roman"/>
                <a:ea typeface="Times New Roman"/>
              </a:rPr>
              <a:t>moralità</a:t>
            </a:r>
            <a:r>
              <a:rPr lang="it-IT" sz="2600" dirty="0" smtClean="0">
                <a:solidFill>
                  <a:prstClr val="black"/>
                </a:solidFill>
                <a:latin typeface="Times New Roman"/>
                <a:ea typeface="Times New Roman"/>
              </a:rPr>
              <a:t>).</a:t>
            </a:r>
            <a:endParaRPr lang="it-IT" sz="2500" dirty="0">
              <a:solidFill>
                <a:prstClr val="black"/>
              </a:solidFill>
            </a:endParaRPr>
          </a:p>
        </p:txBody>
      </p:sp>
    </p:spTree>
    <p:extLst>
      <p:ext uri="{BB962C8B-B14F-4D97-AF65-F5344CB8AC3E}">
        <p14:creationId xmlns:p14="http://schemas.microsoft.com/office/powerpoint/2010/main" val="1010245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In questa fase, il padre è l’eroe, il “grande da emulare”; mentre il bambino, scrive Rocco Quaglia, sogna di essere “come il padre”, la bambina desidera essere “con il padre”. </a:t>
            </a:r>
            <a:endParaRPr lang="it-IT" sz="2800" dirty="0" smtClean="0">
              <a:latin typeface="Times New Roman"/>
              <a:ea typeface="Times New Roman"/>
            </a:endParaRPr>
          </a:p>
          <a:p>
            <a:pPr algn="just"/>
            <a:r>
              <a:rPr lang="it-IT" sz="2800" dirty="0" smtClean="0">
                <a:latin typeface="Times New Roman"/>
                <a:ea typeface="Times New Roman"/>
              </a:rPr>
              <a:t>Le </a:t>
            </a:r>
            <a:r>
              <a:rPr lang="it-IT" sz="2800" dirty="0">
                <a:latin typeface="Times New Roman"/>
                <a:ea typeface="Times New Roman"/>
              </a:rPr>
              <a:t>bambine giocano a essere “spose”, “principesse” o “eroine”; i bambini, a volte, imitano “eroi invincibili”, o giocano con automobili, soldati e aerei in miniatura, surrogati intrapsichici della potenza modellante del padre. </a:t>
            </a:r>
            <a:endParaRPr lang="it-IT" dirty="0"/>
          </a:p>
        </p:txBody>
      </p:sp>
    </p:spTree>
    <p:extLst>
      <p:ext uri="{BB962C8B-B14F-4D97-AF65-F5344CB8AC3E}">
        <p14:creationId xmlns:p14="http://schemas.microsoft.com/office/powerpoint/2010/main" val="2022155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QUALI EROI, OGGI?</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L’eroe paterno </a:t>
            </a:r>
            <a:r>
              <a:rPr lang="it-IT" sz="2800" dirty="0" smtClean="0">
                <a:latin typeface="Times New Roman"/>
                <a:ea typeface="Times New Roman"/>
              </a:rPr>
              <a:t>(o politico) </a:t>
            </a:r>
            <a:r>
              <a:rPr lang="it-IT" sz="2800" dirty="0">
                <a:latin typeface="Times New Roman"/>
                <a:ea typeface="Times New Roman"/>
              </a:rPr>
              <a:t>è colui il quale, in virtù della propria coerenza ed esemplarità, è in grado di esercitare un’azione carismatica tale da contenere, come un catalizzatore, la corrente </a:t>
            </a:r>
            <a:r>
              <a:rPr lang="it-IT" sz="2800" dirty="0" smtClean="0">
                <a:latin typeface="Times New Roman"/>
                <a:ea typeface="Times New Roman"/>
              </a:rPr>
              <a:t>pulsionale </a:t>
            </a:r>
            <a:r>
              <a:rPr lang="it-IT" sz="2800" dirty="0">
                <a:latin typeface="Times New Roman"/>
                <a:ea typeface="Times New Roman"/>
              </a:rPr>
              <a:t>della prole </a:t>
            </a:r>
            <a:r>
              <a:rPr lang="it-IT" sz="2800" dirty="0" smtClean="0">
                <a:latin typeface="Times New Roman"/>
                <a:ea typeface="Times New Roman"/>
              </a:rPr>
              <a:t>(o </a:t>
            </a:r>
            <a:r>
              <a:rPr lang="it-IT" sz="2800" dirty="0">
                <a:latin typeface="Times New Roman"/>
                <a:ea typeface="Times New Roman"/>
              </a:rPr>
              <a:t>del </a:t>
            </a:r>
            <a:r>
              <a:rPr lang="it-IT" sz="2800" dirty="0" smtClean="0">
                <a:latin typeface="Times New Roman"/>
                <a:ea typeface="Times New Roman"/>
              </a:rPr>
              <a:t>popolo). </a:t>
            </a:r>
          </a:p>
          <a:p>
            <a:pPr algn="just"/>
            <a:r>
              <a:rPr lang="it-IT" sz="2800" dirty="0" smtClean="0">
                <a:latin typeface="Times New Roman"/>
                <a:ea typeface="Times New Roman"/>
              </a:rPr>
              <a:t>Egli, in sintesi, indirizza </a:t>
            </a:r>
            <a:r>
              <a:rPr lang="it-IT" sz="2800" dirty="0">
                <a:latin typeface="Times New Roman"/>
                <a:ea typeface="Times New Roman"/>
              </a:rPr>
              <a:t>le passioni verso finalità culturalmente elevate (che Freud </a:t>
            </a:r>
            <a:r>
              <a:rPr lang="it-IT" sz="2800" dirty="0" smtClean="0">
                <a:latin typeface="Times New Roman"/>
                <a:ea typeface="Times New Roman"/>
              </a:rPr>
              <a:t>interpreta </a:t>
            </a:r>
            <a:r>
              <a:rPr lang="it-IT" sz="2800" dirty="0">
                <a:latin typeface="Times New Roman"/>
                <a:ea typeface="Times New Roman"/>
              </a:rPr>
              <a:t>quali espressioni della “tendenza alla perfezione”) e </a:t>
            </a:r>
            <a:r>
              <a:rPr lang="it-IT" sz="2800" dirty="0" smtClean="0">
                <a:latin typeface="Times New Roman"/>
                <a:ea typeface="Times New Roman"/>
              </a:rPr>
              <a:t>consente </a:t>
            </a:r>
            <a:r>
              <a:rPr lang="it-IT" sz="2800" dirty="0">
                <a:latin typeface="Times New Roman"/>
                <a:ea typeface="Times New Roman"/>
              </a:rPr>
              <a:t>una gratificazione sostitutiva altrettanto appagante dei flussi pulsionali in eccesso. </a:t>
            </a:r>
            <a:endParaRPr lang="it-IT" dirty="0"/>
          </a:p>
        </p:txBody>
      </p:sp>
    </p:spTree>
    <p:extLst>
      <p:ext uri="{BB962C8B-B14F-4D97-AF65-F5344CB8AC3E}">
        <p14:creationId xmlns:p14="http://schemas.microsoft.com/office/powerpoint/2010/main" val="8661398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SCUOLA E FAMIGLIA</a:t>
            </a:r>
            <a:endParaRPr lang="it-IT" dirty="0"/>
          </a:p>
        </p:txBody>
      </p:sp>
      <p:sp>
        <p:nvSpPr>
          <p:cNvPr id="3" name="Segnaposto contenuto 2"/>
          <p:cNvSpPr>
            <a:spLocks noGrp="1"/>
          </p:cNvSpPr>
          <p:nvPr>
            <p:ph sz="quarter" idx="1"/>
          </p:nvPr>
        </p:nvSpPr>
        <p:spPr/>
        <p:txBody>
          <a:bodyPr>
            <a:normAutofit fontScale="92500" lnSpcReduction="10000"/>
          </a:bodyPr>
          <a:lstStyle/>
          <a:p>
            <a:pPr algn="just"/>
            <a:r>
              <a:rPr lang="it-IT" sz="2800" dirty="0">
                <a:latin typeface="Times New Roman"/>
                <a:ea typeface="Times New Roman"/>
              </a:rPr>
              <a:t>Giovanna Lo </a:t>
            </a:r>
            <a:r>
              <a:rPr lang="it-IT" sz="2800" dirty="0" err="1">
                <a:latin typeface="Times New Roman"/>
                <a:ea typeface="Times New Roman"/>
              </a:rPr>
              <a:t>Sapio</a:t>
            </a:r>
            <a:r>
              <a:rPr lang="it-IT" sz="2800" dirty="0">
                <a:latin typeface="Times New Roman"/>
                <a:ea typeface="Times New Roman"/>
              </a:rPr>
              <a:t> riporta i dati concernenti la salienza del ruolo educativo del padre in età scolastica: “l’assenza del padre o la presenza di un padre inadeguato comporta ripercussioni negative sul profitto dei figli”. </a:t>
            </a:r>
            <a:endParaRPr lang="it-IT" sz="2800" dirty="0" smtClean="0">
              <a:latin typeface="Times New Roman"/>
              <a:ea typeface="Times New Roman"/>
            </a:endParaRPr>
          </a:p>
          <a:p>
            <a:pPr algn="just"/>
            <a:r>
              <a:rPr lang="it-IT" sz="2800" dirty="0" smtClean="0">
                <a:latin typeface="Times New Roman"/>
                <a:ea typeface="Times New Roman"/>
              </a:rPr>
              <a:t>L’intreccio </a:t>
            </a:r>
            <a:r>
              <a:rPr lang="it-IT" sz="2800" dirty="0">
                <a:latin typeface="Times New Roman"/>
                <a:ea typeface="Times New Roman"/>
              </a:rPr>
              <a:t>proficuo di senso morale e senso politico appare più che mai realizzabile attraverso la messa in rete di scuola e famiglia: l’amorevolezza paterna e materna (autorità e </a:t>
            </a:r>
            <a:r>
              <a:rPr lang="it-IT" sz="2800" dirty="0" smtClean="0">
                <a:latin typeface="Times New Roman"/>
                <a:ea typeface="Times New Roman"/>
              </a:rPr>
              <a:t>amore, </a:t>
            </a:r>
            <a:r>
              <a:rPr lang="it-IT" sz="2800" dirty="0">
                <a:latin typeface="Times New Roman"/>
                <a:ea typeface="Times New Roman"/>
              </a:rPr>
              <a:t>o </a:t>
            </a:r>
            <a:r>
              <a:rPr lang="it-IT" sz="2800" i="1" dirty="0">
                <a:latin typeface="Times New Roman"/>
                <a:ea typeface="Times New Roman"/>
              </a:rPr>
              <a:t>moralità</a:t>
            </a:r>
            <a:r>
              <a:rPr lang="it-IT" sz="2800" dirty="0" smtClean="0">
                <a:latin typeface="Times New Roman"/>
                <a:ea typeface="Times New Roman"/>
              </a:rPr>
              <a:t>) </a:t>
            </a:r>
            <a:r>
              <a:rPr lang="it-IT" sz="2800" dirty="0">
                <a:latin typeface="Times New Roman"/>
                <a:ea typeface="Times New Roman"/>
              </a:rPr>
              <a:t>deve pedagogicamente raccordarsi all’amorevolezza degli insegnanti (autorità e amore, o </a:t>
            </a:r>
            <a:r>
              <a:rPr lang="it-IT" sz="2800" i="1" dirty="0">
                <a:latin typeface="Times New Roman"/>
                <a:ea typeface="Times New Roman"/>
              </a:rPr>
              <a:t>politicità</a:t>
            </a:r>
            <a:r>
              <a:rPr lang="it-IT" sz="2800" dirty="0">
                <a:latin typeface="Times New Roman"/>
                <a:ea typeface="Times New Roman"/>
              </a:rPr>
              <a:t>), e viceversa, di modo che la dimensione morale incarnata dall’una possa concorrere a sviluppare la dimensione politica promossa dall’altra. </a:t>
            </a:r>
            <a:endParaRPr lang="it-IT" dirty="0"/>
          </a:p>
        </p:txBody>
      </p:sp>
    </p:spTree>
    <p:extLst>
      <p:ext uri="{BB962C8B-B14F-4D97-AF65-F5344CB8AC3E}">
        <p14:creationId xmlns:p14="http://schemas.microsoft.com/office/powerpoint/2010/main" val="31359372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Oltre a promuovere la collaborazione, formale e informale, tra scuola e famiglia, è opportuno valorizzare le dinamiche di sublimazione in atto attraverso </a:t>
            </a:r>
            <a:r>
              <a:rPr lang="it-IT" sz="2800" dirty="0" smtClean="0">
                <a:latin typeface="Times New Roman"/>
                <a:ea typeface="Times New Roman"/>
              </a:rPr>
              <a:t>progetti – </a:t>
            </a:r>
            <a:r>
              <a:rPr lang="it-IT" sz="2800" dirty="0">
                <a:latin typeface="Times New Roman"/>
                <a:ea typeface="Times New Roman"/>
              </a:rPr>
              <a:t>promossi in rete con associazioni, cooperative sociali, enti </a:t>
            </a:r>
            <a:r>
              <a:rPr lang="it-IT" sz="2800" dirty="0" smtClean="0">
                <a:latin typeface="Times New Roman"/>
                <a:ea typeface="Times New Roman"/>
              </a:rPr>
              <a:t>riconosciuti preposti </a:t>
            </a:r>
            <a:r>
              <a:rPr lang="it-IT" sz="2800" dirty="0">
                <a:latin typeface="Times New Roman"/>
                <a:ea typeface="Times New Roman"/>
              </a:rPr>
              <a:t>alla formazione </a:t>
            </a:r>
            <a:r>
              <a:rPr lang="it-IT" sz="2800" dirty="0" smtClean="0">
                <a:latin typeface="Times New Roman"/>
                <a:ea typeface="Times New Roman"/>
              </a:rPr>
              <a:t>dell’infanzia – comprendenti </a:t>
            </a:r>
            <a:r>
              <a:rPr lang="it-IT" sz="2800" dirty="0">
                <a:latin typeface="Times New Roman"/>
                <a:ea typeface="Times New Roman"/>
              </a:rPr>
              <a:t>laboratori di danza, teatro e canto ispirati alla relazione tra arte e politica. Intellettualizzazione e creatività risulterebbero, in questa fase specifica dello sviluppo (ma non solo), un connubio vincente. </a:t>
            </a:r>
            <a:endParaRPr lang="it-IT" dirty="0"/>
          </a:p>
        </p:txBody>
      </p:sp>
    </p:spTree>
    <p:extLst>
      <p:ext uri="{BB962C8B-B14F-4D97-AF65-F5344CB8AC3E}">
        <p14:creationId xmlns:p14="http://schemas.microsoft.com/office/powerpoint/2010/main" val="15143057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PADRI DI FIGLI ADOLESCENTI</a:t>
            </a:r>
            <a:endParaRPr lang="it-IT" dirty="0"/>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Secondo Carl E. </a:t>
            </a:r>
            <a:r>
              <a:rPr lang="it-IT" sz="2800" dirty="0" err="1">
                <a:latin typeface="Times New Roman"/>
                <a:ea typeface="Times New Roman"/>
              </a:rPr>
              <a:t>Pickhardt</a:t>
            </a:r>
            <a:r>
              <a:rPr lang="it-IT" sz="2800" dirty="0">
                <a:latin typeface="Times New Roman"/>
                <a:ea typeface="Times New Roman"/>
              </a:rPr>
              <a:t>, “un padre non è una madre” e “un adolescente non è un bambino”. </a:t>
            </a:r>
            <a:endParaRPr lang="it-IT" sz="2800" dirty="0" smtClean="0">
              <a:latin typeface="Times New Roman"/>
              <a:ea typeface="Times New Roman"/>
            </a:endParaRPr>
          </a:p>
          <a:p>
            <a:pPr algn="just"/>
            <a:r>
              <a:rPr lang="it-IT" sz="2800" dirty="0" smtClean="0">
                <a:latin typeface="Times New Roman"/>
                <a:ea typeface="Times New Roman"/>
              </a:rPr>
              <a:t>Si </a:t>
            </a:r>
            <a:r>
              <a:rPr lang="it-IT" sz="2800" dirty="0">
                <a:latin typeface="Times New Roman"/>
                <a:ea typeface="Times New Roman"/>
              </a:rPr>
              <a:t>tratta di riconoscere come un unico tipo di padre, </a:t>
            </a:r>
            <a:r>
              <a:rPr lang="it-IT" sz="2800" dirty="0" smtClean="0">
                <a:latin typeface="Times New Roman"/>
                <a:ea typeface="Times New Roman"/>
              </a:rPr>
              <a:t>quello </a:t>
            </a:r>
            <a:r>
              <a:rPr lang="it-IT" sz="2800" dirty="0">
                <a:latin typeface="Times New Roman"/>
                <a:ea typeface="Times New Roman"/>
              </a:rPr>
              <a:t>educato </a:t>
            </a:r>
            <a:r>
              <a:rPr lang="it-IT" sz="2800" dirty="0" smtClean="0">
                <a:latin typeface="Times New Roman"/>
                <a:ea typeface="Times New Roman"/>
              </a:rPr>
              <a:t>all’</a:t>
            </a:r>
            <a:r>
              <a:rPr lang="it-IT" sz="2800" dirty="0" err="1" smtClean="0">
                <a:latin typeface="Times New Roman"/>
                <a:ea typeface="Times New Roman"/>
              </a:rPr>
              <a:t>interpretanza</a:t>
            </a:r>
            <a:r>
              <a:rPr lang="it-IT" sz="2800" dirty="0" smtClean="0">
                <a:latin typeface="Times New Roman"/>
                <a:ea typeface="Times New Roman"/>
              </a:rPr>
              <a:t> (paternità ermeneutica), </a:t>
            </a:r>
            <a:r>
              <a:rPr lang="it-IT" sz="2800" dirty="0">
                <a:latin typeface="Times New Roman"/>
                <a:ea typeface="Times New Roman"/>
              </a:rPr>
              <a:t>sia in grado di promuovere nella prole l’istanza progettuale di </a:t>
            </a:r>
            <a:r>
              <a:rPr lang="it-IT" sz="2800" dirty="0" smtClean="0">
                <a:latin typeface="Times New Roman"/>
                <a:ea typeface="Times New Roman"/>
              </a:rPr>
              <a:t>libertà, </a:t>
            </a:r>
            <a:r>
              <a:rPr lang="it-IT" sz="2800" dirty="0">
                <a:latin typeface="Times New Roman"/>
                <a:ea typeface="Times New Roman"/>
              </a:rPr>
              <a:t>e formare personalità integrate e responsabili. </a:t>
            </a:r>
            <a:endParaRPr lang="it-IT" dirty="0"/>
          </a:p>
        </p:txBody>
      </p:sp>
    </p:spTree>
    <p:extLst>
      <p:ext uri="{BB962C8B-B14F-4D97-AF65-F5344CB8AC3E}">
        <p14:creationId xmlns:p14="http://schemas.microsoft.com/office/powerpoint/2010/main" val="42203600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sz="quarter" idx="1"/>
          </p:nvPr>
        </p:nvSpPr>
        <p:spPr/>
        <p:txBody>
          <a:bodyPr/>
          <a:lstStyle/>
          <a:p>
            <a:pPr algn="just"/>
            <a:r>
              <a:rPr lang="it-IT" sz="2800" dirty="0">
                <a:latin typeface="Times New Roman"/>
                <a:ea typeface="Times New Roman"/>
              </a:rPr>
              <a:t>La fase genitale, corrispondente all’età adolescenziale (11-23 anni circa), necessita, in termini educativi, di </a:t>
            </a:r>
            <a:r>
              <a:rPr lang="it-IT" sz="2800" dirty="0" smtClean="0">
                <a:latin typeface="Times New Roman"/>
                <a:ea typeface="Times New Roman"/>
              </a:rPr>
              <a:t>una</a:t>
            </a:r>
          </a:p>
          <a:p>
            <a:pPr algn="just"/>
            <a:r>
              <a:rPr lang="it-IT" sz="2800" i="1" dirty="0">
                <a:latin typeface="Times New Roman"/>
                <a:ea typeface="Times New Roman"/>
              </a:rPr>
              <a:t>f</a:t>
            </a:r>
            <a:r>
              <a:rPr lang="it-IT" sz="2800" i="1" dirty="0" smtClean="0">
                <a:latin typeface="Times New Roman"/>
                <a:ea typeface="Times New Roman"/>
              </a:rPr>
              <a:t>amiglia </a:t>
            </a:r>
            <a:r>
              <a:rPr lang="it-IT" sz="2800" i="1" dirty="0">
                <a:latin typeface="Times New Roman"/>
                <a:ea typeface="Times New Roman"/>
              </a:rPr>
              <a:t>aperta</a:t>
            </a:r>
            <a:r>
              <a:rPr lang="it-IT" sz="2800" dirty="0">
                <a:latin typeface="Times New Roman"/>
                <a:ea typeface="Times New Roman"/>
              </a:rPr>
              <a:t> (conoscere i figli anche attraverso il tessuto relazionale nel quale sono inseriti) e della </a:t>
            </a:r>
            <a:endParaRPr lang="it-IT" sz="2800" dirty="0" smtClean="0">
              <a:latin typeface="Times New Roman"/>
              <a:ea typeface="Times New Roman"/>
            </a:endParaRPr>
          </a:p>
          <a:p>
            <a:pPr algn="just"/>
            <a:r>
              <a:rPr lang="it-IT" sz="2800" i="1" dirty="0" smtClean="0">
                <a:latin typeface="Times New Roman"/>
                <a:ea typeface="Times New Roman"/>
              </a:rPr>
              <a:t>genitorialità </a:t>
            </a:r>
            <a:r>
              <a:rPr lang="it-IT" sz="2800" i="1" dirty="0">
                <a:latin typeface="Times New Roman"/>
                <a:ea typeface="Times New Roman"/>
              </a:rPr>
              <a:t>diffusa</a:t>
            </a:r>
            <a:r>
              <a:rPr lang="it-IT" sz="2800" dirty="0">
                <a:latin typeface="Times New Roman"/>
                <a:ea typeface="Times New Roman"/>
              </a:rPr>
              <a:t> (creazione di una rete allargata di solidarietà </a:t>
            </a:r>
            <a:r>
              <a:rPr lang="it-IT" sz="2800" dirty="0" err="1">
                <a:latin typeface="Times New Roman"/>
                <a:ea typeface="Times New Roman"/>
              </a:rPr>
              <a:t>interparentale</a:t>
            </a:r>
            <a:r>
              <a:rPr lang="it-IT" sz="2800" dirty="0">
                <a:latin typeface="Times New Roman"/>
                <a:ea typeface="Times New Roman"/>
              </a:rPr>
              <a:t> come forma di prevenzione di eventuali disfunzionalità legate alle nuove interazioni filiali con il gruppo dei pari). </a:t>
            </a:r>
            <a:endParaRPr lang="it-IT" dirty="0"/>
          </a:p>
        </p:txBody>
      </p:sp>
    </p:spTree>
    <p:extLst>
      <p:ext uri="{BB962C8B-B14F-4D97-AF65-F5344CB8AC3E}">
        <p14:creationId xmlns:p14="http://schemas.microsoft.com/office/powerpoint/2010/main" val="343216292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ttà">
  <a:themeElements>
    <a:clrScheme name="Città">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ttà">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ttà">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137</TotalTime>
  <Words>1546</Words>
  <Application>Microsoft Office PowerPoint</Application>
  <PresentationFormat>Presentazione su schermo (4:3)</PresentationFormat>
  <Paragraphs>49</Paragraphs>
  <Slides>26</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26</vt:i4>
      </vt:variant>
    </vt:vector>
  </HeadingPairs>
  <TitlesOfParts>
    <vt:vector size="31" baseType="lpstr">
      <vt:lpstr>Georgia</vt:lpstr>
      <vt:lpstr>Times New Roman</vt:lpstr>
      <vt:lpstr>Wingdings</vt:lpstr>
      <vt:lpstr>Wingdings 2</vt:lpstr>
      <vt:lpstr>Città</vt:lpstr>
      <vt:lpstr>CONTRIBUTI PER UNA PSICOPEDAGOGIA DELLA PARENTALITÀ PATERNA</vt:lpstr>
      <vt:lpstr>IL PADRE EROICO</vt:lpstr>
      <vt:lpstr>Presentazione standard di PowerPoint</vt:lpstr>
      <vt:lpstr>Presentazione standard di PowerPoint</vt:lpstr>
      <vt:lpstr>QUALI EROI, OGGI?</vt:lpstr>
      <vt:lpstr>SCUOLA E FAMIGLIA</vt:lpstr>
      <vt:lpstr>Presentazione standard di PowerPoint</vt:lpstr>
      <vt:lpstr>PADRI DI FIGLI ADOLESCENTI</vt:lpstr>
      <vt:lpstr>Presentazione standard di PowerPoint</vt:lpstr>
      <vt:lpstr>Presentazione standard di PowerPoint</vt:lpstr>
      <vt:lpstr>Presentazione standard di PowerPoint</vt:lpstr>
      <vt:lpstr>QUALI MODELLI, OGGI?</vt:lpstr>
      <vt:lpstr>ADOLESCENZA E DEMOCRAZIA</vt:lpstr>
      <vt:lpstr>Presentazione standard di PowerPoint</vt:lpstr>
      <vt:lpstr>Presentazione standard di PowerPoint</vt:lpstr>
      <vt:lpstr>Presentazione standard di PowerPoint</vt:lpstr>
      <vt:lpstr>Presentazione standard di PowerPoint</vt:lpstr>
      <vt:lpstr>IL NIDO DEI GIOVANI ADULTI</vt:lpstr>
      <vt:lpstr>Presentazione standard di PowerPoint</vt:lpstr>
      <vt:lpstr>Presentazione standard di PowerPoint</vt:lpstr>
      <vt:lpstr>Presentazione standard di PowerPoint</vt:lpstr>
      <vt:lpstr>LA RESPONSABILITÀ LIBERANTE</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ANTICHITÀ E MEDIOEVO. STORIA DEL PADRE</dc:title>
  <dc:creator>utente</dc:creator>
  <cp:lastModifiedBy>Admin</cp:lastModifiedBy>
  <cp:revision>39</cp:revision>
  <dcterms:created xsi:type="dcterms:W3CDTF">2012-10-04T16:12:16Z</dcterms:created>
  <dcterms:modified xsi:type="dcterms:W3CDTF">2023-10-09T07:41:35Z</dcterms:modified>
</cp:coreProperties>
</file>