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5" r:id="rId10"/>
    <p:sldId id="266" r:id="rId11"/>
    <p:sldId id="267" r:id="rId12"/>
    <p:sldId id="268" r:id="rId13"/>
    <p:sldId id="269" r:id="rId14"/>
    <p:sldId id="270" r:id="rId15"/>
    <p:sldId id="271" r:id="rId16"/>
    <p:sldId id="272" r:id="rId17"/>
    <p:sldId id="273"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it-IT"/>
              <a:t>Fare clic per modificare lo stile del titolo</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9334D819-9F07-4261-B09B-9E467E5D9002}" type="datetimeFigureOut">
              <a:rPr lang="en-US" dirty="0"/>
              <a:pPr/>
              <a:t>10/30/2023</a:t>
            </a:fld>
            <a:endParaRPr lang="en-US" dirty="0"/>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US" dirty="0"/>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71766878-3199-4EAB-94E7-2D6D11070E14}" type="slidenum">
              <a:rPr lang="en-US" dirty="0"/>
              <a:pPr/>
              <a:t>‹N›</a:t>
            </a:fld>
            <a:endParaRPr lang="en-US" dirty="0"/>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Vertical Text Placeholder 2"/>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10/30/2023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it-IT"/>
              <a:t>Fare clic per modificare lo stile del titolo</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10/30/2023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9334D819-9F07-4261-B09B-9E467E5D9002}" type="datetimeFigureOut">
              <a:rPr lang="en-US" dirty="0"/>
              <a:t>10/30/2023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it-IT"/>
              <a:t>Fare clic per modificare lo stile del titolo</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9334D819-9F07-4261-B09B-9E467E5D9002}" type="datetimeFigureOut">
              <a:rPr lang="en-US" dirty="0"/>
              <a:pPr/>
              <a:t>10/30/2023</a:t>
            </a:fld>
            <a:endParaRPr lang="en-US" dirty="0"/>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71766878-3199-4EAB-94E7-2D6D11070E14}" type="slidenum">
              <a:rPr lang="en-US" dirty="0"/>
              <a:pPr/>
              <a:t>‹N›</a:t>
            </a:fld>
            <a:endParaRPr lang="en-US" dirty="0"/>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9334D819-9F07-4261-B09B-9E467E5D9002}" type="datetimeFigureOut">
              <a:rPr lang="en-US" dirty="0"/>
              <a:t>10/30/2023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it-IT"/>
              <a:t>Fare clic per modificare lo stile del titolo</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Content Placeholder 3"/>
          <p:cNvSpPr>
            <a:spLocks noGrp="1"/>
          </p:cNvSpPr>
          <p:nvPr>
            <p:ph sz="half" idx="2"/>
          </p:nvPr>
        </p:nvSpPr>
        <p:spPr>
          <a:xfrm>
            <a:off x="1257300" y="2909102"/>
            <a:ext cx="4800600" cy="299639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Content Placeholder 5"/>
          <p:cNvSpPr>
            <a:spLocks noGrp="1"/>
          </p:cNvSpPr>
          <p:nvPr>
            <p:ph sz="quarter" idx="4"/>
          </p:nvPr>
        </p:nvSpPr>
        <p:spPr>
          <a:xfrm>
            <a:off x="6633864" y="2909102"/>
            <a:ext cx="4800600" cy="299639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9334D819-9F07-4261-B09B-9E467E5D9002}" type="datetimeFigureOut">
              <a:rPr lang="en-US" dirty="0"/>
              <a:t>10/30/2023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Date Placeholder 2"/>
          <p:cNvSpPr>
            <a:spLocks noGrp="1"/>
          </p:cNvSpPr>
          <p:nvPr>
            <p:ph type="dt" sz="half" idx="10"/>
          </p:nvPr>
        </p:nvSpPr>
        <p:spPr/>
        <p:txBody>
          <a:bodyPr/>
          <a:lstStyle/>
          <a:p>
            <a:fld id="{9334D819-9F07-4261-B09B-9E467E5D9002}" type="datetimeFigureOut">
              <a:rPr lang="en-US" dirty="0"/>
              <a:t>10/30/2023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334D819-9F07-4261-B09B-9E467E5D9002}" type="datetimeFigureOut">
              <a:rPr lang="en-US" dirty="0"/>
              <a:t>10/30/2023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1766878-3199-4EAB-94E7-2D6D11070E14}"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it-IT"/>
              <a:t>Fare clic per modificare lo stile del titolo</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Date Placeholder 4"/>
          <p:cNvSpPr>
            <a:spLocks noGrp="1"/>
          </p:cNvSpPr>
          <p:nvPr>
            <p:ph type="dt" sz="half" idx="10"/>
          </p:nvPr>
        </p:nvSpPr>
        <p:spPr>
          <a:xfrm>
            <a:off x="765051" y="6375679"/>
            <a:ext cx="1233355" cy="348462"/>
          </a:xfrm>
        </p:spPr>
        <p:txBody>
          <a:bodyPr/>
          <a:lstStyle/>
          <a:p>
            <a:fld id="{9334D819-9F07-4261-B09B-9E467E5D9002}" type="datetimeFigureOut">
              <a:rPr lang="en-US" dirty="0"/>
              <a:t>10/30/2023</a:t>
            </a:fld>
            <a:endParaRPr lang="en-US" dirty="0"/>
          </a:p>
        </p:txBody>
      </p:sp>
      <p:sp>
        <p:nvSpPr>
          <p:cNvPr id="6" name="Footer Placeholder 5"/>
          <p:cNvSpPr>
            <a:spLocks noGrp="1"/>
          </p:cNvSpPr>
          <p:nvPr>
            <p:ph type="ftr" sz="quarter" idx="11"/>
          </p:nvPr>
        </p:nvSpPr>
        <p:spPr>
          <a:xfrm>
            <a:off x="2103620" y="6375679"/>
            <a:ext cx="3482179" cy="345796"/>
          </a:xfrm>
        </p:spPr>
        <p:txBody>
          <a:bodyPr/>
          <a:lstStyle/>
          <a:p>
            <a:endParaRPr lang="en-US" dirty="0"/>
          </a:p>
        </p:txBody>
      </p:sp>
      <p:sp>
        <p:nvSpPr>
          <p:cNvPr id="7" name="Slide Number Placeholder 6"/>
          <p:cNvSpPr>
            <a:spLocks noGrp="1"/>
          </p:cNvSpPr>
          <p:nvPr>
            <p:ph type="sldNum" sz="quarter" idx="12"/>
          </p:nvPr>
        </p:nvSpPr>
        <p:spPr>
          <a:xfrm>
            <a:off x="5691014" y="6375679"/>
            <a:ext cx="1232456" cy="345796"/>
          </a:xfrm>
        </p:spPr>
        <p:txBody>
          <a:bodyPr/>
          <a:lstStyle/>
          <a:p>
            <a:fld id="{71766878-3199-4EAB-94E7-2D6D11070E14}" type="slidenum">
              <a:rPr lang="en-US" dirty="0"/>
              <a:t>‹N›</a:t>
            </a:fld>
            <a:endParaRPr lang="en-US" dirty="0"/>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extLst mod="1">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it-IT"/>
              <a:t>Fare clic per modificare lo stile del titolo</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Date Placeholder 4"/>
          <p:cNvSpPr>
            <a:spLocks noGrp="1"/>
          </p:cNvSpPr>
          <p:nvPr>
            <p:ph type="dt" sz="half" idx="10"/>
          </p:nvPr>
        </p:nvSpPr>
        <p:spPr>
          <a:xfrm>
            <a:off x="765950" y="6375679"/>
            <a:ext cx="1232456" cy="348462"/>
          </a:xfrm>
        </p:spPr>
        <p:txBody>
          <a:bodyPr/>
          <a:lstStyle/>
          <a:p>
            <a:fld id="{9334D819-9F07-4261-B09B-9E467E5D9002}" type="datetimeFigureOut">
              <a:rPr lang="en-US" dirty="0"/>
              <a:t>10/30/2023</a:t>
            </a:fld>
            <a:endParaRPr lang="en-US" dirty="0"/>
          </a:p>
        </p:txBody>
      </p:sp>
      <p:sp>
        <p:nvSpPr>
          <p:cNvPr id="6" name="Footer Placeholder 5"/>
          <p:cNvSpPr>
            <a:spLocks noGrp="1"/>
          </p:cNvSpPr>
          <p:nvPr>
            <p:ph type="ftr" sz="quarter" idx="11"/>
          </p:nvPr>
        </p:nvSpPr>
        <p:spPr>
          <a:xfrm>
            <a:off x="2103621" y="6375679"/>
            <a:ext cx="3482178" cy="345796"/>
          </a:xfrm>
        </p:spPr>
        <p:txBody>
          <a:bodyPr/>
          <a:lstStyle/>
          <a:p>
            <a:endParaRPr lang="en-US" dirty="0"/>
          </a:p>
        </p:txBody>
      </p:sp>
      <p:sp>
        <p:nvSpPr>
          <p:cNvPr id="7" name="Slide Number Placeholder 6"/>
          <p:cNvSpPr>
            <a:spLocks noGrp="1"/>
          </p:cNvSpPr>
          <p:nvPr>
            <p:ph type="sldNum" sz="quarter" idx="12"/>
          </p:nvPr>
        </p:nvSpPr>
        <p:spPr>
          <a:xfrm>
            <a:off x="5687568" y="6375679"/>
            <a:ext cx="1234440" cy="345796"/>
          </a:xfrm>
        </p:spPr>
        <p:txBody>
          <a:bodyPr/>
          <a:lstStyle/>
          <a:p>
            <a:fld id="{71766878-3199-4EAB-94E7-2D6D11070E14}"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it-IT"/>
              <a:t>Fare clic per modificare lo stile del titolo</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9334D819-9F07-4261-B09B-9E467E5D9002}" type="datetimeFigureOut">
              <a:rPr lang="en-US" dirty="0"/>
              <a:pPr/>
              <a:t>10/30/2023</a:t>
            </a:fld>
            <a:endParaRPr lang="en-US" dirty="0"/>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71766878-3199-4EAB-94E7-2D6D11070E14}" type="slidenum">
              <a:rPr lang="en-US" dirty="0"/>
              <a:pPr/>
              <a:t>‹N›</a:t>
            </a:fld>
            <a:endParaRPr lang="en-US" dirty="0"/>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sz="2400" dirty="0"/>
              <a:t>Massimiliano </a:t>
            </a:r>
            <a:r>
              <a:rPr lang="it-IT" sz="2400" dirty="0" err="1"/>
              <a:t>Stramaglia</a:t>
            </a:r>
            <a:r>
              <a:rPr lang="it-IT" sz="2400" dirty="0"/>
              <a:t> </a:t>
            </a:r>
            <a:br>
              <a:rPr lang="it-IT" sz="2400" dirty="0"/>
            </a:br>
            <a:br>
              <a:rPr lang="it-IT" sz="2400" dirty="0"/>
            </a:br>
            <a:r>
              <a:rPr lang="it-IT" sz="4400" dirty="0"/>
              <a:t>Compendio di pedagogia dello spettacolo </a:t>
            </a:r>
            <a:br>
              <a:rPr lang="it-IT" sz="4400" dirty="0"/>
            </a:br>
            <a:r>
              <a:rPr lang="it-IT" sz="3200" dirty="0"/>
              <a:t>Educare nell’epoca del neo-divismo </a:t>
            </a:r>
          </a:p>
        </p:txBody>
      </p:sp>
      <p:sp>
        <p:nvSpPr>
          <p:cNvPr id="3" name="Sottotitolo 2"/>
          <p:cNvSpPr>
            <a:spLocks noGrp="1"/>
          </p:cNvSpPr>
          <p:nvPr>
            <p:ph type="subTitle" idx="1"/>
          </p:nvPr>
        </p:nvSpPr>
        <p:spPr/>
        <p:txBody>
          <a:bodyPr>
            <a:noAutofit/>
          </a:bodyPr>
          <a:lstStyle/>
          <a:p>
            <a:r>
              <a:rPr lang="it-IT" sz="5400" dirty="0"/>
              <a:t>NUCLEI TEMATICI</a:t>
            </a:r>
          </a:p>
        </p:txBody>
      </p:sp>
    </p:spTree>
    <p:extLst>
      <p:ext uri="{BB962C8B-B14F-4D97-AF65-F5344CB8AC3E}">
        <p14:creationId xmlns:p14="http://schemas.microsoft.com/office/powerpoint/2010/main" val="41337643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La musica “leggera”</a:t>
            </a:r>
          </a:p>
        </p:txBody>
      </p:sp>
      <p:sp>
        <p:nvSpPr>
          <p:cNvPr id="3" name="Segnaposto contenuto 2"/>
          <p:cNvSpPr>
            <a:spLocks noGrp="1"/>
          </p:cNvSpPr>
          <p:nvPr>
            <p:ph idx="1"/>
          </p:nvPr>
        </p:nvSpPr>
        <p:spPr>
          <a:xfrm>
            <a:off x="1251678" y="2286001"/>
            <a:ext cx="10178322" cy="4297679"/>
          </a:xfrm>
        </p:spPr>
        <p:txBody>
          <a:bodyPr>
            <a:normAutofit/>
          </a:bodyPr>
          <a:lstStyle/>
          <a:p>
            <a:pPr algn="just"/>
            <a:r>
              <a:rPr lang="it-IT" dirty="0"/>
              <a:t>La funzione psicologica della musica consiste nell’esprimere in pochi minuti e in maniera fedele il sentire dell’interprete o del musicista, che entra in assonanza con quello dello spettatore; la sua funzione pedagogica, invece, è nel mettere ordine (o nel dare una forma) all’emozione individuale, nel “fare gruppo” (sentirsi meno soli), nell’esperirsi “persona comune”, con l’artista o il pubblico.</a:t>
            </a:r>
          </a:p>
          <a:p>
            <a:pPr algn="just"/>
            <a:r>
              <a:rPr lang="it-IT" dirty="0"/>
              <a:t>La musica “leggera” accontenta, per un certo verso, i nostri bisogni infantili e sviluppa, al contempo, ambiti di dominio adolescenziale: dall’età degli eroi (quella scolare) all’età dei miti (quella adolescenziale), i personaggi e i testi della musica pop si connotano come portavoce del voler dire infantile. Il bambino e l’adolescente si affidano all’idolo pop e alle parole della musica “leggera” come un neonato che si lasci cullare dalle braccia e dal canto di madre, in totale abbandono.</a:t>
            </a:r>
          </a:p>
        </p:txBody>
      </p:sp>
    </p:spTree>
    <p:extLst>
      <p:ext uri="{BB962C8B-B14F-4D97-AF65-F5344CB8AC3E}">
        <p14:creationId xmlns:p14="http://schemas.microsoft.com/office/powerpoint/2010/main" val="1429496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251678" y="382385"/>
            <a:ext cx="10178322" cy="1271848"/>
          </a:xfrm>
        </p:spPr>
        <p:txBody>
          <a:bodyPr>
            <a:normAutofit/>
          </a:bodyPr>
          <a:lstStyle/>
          <a:p>
            <a:pPr algn="ctr"/>
            <a:r>
              <a:rPr lang="it-IT" dirty="0"/>
              <a:t>Siamo tutti James Dean</a:t>
            </a:r>
          </a:p>
        </p:txBody>
      </p:sp>
      <p:sp>
        <p:nvSpPr>
          <p:cNvPr id="3" name="Segnaposto contenuto 2"/>
          <p:cNvSpPr>
            <a:spLocks noGrp="1"/>
          </p:cNvSpPr>
          <p:nvPr>
            <p:ph idx="1"/>
          </p:nvPr>
        </p:nvSpPr>
        <p:spPr>
          <a:xfrm>
            <a:off x="1251678" y="1388225"/>
            <a:ext cx="10178322" cy="5170517"/>
          </a:xfrm>
        </p:spPr>
        <p:txBody>
          <a:bodyPr>
            <a:normAutofit/>
          </a:bodyPr>
          <a:lstStyle/>
          <a:p>
            <a:pPr algn="just"/>
            <a:r>
              <a:rPr lang="it-IT" dirty="0"/>
              <a:t>Si consideri, da una parte, che James Dean è diventato una figura iconica grazie a uno solo degli unici tre film di cui è stato protagonista, </a:t>
            </a:r>
            <a:r>
              <a:rPr lang="it-IT" i="1" dirty="0" err="1"/>
              <a:t>Rebel</a:t>
            </a:r>
            <a:r>
              <a:rPr lang="it-IT" i="1" dirty="0"/>
              <a:t> </a:t>
            </a:r>
            <a:r>
              <a:rPr lang="it-IT" i="1" dirty="0" err="1"/>
              <a:t>Without</a:t>
            </a:r>
            <a:r>
              <a:rPr lang="it-IT" i="1" dirty="0"/>
              <a:t> a Cause </a:t>
            </a:r>
            <a:r>
              <a:rPr lang="it-IT" dirty="0"/>
              <a:t>(1955). E, d’altra parte, che il suo essere divo anti-divo rappresenta il declino dell’aura di successo totale delle star hollywoodiane dei suoi tempi: con James Dean, si ha la fine del primato del cinema sulla televisione, che nel contempo sta trasformando la fisiologia del divo in qualcuno di televisivo o familiare, come argomenta nel suo saggio Edgar </a:t>
            </a:r>
            <a:r>
              <a:rPr lang="it-IT" dirty="0" err="1"/>
              <a:t>Morin</a:t>
            </a:r>
            <a:r>
              <a:rPr lang="it-IT" dirty="0"/>
              <a:t> (1957). È questa la ragione per cui </a:t>
            </a:r>
            <a:r>
              <a:rPr lang="it-IT" b="1" dirty="0"/>
              <a:t>famiglia e spettacolo televisivo sono consustanziali</a:t>
            </a:r>
            <a:r>
              <a:rPr lang="it-IT" dirty="0"/>
              <a:t>: nell’America degli anni Cinquanta, sia i ruoli genitoriali che i modelli veicolati dai media divengono forme di </a:t>
            </a:r>
            <a:r>
              <a:rPr lang="it-IT" i="1" dirty="0"/>
              <a:t>establishment</a:t>
            </a:r>
            <a:r>
              <a:rPr lang="it-IT" dirty="0"/>
              <a:t> contro cui i giovani hanno bisogno di opporsi per </a:t>
            </a:r>
            <a:r>
              <a:rPr lang="it-IT" dirty="0" err="1"/>
              <a:t>autoidentificarsi</a:t>
            </a:r>
            <a:r>
              <a:rPr lang="it-IT" dirty="0"/>
              <a:t>.</a:t>
            </a:r>
          </a:p>
          <a:p>
            <a:pPr algn="just"/>
            <a:r>
              <a:rPr lang="it-IT" dirty="0"/>
              <a:t>Se Edgar </a:t>
            </a:r>
            <a:r>
              <a:rPr lang="it-IT" dirty="0" err="1"/>
              <a:t>Morin</a:t>
            </a:r>
            <a:r>
              <a:rPr lang="it-IT" dirty="0"/>
              <a:t>, che scrive nel 1955, descrive l’atteggiamento adolescenziale come denotato da «spavalderia e timidezza», non è da meno, in tempi recenti, Gustavo </a:t>
            </a:r>
            <a:r>
              <a:rPr lang="it-IT" dirty="0" err="1"/>
              <a:t>Pietropolli</a:t>
            </a:r>
            <a:r>
              <a:rPr lang="it-IT" dirty="0"/>
              <a:t> </a:t>
            </a:r>
            <a:r>
              <a:rPr lang="it-IT" dirty="0" err="1"/>
              <a:t>Charmet</a:t>
            </a:r>
            <a:r>
              <a:rPr lang="it-IT" dirty="0"/>
              <a:t>, che intitola un saggio: </a:t>
            </a:r>
            <a:r>
              <a:rPr lang="it-IT" i="1" dirty="0"/>
              <a:t>Fragile e spavaldo. Ritratto dell’adolescente di oggi </a:t>
            </a:r>
            <a:r>
              <a:rPr lang="it-IT" dirty="0"/>
              <a:t>(2009).</a:t>
            </a:r>
          </a:p>
          <a:p>
            <a:pPr algn="just"/>
            <a:endParaRPr lang="it-IT" dirty="0"/>
          </a:p>
        </p:txBody>
      </p:sp>
    </p:spTree>
    <p:extLst>
      <p:ext uri="{BB962C8B-B14F-4D97-AF65-F5344CB8AC3E}">
        <p14:creationId xmlns:p14="http://schemas.microsoft.com/office/powerpoint/2010/main" val="5525860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algn="ctr"/>
            <a:r>
              <a:rPr lang="it-IT" dirty="0"/>
              <a:t>Tele-visione: </a:t>
            </a:r>
            <a:br>
              <a:rPr lang="it-IT" dirty="0"/>
            </a:br>
            <a:r>
              <a:rPr lang="it-IT" dirty="0"/>
              <a:t>fra </a:t>
            </a:r>
            <a:r>
              <a:rPr lang="it-IT" i="1" dirty="0"/>
              <a:t>reality show </a:t>
            </a:r>
            <a:r>
              <a:rPr lang="it-IT" dirty="0"/>
              <a:t>e identità virtuali </a:t>
            </a:r>
          </a:p>
        </p:txBody>
      </p:sp>
      <p:sp>
        <p:nvSpPr>
          <p:cNvPr id="3" name="Segnaposto contenuto 2"/>
          <p:cNvSpPr>
            <a:spLocks noGrp="1"/>
          </p:cNvSpPr>
          <p:nvPr>
            <p:ph idx="1"/>
          </p:nvPr>
        </p:nvSpPr>
        <p:spPr/>
        <p:txBody>
          <a:bodyPr/>
          <a:lstStyle/>
          <a:p>
            <a:pPr algn="just"/>
            <a:r>
              <a:rPr lang="it-IT" dirty="0"/>
              <a:t>Come nel </a:t>
            </a:r>
            <a:r>
              <a:rPr lang="it-IT" i="1" dirty="0"/>
              <a:t>Grande Fratello</a:t>
            </a:r>
            <a:r>
              <a:rPr lang="it-IT" dirty="0"/>
              <a:t>, la vita è basata, di fatto, su logiche di inclusione e di esclusione (</a:t>
            </a:r>
            <a:r>
              <a:rPr lang="it-IT" i="1" dirty="0"/>
              <a:t>in-</a:t>
            </a:r>
            <a:r>
              <a:rPr lang="it-IT" i="1" dirty="0" err="1"/>
              <a:t>group</a:t>
            </a:r>
            <a:r>
              <a:rPr lang="it-IT" dirty="0"/>
              <a:t> e </a:t>
            </a:r>
            <a:r>
              <a:rPr lang="it-IT" i="1" dirty="0"/>
              <a:t>out-</a:t>
            </a:r>
            <a:r>
              <a:rPr lang="it-IT" i="1" dirty="0" err="1"/>
              <a:t>group</a:t>
            </a:r>
            <a:r>
              <a:rPr lang="it-IT" dirty="0"/>
              <a:t>). Nei </a:t>
            </a:r>
            <a:r>
              <a:rPr lang="it-IT" i="1" dirty="0"/>
              <a:t>reality show</a:t>
            </a:r>
            <a:r>
              <a:rPr lang="it-IT" dirty="0"/>
              <a:t>, assistiamo a giochi di squadra, conflitti, competizioni, inimicizie, tradimenti, ricomposizioni. Come nella vita vera. Siamo certi che il pubblico dei telespettatori sia ottuso, così come è dipinto dagli intellettuali?</a:t>
            </a:r>
          </a:p>
          <a:p>
            <a:pPr algn="just"/>
            <a:r>
              <a:rPr lang="it-IT" dirty="0"/>
              <a:t>Oggi, l’identità virtuale partecipa di quella personale: il modo in cui rappresentiamo noi stessi virtualmente è uno dei primi biglietti da visita per quanti intendono relazionarsi con noi. </a:t>
            </a:r>
          </a:p>
          <a:p>
            <a:pPr algn="just"/>
            <a:r>
              <a:rPr lang="it-IT" dirty="0"/>
              <a:t>Molto poco ci si occupa di </a:t>
            </a:r>
            <a:r>
              <a:rPr lang="it-IT" i="1" dirty="0"/>
              <a:t>co-</a:t>
            </a:r>
            <a:r>
              <a:rPr lang="it-IT" i="1" dirty="0" err="1"/>
              <a:t>viewing</a:t>
            </a:r>
            <a:r>
              <a:rPr lang="it-IT" dirty="0"/>
              <a:t> dal punto di vista scientifico.</a:t>
            </a:r>
          </a:p>
        </p:txBody>
      </p:sp>
    </p:spTree>
    <p:extLst>
      <p:ext uri="{BB962C8B-B14F-4D97-AF65-F5344CB8AC3E}">
        <p14:creationId xmlns:p14="http://schemas.microsoft.com/office/powerpoint/2010/main" val="16770413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Il cinema. Im-</a:t>
            </a:r>
            <a:r>
              <a:rPr lang="it-IT" dirty="0" err="1"/>
              <a:t>personarsi</a:t>
            </a:r>
            <a:r>
              <a:rPr lang="it-IT" dirty="0"/>
              <a:t> </a:t>
            </a:r>
          </a:p>
        </p:txBody>
      </p:sp>
      <p:sp>
        <p:nvSpPr>
          <p:cNvPr id="3" name="Segnaposto contenuto 2"/>
          <p:cNvSpPr>
            <a:spLocks noGrp="1"/>
          </p:cNvSpPr>
          <p:nvPr>
            <p:ph idx="1"/>
          </p:nvPr>
        </p:nvSpPr>
        <p:spPr>
          <a:xfrm>
            <a:off x="1251678" y="2286001"/>
            <a:ext cx="10178322" cy="3998421"/>
          </a:xfrm>
        </p:spPr>
        <p:txBody>
          <a:bodyPr/>
          <a:lstStyle/>
          <a:p>
            <a:pPr algn="just"/>
            <a:r>
              <a:rPr lang="it-IT" dirty="0"/>
              <a:t>Se si è davanti a un televisore, si può cambiare canale; se si è al cinema, ci si può alzare; se il pensiero si deconcentra, ci si può “distanziare”. Il potere simbolico e poietico della visione filmica consente il coinvolgimento “a distanza di sicurezza” da parte dello spettatore, il quale gioca all’eroe, alla vittima, all’innamorato o all’assassino senza compromettersi, o prendervi parte. </a:t>
            </a:r>
          </a:p>
          <a:p>
            <a:pPr algn="just"/>
            <a:r>
              <a:rPr lang="it-IT" dirty="0"/>
              <a:t>È questo il grande errore che compie la pedagogia quando si occupa del nesso fra cinema ed educazione attraverso le apposite «schede»: il film deve essere un modo per capire gli altri, non per autorappresentarsi. Ci si guarda in un film per tornare a se stessi, non per esserne gli stolti protagonisti che, come molti di noi oggi, guardano l’altro usando il metro del personale punto di vista. Im-</a:t>
            </a:r>
            <a:r>
              <a:rPr lang="it-IT" dirty="0" err="1"/>
              <a:t>personarsi</a:t>
            </a:r>
            <a:r>
              <a:rPr lang="it-IT" dirty="0"/>
              <a:t> nel film significa imparare a capire l’altro. </a:t>
            </a:r>
          </a:p>
        </p:txBody>
      </p:sp>
    </p:spTree>
    <p:extLst>
      <p:ext uri="{BB962C8B-B14F-4D97-AF65-F5344CB8AC3E}">
        <p14:creationId xmlns:p14="http://schemas.microsoft.com/office/powerpoint/2010/main" val="16714159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Identità a teatro. </a:t>
            </a:r>
            <a:br>
              <a:rPr lang="it-IT" dirty="0"/>
            </a:br>
            <a:r>
              <a:rPr lang="it-IT" dirty="0"/>
              <a:t>Quando mancano i confini</a:t>
            </a:r>
          </a:p>
        </p:txBody>
      </p:sp>
      <p:sp>
        <p:nvSpPr>
          <p:cNvPr id="3" name="Segnaposto contenuto 2"/>
          <p:cNvSpPr>
            <a:spLocks noGrp="1"/>
          </p:cNvSpPr>
          <p:nvPr>
            <p:ph idx="1"/>
          </p:nvPr>
        </p:nvSpPr>
        <p:spPr/>
        <p:txBody>
          <a:bodyPr/>
          <a:lstStyle/>
          <a:p>
            <a:pPr algn="just"/>
            <a:r>
              <a:rPr lang="it-IT" dirty="0"/>
              <a:t>Il teatro può essere davvero educativo, sia perché consente l’accesso a una chiave di lettura altra da quella offerta dal proprio circuito esperienziale, sia perché apre alla possibilità di sperimentare parti di sé che, in caso contrario, non avrebbero libertà di espressione.</a:t>
            </a:r>
          </a:p>
          <a:p>
            <a:pPr algn="just"/>
            <a:r>
              <a:rPr lang="it-IT" dirty="0"/>
              <a:t>Il teatro restituisce a tutti gli attori un confine: dalla scenografia alle diverse sequenze teatrali, le coordinate spazio-temporali del vissuto rappresentato vincolano ciascuno ad avere la propria parte, persino nell’improvvisazione, che termina – per gli educatori con competenze teatrali – laddove l’escalation sia a rischio di rottura dei confini. </a:t>
            </a:r>
          </a:p>
        </p:txBody>
      </p:sp>
    </p:spTree>
    <p:extLst>
      <p:ext uri="{BB962C8B-B14F-4D97-AF65-F5344CB8AC3E}">
        <p14:creationId xmlns:p14="http://schemas.microsoft.com/office/powerpoint/2010/main" val="4895177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Modi della moda: </a:t>
            </a:r>
            <a:br>
              <a:rPr lang="it-IT" dirty="0"/>
            </a:br>
            <a:r>
              <a:rPr lang="it-IT" dirty="0"/>
              <a:t>per un’educazione “di classe”</a:t>
            </a:r>
          </a:p>
        </p:txBody>
      </p:sp>
      <p:sp>
        <p:nvSpPr>
          <p:cNvPr id="3" name="Segnaposto contenuto 2"/>
          <p:cNvSpPr>
            <a:spLocks noGrp="1"/>
          </p:cNvSpPr>
          <p:nvPr>
            <p:ph idx="1"/>
          </p:nvPr>
        </p:nvSpPr>
        <p:spPr/>
        <p:txBody>
          <a:bodyPr/>
          <a:lstStyle/>
          <a:p>
            <a:pPr algn="just"/>
            <a:r>
              <a:rPr lang="it-IT" dirty="0"/>
              <a:t>L’utopia (reale, non pedagogica) che spesso si incontra da parte di alcuni soggetti anticonformisti è che possa scegliersi d’essere non alla moda, così come a-politici: non esiste la neutralità, sia in un campo che nell’altro. </a:t>
            </a:r>
          </a:p>
          <a:p>
            <a:pPr algn="just"/>
            <a:r>
              <a:rPr lang="it-IT" dirty="0"/>
              <a:t>La moda – o, meglio, le mode – esprimono da sempre delle scelte fra antinomie: sono un modo per “collocarsi”, per “ritrovarsi” simili nelle differenze o per “attestarsi” in quanto persone (Togni, 2021).</a:t>
            </a:r>
          </a:p>
        </p:txBody>
      </p:sp>
    </p:spTree>
    <p:extLst>
      <p:ext uri="{BB962C8B-B14F-4D97-AF65-F5344CB8AC3E}">
        <p14:creationId xmlns:p14="http://schemas.microsoft.com/office/powerpoint/2010/main" val="26775579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EDUCAZIONE E SPETTACOLO</a:t>
            </a:r>
          </a:p>
        </p:txBody>
      </p:sp>
      <p:sp>
        <p:nvSpPr>
          <p:cNvPr id="3" name="Segnaposto contenuto 2"/>
          <p:cNvSpPr>
            <a:spLocks noGrp="1"/>
          </p:cNvSpPr>
          <p:nvPr>
            <p:ph idx="1"/>
          </p:nvPr>
        </p:nvSpPr>
        <p:spPr/>
        <p:txBody>
          <a:bodyPr/>
          <a:lstStyle/>
          <a:p>
            <a:pPr algn="just"/>
            <a:r>
              <a:rPr lang="it-IT" dirty="0"/>
              <a:t>Il vero problema, in ultimo, non è quello di decentrare le nuove generazioni rispetto alla logica spettacolare, pure parziale, ma di assisterle nella progettazione (un gettarsi in avanti) di percorsi fruibili, non già “</a:t>
            </a:r>
            <a:r>
              <a:rPr lang="it-IT" dirty="0" err="1"/>
              <a:t>adultizzanti</a:t>
            </a:r>
            <a:r>
              <a:rPr lang="it-IT" dirty="0"/>
              <a:t>”, in equilibrio fra l’irrinunciabilità di valori e i cambiamenti cui la società e il progresso tecnologico espongono. Siamo immersi nel mondo dello spettacolo: la scelta è se esserne protagonisti attivi, personaggi o mere comparse, testimoniando “senso” e lasciando il segno.</a:t>
            </a:r>
          </a:p>
        </p:txBody>
      </p:sp>
    </p:spTree>
    <p:extLst>
      <p:ext uri="{BB962C8B-B14F-4D97-AF65-F5344CB8AC3E}">
        <p14:creationId xmlns:p14="http://schemas.microsoft.com/office/powerpoint/2010/main" val="15061276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p:cNvSpPr>
            <a:spLocks noGrp="1"/>
          </p:cNvSpPr>
          <p:nvPr>
            <p:ph type="ctrTitle"/>
          </p:nvPr>
        </p:nvSpPr>
        <p:spPr/>
        <p:txBody>
          <a:bodyPr/>
          <a:lstStyle/>
          <a:p>
            <a:r>
              <a:rPr lang="it-IT" dirty="0"/>
              <a:t>grazie</a:t>
            </a:r>
          </a:p>
        </p:txBody>
      </p:sp>
      <p:sp>
        <p:nvSpPr>
          <p:cNvPr id="5" name="Sottotitolo 4"/>
          <p:cNvSpPr>
            <a:spLocks noGrp="1"/>
          </p:cNvSpPr>
          <p:nvPr>
            <p:ph type="subTitle" idx="1"/>
          </p:nvPr>
        </p:nvSpPr>
        <p:spPr/>
        <p:txBody>
          <a:bodyPr/>
          <a:lstStyle/>
          <a:p>
            <a:endParaRPr lang="it-IT"/>
          </a:p>
        </p:txBody>
      </p:sp>
    </p:spTree>
    <p:extLst>
      <p:ext uri="{BB962C8B-B14F-4D97-AF65-F5344CB8AC3E}">
        <p14:creationId xmlns:p14="http://schemas.microsoft.com/office/powerpoint/2010/main" val="38138707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Senza Dio, senza divi. </a:t>
            </a:r>
            <a:br>
              <a:rPr lang="it-IT" dirty="0"/>
            </a:br>
            <a:r>
              <a:rPr lang="it-IT" dirty="0"/>
              <a:t>Il neo-divismo</a:t>
            </a:r>
          </a:p>
        </p:txBody>
      </p:sp>
      <p:sp>
        <p:nvSpPr>
          <p:cNvPr id="3" name="Segnaposto contenuto 2"/>
          <p:cNvSpPr>
            <a:spLocks noGrp="1"/>
          </p:cNvSpPr>
          <p:nvPr>
            <p:ph idx="1"/>
          </p:nvPr>
        </p:nvSpPr>
        <p:spPr/>
        <p:txBody>
          <a:bodyPr/>
          <a:lstStyle/>
          <a:p>
            <a:pPr algn="just"/>
            <a:r>
              <a:rPr lang="it-IT" dirty="0"/>
              <a:t>DIVISMO: Fenomeno sociale che consiste, originariamente, nel culto collettivo di celebrità cinematografiche e che si fa risalire agli anni Dieci del Novecento.</a:t>
            </a:r>
          </a:p>
          <a:p>
            <a:pPr algn="just"/>
            <a:r>
              <a:rPr lang="it-IT" dirty="0"/>
              <a:t>NEO-DIVISMO: Seconda ondata divistica che si fa risalire agli anni Ottanta del Novecento e che consiste in un processo di umanizzazione e massificazione delle celebrità (una sorta di caduta degli dei), che le rende sempre più simili all’uomo e alla donna “medi”, o “della strada”.</a:t>
            </a:r>
          </a:p>
          <a:p>
            <a:pPr algn="just"/>
            <a:r>
              <a:rPr lang="it-IT" dirty="0"/>
              <a:t>(NON-DIVISMO): Riguarda le “non-dive” contemporanee (quasi post-divistiche: umane, troppo umane) nel limitato spazio della rete.</a:t>
            </a:r>
          </a:p>
        </p:txBody>
      </p:sp>
    </p:spTree>
    <p:extLst>
      <p:ext uri="{BB962C8B-B14F-4D97-AF65-F5344CB8AC3E}">
        <p14:creationId xmlns:p14="http://schemas.microsoft.com/office/powerpoint/2010/main" val="12583013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Quello dello spettacolo è un problema pedagogico? </a:t>
            </a:r>
          </a:p>
        </p:txBody>
      </p:sp>
      <p:sp>
        <p:nvSpPr>
          <p:cNvPr id="3" name="Segnaposto contenuto 2"/>
          <p:cNvSpPr>
            <a:spLocks noGrp="1"/>
          </p:cNvSpPr>
          <p:nvPr>
            <p:ph idx="1"/>
          </p:nvPr>
        </p:nvSpPr>
        <p:spPr/>
        <p:txBody>
          <a:bodyPr/>
          <a:lstStyle/>
          <a:p>
            <a:pPr algn="just"/>
            <a:r>
              <a:rPr lang="it-IT" dirty="0"/>
              <a:t>Oltre ad assumere i ruoli di guida, di mentore, di riferimento al quale rinviare i propri processi di identificazione e modellamento, i divi assumono per il pubblico le funzioni di veri e propri “esistenziali”: sono onnipresenti, non ci lasciano orfani come i nostri padri e le nostre madri. Presentano delle strutture di personalità simili alle nostre e nelle quali, pertanto, non abbiamo difficoltà alcuna a rispecchiarci (neo-divismo); la loro carriera diventa la colonna sonora della nostra vita o il film nel quale ritroviamo le parti più autentiche di noi stessi. </a:t>
            </a:r>
          </a:p>
          <a:p>
            <a:pPr algn="just"/>
            <a:r>
              <a:rPr lang="it-IT" dirty="0"/>
              <a:t>Il senso ultimo della pedagogia dello spettacolo è fare in modo che le giovani generazioni sappiano leggere con spirito critico e ricchezza di argomentazioni il testo spettacolare, perché solo uno sguardo colto sulla finzione consente di non rimanere intrappolati nei cliché promossi dalla stessa.</a:t>
            </a:r>
          </a:p>
        </p:txBody>
      </p:sp>
    </p:spTree>
    <p:extLst>
      <p:ext uri="{BB962C8B-B14F-4D97-AF65-F5344CB8AC3E}">
        <p14:creationId xmlns:p14="http://schemas.microsoft.com/office/powerpoint/2010/main" val="3086604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La prospettiva della Chiesa</a:t>
            </a:r>
          </a:p>
        </p:txBody>
      </p:sp>
      <p:sp>
        <p:nvSpPr>
          <p:cNvPr id="3" name="Segnaposto contenuto 2"/>
          <p:cNvSpPr>
            <a:spLocks noGrp="1"/>
          </p:cNvSpPr>
          <p:nvPr>
            <p:ph idx="1"/>
          </p:nvPr>
        </p:nvSpPr>
        <p:spPr/>
        <p:txBody>
          <a:bodyPr>
            <a:normAutofit fontScale="92500" lnSpcReduction="10000"/>
          </a:bodyPr>
          <a:lstStyle/>
          <a:p>
            <a:pPr algn="just"/>
            <a:r>
              <a:rPr lang="it-IT" dirty="0"/>
              <a:t>Nel 2009, il Comitato per il progetto culturale della Conferenza Episcopale Italiana ha dedicato un intero capitolo del volume </a:t>
            </a:r>
            <a:r>
              <a:rPr lang="it-IT" i="1" dirty="0"/>
              <a:t>La sfida educativa </a:t>
            </a:r>
            <a:r>
              <a:rPr lang="it-IT" dirty="0"/>
              <a:t>al tema dello spettacolo.</a:t>
            </a:r>
          </a:p>
          <a:p>
            <a:pPr algn="just"/>
            <a:r>
              <a:rPr lang="it-IT" dirty="0"/>
              <a:t>Tutti abbiamo bisogno di sentirci in pace con noi stessi. Ecco che i modelli alternativi promossi dai media ci “formano”, rappresentando a loro volta una forma di indulgenza e di autoindulgenza. Ci redimono dai peccati. Diventano quasi una nuova religione, a uso e consumo dello spettatore o del fruitore. </a:t>
            </a:r>
          </a:p>
          <a:p>
            <a:pPr algn="just"/>
            <a:r>
              <a:rPr lang="it-IT" dirty="0"/>
              <a:t>“Consolazione” è la parola-chiave della pedagogia dello spettacolo (e, non a caso, della religione). Così come il religioso trova conforto nella fede (l’Uno che parla ai molti: nel caso della religione cristiana, il Verbo), lo spettatore, l’ascoltatore, il fruitore sollevano lo spirito attraverso la trance offerta dalla mediazione spettacolare: il film “rispecchia”; la canzone risuona; l’intrattenimento tiene compagnia (</a:t>
            </a:r>
            <a:r>
              <a:rPr lang="it-IT" i="1" dirty="0" err="1"/>
              <a:t>cum</a:t>
            </a:r>
            <a:r>
              <a:rPr lang="it-IT" i="1" dirty="0"/>
              <a:t> </a:t>
            </a:r>
            <a:r>
              <a:rPr lang="it-IT" i="1" dirty="0" err="1"/>
              <a:t>panis</a:t>
            </a:r>
            <a:r>
              <a:rPr lang="it-IT" dirty="0"/>
              <a:t>).</a:t>
            </a:r>
          </a:p>
        </p:txBody>
      </p:sp>
    </p:spTree>
    <p:extLst>
      <p:ext uri="{BB962C8B-B14F-4D97-AF65-F5344CB8AC3E}">
        <p14:creationId xmlns:p14="http://schemas.microsoft.com/office/powerpoint/2010/main" val="34129140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La prospettiva della Chiesa</a:t>
            </a:r>
          </a:p>
        </p:txBody>
      </p:sp>
      <p:sp>
        <p:nvSpPr>
          <p:cNvPr id="3" name="Segnaposto contenuto 2"/>
          <p:cNvSpPr>
            <a:spLocks noGrp="1"/>
          </p:cNvSpPr>
          <p:nvPr>
            <p:ph idx="1"/>
          </p:nvPr>
        </p:nvSpPr>
        <p:spPr/>
        <p:txBody>
          <a:bodyPr/>
          <a:lstStyle/>
          <a:p>
            <a:pPr algn="just"/>
            <a:r>
              <a:rPr lang="it-IT" dirty="0"/>
              <a:t>Il ricorso a idoli mediatici, peraltro, avviene solo in caso di necessità, un po’ come per la maggior parte dei cattolici, i quali pregano se hanno bisogno di qualcosa. Così, si ha fede solo nei casi urgenti; si prendono in prestito dall’</a:t>
            </a:r>
            <a:r>
              <a:rPr lang="it-IT" dirty="0" err="1"/>
              <a:t>influencer</a:t>
            </a:r>
            <a:r>
              <a:rPr lang="it-IT" dirty="0"/>
              <a:t> di turno le parti di cui non si dispone e di cui si vorrebbe disporre; ci si allena per essere totalmente all’altezza dei desiderata sociali rispecchiati dall’idolo; si conclude con l’egocentrismo (“io sono Dio”) piuttosto che con l’autosvalutazione (</a:t>
            </a:r>
            <a:r>
              <a:rPr lang="it-IT" i="1" dirty="0"/>
              <a:t>Ecce homo</a:t>
            </a:r>
            <a:r>
              <a:rPr lang="it-IT" dirty="0"/>
              <a:t>), qualora non si riuscisse nell’intento. </a:t>
            </a:r>
          </a:p>
          <a:p>
            <a:pPr algn="just"/>
            <a:r>
              <a:rPr lang="it-IT" dirty="0"/>
              <a:t>Il genere è fluido; l’età è fluida; la classe sociale di appartenenza è fluida; l’amore è fluido (</a:t>
            </a:r>
            <a:r>
              <a:rPr lang="it-IT" dirty="0" err="1"/>
              <a:t>Bauman</a:t>
            </a:r>
            <a:r>
              <a:rPr lang="it-IT" dirty="0"/>
              <a:t>, 2005). Sono da abolirsi fissità e fissazioni, come per ogni attore protagonista che si rispetti (</a:t>
            </a:r>
            <a:r>
              <a:rPr lang="it-IT" dirty="0" err="1"/>
              <a:t>Rank</a:t>
            </a:r>
            <a:r>
              <a:rPr lang="it-IT" dirty="0"/>
              <a:t>, 1986, p. 92).</a:t>
            </a:r>
          </a:p>
        </p:txBody>
      </p:sp>
    </p:spTree>
    <p:extLst>
      <p:ext uri="{BB962C8B-B14F-4D97-AF65-F5344CB8AC3E}">
        <p14:creationId xmlns:p14="http://schemas.microsoft.com/office/powerpoint/2010/main" val="30369419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Il sesso media-mediato. </a:t>
            </a:r>
            <a:br>
              <a:rPr lang="it-IT" dirty="0"/>
            </a:br>
            <a:r>
              <a:rPr lang="it-IT" dirty="0"/>
              <a:t>Cinismo e piacere </a:t>
            </a:r>
          </a:p>
        </p:txBody>
      </p:sp>
      <p:sp>
        <p:nvSpPr>
          <p:cNvPr id="3" name="Segnaposto contenuto 2"/>
          <p:cNvSpPr>
            <a:spLocks noGrp="1"/>
          </p:cNvSpPr>
          <p:nvPr>
            <p:ph idx="1"/>
          </p:nvPr>
        </p:nvSpPr>
        <p:spPr/>
        <p:txBody>
          <a:bodyPr/>
          <a:lstStyle/>
          <a:p>
            <a:pPr algn="just"/>
            <a:r>
              <a:rPr lang="it-IT" dirty="0"/>
              <a:t>Al centro di questo paragrafo, una metafora, o un rimando: quella del cavallo, o del cavallo contra la </a:t>
            </a:r>
            <a:r>
              <a:rPr lang="it-IT" dirty="0" err="1"/>
              <a:t>cavallinità</a:t>
            </a:r>
            <a:r>
              <a:rPr lang="it-IT" dirty="0"/>
              <a:t>: aveva ragione Platone o </a:t>
            </a:r>
            <a:r>
              <a:rPr lang="it-IT" dirty="0" err="1"/>
              <a:t>Antistene</a:t>
            </a:r>
            <a:r>
              <a:rPr lang="it-IT" dirty="0"/>
              <a:t> («Io vedo i cavalli, non la </a:t>
            </a:r>
            <a:r>
              <a:rPr lang="it-IT" dirty="0" err="1"/>
              <a:t>cavallinità</a:t>
            </a:r>
            <a:r>
              <a:rPr lang="it-IT" dirty="0"/>
              <a:t>!»)? Assistiamo, oggi, all’affermarsi di una società “mediata”, libera dalla morale sessuale, oppure “nervosa”? Abbiamo i paraocchi o siamo imbizzarriti? Con quali ricadute sul piano educativo?</a:t>
            </a:r>
          </a:p>
          <a:p>
            <a:pPr algn="just"/>
            <a:r>
              <a:rPr lang="it-IT" dirty="0"/>
              <a:t>Il proliferare vorticoso della sessualità mediatica è interpretato dal semiologo Ugo Volli (1980) come una possibilità in più di rappresentazione delle personali fantasie erotiche: siamo dinanzi alla sola idea di </a:t>
            </a:r>
            <a:r>
              <a:rPr lang="it-IT" dirty="0" err="1"/>
              <a:t>cavallinità</a:t>
            </a:r>
            <a:r>
              <a:rPr lang="it-IT" dirty="0"/>
              <a:t> (alla fantasia che diventa una pseudo-realtà), non al cavallo in carne e ossa (a pratiche sessuali vissute senza freni e censure dalle persone che fruiscono di materiale hard).</a:t>
            </a:r>
          </a:p>
          <a:p>
            <a:endParaRPr lang="it-IT" dirty="0"/>
          </a:p>
        </p:txBody>
      </p:sp>
    </p:spTree>
    <p:extLst>
      <p:ext uri="{BB962C8B-B14F-4D97-AF65-F5344CB8AC3E}">
        <p14:creationId xmlns:p14="http://schemas.microsoft.com/office/powerpoint/2010/main" val="31884845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Il sesso media-mediato. </a:t>
            </a:r>
            <a:br>
              <a:rPr lang="it-IT" dirty="0"/>
            </a:br>
            <a:r>
              <a:rPr lang="it-IT" dirty="0"/>
              <a:t>Cinismo e piacere </a:t>
            </a:r>
          </a:p>
        </p:txBody>
      </p:sp>
      <p:sp>
        <p:nvSpPr>
          <p:cNvPr id="3" name="Segnaposto contenuto 2"/>
          <p:cNvSpPr>
            <a:spLocks noGrp="1"/>
          </p:cNvSpPr>
          <p:nvPr>
            <p:ph idx="1"/>
          </p:nvPr>
        </p:nvSpPr>
        <p:spPr/>
        <p:txBody>
          <a:bodyPr/>
          <a:lstStyle/>
          <a:p>
            <a:pPr algn="just"/>
            <a:r>
              <a:rPr lang="it-IT" dirty="0"/>
              <a:t>All’interno della cornice </a:t>
            </a:r>
            <a:r>
              <a:rPr lang="it-IT" dirty="0" err="1"/>
              <a:t>sado</a:t>
            </a:r>
            <a:r>
              <a:rPr lang="it-IT" dirty="0"/>
              <a:t>-masochistica del </a:t>
            </a:r>
            <a:r>
              <a:rPr lang="it-IT" i="1" dirty="0" err="1"/>
              <a:t>Crazy</a:t>
            </a:r>
            <a:r>
              <a:rPr lang="it-IT" i="1" dirty="0"/>
              <a:t> </a:t>
            </a:r>
            <a:r>
              <a:rPr lang="it-IT" i="1" dirty="0" err="1"/>
              <a:t>Horse</a:t>
            </a:r>
            <a:r>
              <a:rPr lang="it-IT" dirty="0"/>
              <a:t>, Umberto Eco (1963) vede nello </a:t>
            </a:r>
            <a:r>
              <a:rPr lang="it-IT" dirty="0" err="1"/>
              <a:t>streap-tease</a:t>
            </a:r>
            <a:r>
              <a:rPr lang="it-IT" dirty="0"/>
              <a:t> il realizzarsi dell’«</a:t>
            </a:r>
            <a:r>
              <a:rPr lang="it-IT" dirty="0" err="1"/>
              <a:t>eterodirezione</a:t>
            </a:r>
            <a:r>
              <a:rPr lang="it-IT" dirty="0"/>
              <a:t>» di cui </a:t>
            </a:r>
            <a:r>
              <a:rPr lang="it-IT" dirty="0" err="1"/>
              <a:t>scriveda</a:t>
            </a:r>
            <a:r>
              <a:rPr lang="it-IT" dirty="0"/>
              <a:t> David </a:t>
            </a:r>
            <a:r>
              <a:rPr lang="it-IT" dirty="0" err="1"/>
              <a:t>Riesman</a:t>
            </a:r>
            <a:r>
              <a:rPr lang="it-IT" dirty="0"/>
              <a:t> (1950) : le donne (quelle comuni) si appiattiscono su modelli metafisici, o privi di dimensione terrena, di femminilità; mentre gli uomini, nella società stereotipata di quei decenni, nutrono fantasie di marca adolescenziale senza esserne consapevoli. </a:t>
            </a:r>
          </a:p>
        </p:txBody>
      </p:sp>
    </p:spTree>
    <p:extLst>
      <p:ext uri="{BB962C8B-B14F-4D97-AF65-F5344CB8AC3E}">
        <p14:creationId xmlns:p14="http://schemas.microsoft.com/office/powerpoint/2010/main" val="94396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err="1"/>
              <a:t>Californication</a:t>
            </a:r>
            <a:r>
              <a:rPr lang="it-IT" dirty="0"/>
              <a:t> (1999). </a:t>
            </a:r>
            <a:br>
              <a:rPr lang="it-IT" dirty="0"/>
            </a:br>
            <a:r>
              <a:rPr lang="it-IT" dirty="0"/>
              <a:t>Piacere e cinismo</a:t>
            </a:r>
          </a:p>
        </p:txBody>
      </p:sp>
      <p:sp>
        <p:nvSpPr>
          <p:cNvPr id="3" name="Segnaposto contenuto 2"/>
          <p:cNvSpPr>
            <a:spLocks noGrp="1"/>
          </p:cNvSpPr>
          <p:nvPr>
            <p:ph idx="1"/>
          </p:nvPr>
        </p:nvSpPr>
        <p:spPr>
          <a:xfrm>
            <a:off x="1251678" y="2286001"/>
            <a:ext cx="10178322" cy="4438995"/>
          </a:xfrm>
        </p:spPr>
        <p:txBody>
          <a:bodyPr>
            <a:normAutofit/>
          </a:bodyPr>
          <a:lstStyle/>
          <a:p>
            <a:pPr algn="just"/>
            <a:r>
              <a:rPr lang="it-IT" dirty="0"/>
              <a:t>In tempi più recenti, assistiamo al rovesciamento della idea di </a:t>
            </a:r>
            <a:r>
              <a:rPr lang="it-IT" dirty="0" err="1"/>
              <a:t>cavallinità</a:t>
            </a:r>
            <a:r>
              <a:rPr lang="it-IT" dirty="0"/>
              <a:t>/</a:t>
            </a:r>
            <a:r>
              <a:rPr lang="it-IT" dirty="0" err="1"/>
              <a:t>Sessità</a:t>
            </a:r>
            <a:r>
              <a:rPr lang="it-IT" dirty="0"/>
              <a:t> diagnosticata da Umberto Eco nella presenza di cavalli veri e propri, in carne e ossa, mediaticamente imposti o digitalmente reperibili. È avvenuta una sorta di legittimazione indebita e disinibita dei costumi sessuali che ha trasformato il mestiere più antico del mondo in una professione e l’organo più proibito di tutti (il sesso maschile) a essere esposto in bella vista e in prima visione a un prezzo modico e accessibile a tutti.</a:t>
            </a:r>
          </a:p>
          <a:p>
            <a:pPr algn="just"/>
            <a:r>
              <a:rPr lang="it-IT" dirty="0"/>
              <a:t>Nella postmodernità esplicita, il sesso e l’erotismo sono concepiti come significanti dell’oggetto da commercializzare, i quali, in ragione di questo riferimento, si svuotano di significato. </a:t>
            </a:r>
          </a:p>
          <a:p>
            <a:pPr algn="just"/>
            <a:r>
              <a:rPr lang="it-IT" dirty="0"/>
              <a:t>Dal primato del cinismo, siamo giunti a quello del piacere: un piacere, per l’appunto, cinico, freddo, insensibile, che riduce l’altro a oggetto sessuale puro e fruibile e sopprime ogni forma di immedesimazione e desiderio.</a:t>
            </a:r>
          </a:p>
        </p:txBody>
      </p:sp>
    </p:spTree>
    <p:extLst>
      <p:ext uri="{BB962C8B-B14F-4D97-AF65-F5344CB8AC3E}">
        <p14:creationId xmlns:p14="http://schemas.microsoft.com/office/powerpoint/2010/main" val="13964387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dirty="0"/>
              <a:t>Cultura “alta” e cultura “bassa”</a:t>
            </a:r>
          </a:p>
        </p:txBody>
      </p:sp>
      <p:sp>
        <p:nvSpPr>
          <p:cNvPr id="3" name="Segnaposto contenuto 2"/>
          <p:cNvSpPr>
            <a:spLocks noGrp="1"/>
          </p:cNvSpPr>
          <p:nvPr>
            <p:ph idx="1"/>
          </p:nvPr>
        </p:nvSpPr>
        <p:spPr/>
        <p:txBody>
          <a:bodyPr/>
          <a:lstStyle/>
          <a:p>
            <a:pPr algn="just"/>
            <a:r>
              <a:rPr lang="it-IT" dirty="0"/>
              <a:t>Il rapporto fra cultura “alta” e cultura “bassa” apre alla questione del significato culturale della postmodernità: cos’è, in fondo, il postmoderno, se non l’assimilazione di cultura “alta” e cultura “bassa”, di gusto per il passato e di appetito per il futuro, in un sistema unitario di conoscenze massive e massificate?</a:t>
            </a:r>
          </a:p>
          <a:p>
            <a:pPr algn="just"/>
            <a:r>
              <a:rPr lang="it-IT" dirty="0"/>
              <a:t>La cultura, oggi, è un sistema di concetti elaborati presso apposite sedi preposte al compito e </a:t>
            </a:r>
            <a:r>
              <a:rPr lang="it-IT" i="1" dirty="0" err="1"/>
              <a:t>tras</a:t>
            </a:r>
            <a:r>
              <a:rPr lang="it-IT" i="1" dirty="0"/>
              <a:t>-formati</a:t>
            </a:r>
            <a:r>
              <a:rPr lang="it-IT" dirty="0"/>
              <a:t> dai mezzi di comunicazione massiva. Ciò equivale a dire che di comunicazione ed educazione mediatiche debbano occuparsi gli intellettuali e, nondimeno, i pedagogisti.</a:t>
            </a:r>
          </a:p>
          <a:p>
            <a:endParaRPr lang="it-IT" dirty="0"/>
          </a:p>
        </p:txBody>
      </p:sp>
    </p:spTree>
    <p:extLst>
      <p:ext uri="{BB962C8B-B14F-4D97-AF65-F5344CB8AC3E}">
        <p14:creationId xmlns:p14="http://schemas.microsoft.com/office/powerpoint/2010/main" val="352795126"/>
      </p:ext>
    </p:extLst>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emplate>TM10001106[[fn=Badge]]</Template>
  <TotalTime>100</TotalTime>
  <Words>2076</Words>
  <Application>Microsoft Office PowerPoint</Application>
  <PresentationFormat>Widescreen</PresentationFormat>
  <Paragraphs>50</Paragraphs>
  <Slides>17</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17</vt:i4>
      </vt:variant>
    </vt:vector>
  </HeadingPairs>
  <TitlesOfParts>
    <vt:vector size="21" baseType="lpstr">
      <vt:lpstr>Arial</vt:lpstr>
      <vt:lpstr>Gill Sans MT</vt:lpstr>
      <vt:lpstr>Impact</vt:lpstr>
      <vt:lpstr>Badge</vt:lpstr>
      <vt:lpstr>Massimiliano Stramaglia   Compendio di pedagogia dello spettacolo  Educare nell’epoca del neo-divismo </vt:lpstr>
      <vt:lpstr>Senza Dio, senza divi.  Il neo-divismo</vt:lpstr>
      <vt:lpstr>Quello dello spettacolo è un problema pedagogico? </vt:lpstr>
      <vt:lpstr>La prospettiva della Chiesa</vt:lpstr>
      <vt:lpstr>La prospettiva della Chiesa</vt:lpstr>
      <vt:lpstr>Il sesso media-mediato.  Cinismo e piacere </vt:lpstr>
      <vt:lpstr>Il sesso media-mediato.  Cinismo e piacere </vt:lpstr>
      <vt:lpstr>Californication (1999).  Piacere e cinismo</vt:lpstr>
      <vt:lpstr>Cultura “alta” e cultura “bassa”</vt:lpstr>
      <vt:lpstr>La musica “leggera”</vt:lpstr>
      <vt:lpstr>Siamo tutti James Dean</vt:lpstr>
      <vt:lpstr>Tele-visione:  fra reality show e identità virtuali </vt:lpstr>
      <vt:lpstr>Il cinema. Im-personarsi </vt:lpstr>
      <vt:lpstr>Identità a teatro.  Quando mancano i confini</vt:lpstr>
      <vt:lpstr>Modi della moda:  per un’educazione “di classe”</vt:lpstr>
      <vt:lpstr>EDUCAZIONE E SPETTACOLO</vt:lpstr>
      <vt:lpstr>grazie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Admin</dc:creator>
  <cp:lastModifiedBy>Hewlett-Packard Company</cp:lastModifiedBy>
  <cp:revision>17</cp:revision>
  <dcterms:created xsi:type="dcterms:W3CDTF">2021-11-13T10:42:52Z</dcterms:created>
  <dcterms:modified xsi:type="dcterms:W3CDTF">2023-10-30T09:36:47Z</dcterms:modified>
</cp:coreProperties>
</file>