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67" r:id="rId16"/>
    <p:sldId id="271" r:id="rId17"/>
    <p:sldId id="272" r:id="rId18"/>
    <p:sldId id="27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6"/>
    <p:restoredTop sz="95807"/>
  </p:normalViewPr>
  <p:slideViewPr>
    <p:cSldViewPr snapToGrid="0">
      <p:cViewPr varScale="1">
        <p:scale>
          <a:sx n="114" d="100"/>
          <a:sy n="114" d="100"/>
        </p:scale>
        <p:origin x="37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AC231-1D17-A243-89F7-878BC70F79FB}" type="datetimeFigureOut">
              <a:rPr lang="it-IT" smtClean="0"/>
              <a:t>23/03/2024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BB7DD-C32A-5347-BF54-B026F0699586}" type="slidenum">
              <a:rPr lang="it-IT" smtClean="0"/>
              <a:t>‹N›</a:t>
            </a:fld>
            <a:endParaRPr lang="it-IT"/>
          </a:p>
        </p:txBody>
      </p:sp>
    </p:spTree>
    <p:extLst>
      <p:ext uri="{BB962C8B-B14F-4D97-AF65-F5344CB8AC3E}">
        <p14:creationId xmlns:p14="http://schemas.microsoft.com/office/powerpoint/2010/main" val="27686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8BB7DD-C32A-5347-BF54-B026F0699586}" type="slidenum">
              <a:rPr lang="it-IT" smtClean="0"/>
              <a:t>2</a:t>
            </a:fld>
            <a:endParaRPr lang="it-IT"/>
          </a:p>
        </p:txBody>
      </p:sp>
    </p:spTree>
    <p:extLst>
      <p:ext uri="{BB962C8B-B14F-4D97-AF65-F5344CB8AC3E}">
        <p14:creationId xmlns:p14="http://schemas.microsoft.com/office/powerpoint/2010/main" val="215384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54F9A-9E3F-4DC1-99DA-2E4ED2736755}"/>
              </a:ext>
            </a:extLst>
          </p:cNvPr>
          <p:cNvSpPr>
            <a:spLocks noGrp="1"/>
          </p:cNvSpPr>
          <p:nvPr>
            <p:ph type="ctrTitle"/>
          </p:nvPr>
        </p:nvSpPr>
        <p:spPr>
          <a:xfrm>
            <a:off x="1524000" y="1122363"/>
            <a:ext cx="9144000" cy="2387600"/>
          </a:xfrm>
        </p:spPr>
        <p:txBody>
          <a:bodyPr anchor="b"/>
          <a:lstStyle>
            <a:lvl1pPr algn="ctr">
              <a:defRPr sz="6000" b="1">
                <a:solidFill>
                  <a:srgbClr val="3483B9"/>
                </a:solidFill>
              </a:defRPr>
            </a:lvl1pPr>
          </a:lstStyle>
          <a:p>
            <a:r>
              <a:rPr lang="it-IT"/>
              <a:t>Fare clic per modificare lo stile del titolo dello schema</a:t>
            </a:r>
            <a:endParaRPr lang="it-IT" dirty="0"/>
          </a:p>
        </p:txBody>
      </p:sp>
      <p:sp>
        <p:nvSpPr>
          <p:cNvPr id="3" name="Sottotitolo 2">
            <a:extLst>
              <a:ext uri="{FF2B5EF4-FFF2-40B4-BE49-F238E27FC236}">
                <a16:creationId xmlns:a16="http://schemas.microsoft.com/office/drawing/2014/main" id="{8AC2AAE6-9047-0F7E-1921-95FAE155D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BC97116-2591-B674-B42C-38C0F140B701}"/>
              </a:ext>
            </a:extLst>
          </p:cNvPr>
          <p:cNvSpPr>
            <a:spLocks noGrp="1"/>
          </p:cNvSpPr>
          <p:nvPr>
            <p:ph type="dt" sz="half" idx="10"/>
          </p:nvPr>
        </p:nvSpPr>
        <p:spPr>
          <a:xfrm>
            <a:off x="9503596" y="6492875"/>
            <a:ext cx="1393004" cy="365125"/>
          </a:xfrm>
        </p:spPr>
        <p:txBody>
          <a:bodyPr/>
          <a:lstStyle>
            <a:lvl1pPr>
              <a:defRPr>
                <a:solidFill>
                  <a:schemeClr val="bg1"/>
                </a:solidFill>
              </a:defRPr>
            </a:lvl1pPr>
          </a:lstStyle>
          <a:p>
            <a:fld id="{C6F5A2BD-DCFB-154F-982B-3A3B56038AB8}" type="datetimeFigureOut">
              <a:rPr lang="it-IT" smtClean="0"/>
              <a:pPr/>
              <a:t>23/03/2024</a:t>
            </a:fld>
            <a:endParaRPr lang="it-IT" dirty="0"/>
          </a:p>
        </p:txBody>
      </p:sp>
      <p:sp>
        <p:nvSpPr>
          <p:cNvPr id="6" name="Segnaposto numero diapositiva 5">
            <a:extLst>
              <a:ext uri="{FF2B5EF4-FFF2-40B4-BE49-F238E27FC236}">
                <a16:creationId xmlns:a16="http://schemas.microsoft.com/office/drawing/2014/main" id="{AF6C2319-7BFB-94E9-35F6-783D5BA1C1BC}"/>
              </a:ext>
            </a:extLst>
          </p:cNvPr>
          <p:cNvSpPr>
            <a:spLocks noGrp="1"/>
          </p:cNvSpPr>
          <p:nvPr>
            <p:ph type="sldNum" sz="quarter" idx="12"/>
          </p:nvPr>
        </p:nvSpPr>
        <p:spPr>
          <a:xfrm>
            <a:off x="11263901" y="6492874"/>
            <a:ext cx="685800" cy="365125"/>
          </a:xfrm>
        </p:spPr>
        <p:txBody>
          <a:bodyPr/>
          <a:lstStyle>
            <a:lvl1pPr>
              <a:defRPr>
                <a:solidFill>
                  <a:schemeClr val="bg1"/>
                </a:solidFill>
              </a:defRPr>
            </a:lvl1pPr>
          </a:lstStyle>
          <a:p>
            <a:fld id="{31593D90-BF89-C14B-AACA-48866CB15330}" type="slidenum">
              <a:rPr lang="it-IT" smtClean="0"/>
              <a:pPr/>
              <a:t>‹N›</a:t>
            </a:fld>
            <a:endParaRPr lang="it-IT" dirty="0"/>
          </a:p>
        </p:txBody>
      </p:sp>
    </p:spTree>
    <p:extLst>
      <p:ext uri="{BB962C8B-B14F-4D97-AF65-F5344CB8AC3E}">
        <p14:creationId xmlns:p14="http://schemas.microsoft.com/office/powerpoint/2010/main" val="389004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EC5DE7-2338-1EE7-21D2-D09E4776935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443D02B-F9C2-40D3-2D90-6C71E54153E5}"/>
              </a:ext>
            </a:extLst>
          </p:cNvPr>
          <p:cNvSpPr>
            <a:spLocks noGrp="1"/>
          </p:cNvSpPr>
          <p:nvPr>
            <p:ph type="body" orient="vert" idx="1"/>
          </p:nvPr>
        </p:nvSpPr>
        <p:spPr>
          <a:xfrm>
            <a:off x="838200" y="2352783"/>
            <a:ext cx="10515600" cy="325690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19EDBF-B8B6-C10F-F9C8-B79DED2AB27F}"/>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6" name="Segnaposto numero diapositiva 5">
            <a:extLst>
              <a:ext uri="{FF2B5EF4-FFF2-40B4-BE49-F238E27FC236}">
                <a16:creationId xmlns:a16="http://schemas.microsoft.com/office/drawing/2014/main" id="{D1F4A4C4-BD12-9AE7-8701-B1228AA0FD9B}"/>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72261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4B97C17-2160-9366-AD8B-149054AB62EA}"/>
              </a:ext>
            </a:extLst>
          </p:cNvPr>
          <p:cNvSpPr>
            <a:spLocks noGrp="1"/>
          </p:cNvSpPr>
          <p:nvPr>
            <p:ph type="title" orient="vert"/>
          </p:nvPr>
        </p:nvSpPr>
        <p:spPr>
          <a:xfrm>
            <a:off x="8724900" y="904125"/>
            <a:ext cx="2628900" cy="52728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31D25F-71D9-2E0A-DD40-392D89A36CDE}"/>
              </a:ext>
            </a:extLst>
          </p:cNvPr>
          <p:cNvSpPr>
            <a:spLocks noGrp="1"/>
          </p:cNvSpPr>
          <p:nvPr>
            <p:ph type="body" orient="vert" idx="1"/>
          </p:nvPr>
        </p:nvSpPr>
        <p:spPr>
          <a:xfrm>
            <a:off x="838200" y="904125"/>
            <a:ext cx="7734300" cy="527283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11CF48-DDD0-28D4-3D2E-9EE8A0315AD8}"/>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6" name="Segnaposto numero diapositiva 5">
            <a:extLst>
              <a:ext uri="{FF2B5EF4-FFF2-40B4-BE49-F238E27FC236}">
                <a16:creationId xmlns:a16="http://schemas.microsoft.com/office/drawing/2014/main" id="{FE9D3878-39C3-B4DE-A54D-C7FBE60F1F96}"/>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330838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B20C41-8A26-9766-A6B3-25365D0F086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DC5475-6859-5119-5FE3-2F93471740A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A2F41A-F0CA-357C-F8CE-6A816B0BB4B3}"/>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6" name="Segnaposto numero diapositiva 5">
            <a:extLst>
              <a:ext uri="{FF2B5EF4-FFF2-40B4-BE49-F238E27FC236}">
                <a16:creationId xmlns:a16="http://schemas.microsoft.com/office/drawing/2014/main" id="{E5ECB2D3-ECC6-421A-94BC-DD6C2FEB7534}"/>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289430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E980C-862F-70DA-1835-90BF4A775DC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0DE84-044D-D8F3-27DF-70D15BEFE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9B1A4461-1777-E3F5-F14E-3846FB613B15}"/>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6" name="Segnaposto numero diapositiva 5">
            <a:extLst>
              <a:ext uri="{FF2B5EF4-FFF2-40B4-BE49-F238E27FC236}">
                <a16:creationId xmlns:a16="http://schemas.microsoft.com/office/drawing/2014/main" id="{81784533-A0DE-DE62-FAC0-7AAC400011EF}"/>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228617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58A53-8F72-D185-E4CE-4291760599FC}"/>
              </a:ext>
            </a:extLst>
          </p:cNvPr>
          <p:cNvSpPr>
            <a:spLocks noGrp="1"/>
          </p:cNvSpPr>
          <p:nvPr>
            <p:ph type="title"/>
          </p:nvPr>
        </p:nvSpPr>
        <p:spPr/>
        <p:txBody>
          <a:bodyPr/>
          <a:lstStyle/>
          <a:p>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CC2C68DC-B666-113F-9277-9B3CD9B04BD3}"/>
              </a:ext>
            </a:extLst>
          </p:cNvPr>
          <p:cNvSpPr>
            <a:spLocks noGrp="1"/>
          </p:cNvSpPr>
          <p:nvPr>
            <p:ph sz="half" idx="1"/>
          </p:nvPr>
        </p:nvSpPr>
        <p:spPr>
          <a:xfrm>
            <a:off x="838200" y="2661007"/>
            <a:ext cx="5181600" cy="351595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ontenuto 3">
            <a:extLst>
              <a:ext uri="{FF2B5EF4-FFF2-40B4-BE49-F238E27FC236}">
                <a16:creationId xmlns:a16="http://schemas.microsoft.com/office/drawing/2014/main" id="{67105968-15E4-ADCC-BF39-E0CB341F86DB}"/>
              </a:ext>
            </a:extLst>
          </p:cNvPr>
          <p:cNvSpPr>
            <a:spLocks noGrp="1"/>
          </p:cNvSpPr>
          <p:nvPr>
            <p:ph sz="half" idx="2"/>
          </p:nvPr>
        </p:nvSpPr>
        <p:spPr>
          <a:xfrm>
            <a:off x="6172200" y="2661007"/>
            <a:ext cx="5181600" cy="351595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80E84ED-5A1F-7592-6D0C-8121EDF006F0}"/>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7" name="Segnaposto numero diapositiva 6">
            <a:extLst>
              <a:ext uri="{FF2B5EF4-FFF2-40B4-BE49-F238E27FC236}">
                <a16:creationId xmlns:a16="http://schemas.microsoft.com/office/drawing/2014/main" id="{E366E155-1294-7E6A-C5B1-4513886F7AB3}"/>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130642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F9361-AFAB-2207-3332-7BAFF54C29B5}"/>
              </a:ext>
            </a:extLst>
          </p:cNvPr>
          <p:cNvSpPr>
            <a:spLocks noGrp="1"/>
          </p:cNvSpPr>
          <p:nvPr>
            <p:ph type="title"/>
          </p:nvPr>
        </p:nvSpPr>
        <p:spPr>
          <a:xfrm>
            <a:off x="839788" y="1068512"/>
            <a:ext cx="10515600" cy="622176"/>
          </a:xfrm>
        </p:spPr>
        <p:txBody>
          <a:bodyPr/>
          <a:lstStyle/>
          <a:p>
            <a:r>
              <a:rPr lang="it-IT"/>
              <a:t>Fare clic per modificare lo stile del titolo dello schema</a:t>
            </a:r>
            <a:endParaRPr lang="it-IT" dirty="0"/>
          </a:p>
        </p:txBody>
      </p:sp>
      <p:sp>
        <p:nvSpPr>
          <p:cNvPr id="3" name="Segnaposto testo 2">
            <a:extLst>
              <a:ext uri="{FF2B5EF4-FFF2-40B4-BE49-F238E27FC236}">
                <a16:creationId xmlns:a16="http://schemas.microsoft.com/office/drawing/2014/main" id="{9600699B-15CB-3B82-50EB-A98486CE8107}"/>
              </a:ext>
            </a:extLst>
          </p:cNvPr>
          <p:cNvSpPr>
            <a:spLocks noGrp="1"/>
          </p:cNvSpPr>
          <p:nvPr>
            <p:ph type="body" idx="1"/>
          </p:nvPr>
        </p:nvSpPr>
        <p:spPr>
          <a:xfrm>
            <a:off x="839787" y="22149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4A1ECBCE-7ECA-6CCE-8DF2-7A6B53297C02}"/>
              </a:ext>
            </a:extLst>
          </p:cNvPr>
          <p:cNvSpPr>
            <a:spLocks noGrp="1"/>
          </p:cNvSpPr>
          <p:nvPr>
            <p:ph sz="half" idx="2"/>
          </p:nvPr>
        </p:nvSpPr>
        <p:spPr>
          <a:xfrm>
            <a:off x="839788" y="3205537"/>
            <a:ext cx="5157787" cy="298412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a:extLst>
              <a:ext uri="{FF2B5EF4-FFF2-40B4-BE49-F238E27FC236}">
                <a16:creationId xmlns:a16="http://schemas.microsoft.com/office/drawing/2014/main" id="{65F4B1D8-098D-A58A-3A73-AAE1DD0EB8B5}"/>
              </a:ext>
            </a:extLst>
          </p:cNvPr>
          <p:cNvSpPr>
            <a:spLocks noGrp="1"/>
          </p:cNvSpPr>
          <p:nvPr>
            <p:ph type="body" sz="quarter" idx="3"/>
          </p:nvPr>
        </p:nvSpPr>
        <p:spPr>
          <a:xfrm>
            <a:off x="6169024" y="22149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578708F9-C4E4-EE85-721D-3DB6257BC7E7}"/>
              </a:ext>
            </a:extLst>
          </p:cNvPr>
          <p:cNvSpPr>
            <a:spLocks noGrp="1"/>
          </p:cNvSpPr>
          <p:nvPr>
            <p:ph sz="quarter" idx="4"/>
          </p:nvPr>
        </p:nvSpPr>
        <p:spPr>
          <a:xfrm>
            <a:off x="6172200" y="3205537"/>
            <a:ext cx="5183188" cy="298412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11FBC38-1FDB-2C2B-171F-C844B0C15ECA}"/>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9" name="Segnaposto numero diapositiva 8">
            <a:extLst>
              <a:ext uri="{FF2B5EF4-FFF2-40B4-BE49-F238E27FC236}">
                <a16:creationId xmlns:a16="http://schemas.microsoft.com/office/drawing/2014/main" id="{294E39D6-01DE-52C2-BC43-22FAFDD031EA}"/>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468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39C3F-9522-E507-4709-888B5E486DC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40BCEFC-5734-ACEE-9DB4-B16DBF1A757E}"/>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5" name="Segnaposto numero diapositiva 4">
            <a:extLst>
              <a:ext uri="{FF2B5EF4-FFF2-40B4-BE49-F238E27FC236}">
                <a16:creationId xmlns:a16="http://schemas.microsoft.com/office/drawing/2014/main" id="{A8DC8505-649B-DE14-6FEC-984F1A100380}"/>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88897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B8EB7ED-6F66-706C-3F0D-00742C03B638}"/>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4" name="Segnaposto numero diapositiva 3">
            <a:extLst>
              <a:ext uri="{FF2B5EF4-FFF2-40B4-BE49-F238E27FC236}">
                <a16:creationId xmlns:a16="http://schemas.microsoft.com/office/drawing/2014/main" id="{E084A374-801D-7A84-817E-F94762651C9F}"/>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177836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E19CB-56AB-E179-D546-8EF184A9D8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6CD2DB-36B4-62FB-ABBF-CBE5E3BA7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728442E-9177-6DF7-2954-4648EF411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50C7615-94AA-353C-B074-24107CFF71EA}"/>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6" name="Segnaposto piè di pagina 5">
            <a:extLst>
              <a:ext uri="{FF2B5EF4-FFF2-40B4-BE49-F238E27FC236}">
                <a16:creationId xmlns:a16="http://schemas.microsoft.com/office/drawing/2014/main" id="{EC551268-F4D7-1D19-0DF6-F66A9965054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A7422E6E-9516-AE59-999C-832AA3FC6842}"/>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40558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92261-E420-356E-3EDF-0F532C843643}"/>
              </a:ext>
            </a:extLst>
          </p:cNvPr>
          <p:cNvSpPr>
            <a:spLocks noGrp="1"/>
          </p:cNvSpPr>
          <p:nvPr>
            <p:ph type="title"/>
          </p:nvPr>
        </p:nvSpPr>
        <p:spPr>
          <a:xfrm>
            <a:off x="839788" y="1089060"/>
            <a:ext cx="3932237" cy="1571947"/>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900131-A107-ECCB-80BB-2F5BADEE39DB}"/>
              </a:ext>
            </a:extLst>
          </p:cNvPr>
          <p:cNvSpPr>
            <a:spLocks noGrp="1"/>
          </p:cNvSpPr>
          <p:nvPr>
            <p:ph type="pic" idx="1"/>
          </p:nvPr>
        </p:nvSpPr>
        <p:spPr>
          <a:xfrm>
            <a:off x="5183188" y="1089060"/>
            <a:ext cx="6172200" cy="47719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IT" dirty="0"/>
          </a:p>
        </p:txBody>
      </p:sp>
      <p:sp>
        <p:nvSpPr>
          <p:cNvPr id="4" name="Segnaposto testo 3">
            <a:extLst>
              <a:ext uri="{FF2B5EF4-FFF2-40B4-BE49-F238E27FC236}">
                <a16:creationId xmlns:a16="http://schemas.microsoft.com/office/drawing/2014/main" id="{07806F1F-7F65-7F4E-98E0-D27DEAC1736C}"/>
              </a:ext>
            </a:extLst>
          </p:cNvPr>
          <p:cNvSpPr>
            <a:spLocks noGrp="1"/>
          </p:cNvSpPr>
          <p:nvPr>
            <p:ph type="body" sz="half" idx="2"/>
          </p:nvPr>
        </p:nvSpPr>
        <p:spPr>
          <a:xfrm>
            <a:off x="839788" y="2732926"/>
            <a:ext cx="3932237" cy="3136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B48DAB3-8CD6-176E-63D2-0EFECAA5664E}"/>
              </a:ext>
            </a:extLst>
          </p:cNvPr>
          <p:cNvSpPr>
            <a:spLocks noGrp="1"/>
          </p:cNvSpPr>
          <p:nvPr>
            <p:ph type="dt" sz="half" idx="10"/>
          </p:nvPr>
        </p:nvSpPr>
        <p:spPr/>
        <p:txBody>
          <a:bodyPr/>
          <a:lstStyle/>
          <a:p>
            <a:fld id="{C6F5A2BD-DCFB-154F-982B-3A3B56038AB8}" type="datetimeFigureOut">
              <a:rPr lang="it-IT" smtClean="0"/>
              <a:t>23/03/2024</a:t>
            </a:fld>
            <a:endParaRPr lang="it-IT"/>
          </a:p>
        </p:txBody>
      </p:sp>
      <p:sp>
        <p:nvSpPr>
          <p:cNvPr id="7" name="Segnaposto numero diapositiva 6">
            <a:extLst>
              <a:ext uri="{FF2B5EF4-FFF2-40B4-BE49-F238E27FC236}">
                <a16:creationId xmlns:a16="http://schemas.microsoft.com/office/drawing/2014/main" id="{83A7F999-305A-17B0-82D0-FBA4600747FE}"/>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219194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BDA77D1-08A7-F2EC-396A-A25084D7C93F}"/>
              </a:ext>
            </a:extLst>
          </p:cNvPr>
          <p:cNvSpPr>
            <a:spLocks noGrp="1"/>
          </p:cNvSpPr>
          <p:nvPr>
            <p:ph type="title"/>
          </p:nvPr>
        </p:nvSpPr>
        <p:spPr>
          <a:xfrm>
            <a:off x="838200" y="1387011"/>
            <a:ext cx="10515600" cy="694095"/>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88D43B89-B150-2176-32BC-EEE93597B6A4}"/>
              </a:ext>
            </a:extLst>
          </p:cNvPr>
          <p:cNvSpPr>
            <a:spLocks noGrp="1"/>
          </p:cNvSpPr>
          <p:nvPr>
            <p:ph type="body" idx="1"/>
          </p:nvPr>
        </p:nvSpPr>
        <p:spPr>
          <a:xfrm>
            <a:off x="838200" y="2712377"/>
            <a:ext cx="10515600" cy="3464585"/>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7391954E-6CA7-C0F2-E9A8-8E2A74F35732}"/>
              </a:ext>
            </a:extLst>
          </p:cNvPr>
          <p:cNvSpPr>
            <a:spLocks noGrp="1"/>
          </p:cNvSpPr>
          <p:nvPr>
            <p:ph type="dt" sz="half" idx="2"/>
          </p:nvPr>
        </p:nvSpPr>
        <p:spPr>
          <a:xfrm>
            <a:off x="9317803" y="6492873"/>
            <a:ext cx="1136151" cy="365125"/>
          </a:xfrm>
          <a:prstGeom prst="rect">
            <a:avLst/>
          </a:prstGeom>
        </p:spPr>
        <p:txBody>
          <a:bodyPr vert="horz" lIns="91440" tIns="45720" rIns="91440" bIns="45720" rtlCol="0" anchor="ctr"/>
          <a:lstStyle>
            <a:lvl1pPr algn="l">
              <a:defRPr sz="1200">
                <a:solidFill>
                  <a:schemeClr val="bg1"/>
                </a:solidFill>
              </a:defRPr>
            </a:lvl1pPr>
          </a:lstStyle>
          <a:p>
            <a:fld id="{C6F5A2BD-DCFB-154F-982B-3A3B56038AB8}" type="datetimeFigureOut">
              <a:rPr lang="it-IT" smtClean="0"/>
              <a:pPr/>
              <a:t>23/03/2024</a:t>
            </a:fld>
            <a:endParaRPr lang="it-IT" dirty="0"/>
          </a:p>
        </p:txBody>
      </p:sp>
      <p:sp>
        <p:nvSpPr>
          <p:cNvPr id="6" name="Segnaposto numero diapositiva 5">
            <a:extLst>
              <a:ext uri="{FF2B5EF4-FFF2-40B4-BE49-F238E27FC236}">
                <a16:creationId xmlns:a16="http://schemas.microsoft.com/office/drawing/2014/main" id="{E10A1F32-0258-FF0D-E5B6-121250BF135A}"/>
              </a:ext>
            </a:extLst>
          </p:cNvPr>
          <p:cNvSpPr>
            <a:spLocks noGrp="1"/>
          </p:cNvSpPr>
          <p:nvPr>
            <p:ph type="sldNum" sz="quarter" idx="4"/>
          </p:nvPr>
        </p:nvSpPr>
        <p:spPr>
          <a:xfrm>
            <a:off x="10695398" y="6492874"/>
            <a:ext cx="658402" cy="365125"/>
          </a:xfrm>
          <a:prstGeom prst="rect">
            <a:avLst/>
          </a:prstGeom>
        </p:spPr>
        <p:txBody>
          <a:bodyPr vert="horz" lIns="91440" tIns="45720" rIns="91440" bIns="45720" rtlCol="0" anchor="ctr"/>
          <a:lstStyle>
            <a:lvl1pPr algn="r">
              <a:defRPr sz="1200">
                <a:solidFill>
                  <a:schemeClr val="bg1"/>
                </a:solidFill>
              </a:defRPr>
            </a:lvl1pPr>
          </a:lstStyle>
          <a:p>
            <a:fld id="{31593D90-BF89-C14B-AACA-48866CB15330}" type="slidenum">
              <a:rPr lang="it-IT" smtClean="0"/>
              <a:pPr/>
              <a:t>‹N›</a:t>
            </a:fld>
            <a:endParaRPr lang="it-IT" dirty="0"/>
          </a:p>
        </p:txBody>
      </p:sp>
    </p:spTree>
    <p:extLst>
      <p:ext uri="{BB962C8B-B14F-4D97-AF65-F5344CB8AC3E}">
        <p14:creationId xmlns:p14="http://schemas.microsoft.com/office/powerpoint/2010/main" val="95380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3483B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426C8202-A649-5D27-6525-CB6B7C5753E1}"/>
              </a:ext>
            </a:extLst>
          </p:cNvPr>
          <p:cNvSpPr>
            <a:spLocks noGrp="1"/>
          </p:cNvSpPr>
          <p:nvPr>
            <p:ph type="title"/>
          </p:nvPr>
        </p:nvSpPr>
        <p:spPr/>
        <p:txBody>
          <a:bodyPr/>
          <a:lstStyle/>
          <a:p>
            <a:r>
              <a:rPr lang="it-IT" dirty="0"/>
              <a:t>Pedagogia e alta sensibilità. Una nuova sfida per l’educazione</a:t>
            </a:r>
          </a:p>
        </p:txBody>
      </p:sp>
      <p:sp>
        <p:nvSpPr>
          <p:cNvPr id="11" name="Segnaposto testo 10">
            <a:extLst>
              <a:ext uri="{FF2B5EF4-FFF2-40B4-BE49-F238E27FC236}">
                <a16:creationId xmlns:a16="http://schemas.microsoft.com/office/drawing/2014/main" id="{D4AD136A-5A86-6528-830E-C96D004523B0}"/>
              </a:ext>
            </a:extLst>
          </p:cNvPr>
          <p:cNvSpPr>
            <a:spLocks noGrp="1"/>
          </p:cNvSpPr>
          <p:nvPr>
            <p:ph type="body" idx="1"/>
          </p:nvPr>
        </p:nvSpPr>
        <p:spPr/>
        <p:txBody>
          <a:bodyPr/>
          <a:lstStyle/>
          <a:p>
            <a:r>
              <a:rPr lang="it-IT" dirty="0"/>
              <a:t>Massimiliano </a:t>
            </a:r>
            <a:r>
              <a:rPr lang="it-IT" dirty="0" err="1"/>
              <a:t>Stramaglia</a:t>
            </a:r>
            <a:endParaRPr lang="it-IT" dirty="0"/>
          </a:p>
          <a:p>
            <a:r>
              <a:rPr lang="it-IT" dirty="0"/>
              <a:t>Professore Ordinario di Pedagogia generale e sociale</a:t>
            </a:r>
          </a:p>
          <a:p>
            <a:r>
              <a:rPr lang="it-IT" dirty="0"/>
              <a:t>Università di Macerata</a:t>
            </a:r>
          </a:p>
        </p:txBody>
      </p:sp>
    </p:spTree>
    <p:extLst>
      <p:ext uri="{BB962C8B-B14F-4D97-AF65-F5344CB8AC3E}">
        <p14:creationId xmlns:p14="http://schemas.microsoft.com/office/powerpoint/2010/main" val="379984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2C29E-A6DB-E9A0-C49D-0E4CC6028AA7}"/>
              </a:ext>
            </a:extLst>
          </p:cNvPr>
          <p:cNvSpPr>
            <a:spLocks noGrp="1"/>
          </p:cNvSpPr>
          <p:nvPr>
            <p:ph type="title"/>
          </p:nvPr>
        </p:nvSpPr>
        <p:spPr/>
        <p:txBody>
          <a:bodyPr>
            <a:normAutofit fontScale="90000"/>
          </a:bodyPr>
          <a:lstStyle/>
          <a:p>
            <a:r>
              <a:rPr lang="it-IT" dirty="0"/>
              <a:t>Bisogni specifici dei PAS</a:t>
            </a:r>
          </a:p>
        </p:txBody>
      </p:sp>
      <p:sp>
        <p:nvSpPr>
          <p:cNvPr id="3" name="Segnaposto contenuto 2">
            <a:extLst>
              <a:ext uri="{FF2B5EF4-FFF2-40B4-BE49-F238E27FC236}">
                <a16:creationId xmlns:a16="http://schemas.microsoft.com/office/drawing/2014/main" id="{BF15AF42-4E1C-21FB-B349-C63EC258FBCF}"/>
              </a:ext>
            </a:extLst>
          </p:cNvPr>
          <p:cNvSpPr>
            <a:spLocks noGrp="1"/>
          </p:cNvSpPr>
          <p:nvPr>
            <p:ph idx="1"/>
          </p:nvPr>
        </p:nvSpPr>
        <p:spPr>
          <a:xfrm>
            <a:off x="838200" y="2284113"/>
            <a:ext cx="10515600" cy="3464585"/>
          </a:xfrm>
        </p:spPr>
        <p:txBody>
          <a:bodyPr>
            <a:normAutofit fontScale="92500" lnSpcReduction="20000"/>
          </a:bodyPr>
          <a:lstStyle/>
          <a:p>
            <a:r>
              <a:rPr lang="it-IT" dirty="0"/>
              <a:t>Isolamento</a:t>
            </a:r>
          </a:p>
          <a:p>
            <a:r>
              <a:rPr lang="it-IT" dirty="0"/>
              <a:t>Distanziamento</a:t>
            </a:r>
          </a:p>
          <a:p>
            <a:r>
              <a:rPr lang="it-IT" dirty="0"/>
              <a:t>Rallentamento</a:t>
            </a:r>
          </a:p>
          <a:p>
            <a:r>
              <a:rPr lang="it-IT" dirty="0"/>
              <a:t>Focalizzazione sul compito e non su più compiti</a:t>
            </a:r>
          </a:p>
          <a:p>
            <a:r>
              <a:rPr lang="it-IT" dirty="0"/>
              <a:t>Controllo delle situazioni</a:t>
            </a:r>
          </a:p>
          <a:p>
            <a:r>
              <a:rPr lang="it-IT" dirty="0"/>
              <a:t>Investimento in relazioni in cui ci si può davvero permettere di essere sé stessi</a:t>
            </a:r>
          </a:p>
          <a:p>
            <a:r>
              <a:rPr lang="it-IT" dirty="0"/>
              <a:t>Frequentazione dei diversi ambienti sociali ma non intossicazione a causa di quelli</a:t>
            </a:r>
          </a:p>
        </p:txBody>
      </p:sp>
    </p:spTree>
    <p:extLst>
      <p:ext uri="{BB962C8B-B14F-4D97-AF65-F5344CB8AC3E}">
        <p14:creationId xmlns:p14="http://schemas.microsoft.com/office/powerpoint/2010/main" val="1610933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AA20C-B74E-3D44-3FD2-B5EF367756F0}"/>
              </a:ext>
            </a:extLst>
          </p:cNvPr>
          <p:cNvSpPr>
            <a:spLocks noGrp="1"/>
          </p:cNvSpPr>
          <p:nvPr>
            <p:ph type="title"/>
          </p:nvPr>
        </p:nvSpPr>
        <p:spPr>
          <a:xfrm>
            <a:off x="838200" y="1387011"/>
            <a:ext cx="10389243" cy="694095"/>
          </a:xfrm>
        </p:spPr>
        <p:txBody>
          <a:bodyPr>
            <a:normAutofit fontScale="90000"/>
          </a:bodyPr>
          <a:lstStyle/>
          <a:p>
            <a:r>
              <a:rPr lang="it-IT" dirty="0"/>
              <a:t>Il bambino e la bambina PAS: </a:t>
            </a:r>
            <a:br>
              <a:rPr lang="it-IT" dirty="0"/>
            </a:br>
            <a:r>
              <a:rPr lang="it-IT" dirty="0"/>
              <a:t>profilo di personalità</a:t>
            </a:r>
          </a:p>
        </p:txBody>
      </p:sp>
      <p:sp>
        <p:nvSpPr>
          <p:cNvPr id="3" name="Segnaposto contenuto 2">
            <a:extLst>
              <a:ext uri="{FF2B5EF4-FFF2-40B4-BE49-F238E27FC236}">
                <a16:creationId xmlns:a16="http://schemas.microsoft.com/office/drawing/2014/main" id="{2C76626F-B1EF-09B8-B3F5-B76B2F9A5F53}"/>
              </a:ext>
            </a:extLst>
          </p:cNvPr>
          <p:cNvSpPr>
            <a:spLocks noGrp="1"/>
          </p:cNvSpPr>
          <p:nvPr>
            <p:ph idx="1"/>
          </p:nvPr>
        </p:nvSpPr>
        <p:spPr>
          <a:xfrm>
            <a:off x="838200" y="2492458"/>
            <a:ext cx="10515600" cy="3464585"/>
          </a:xfrm>
        </p:spPr>
        <p:txBody>
          <a:bodyPr>
            <a:normAutofit fontScale="70000" lnSpcReduction="20000"/>
          </a:bodyPr>
          <a:lstStyle/>
          <a:p>
            <a:pPr algn="just"/>
            <a:r>
              <a:rPr lang="it-IT" dirty="0"/>
              <a:t>Spesso, non si sentono accolti dai loro genitori</a:t>
            </a:r>
          </a:p>
          <a:p>
            <a:pPr algn="just"/>
            <a:r>
              <a:rPr lang="it-IT" dirty="0"/>
              <a:t>A volte, sono chiusi; altre volte, «ostinati»; altre ancora, ipercinetici</a:t>
            </a:r>
          </a:p>
          <a:p>
            <a:pPr algn="just"/>
            <a:r>
              <a:rPr lang="it-IT" dirty="0"/>
              <a:t>Sembrano adulti e </a:t>
            </a:r>
            <a:r>
              <a:rPr lang="it-IT" i="1" dirty="0"/>
              <a:t>capiscono</a:t>
            </a:r>
            <a:r>
              <a:rPr lang="it-IT" dirty="0"/>
              <a:t> gli adulti come se lo fossero</a:t>
            </a:r>
          </a:p>
          <a:p>
            <a:pPr algn="just"/>
            <a:r>
              <a:rPr lang="it-IT" dirty="0"/>
              <a:t>Hanno un innato senso del dovere</a:t>
            </a:r>
          </a:p>
          <a:p>
            <a:pPr algn="just"/>
            <a:r>
              <a:rPr lang="it-IT" dirty="0"/>
              <a:t>Tendono a essere «letterali»</a:t>
            </a:r>
          </a:p>
          <a:p>
            <a:pPr algn="just"/>
            <a:r>
              <a:rPr lang="it-IT" dirty="0"/>
              <a:t>Sono molto creativi</a:t>
            </a:r>
          </a:p>
          <a:p>
            <a:pPr algn="just"/>
            <a:r>
              <a:rPr lang="it-IT" dirty="0"/>
              <a:t>Piangono con facilità, arrossiscono con facilità</a:t>
            </a:r>
          </a:p>
          <a:p>
            <a:pPr algn="just"/>
            <a:r>
              <a:rPr lang="it-IT" dirty="0"/>
              <a:t>Sono soggetti a cali di autostima</a:t>
            </a:r>
          </a:p>
          <a:p>
            <a:pPr algn="just"/>
            <a:r>
              <a:rPr lang="it-IT" dirty="0"/>
              <a:t>Alcuni sono «specializzati»; altri, sono «generalisti» (Aron)</a:t>
            </a:r>
          </a:p>
        </p:txBody>
      </p:sp>
    </p:spTree>
    <p:extLst>
      <p:ext uri="{BB962C8B-B14F-4D97-AF65-F5344CB8AC3E}">
        <p14:creationId xmlns:p14="http://schemas.microsoft.com/office/powerpoint/2010/main" val="548656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AA20C-B74E-3D44-3FD2-B5EF367756F0}"/>
              </a:ext>
            </a:extLst>
          </p:cNvPr>
          <p:cNvSpPr>
            <a:spLocks noGrp="1"/>
          </p:cNvSpPr>
          <p:nvPr>
            <p:ph type="title"/>
          </p:nvPr>
        </p:nvSpPr>
        <p:spPr>
          <a:xfrm>
            <a:off x="838200" y="1387011"/>
            <a:ext cx="10389243" cy="694095"/>
          </a:xfrm>
        </p:spPr>
        <p:txBody>
          <a:bodyPr>
            <a:normAutofit fontScale="90000"/>
          </a:bodyPr>
          <a:lstStyle/>
          <a:p>
            <a:r>
              <a:rPr lang="it-IT" dirty="0"/>
              <a:t>Il bambino e la bambina PAS: </a:t>
            </a:r>
            <a:br>
              <a:rPr lang="it-IT" dirty="0"/>
            </a:br>
            <a:r>
              <a:rPr lang="it-IT" dirty="0"/>
              <a:t>profilo di personalità</a:t>
            </a:r>
          </a:p>
        </p:txBody>
      </p:sp>
      <p:sp>
        <p:nvSpPr>
          <p:cNvPr id="3" name="Segnaposto contenuto 2">
            <a:extLst>
              <a:ext uri="{FF2B5EF4-FFF2-40B4-BE49-F238E27FC236}">
                <a16:creationId xmlns:a16="http://schemas.microsoft.com/office/drawing/2014/main" id="{2C76626F-B1EF-09B8-B3F5-B76B2F9A5F53}"/>
              </a:ext>
            </a:extLst>
          </p:cNvPr>
          <p:cNvSpPr>
            <a:spLocks noGrp="1"/>
          </p:cNvSpPr>
          <p:nvPr>
            <p:ph idx="1"/>
          </p:nvPr>
        </p:nvSpPr>
        <p:spPr>
          <a:xfrm>
            <a:off x="838200" y="2492458"/>
            <a:ext cx="10515600" cy="3464585"/>
          </a:xfrm>
        </p:spPr>
        <p:txBody>
          <a:bodyPr>
            <a:normAutofit fontScale="70000" lnSpcReduction="20000"/>
          </a:bodyPr>
          <a:lstStyle/>
          <a:p>
            <a:pPr algn="just"/>
            <a:r>
              <a:rPr lang="it-IT" dirty="0"/>
              <a:t>Si sentono spesso «fuori luogo» e «non percepiscono» il loro corpo</a:t>
            </a:r>
          </a:p>
          <a:p>
            <a:pPr algn="just"/>
            <a:r>
              <a:rPr lang="it-IT" dirty="0"/>
              <a:t>Sono molto sensibili alle parole, ai modi e ai gesti altrui</a:t>
            </a:r>
          </a:p>
          <a:p>
            <a:pPr algn="just"/>
            <a:r>
              <a:rPr lang="it-IT" dirty="0"/>
              <a:t>Hanno una bassissima soglia di tolleranza al dolore fisico</a:t>
            </a:r>
          </a:p>
          <a:p>
            <a:pPr algn="just"/>
            <a:r>
              <a:rPr lang="it-IT" dirty="0"/>
              <a:t>Hanno un’elevatissima soglia di tolleranza al dolore psichico</a:t>
            </a:r>
          </a:p>
          <a:p>
            <a:pPr algn="just"/>
            <a:r>
              <a:rPr lang="it-IT" dirty="0"/>
              <a:t>Somatizzano con estrema facilità e tendono alla ruminazione (pensiero a grappolo)</a:t>
            </a:r>
          </a:p>
          <a:p>
            <a:pPr algn="just"/>
            <a:r>
              <a:rPr lang="it-IT" dirty="0"/>
              <a:t>Sentono di «non avere la pelle» (metafora dell’acqua, </a:t>
            </a:r>
            <a:r>
              <a:rPr lang="it-IT" dirty="0" err="1"/>
              <a:t>Stramaglia</a:t>
            </a:r>
            <a:r>
              <a:rPr lang="it-IT" dirty="0"/>
              <a:t>)</a:t>
            </a:r>
          </a:p>
          <a:p>
            <a:pPr algn="just"/>
            <a:r>
              <a:rPr lang="it-IT" dirty="0"/>
              <a:t>Sono spesso bullizzati perché eccessivamente timidi o educati</a:t>
            </a:r>
          </a:p>
          <a:p>
            <a:pPr algn="just"/>
            <a:r>
              <a:rPr lang="it-IT" dirty="0"/>
              <a:t>Hanno una capacità di ricezione speciale</a:t>
            </a:r>
          </a:p>
        </p:txBody>
      </p:sp>
    </p:spTree>
    <p:extLst>
      <p:ext uri="{BB962C8B-B14F-4D97-AF65-F5344CB8AC3E}">
        <p14:creationId xmlns:p14="http://schemas.microsoft.com/office/powerpoint/2010/main" val="283962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AA20C-B74E-3D44-3FD2-B5EF367756F0}"/>
              </a:ext>
            </a:extLst>
          </p:cNvPr>
          <p:cNvSpPr>
            <a:spLocks noGrp="1"/>
          </p:cNvSpPr>
          <p:nvPr>
            <p:ph type="title"/>
          </p:nvPr>
        </p:nvSpPr>
        <p:spPr>
          <a:xfrm>
            <a:off x="838200" y="1387011"/>
            <a:ext cx="10389243" cy="694095"/>
          </a:xfrm>
        </p:spPr>
        <p:txBody>
          <a:bodyPr>
            <a:normAutofit fontScale="90000"/>
          </a:bodyPr>
          <a:lstStyle/>
          <a:p>
            <a:r>
              <a:rPr lang="it-IT" dirty="0"/>
              <a:t>Il bambino e la bambina PAS: </a:t>
            </a:r>
            <a:br>
              <a:rPr lang="it-IT" dirty="0"/>
            </a:br>
            <a:r>
              <a:rPr lang="it-IT" dirty="0"/>
              <a:t>profilo di personalità</a:t>
            </a:r>
          </a:p>
        </p:txBody>
      </p:sp>
      <p:sp>
        <p:nvSpPr>
          <p:cNvPr id="3" name="Segnaposto contenuto 2">
            <a:extLst>
              <a:ext uri="{FF2B5EF4-FFF2-40B4-BE49-F238E27FC236}">
                <a16:creationId xmlns:a16="http://schemas.microsoft.com/office/drawing/2014/main" id="{2C76626F-B1EF-09B8-B3F5-B76B2F9A5F53}"/>
              </a:ext>
            </a:extLst>
          </p:cNvPr>
          <p:cNvSpPr>
            <a:spLocks noGrp="1"/>
          </p:cNvSpPr>
          <p:nvPr>
            <p:ph idx="1"/>
          </p:nvPr>
        </p:nvSpPr>
        <p:spPr>
          <a:xfrm>
            <a:off x="838200" y="2492458"/>
            <a:ext cx="10515600" cy="3464585"/>
          </a:xfrm>
        </p:spPr>
        <p:txBody>
          <a:bodyPr>
            <a:normAutofit fontScale="70000" lnSpcReduction="20000"/>
          </a:bodyPr>
          <a:lstStyle/>
          <a:p>
            <a:pPr algn="just"/>
            <a:r>
              <a:rPr lang="it-IT" dirty="0"/>
              <a:t>Possono essere egocentrici e voler stare a tutti i costi al centro dell’attenzione (istrionismo)</a:t>
            </a:r>
          </a:p>
          <a:p>
            <a:pPr algn="just"/>
            <a:r>
              <a:rPr lang="it-IT" dirty="0"/>
              <a:t>Sono giustizialisti</a:t>
            </a:r>
          </a:p>
          <a:p>
            <a:pPr algn="just"/>
            <a:r>
              <a:rPr lang="it-IT" dirty="0"/>
              <a:t>Possono essere talmente affettuosi da apparire ingenui</a:t>
            </a:r>
            <a:endParaRPr lang="it-IT" sz="2400" dirty="0"/>
          </a:p>
          <a:p>
            <a:pPr algn="just"/>
            <a:r>
              <a:rPr lang="it-IT" dirty="0"/>
              <a:t>Si sentono in pericolo e minacciati senza alcuna ragione concreta</a:t>
            </a:r>
          </a:p>
          <a:p>
            <a:pPr algn="just"/>
            <a:r>
              <a:rPr lang="it-IT" dirty="0"/>
              <a:t>Tendono all’</a:t>
            </a:r>
            <a:r>
              <a:rPr lang="it-IT" dirty="0" err="1"/>
              <a:t>ipercontrollo</a:t>
            </a:r>
            <a:r>
              <a:rPr lang="it-IT" dirty="0"/>
              <a:t>, all’ipercriticismo e al perfezionismo</a:t>
            </a:r>
          </a:p>
          <a:p>
            <a:pPr algn="just"/>
            <a:r>
              <a:rPr lang="it-IT" dirty="0"/>
              <a:t>Possono avere interessi assorbenti</a:t>
            </a:r>
          </a:p>
          <a:p>
            <a:pPr algn="just"/>
            <a:r>
              <a:rPr lang="it-IT" dirty="0"/>
              <a:t>Possono essere accumulatori o collezionisti</a:t>
            </a:r>
          </a:p>
          <a:p>
            <a:pPr algn="just"/>
            <a:r>
              <a:rPr lang="it-IT" dirty="0"/>
              <a:t>Sono perseveranti negli interessi (come nell’autismo ad alto funzionamento)</a:t>
            </a:r>
          </a:p>
          <a:p>
            <a:pPr algn="just"/>
            <a:endParaRPr lang="it-IT" dirty="0"/>
          </a:p>
          <a:p>
            <a:pPr algn="just"/>
            <a:endParaRPr lang="it-IT" dirty="0"/>
          </a:p>
          <a:p>
            <a:pPr algn="just"/>
            <a:endParaRPr lang="it-IT" dirty="0"/>
          </a:p>
          <a:p>
            <a:endParaRPr lang="it-IT" dirty="0"/>
          </a:p>
          <a:p>
            <a:endParaRPr lang="it-IT" dirty="0"/>
          </a:p>
          <a:p>
            <a:endParaRPr lang="it-IT" dirty="0"/>
          </a:p>
        </p:txBody>
      </p:sp>
    </p:spTree>
    <p:extLst>
      <p:ext uri="{BB962C8B-B14F-4D97-AF65-F5344CB8AC3E}">
        <p14:creationId xmlns:p14="http://schemas.microsoft.com/office/powerpoint/2010/main" val="674051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AA20C-B74E-3D44-3FD2-B5EF367756F0}"/>
              </a:ext>
            </a:extLst>
          </p:cNvPr>
          <p:cNvSpPr>
            <a:spLocks noGrp="1"/>
          </p:cNvSpPr>
          <p:nvPr>
            <p:ph type="title"/>
          </p:nvPr>
        </p:nvSpPr>
        <p:spPr>
          <a:xfrm>
            <a:off x="838200" y="1387011"/>
            <a:ext cx="10389243" cy="694095"/>
          </a:xfrm>
        </p:spPr>
        <p:txBody>
          <a:bodyPr>
            <a:normAutofit fontScale="90000"/>
          </a:bodyPr>
          <a:lstStyle/>
          <a:p>
            <a:r>
              <a:rPr lang="it-IT" dirty="0"/>
              <a:t>Il bambino e la bambina PAS: </a:t>
            </a:r>
            <a:br>
              <a:rPr lang="it-IT" dirty="0"/>
            </a:br>
            <a:r>
              <a:rPr lang="it-IT" dirty="0"/>
              <a:t>profilo di personalità</a:t>
            </a:r>
          </a:p>
        </p:txBody>
      </p:sp>
      <p:sp>
        <p:nvSpPr>
          <p:cNvPr id="3" name="Segnaposto contenuto 2">
            <a:extLst>
              <a:ext uri="{FF2B5EF4-FFF2-40B4-BE49-F238E27FC236}">
                <a16:creationId xmlns:a16="http://schemas.microsoft.com/office/drawing/2014/main" id="{2C76626F-B1EF-09B8-B3F5-B76B2F9A5F53}"/>
              </a:ext>
            </a:extLst>
          </p:cNvPr>
          <p:cNvSpPr>
            <a:spLocks noGrp="1"/>
          </p:cNvSpPr>
          <p:nvPr>
            <p:ph idx="1"/>
          </p:nvPr>
        </p:nvSpPr>
        <p:spPr>
          <a:xfrm>
            <a:off x="838200" y="2492458"/>
            <a:ext cx="10515600" cy="3464585"/>
          </a:xfrm>
        </p:spPr>
        <p:txBody>
          <a:bodyPr>
            <a:normAutofit fontScale="77500" lnSpcReduction="20000"/>
          </a:bodyPr>
          <a:lstStyle/>
          <a:p>
            <a:pPr algn="just"/>
            <a:r>
              <a:rPr lang="it-IT" dirty="0"/>
              <a:t>Possono «</a:t>
            </a:r>
            <a:r>
              <a:rPr lang="it-IT" dirty="0" err="1"/>
              <a:t>pre</a:t>
            </a:r>
            <a:r>
              <a:rPr lang="it-IT" dirty="0"/>
              <a:t>-vedere» o «</a:t>
            </a:r>
            <a:r>
              <a:rPr lang="it-IT" dirty="0" err="1"/>
              <a:t>pre</a:t>
            </a:r>
            <a:r>
              <a:rPr lang="it-IT" dirty="0"/>
              <a:t>-sentire» (Aron) (metafora dell’acqua, </a:t>
            </a:r>
            <a:r>
              <a:rPr lang="it-IT" dirty="0" err="1"/>
              <a:t>Stramaglia</a:t>
            </a:r>
            <a:r>
              <a:rPr lang="it-IT" dirty="0"/>
              <a:t>)</a:t>
            </a:r>
          </a:p>
          <a:p>
            <a:pPr algn="just"/>
            <a:r>
              <a:rPr lang="it-IT" dirty="0"/>
              <a:t>Possono essere «rigidi» nell’interpretazione dei fatti</a:t>
            </a:r>
          </a:p>
          <a:p>
            <a:pPr algn="just"/>
            <a:r>
              <a:rPr lang="it-IT" dirty="0"/>
              <a:t>Possono provare disagio di fronte a suoni, odori, colori, materiali, gusti molto intensi</a:t>
            </a:r>
          </a:p>
          <a:p>
            <a:pPr algn="just"/>
            <a:r>
              <a:rPr lang="it-IT" dirty="0"/>
              <a:t>È </a:t>
            </a:r>
            <a:r>
              <a:rPr lang="it-IT" i="1" dirty="0"/>
              <a:t>possibile la coesistenza di più tratti genetici</a:t>
            </a:r>
            <a:r>
              <a:rPr lang="it-IT" dirty="0"/>
              <a:t> in un solo bambino: essi possono coesistere ed essere addirittura di difficile rilevazione. Ad esempio, alcune PAS soffrono di ADHD (Sindrome da Deficit di Attenzione e Iperattività), altre no; alcune PAS sono anche autistiche, altre no; alcune PAS sono cognitivamente </a:t>
            </a:r>
            <a:r>
              <a:rPr lang="it-IT" dirty="0" err="1"/>
              <a:t>plusdotate</a:t>
            </a:r>
            <a:r>
              <a:rPr lang="it-IT" dirty="0"/>
              <a:t>, altre no; alcune PAS soffrono di DOC, altre no</a:t>
            </a:r>
          </a:p>
          <a:p>
            <a:endParaRPr lang="it-IT" dirty="0"/>
          </a:p>
          <a:p>
            <a:endParaRPr lang="it-IT" dirty="0"/>
          </a:p>
        </p:txBody>
      </p:sp>
    </p:spTree>
    <p:extLst>
      <p:ext uri="{BB962C8B-B14F-4D97-AF65-F5344CB8AC3E}">
        <p14:creationId xmlns:p14="http://schemas.microsoft.com/office/powerpoint/2010/main" val="122597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8B036-2291-423D-3676-CA31FB2E95D6}"/>
              </a:ext>
            </a:extLst>
          </p:cNvPr>
          <p:cNvSpPr>
            <a:spLocks noGrp="1"/>
          </p:cNvSpPr>
          <p:nvPr>
            <p:ph type="title"/>
          </p:nvPr>
        </p:nvSpPr>
        <p:spPr>
          <a:xfrm>
            <a:off x="838200" y="480565"/>
            <a:ext cx="10515600" cy="1757333"/>
          </a:xfrm>
        </p:spPr>
        <p:txBody>
          <a:bodyPr>
            <a:normAutofit fontScale="90000"/>
          </a:bodyPr>
          <a:lstStyle/>
          <a:p>
            <a:r>
              <a:rPr lang="it-IT" dirty="0"/>
              <a:t>I «tempi» e gli «spazi» più o meno lunghi e ampi dei bambini e delle bambine PAS</a:t>
            </a:r>
          </a:p>
        </p:txBody>
      </p:sp>
      <p:sp>
        <p:nvSpPr>
          <p:cNvPr id="3" name="Segnaposto contenuto 2">
            <a:extLst>
              <a:ext uri="{FF2B5EF4-FFF2-40B4-BE49-F238E27FC236}">
                <a16:creationId xmlns:a16="http://schemas.microsoft.com/office/drawing/2014/main" id="{27C9A406-524B-C788-01DB-F0B3C1AD3B9D}"/>
              </a:ext>
            </a:extLst>
          </p:cNvPr>
          <p:cNvSpPr>
            <a:spLocks noGrp="1"/>
          </p:cNvSpPr>
          <p:nvPr>
            <p:ph idx="1"/>
          </p:nvPr>
        </p:nvSpPr>
        <p:spPr>
          <a:xfrm>
            <a:off x="838200" y="2237898"/>
            <a:ext cx="7171481" cy="3464585"/>
          </a:xfrm>
        </p:spPr>
        <p:txBody>
          <a:bodyPr>
            <a:normAutofit fontScale="70000" lnSpcReduction="20000"/>
          </a:bodyPr>
          <a:lstStyle/>
          <a:p>
            <a:pPr algn="just"/>
            <a:r>
              <a:rPr lang="it-IT" dirty="0"/>
              <a:t>Socializzazione: Questi bambini hanno bisogno di prendersi un po’ di tempo in più, rispetto a quelli </a:t>
            </a:r>
            <a:r>
              <a:rPr lang="it-IT" dirty="0" err="1"/>
              <a:t>normosensibili</a:t>
            </a:r>
            <a:r>
              <a:rPr lang="it-IT" dirty="0"/>
              <a:t>, per approcciare il nuovo: dapprima osservano attentamente cosa avviene nell’ambito di un contesto sociale, poi, con tempi distesi, scelgono se entrare in relazione con gli altri o se appartarsi. </a:t>
            </a:r>
          </a:p>
          <a:p>
            <a:pPr algn="just"/>
            <a:r>
              <a:rPr lang="it-IT" dirty="0"/>
              <a:t>Gli ambienti molto rumorosi, affollati, in cui la distanza fisica è per forza di cose ridotta possono rappresentare per questi bambini delle fonti di </a:t>
            </a:r>
            <a:r>
              <a:rPr lang="it-IT" dirty="0" err="1"/>
              <a:t>sovrastimolazione</a:t>
            </a:r>
            <a:r>
              <a:rPr lang="it-IT" dirty="0"/>
              <a:t> tali da indurre alla fuga o all’osservazione distale.</a:t>
            </a:r>
          </a:p>
          <a:p>
            <a:endParaRPr lang="it-IT" dirty="0"/>
          </a:p>
        </p:txBody>
      </p:sp>
      <p:pic>
        <p:nvPicPr>
          <p:cNvPr id="4" name="Picture 2" descr="aula scolastica con lim - Cerca con Google | Architettura scolastica ...">
            <a:extLst>
              <a:ext uri="{FF2B5EF4-FFF2-40B4-BE49-F238E27FC236}">
                <a16:creationId xmlns:a16="http://schemas.microsoft.com/office/drawing/2014/main" id="{860BD3F2-08DC-CCCC-4F2D-DBF5A7BB2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280" y="2739210"/>
            <a:ext cx="3282611" cy="246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262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06C921-9C59-CCD3-D5AF-4587ADD4BF30}"/>
              </a:ext>
            </a:extLst>
          </p:cNvPr>
          <p:cNvSpPr>
            <a:spLocks noGrp="1"/>
          </p:cNvSpPr>
          <p:nvPr>
            <p:ph type="title"/>
          </p:nvPr>
        </p:nvSpPr>
        <p:spPr>
          <a:xfrm>
            <a:off x="838200" y="785376"/>
            <a:ext cx="10515600" cy="694095"/>
          </a:xfrm>
        </p:spPr>
        <p:txBody>
          <a:bodyPr>
            <a:normAutofit fontScale="90000"/>
          </a:bodyPr>
          <a:lstStyle/>
          <a:p>
            <a:r>
              <a:rPr lang="it-IT" dirty="0"/>
              <a:t>I bambini «distratti»</a:t>
            </a:r>
          </a:p>
        </p:txBody>
      </p:sp>
      <p:sp>
        <p:nvSpPr>
          <p:cNvPr id="3" name="Segnaposto contenuto 2">
            <a:extLst>
              <a:ext uri="{FF2B5EF4-FFF2-40B4-BE49-F238E27FC236}">
                <a16:creationId xmlns:a16="http://schemas.microsoft.com/office/drawing/2014/main" id="{27B27808-92FA-E305-2900-E21DDCD2940E}"/>
              </a:ext>
            </a:extLst>
          </p:cNvPr>
          <p:cNvSpPr>
            <a:spLocks noGrp="1"/>
          </p:cNvSpPr>
          <p:nvPr>
            <p:ph idx="1"/>
          </p:nvPr>
        </p:nvSpPr>
        <p:spPr>
          <a:xfrm>
            <a:off x="838200" y="1469986"/>
            <a:ext cx="7229354" cy="4872942"/>
          </a:xfrm>
        </p:spPr>
        <p:txBody>
          <a:bodyPr>
            <a:normAutofit fontScale="85000" lnSpcReduction="10000"/>
          </a:bodyPr>
          <a:lstStyle/>
          <a:p>
            <a:pPr algn="just"/>
            <a:r>
              <a:rPr lang="it-IT" sz="1800" dirty="0"/>
              <a:t>Uno stato di ansia protratto non si manifesta in maniera lineare, ma procedi per “picchi” e “cali”: l’</a:t>
            </a:r>
            <a:r>
              <a:rPr lang="it-IT" sz="1800" b="1" dirty="0"/>
              <a:t>attivazione basale </a:t>
            </a:r>
            <a:r>
              <a:rPr lang="it-IT" sz="1800" dirty="0"/>
              <a:t>segue un movimento a zig zag, perciò l’ansia di base sale e scende a seconda degli stimoli che incontriamo nell’ambiente e, soprattutto, della nostra interpretazione di questi stimoli. Ciò significa che, per un soggetto Altamente Sensibile, questi stimoli saranno attivanti in maniera esponenziale, dacché il sostrato sul quale agiscono è di per sé molto ricettivo. Da qui, si immaginino dei picchi di ansia altissimi che, come insegna la statistica, a un certo punto scendono con la stessa energia con la quale sono stati prodotti: bruscamente, con cadute in basso associabili a sintomi di stanchezza, spossatezza, sfinimento, esaurimento delle forze psichiche.</a:t>
            </a:r>
          </a:p>
          <a:p>
            <a:pPr algn="just"/>
            <a:r>
              <a:rPr lang="it-IT" sz="1800" dirty="0"/>
              <a:t>Ecco la stanchezza che, di tanto in tanto, prende il sopravvento sull’esistenza di Bambini e Adulti Altamente Sensibili: una stanchezza non usuale, ma drammatica, profonda, che deriva da sforzi compiuti </a:t>
            </a:r>
            <a:r>
              <a:rPr lang="it-IT" sz="1800" i="1" dirty="0"/>
              <a:t>nonostante la volontà</a:t>
            </a:r>
            <a:r>
              <a:rPr lang="it-IT" sz="1800" dirty="0"/>
              <a:t> dei soggetti e che necessita di un riposo a tutto campo, di un’astensione totale dalle attività consuete – magari al buio, senza luci e rumori, da soli, sdraiati comodamente, per ore o – nel caso degli adulti – per una giornata intera. </a:t>
            </a:r>
          </a:p>
          <a:p>
            <a:endParaRPr lang="it-IT" sz="1800" dirty="0"/>
          </a:p>
          <a:p>
            <a:endParaRPr lang="it-IT" sz="1800" dirty="0"/>
          </a:p>
        </p:txBody>
      </p:sp>
      <p:pic>
        <p:nvPicPr>
          <p:cNvPr id="4" name="Picture 2" descr="Il bambino che si sente stanco">
            <a:extLst>
              <a:ext uri="{FF2B5EF4-FFF2-40B4-BE49-F238E27FC236}">
                <a16:creationId xmlns:a16="http://schemas.microsoft.com/office/drawing/2014/main" id="{CF196F28-8503-A9AB-EA3E-238CC6CF8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992" y="3856781"/>
            <a:ext cx="3107133" cy="2331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isultato immagine per montagne russe">
            <a:extLst>
              <a:ext uri="{FF2B5EF4-FFF2-40B4-BE49-F238E27FC236}">
                <a16:creationId xmlns:a16="http://schemas.microsoft.com/office/drawing/2014/main" id="{61A4FAFB-A999-17BA-2E27-8DED3AE33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992" y="1469986"/>
            <a:ext cx="3107133" cy="2264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ono Irregular, zig, zag, linea de en Graphicsbay abstract Icons">
            <a:extLst>
              <a:ext uri="{FF2B5EF4-FFF2-40B4-BE49-F238E27FC236}">
                <a16:creationId xmlns:a16="http://schemas.microsoft.com/office/drawing/2014/main" id="{480612CD-4738-DE95-54BE-D34B7C961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483" y="2183051"/>
            <a:ext cx="2739748" cy="273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35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36C63B-9527-5BD9-4664-BD8710AE6F72}"/>
              </a:ext>
            </a:extLst>
          </p:cNvPr>
          <p:cNvSpPr>
            <a:spLocks noGrp="1"/>
          </p:cNvSpPr>
          <p:nvPr>
            <p:ph type="title"/>
          </p:nvPr>
        </p:nvSpPr>
        <p:spPr/>
        <p:txBody>
          <a:bodyPr>
            <a:normAutofit fontScale="90000"/>
          </a:bodyPr>
          <a:lstStyle/>
          <a:p>
            <a:r>
              <a:rPr lang="it-IT" dirty="0"/>
              <a:t>L’educazione a misura del bambino altamente sensibile</a:t>
            </a:r>
          </a:p>
        </p:txBody>
      </p:sp>
      <p:sp>
        <p:nvSpPr>
          <p:cNvPr id="3" name="Segnaposto contenuto 2">
            <a:extLst>
              <a:ext uri="{FF2B5EF4-FFF2-40B4-BE49-F238E27FC236}">
                <a16:creationId xmlns:a16="http://schemas.microsoft.com/office/drawing/2014/main" id="{5F810B99-AF10-46CB-B0D6-E16E916ECEB1}"/>
              </a:ext>
            </a:extLst>
          </p:cNvPr>
          <p:cNvSpPr>
            <a:spLocks noGrp="1"/>
          </p:cNvSpPr>
          <p:nvPr>
            <p:ph idx="1"/>
          </p:nvPr>
        </p:nvSpPr>
        <p:spPr>
          <a:xfrm>
            <a:off x="838200" y="2349661"/>
            <a:ext cx="10515600" cy="3896749"/>
          </a:xfrm>
        </p:spPr>
        <p:txBody>
          <a:bodyPr>
            <a:normAutofit fontScale="55000" lnSpcReduction="20000"/>
          </a:bodyPr>
          <a:lstStyle/>
          <a:p>
            <a:pPr algn="just"/>
            <a:r>
              <a:rPr lang="it-IT" dirty="0"/>
              <a:t>La valutazione del profitto, per questi bambini, è sempre un fatto </a:t>
            </a:r>
            <a:r>
              <a:rPr lang="it-IT" i="1" dirty="0"/>
              <a:t>personale </a:t>
            </a:r>
            <a:r>
              <a:rPr lang="it-IT" dirty="0"/>
              <a:t>(personalizzazione e, possibilmente, apprendimento senza errori).</a:t>
            </a:r>
          </a:p>
          <a:p>
            <a:pPr algn="just"/>
            <a:r>
              <a:rPr lang="it-IT" dirty="0"/>
              <a:t>L’ambiente di apprendimento è per loro un elemento fondamentale, che non resta sullo sfondo: un clima educativo sfavorevole (docenti poco empatici, presenza di bullismo in classe, situazioni familiari complesse) incide moltissimo sul modo in cui questi bambini apprendono.</a:t>
            </a:r>
          </a:p>
          <a:p>
            <a:pPr algn="just"/>
            <a:r>
              <a:rPr lang="it-IT" dirty="0"/>
              <a:t>Questi bambini hanno un bisogno continuativo di essere </a:t>
            </a:r>
            <a:r>
              <a:rPr lang="it-IT" i="1" dirty="0"/>
              <a:t>confermati</a:t>
            </a:r>
            <a:r>
              <a:rPr lang="it-IT" dirty="0"/>
              <a:t> (con sorrisi, parole accoglienti, buona educazione), anche quando le conferme sembrano “troppe”.</a:t>
            </a:r>
          </a:p>
          <a:p>
            <a:pPr algn="just"/>
            <a:r>
              <a:rPr lang="it-IT" dirty="0"/>
              <a:t>Non imparano granché di teorico se il teorico non passa attraverso il pratico (</a:t>
            </a:r>
            <a:r>
              <a:rPr lang="it-IT" i="1" dirty="0"/>
              <a:t>learning by </a:t>
            </a:r>
            <a:r>
              <a:rPr lang="it-IT" i="1" dirty="0" err="1"/>
              <a:t>doing</a:t>
            </a:r>
            <a:r>
              <a:rPr lang="it-IT" dirty="0"/>
              <a:t>).</a:t>
            </a:r>
          </a:p>
          <a:p>
            <a:pPr algn="just"/>
            <a:r>
              <a:rPr lang="it-IT" dirty="0"/>
              <a:t>Non lavorano bene in gruppo, perché il gruppo è percepito come confusivo e crea un disordine interiore che prevale sulla capacità di concentrazione.</a:t>
            </a:r>
          </a:p>
          <a:p>
            <a:pPr algn="just"/>
            <a:r>
              <a:rPr lang="it-IT" dirty="0"/>
              <a:t>Non socializzano con i compagni di classe, ma tendono a scegliere pochissimi intimi piuttosto che investire in rapporti superficiali. </a:t>
            </a:r>
          </a:p>
          <a:p>
            <a:pPr algn="just"/>
            <a:r>
              <a:rPr lang="it-IT" dirty="0"/>
              <a:t>Si sono sentiti abbandonati sin da quando sono nati e hanno bisogno di modelli significativi e affettivamente connotati in misura maggiore rispetto ai loro coetanei.</a:t>
            </a:r>
          </a:p>
        </p:txBody>
      </p:sp>
    </p:spTree>
    <p:extLst>
      <p:ext uri="{BB962C8B-B14F-4D97-AF65-F5344CB8AC3E}">
        <p14:creationId xmlns:p14="http://schemas.microsoft.com/office/powerpoint/2010/main" val="2000890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DDAA42-7901-EE57-BC03-39C3790D03AA}"/>
              </a:ext>
            </a:extLst>
          </p:cNvPr>
          <p:cNvSpPr>
            <a:spLocks noGrp="1"/>
          </p:cNvSpPr>
          <p:nvPr>
            <p:ph type="title"/>
          </p:nvPr>
        </p:nvSpPr>
        <p:spPr>
          <a:xfrm>
            <a:off x="838200" y="1248115"/>
            <a:ext cx="10515600" cy="694095"/>
          </a:xfrm>
        </p:spPr>
        <p:txBody>
          <a:bodyPr>
            <a:normAutofit fontScale="90000"/>
          </a:bodyPr>
          <a:lstStyle/>
          <a:p>
            <a:r>
              <a:rPr lang="it-IT" dirty="0"/>
              <a:t>L’educazione a misura del </a:t>
            </a:r>
            <a:br>
              <a:rPr lang="it-IT" dirty="0"/>
            </a:br>
            <a:r>
              <a:rPr lang="it-IT" dirty="0"/>
              <a:t>bambino altamente sensibile</a:t>
            </a:r>
          </a:p>
        </p:txBody>
      </p:sp>
      <p:sp>
        <p:nvSpPr>
          <p:cNvPr id="3" name="Segnaposto contenuto 2">
            <a:extLst>
              <a:ext uri="{FF2B5EF4-FFF2-40B4-BE49-F238E27FC236}">
                <a16:creationId xmlns:a16="http://schemas.microsoft.com/office/drawing/2014/main" id="{DDABAC65-D54F-1419-F045-63142C8FDD8E}"/>
              </a:ext>
            </a:extLst>
          </p:cNvPr>
          <p:cNvSpPr>
            <a:spLocks noGrp="1"/>
          </p:cNvSpPr>
          <p:nvPr>
            <p:ph idx="1"/>
          </p:nvPr>
        </p:nvSpPr>
        <p:spPr>
          <a:xfrm>
            <a:off x="838200" y="2576436"/>
            <a:ext cx="5481577" cy="3464585"/>
          </a:xfrm>
        </p:spPr>
        <p:txBody>
          <a:bodyPr>
            <a:normAutofit fontScale="70000" lnSpcReduction="20000"/>
          </a:bodyPr>
          <a:lstStyle/>
          <a:p>
            <a:pPr algn="just"/>
            <a:r>
              <a:rPr lang="it-IT" i="1" dirty="0"/>
              <a:t>Outdoor </a:t>
            </a:r>
            <a:r>
              <a:rPr lang="it-IT" i="1" dirty="0" err="1"/>
              <a:t>education</a:t>
            </a:r>
            <a:r>
              <a:rPr lang="it-IT" i="1" dirty="0"/>
              <a:t>.</a:t>
            </a:r>
            <a:endParaRPr lang="it-IT" dirty="0"/>
          </a:p>
          <a:p>
            <a:pPr algn="just"/>
            <a:r>
              <a:rPr lang="it-IT" dirty="0"/>
              <a:t>Pedagogia </a:t>
            </a:r>
            <a:r>
              <a:rPr lang="it-IT" i="1" dirty="0"/>
              <a:t>nel</a:t>
            </a:r>
            <a:r>
              <a:rPr lang="it-IT" dirty="0"/>
              <a:t> bosco, quella degli </a:t>
            </a:r>
            <a:r>
              <a:rPr lang="it-IT" dirty="0" err="1"/>
              <a:t>agrinido</a:t>
            </a:r>
            <a:r>
              <a:rPr lang="it-IT" dirty="0"/>
              <a:t> e delle fattorie didattiche.</a:t>
            </a:r>
          </a:p>
          <a:p>
            <a:pPr algn="just"/>
            <a:r>
              <a:rPr lang="it-IT" dirty="0"/>
              <a:t>Educazione alla territorialità, intesa come impegno a promuovere e a rispettare le </a:t>
            </a:r>
            <a:r>
              <a:rPr lang="it-IT"/>
              <a:t>risorse ambientali.</a:t>
            </a:r>
            <a:endParaRPr lang="it-IT" dirty="0"/>
          </a:p>
          <a:p>
            <a:pPr algn="just"/>
            <a:r>
              <a:rPr lang="it-IT" dirty="0"/>
              <a:t>Educazione alla pace e al rispetto come ricerca di armonia con sé stessi e con il pianeta. </a:t>
            </a:r>
          </a:p>
          <a:p>
            <a:endParaRPr lang="it-IT" dirty="0"/>
          </a:p>
        </p:txBody>
      </p:sp>
      <p:pic>
        <p:nvPicPr>
          <p:cNvPr id="4" name="Picture 2" descr="Il bosco, risorsa da valorizzare – Gardapost">
            <a:extLst>
              <a:ext uri="{FF2B5EF4-FFF2-40B4-BE49-F238E27FC236}">
                <a16:creationId xmlns:a16="http://schemas.microsoft.com/office/drawing/2014/main" id="{BCEDDEE3-F1AA-083D-17FD-72B41325B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513" y="2459621"/>
            <a:ext cx="537209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3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A23D4769-C1F5-903C-821B-C7302A392925}"/>
              </a:ext>
            </a:extLst>
          </p:cNvPr>
          <p:cNvSpPr>
            <a:spLocks noGrp="1"/>
          </p:cNvSpPr>
          <p:nvPr>
            <p:ph type="subTitle" idx="1"/>
          </p:nvPr>
        </p:nvSpPr>
        <p:spPr>
          <a:xfrm>
            <a:off x="6563252" y="1429045"/>
            <a:ext cx="4737847" cy="3999910"/>
          </a:xfrm>
        </p:spPr>
        <p:txBody>
          <a:bodyPr>
            <a:normAutofit fontScale="85000" lnSpcReduction="20000"/>
          </a:bodyPr>
          <a:lstStyle/>
          <a:p>
            <a:pPr algn="l"/>
            <a:r>
              <a:rPr lang="it-IT" sz="2400" b="1" dirty="0"/>
              <a:t>Emisferi cerebrali</a:t>
            </a:r>
            <a:r>
              <a:rPr lang="it-IT" sz="2400" dirty="0"/>
              <a:t>:</a:t>
            </a:r>
            <a:br>
              <a:rPr lang="it-IT" sz="2400" dirty="0"/>
            </a:br>
            <a:endParaRPr lang="it-IT" dirty="0"/>
          </a:p>
          <a:p>
            <a:pPr marL="342900" indent="-342900" algn="l">
              <a:buFont typeface="Arial" panose="020B0604020202020204" pitchFamily="34" charset="0"/>
              <a:buChar char="•"/>
            </a:pPr>
            <a:r>
              <a:rPr lang="it-IT" sz="2400" b="1" dirty="0"/>
              <a:t>Destro</a:t>
            </a:r>
            <a:r>
              <a:rPr lang="it-IT" sz="2400" dirty="0"/>
              <a:t>: </a:t>
            </a:r>
            <a:r>
              <a:rPr lang="it-IT" sz="2400" u="sng" dirty="0"/>
              <a:t>Emozioni</a:t>
            </a:r>
            <a:r>
              <a:rPr lang="it-IT" sz="2400" dirty="0"/>
              <a:t> </a:t>
            </a:r>
            <a:br>
              <a:rPr lang="it-IT" sz="2400" dirty="0"/>
            </a:br>
            <a:r>
              <a:rPr lang="it-IT" sz="2400" dirty="0"/>
              <a:t>(spazialità) – Intuito, Istinto, Creatività, Ricettività, Empatia;</a:t>
            </a:r>
            <a:endParaRPr lang="it-IT" dirty="0"/>
          </a:p>
          <a:p>
            <a:pPr marL="342900" indent="-342900" algn="l">
              <a:buFont typeface="Arial" panose="020B0604020202020204" pitchFamily="34" charset="0"/>
              <a:buChar char="•"/>
            </a:pPr>
            <a:r>
              <a:rPr lang="it-IT" sz="2400" b="1" dirty="0"/>
              <a:t>Sinistro</a:t>
            </a:r>
            <a:r>
              <a:rPr lang="it-IT" sz="2400" dirty="0"/>
              <a:t>: </a:t>
            </a:r>
            <a:r>
              <a:rPr lang="it-IT" sz="2400" u="sng" dirty="0"/>
              <a:t>Cognizioni</a:t>
            </a:r>
            <a:r>
              <a:rPr lang="it-IT" sz="2400" dirty="0"/>
              <a:t/>
            </a:r>
            <a:br>
              <a:rPr lang="it-IT" sz="2400" dirty="0"/>
            </a:br>
            <a:r>
              <a:rPr lang="it-IT" sz="2400" dirty="0"/>
              <a:t>(temporalità) – Linguaggio, Logica, Raziocinio, Calcolo, Soluzione dei problemi;</a:t>
            </a:r>
            <a:br>
              <a:rPr lang="it-IT" sz="2400" dirty="0"/>
            </a:br>
            <a:endParaRPr lang="it-IT" sz="2400" dirty="0"/>
          </a:p>
          <a:p>
            <a:pPr marL="342900" indent="-342900" algn="l">
              <a:buFont typeface="Arial" panose="020B0604020202020204" pitchFamily="34" charset="0"/>
              <a:buChar char="•"/>
            </a:pPr>
            <a:r>
              <a:rPr lang="it-IT" sz="2400" b="1" dirty="0"/>
              <a:t>Neuroplasticità</a:t>
            </a:r>
            <a:r>
              <a:rPr lang="it-IT" sz="2400" dirty="0"/>
              <a:t>: il cervello è plastico e si modifica a seconda degli stimoli ambientali.</a:t>
            </a:r>
            <a:endParaRPr lang="it-IT" dirty="0"/>
          </a:p>
        </p:txBody>
      </p:sp>
      <p:pic>
        <p:nvPicPr>
          <p:cNvPr id="2" name="Picture 2" descr="L’encefalo">
            <a:extLst>
              <a:ext uri="{FF2B5EF4-FFF2-40B4-BE49-F238E27FC236}">
                <a16:creationId xmlns:a16="http://schemas.microsoft.com/office/drawing/2014/main" id="{4ECE84C0-0CAA-A4C6-9F1F-B6600291D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882" y="1544638"/>
            <a:ext cx="394786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08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2C79B70-D801-7A14-BDDA-7AB8C35085A1}"/>
              </a:ext>
            </a:extLst>
          </p:cNvPr>
          <p:cNvSpPr>
            <a:spLocks noGrp="1"/>
          </p:cNvSpPr>
          <p:nvPr>
            <p:ph type="title"/>
          </p:nvPr>
        </p:nvSpPr>
        <p:spPr>
          <a:xfrm>
            <a:off x="838200" y="1015068"/>
            <a:ext cx="10515600" cy="1023458"/>
          </a:xfrm>
        </p:spPr>
        <p:txBody>
          <a:bodyPr>
            <a:noAutofit/>
          </a:bodyPr>
          <a:lstStyle/>
          <a:p>
            <a:pPr algn="just"/>
            <a:r>
              <a:rPr lang="it-IT" sz="1800" dirty="0"/>
              <a:t>Elaine Aron (ricercatrice in Psicologia) e suo marito Arthur Aron (neuropsicologo, a partire danni ‘90 del 900): dall’</a:t>
            </a:r>
            <a:r>
              <a:rPr lang="it-IT" sz="1800" b="1" dirty="0"/>
              <a:t>alta reattività </a:t>
            </a:r>
            <a:r>
              <a:rPr lang="it-IT" sz="1800" dirty="0"/>
              <a:t>all’</a:t>
            </a:r>
            <a:r>
              <a:rPr lang="it-IT" sz="1800" b="1" dirty="0"/>
              <a:t>alta sensibilità agli stimoli sensoriali</a:t>
            </a:r>
            <a:endParaRPr lang="it-IT" sz="1800" dirty="0"/>
          </a:p>
        </p:txBody>
      </p:sp>
      <p:sp>
        <p:nvSpPr>
          <p:cNvPr id="5" name="Segnaposto contenuto 4">
            <a:extLst>
              <a:ext uri="{FF2B5EF4-FFF2-40B4-BE49-F238E27FC236}">
                <a16:creationId xmlns:a16="http://schemas.microsoft.com/office/drawing/2014/main" id="{D78376B0-F35E-E64D-2F3E-BDCF0AB4F38D}"/>
              </a:ext>
            </a:extLst>
          </p:cNvPr>
          <p:cNvSpPr>
            <a:spLocks noGrp="1"/>
          </p:cNvSpPr>
          <p:nvPr>
            <p:ph idx="1"/>
          </p:nvPr>
        </p:nvSpPr>
        <p:spPr>
          <a:xfrm>
            <a:off x="838200" y="2038526"/>
            <a:ext cx="8023412" cy="3758268"/>
          </a:xfrm>
        </p:spPr>
        <p:txBody>
          <a:bodyPr>
            <a:normAutofit fontScale="92500" lnSpcReduction="10000"/>
          </a:bodyPr>
          <a:lstStyle/>
          <a:p>
            <a:pPr algn="just"/>
            <a:r>
              <a:rPr lang="it-IT" sz="1800" dirty="0"/>
              <a:t>Le persone altamente sensibili hanno l’emisfero destro «predominante».</a:t>
            </a:r>
          </a:p>
          <a:p>
            <a:pPr algn="just"/>
            <a:r>
              <a:rPr lang="it-IT" sz="1800" dirty="0"/>
              <a:t>Sono in costante stato di attivazione fisiologica (</a:t>
            </a:r>
            <a:r>
              <a:rPr lang="it-IT" sz="1800" dirty="0" err="1"/>
              <a:t>iperfunzionamento</a:t>
            </a:r>
            <a:r>
              <a:rPr lang="it-IT" sz="1800" dirty="0"/>
              <a:t> cerebrale).</a:t>
            </a:r>
          </a:p>
          <a:p>
            <a:pPr algn="just"/>
            <a:r>
              <a:rPr lang="it-IT" sz="1800" dirty="0"/>
              <a:t>Sono soggette a </a:t>
            </a:r>
            <a:r>
              <a:rPr lang="it-IT" sz="1800" dirty="0" err="1"/>
              <a:t>sovrastimolazione</a:t>
            </a:r>
            <a:r>
              <a:rPr lang="it-IT" sz="1800" dirty="0"/>
              <a:t>, ansia, depressione e hanno una scarsa tolleranza alla frustrazione.</a:t>
            </a:r>
          </a:p>
          <a:p>
            <a:pPr algn="just"/>
            <a:r>
              <a:rPr lang="it-IT" sz="1800" dirty="0"/>
              <a:t>Il 15-20 per cento degli esseri umani e animali (moscerini della frutta, uccelli, pesci, cani, gatti, cavalli, scimmie, topi), in maniera equamente distribuita fra maschi e femmine, è Altamente Sensibile.</a:t>
            </a:r>
          </a:p>
          <a:p>
            <a:pPr algn="just"/>
            <a:r>
              <a:rPr lang="it-IT" sz="1800" dirty="0"/>
              <a:t>Il 30% delle persone altamente sensibili è estroverso; il 70% delle persone altamente sensibili è introverso.</a:t>
            </a:r>
          </a:p>
          <a:p>
            <a:pPr algn="just"/>
            <a:r>
              <a:rPr lang="it-IT" sz="1800" b="1" dirty="0"/>
              <a:t>L’alta sensibilità si associa all’empatia</a:t>
            </a:r>
            <a:r>
              <a:rPr lang="it-IT" sz="1800" dirty="0"/>
              <a:t> (o a «</a:t>
            </a:r>
            <a:r>
              <a:rPr lang="it-IT" sz="1800" b="1" dirty="0"/>
              <a:t>troppa empatia</a:t>
            </a:r>
            <a:r>
              <a:rPr lang="it-IT" sz="1800" dirty="0"/>
              <a:t>»).</a:t>
            </a:r>
          </a:p>
        </p:txBody>
      </p:sp>
      <p:pic>
        <p:nvPicPr>
          <p:cNvPr id="2" name="Picture 2" descr="[Rerun] Dr. Elaine Aron on the Highly Sensitive Person - Scott Barry ...">
            <a:extLst>
              <a:ext uri="{FF2B5EF4-FFF2-40B4-BE49-F238E27FC236}">
                <a16:creationId xmlns:a16="http://schemas.microsoft.com/office/drawing/2014/main" id="{8F588564-7CA0-41A3-4B85-B8B8C7CF7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8362" y="2998694"/>
            <a:ext cx="2879253" cy="191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06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0675BA-A709-3BDD-8E95-7062192DA827}"/>
              </a:ext>
            </a:extLst>
          </p:cNvPr>
          <p:cNvSpPr>
            <a:spLocks noGrp="1"/>
          </p:cNvSpPr>
          <p:nvPr>
            <p:ph type="title"/>
          </p:nvPr>
        </p:nvSpPr>
        <p:spPr/>
        <p:txBody>
          <a:bodyPr>
            <a:normAutofit fontScale="90000"/>
          </a:bodyPr>
          <a:lstStyle/>
          <a:p>
            <a:r>
              <a:rPr lang="it-IT" dirty="0"/>
              <a:t>Il modello «DOES» di Elaine Aron</a:t>
            </a:r>
          </a:p>
        </p:txBody>
      </p:sp>
      <p:sp>
        <p:nvSpPr>
          <p:cNvPr id="3" name="Segnaposto contenuto 2">
            <a:extLst>
              <a:ext uri="{FF2B5EF4-FFF2-40B4-BE49-F238E27FC236}">
                <a16:creationId xmlns:a16="http://schemas.microsoft.com/office/drawing/2014/main" id="{32FC1A8B-A526-8DA2-5D33-6BAC948DA593}"/>
              </a:ext>
            </a:extLst>
          </p:cNvPr>
          <p:cNvSpPr>
            <a:spLocks noGrp="1"/>
          </p:cNvSpPr>
          <p:nvPr>
            <p:ph idx="1"/>
          </p:nvPr>
        </p:nvSpPr>
        <p:spPr>
          <a:xfrm>
            <a:off x="838200" y="2322412"/>
            <a:ext cx="10515600" cy="3464585"/>
          </a:xfrm>
        </p:spPr>
        <p:txBody>
          <a:bodyPr>
            <a:normAutofit fontScale="85000" lnSpcReduction="10000"/>
          </a:bodyPr>
          <a:lstStyle/>
          <a:p>
            <a:pPr marL="0" indent="0" algn="just">
              <a:buNone/>
            </a:pPr>
            <a:r>
              <a:rPr lang="it-IT" dirty="0"/>
              <a:t>Elaine Aron ha elaborato un modello (</a:t>
            </a:r>
            <a:r>
              <a:rPr lang="it-IT" cap="all" dirty="0" err="1"/>
              <a:t>does</a:t>
            </a:r>
            <a:r>
              <a:rPr lang="it-IT" dirty="0"/>
              <a:t>) per spiegare come “funziona” il cervello di un Altamente Sensibile:</a:t>
            </a:r>
          </a:p>
          <a:p>
            <a:pPr algn="just"/>
            <a:r>
              <a:rPr lang="it-IT" b="1" cap="small" dirty="0"/>
              <a:t>D</a:t>
            </a:r>
            <a:r>
              <a:rPr lang="it-IT" dirty="0"/>
              <a:t> sta per profondità (</a:t>
            </a:r>
            <a:r>
              <a:rPr lang="it-IT" i="1" dirty="0" err="1"/>
              <a:t>depth</a:t>
            </a:r>
            <a:r>
              <a:rPr lang="it-IT" dirty="0"/>
              <a:t>) dell’elaborazione (pensiero profondo e intuitivo);</a:t>
            </a:r>
          </a:p>
          <a:p>
            <a:pPr algn="just"/>
            <a:r>
              <a:rPr lang="it-IT" b="1" cap="small" dirty="0"/>
              <a:t>O</a:t>
            </a:r>
            <a:r>
              <a:rPr lang="it-IT" dirty="0"/>
              <a:t> per vulnerabilità alla </a:t>
            </a:r>
            <a:r>
              <a:rPr lang="it-IT" dirty="0" err="1"/>
              <a:t>sovrastimolazione</a:t>
            </a:r>
            <a:r>
              <a:rPr lang="it-IT" dirty="0"/>
              <a:t> (</a:t>
            </a:r>
            <a:r>
              <a:rPr lang="it-IT" i="1" dirty="0" err="1"/>
              <a:t>overstimulation</a:t>
            </a:r>
            <a:r>
              <a:rPr lang="it-IT" dirty="0"/>
              <a:t>) (tendenza a sentirsi sopraffatti);</a:t>
            </a:r>
          </a:p>
          <a:p>
            <a:pPr algn="just"/>
            <a:r>
              <a:rPr lang="it-IT" b="1" cap="small" dirty="0"/>
              <a:t>E</a:t>
            </a:r>
            <a:r>
              <a:rPr lang="it-IT" dirty="0"/>
              <a:t> per la reattività emotiva (</a:t>
            </a:r>
            <a:r>
              <a:rPr lang="it-IT" i="1" dirty="0" err="1"/>
              <a:t>emotionally</a:t>
            </a:r>
            <a:r>
              <a:rPr lang="it-IT" i="1" dirty="0"/>
              <a:t> </a:t>
            </a:r>
            <a:r>
              <a:rPr lang="it-IT" i="1" dirty="0" err="1"/>
              <a:t>reactive</a:t>
            </a:r>
            <a:r>
              <a:rPr lang="it-IT" dirty="0"/>
              <a:t>) in generale e in particolare la forte empatia (</a:t>
            </a:r>
            <a:r>
              <a:rPr lang="it-IT" i="1" dirty="0" err="1"/>
              <a:t>empathy</a:t>
            </a:r>
            <a:r>
              <a:rPr lang="it-IT" dirty="0"/>
              <a:t>);</a:t>
            </a:r>
          </a:p>
          <a:p>
            <a:pPr algn="just"/>
            <a:r>
              <a:rPr lang="it-IT" b="1" cap="small" dirty="0" err="1"/>
              <a:t>S</a:t>
            </a:r>
            <a:r>
              <a:rPr lang="it-IT" dirty="0"/>
              <a:t> per la sensibilità ai dettagli (</a:t>
            </a:r>
            <a:r>
              <a:rPr lang="it-IT" i="1" dirty="0" err="1"/>
              <a:t>subtleties</a:t>
            </a:r>
            <a:r>
              <a:rPr lang="it-IT" dirty="0"/>
              <a:t>).</a:t>
            </a:r>
          </a:p>
        </p:txBody>
      </p:sp>
    </p:spTree>
    <p:extLst>
      <p:ext uri="{BB962C8B-B14F-4D97-AF65-F5344CB8AC3E}">
        <p14:creationId xmlns:p14="http://schemas.microsoft.com/office/powerpoint/2010/main" val="3013822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32638E-DDA4-55D8-61D0-80667D6EB71F}"/>
              </a:ext>
            </a:extLst>
          </p:cNvPr>
          <p:cNvSpPr>
            <a:spLocks noGrp="1"/>
          </p:cNvSpPr>
          <p:nvPr>
            <p:ph type="title"/>
          </p:nvPr>
        </p:nvSpPr>
        <p:spPr>
          <a:xfrm>
            <a:off x="838200" y="1084450"/>
            <a:ext cx="10515600" cy="694095"/>
          </a:xfrm>
        </p:spPr>
        <p:txBody>
          <a:bodyPr>
            <a:normAutofit fontScale="90000"/>
          </a:bodyPr>
          <a:lstStyle/>
          <a:p>
            <a:r>
              <a:rPr lang="it-IT" dirty="0"/>
              <a:t>Ulteriore ipotesi neuroscientifica </a:t>
            </a:r>
          </a:p>
        </p:txBody>
      </p:sp>
      <p:sp>
        <p:nvSpPr>
          <p:cNvPr id="3" name="Segnaposto contenuto 2">
            <a:extLst>
              <a:ext uri="{FF2B5EF4-FFF2-40B4-BE49-F238E27FC236}">
                <a16:creationId xmlns:a16="http://schemas.microsoft.com/office/drawing/2014/main" id="{8637BC0C-4CDD-4266-24F1-D32CED8E7842}"/>
              </a:ext>
            </a:extLst>
          </p:cNvPr>
          <p:cNvSpPr>
            <a:spLocks noGrp="1"/>
          </p:cNvSpPr>
          <p:nvPr>
            <p:ph idx="1"/>
          </p:nvPr>
        </p:nvSpPr>
        <p:spPr>
          <a:xfrm>
            <a:off x="838200" y="2036724"/>
            <a:ext cx="7162800" cy="3736826"/>
          </a:xfrm>
        </p:spPr>
        <p:txBody>
          <a:bodyPr>
            <a:normAutofit fontScale="70000" lnSpcReduction="20000"/>
          </a:bodyPr>
          <a:lstStyle/>
          <a:p>
            <a:pPr marL="0" indent="0" algn="just">
              <a:buNone/>
            </a:pPr>
            <a:r>
              <a:rPr lang="it-IT" dirty="0"/>
              <a:t>L’alta sensibilità è correlata ai rapporti fra amigdala e corteccia prefrontale:</a:t>
            </a:r>
          </a:p>
          <a:p>
            <a:pPr algn="just"/>
            <a:r>
              <a:rPr lang="it-IT" b="1" dirty="0"/>
              <a:t>Amigdale</a:t>
            </a:r>
            <a:r>
              <a:rPr lang="it-IT" dirty="0"/>
              <a:t>: simili a delle mandorle, regolano la </a:t>
            </a:r>
            <a:r>
              <a:rPr lang="it-IT" b="1" dirty="0"/>
              <a:t>paura e la memoria dei ricordi dolorosi</a:t>
            </a:r>
            <a:r>
              <a:rPr lang="it-IT" dirty="0"/>
              <a:t> e provocano le reazioni fisiologicamente correlate di accelerazione del battito cardiaco, rilascio di cortisolo (ormone dello stress), mantenimento dello stato di allerta;</a:t>
            </a:r>
          </a:p>
          <a:p>
            <a:pPr algn="just"/>
            <a:r>
              <a:rPr lang="it-IT" b="1" dirty="0"/>
              <a:t>Corteccia </a:t>
            </a:r>
            <a:r>
              <a:rPr lang="it-IT" b="1" dirty="0" err="1"/>
              <a:t>pre</a:t>
            </a:r>
            <a:r>
              <a:rPr lang="it-IT" b="1" dirty="0"/>
              <a:t>-frontale</a:t>
            </a:r>
            <a:r>
              <a:rPr lang="it-IT" dirty="0"/>
              <a:t>: sovrintende alle funzioni esecutive (cognitive: pianificazione, organizzazione e regolazione), al discorso e al comportamento morale.</a:t>
            </a:r>
          </a:p>
        </p:txBody>
      </p:sp>
      <p:pic>
        <p:nvPicPr>
          <p:cNvPr id="4" name="Picture 2" descr="Amygdala In The Brain Photograph by Roger Harris - Fine Art America">
            <a:extLst>
              <a:ext uri="{FF2B5EF4-FFF2-40B4-BE49-F238E27FC236}">
                <a16:creationId xmlns:a16="http://schemas.microsoft.com/office/drawing/2014/main" id="{BFCD8F55-E613-D6BB-D690-1434B285E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967" y="1168226"/>
            <a:ext cx="3000913" cy="2600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dah Cortex Pré Frontal">
            <a:extLst>
              <a:ext uri="{FF2B5EF4-FFF2-40B4-BE49-F238E27FC236}">
                <a16:creationId xmlns:a16="http://schemas.microsoft.com/office/drawing/2014/main" id="{48F52384-DD32-4545-1A35-2AED01C85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966" y="3970165"/>
            <a:ext cx="3000913" cy="239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38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4F10F3-E286-178E-715A-9F479396B041}"/>
              </a:ext>
            </a:extLst>
          </p:cNvPr>
          <p:cNvSpPr>
            <a:spLocks noGrp="1"/>
          </p:cNvSpPr>
          <p:nvPr>
            <p:ph type="title"/>
          </p:nvPr>
        </p:nvSpPr>
        <p:spPr>
          <a:xfrm>
            <a:off x="838200" y="1028196"/>
            <a:ext cx="10515600" cy="694095"/>
          </a:xfrm>
        </p:spPr>
        <p:txBody>
          <a:bodyPr>
            <a:normAutofit fontScale="90000"/>
          </a:bodyPr>
          <a:lstStyle/>
          <a:p>
            <a:r>
              <a:rPr lang="it-IT" dirty="0"/>
              <a:t>Un «cervello in stato di allarme» </a:t>
            </a:r>
          </a:p>
        </p:txBody>
      </p:sp>
      <p:sp>
        <p:nvSpPr>
          <p:cNvPr id="3" name="Segnaposto contenuto 2">
            <a:extLst>
              <a:ext uri="{FF2B5EF4-FFF2-40B4-BE49-F238E27FC236}">
                <a16:creationId xmlns:a16="http://schemas.microsoft.com/office/drawing/2014/main" id="{47A9C4C4-D5AF-0E1A-AD3E-612CFFA31573}"/>
              </a:ext>
            </a:extLst>
          </p:cNvPr>
          <p:cNvSpPr>
            <a:spLocks noGrp="1"/>
          </p:cNvSpPr>
          <p:nvPr>
            <p:ph idx="1"/>
          </p:nvPr>
        </p:nvSpPr>
        <p:spPr>
          <a:xfrm>
            <a:off x="167780" y="1809553"/>
            <a:ext cx="6878971" cy="4431856"/>
          </a:xfrm>
        </p:spPr>
        <p:txBody>
          <a:bodyPr>
            <a:normAutofit lnSpcReduction="10000"/>
          </a:bodyPr>
          <a:lstStyle/>
          <a:p>
            <a:pPr algn="just"/>
            <a:r>
              <a:rPr lang="it-IT" sz="2400" dirty="0"/>
              <a:t>Il cervello umano, di norma, seleziona le informazioni provenienti dal mondo esterno e le processa secondo una criteriologia che “protegge” da un’eccessiva stimolazione.</a:t>
            </a:r>
          </a:p>
          <a:p>
            <a:r>
              <a:rPr lang="it-IT" sz="2400" dirty="0"/>
              <a:t>Ciò non accade nel caso degli Altamente Sensibili: non già perché siano esagerati o eccessivi, ma perché il </a:t>
            </a:r>
            <a:r>
              <a:rPr lang="it-IT" sz="2400" i="1" dirty="0"/>
              <a:t>riverbero</a:t>
            </a:r>
            <a:r>
              <a:rPr lang="it-IT" sz="2400" dirty="0"/>
              <a:t> di quanto si attualizza “fuori” risuona “dentro” a tal punto da provocare reazioni di amplificazione, “paralisi” o evitamento.</a:t>
            </a:r>
          </a:p>
        </p:txBody>
      </p:sp>
      <p:pic>
        <p:nvPicPr>
          <p:cNvPr id="4" name="Picture 2" descr="Le conseguenze di avere paura di fare la cacca da piccoli | Heliantus">
            <a:extLst>
              <a:ext uri="{FF2B5EF4-FFF2-40B4-BE49-F238E27FC236}">
                <a16:creationId xmlns:a16="http://schemas.microsoft.com/office/drawing/2014/main" id="{9726E818-E7BF-3694-2C8F-865EAEBE0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770" y="2630021"/>
            <a:ext cx="4225960" cy="184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16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61C30-F450-FC97-594A-A6BEC236E72F}"/>
              </a:ext>
            </a:extLst>
          </p:cNvPr>
          <p:cNvSpPr>
            <a:spLocks noGrp="1"/>
          </p:cNvSpPr>
          <p:nvPr>
            <p:ph type="title"/>
          </p:nvPr>
        </p:nvSpPr>
        <p:spPr/>
        <p:txBody>
          <a:bodyPr>
            <a:normAutofit fontScale="90000"/>
          </a:bodyPr>
          <a:lstStyle/>
          <a:p>
            <a:r>
              <a:rPr lang="it-IT" dirty="0"/>
              <a:t>Un’ulteriore ipotesi neuroscientifica</a:t>
            </a:r>
          </a:p>
        </p:txBody>
      </p:sp>
      <p:sp>
        <p:nvSpPr>
          <p:cNvPr id="3" name="Segnaposto contenuto 2">
            <a:extLst>
              <a:ext uri="{FF2B5EF4-FFF2-40B4-BE49-F238E27FC236}">
                <a16:creationId xmlns:a16="http://schemas.microsoft.com/office/drawing/2014/main" id="{053FE130-6957-C26D-7D7A-9479B9C2BD1D}"/>
              </a:ext>
            </a:extLst>
          </p:cNvPr>
          <p:cNvSpPr>
            <a:spLocks noGrp="1"/>
          </p:cNvSpPr>
          <p:nvPr>
            <p:ph idx="1"/>
          </p:nvPr>
        </p:nvSpPr>
        <p:spPr>
          <a:xfrm>
            <a:off x="838200" y="2191517"/>
            <a:ext cx="5018590" cy="3464585"/>
          </a:xfrm>
        </p:spPr>
        <p:txBody>
          <a:bodyPr>
            <a:normAutofit fontScale="55000" lnSpcReduction="20000"/>
          </a:bodyPr>
          <a:lstStyle/>
          <a:p>
            <a:endParaRPr lang="it-IT" dirty="0"/>
          </a:p>
          <a:p>
            <a:pPr algn="just"/>
            <a:r>
              <a:rPr lang="it-IT" dirty="0"/>
              <a:t>L’ipotesi ON/OFF è molto affascinante: per evitare il «surriscaldamento», il nostro cervello, che è «un motore sempre acceso» (Elena Trucco), impara a spegnersi da solo. </a:t>
            </a:r>
          </a:p>
          <a:p>
            <a:pPr algn="just"/>
            <a:r>
              <a:rPr lang="it-IT" dirty="0"/>
              <a:t>Ciò implica sbalzi d’umore e passaggi dall’essere centrati all’essere del tutto decentrati, come dall’interesse alla noia (Nicoletta Travaini), e gli improvvisi cali di zucchero (Elena Trucco). </a:t>
            </a:r>
          </a:p>
          <a:p>
            <a:pPr algn="just"/>
            <a:r>
              <a:rPr lang="it-IT" dirty="0"/>
              <a:t>Per approfondire ulteriormente gli aspetti neuropsicologici, si suggerisce la lettura del libro a cura di Bianca P. Acevedo: </a:t>
            </a:r>
            <a:r>
              <a:rPr lang="it-IT" i="1" dirty="0"/>
              <a:t>Il cervello altamente sensibile</a:t>
            </a:r>
            <a:r>
              <a:rPr lang="it-IT" dirty="0"/>
              <a:t>. </a:t>
            </a:r>
          </a:p>
          <a:p>
            <a:endParaRPr lang="it-IT" dirty="0"/>
          </a:p>
          <a:p>
            <a:endParaRPr lang="it-IT" dirty="0"/>
          </a:p>
        </p:txBody>
      </p:sp>
      <p:pic>
        <p:nvPicPr>
          <p:cNvPr id="4" name="Picture 2" descr="interruttore bipolare on/off">
            <a:extLst>
              <a:ext uri="{FF2B5EF4-FFF2-40B4-BE49-F238E27FC236}">
                <a16:creationId xmlns:a16="http://schemas.microsoft.com/office/drawing/2014/main" id="{4BC51823-2785-E328-75A9-904B6D3EF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19237"/>
            <a:ext cx="2322443" cy="24799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oto 1 di 1">
            <a:extLst>
              <a:ext uri="{FF2B5EF4-FFF2-40B4-BE49-F238E27FC236}">
                <a16:creationId xmlns:a16="http://schemas.microsoft.com/office/drawing/2014/main" id="{E97921DF-EC33-03B9-13C9-55C36F025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657" y="2081106"/>
            <a:ext cx="2733067" cy="388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8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C88B9-A20A-0C4C-335D-E9D1538ABE3A}"/>
              </a:ext>
            </a:extLst>
          </p:cNvPr>
          <p:cNvSpPr>
            <a:spLocks noGrp="1"/>
          </p:cNvSpPr>
          <p:nvPr>
            <p:ph type="title"/>
          </p:nvPr>
        </p:nvSpPr>
        <p:spPr>
          <a:xfrm>
            <a:off x="838200" y="922789"/>
            <a:ext cx="10515600" cy="1115736"/>
          </a:xfrm>
        </p:spPr>
        <p:txBody>
          <a:bodyPr>
            <a:normAutofit fontScale="90000"/>
          </a:bodyPr>
          <a:lstStyle/>
          <a:p>
            <a:pPr algn="just"/>
            <a:r>
              <a:rPr lang="it-IT" sz="2800" dirty="0"/>
              <a:t>La «normale» distribuzione della sensibilità agli stimoli sensoriali nella popolazione mondiale</a:t>
            </a:r>
          </a:p>
        </p:txBody>
      </p:sp>
      <p:sp>
        <p:nvSpPr>
          <p:cNvPr id="3" name="Segnaposto contenuto 2">
            <a:extLst>
              <a:ext uri="{FF2B5EF4-FFF2-40B4-BE49-F238E27FC236}">
                <a16:creationId xmlns:a16="http://schemas.microsoft.com/office/drawing/2014/main" id="{FBF5C726-8F53-F619-8C36-03646F4D0E05}"/>
              </a:ext>
            </a:extLst>
          </p:cNvPr>
          <p:cNvSpPr>
            <a:spLocks noGrp="1"/>
          </p:cNvSpPr>
          <p:nvPr>
            <p:ph idx="1"/>
          </p:nvPr>
        </p:nvSpPr>
        <p:spPr>
          <a:xfrm>
            <a:off x="838200" y="2712377"/>
            <a:ext cx="4550612" cy="3464585"/>
          </a:xfrm>
        </p:spPr>
        <p:txBody>
          <a:bodyPr>
            <a:normAutofit fontScale="55000" lnSpcReduction="20000"/>
          </a:bodyPr>
          <a:lstStyle/>
          <a:p>
            <a:pPr marL="0" indent="0" algn="just">
              <a:buNone/>
            </a:pPr>
            <a:r>
              <a:rPr lang="it-IT" dirty="0"/>
              <a:t>La scienza ha dimostrato che la sensibilità agli stimoli sensoriali si distribuisce «normalmente» (secondo la curva di Gauss, a campana) nel seguente modo:</a:t>
            </a:r>
          </a:p>
          <a:p>
            <a:r>
              <a:rPr lang="it-IT" dirty="0"/>
              <a:t>Da un lato, gli altamente sensibili</a:t>
            </a:r>
            <a:br>
              <a:rPr lang="it-IT" dirty="0"/>
            </a:br>
            <a:r>
              <a:rPr lang="it-IT" dirty="0"/>
              <a:t>(o empatici, a seconda dell’ipotesi esplicativa);</a:t>
            </a:r>
          </a:p>
          <a:p>
            <a:r>
              <a:rPr lang="it-IT" dirty="0"/>
              <a:t>All’apice, i </a:t>
            </a:r>
            <a:r>
              <a:rPr lang="it-IT" dirty="0" err="1"/>
              <a:t>normosensibili</a:t>
            </a:r>
            <a:r>
              <a:rPr lang="it-IT" dirty="0"/>
              <a:t/>
            </a:r>
            <a:br>
              <a:rPr lang="it-IT" dirty="0"/>
            </a:br>
            <a:r>
              <a:rPr lang="it-IT" dirty="0"/>
              <a:t>(o mediamente empatici);</a:t>
            </a:r>
          </a:p>
          <a:p>
            <a:r>
              <a:rPr lang="it-IT" dirty="0"/>
              <a:t>Dal lato opposto, gli insensibili</a:t>
            </a:r>
            <a:br>
              <a:rPr lang="it-IT" dirty="0"/>
            </a:br>
            <a:r>
              <a:rPr lang="it-IT" dirty="0"/>
              <a:t>(o anaffettivi, o emotivamente anestetizzati).</a:t>
            </a:r>
          </a:p>
          <a:p>
            <a:endParaRPr lang="it-IT" dirty="0"/>
          </a:p>
        </p:txBody>
      </p:sp>
      <p:pic>
        <p:nvPicPr>
          <p:cNvPr id="4" name="Picture 2" descr="distribución de Gauss. distribución normal estándar. Curva gráfica de ...">
            <a:extLst>
              <a:ext uri="{FF2B5EF4-FFF2-40B4-BE49-F238E27FC236}">
                <a16:creationId xmlns:a16="http://schemas.microsoft.com/office/drawing/2014/main" id="{91F08BC3-B502-347A-9296-B00CDD476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812" y="2473723"/>
            <a:ext cx="5763236" cy="360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5C8998-50D2-E942-F5ED-7EBE5CE04AB7}"/>
              </a:ext>
            </a:extLst>
          </p:cNvPr>
          <p:cNvSpPr>
            <a:spLocks noGrp="1"/>
          </p:cNvSpPr>
          <p:nvPr>
            <p:ph type="title"/>
          </p:nvPr>
        </p:nvSpPr>
        <p:spPr/>
        <p:txBody>
          <a:bodyPr>
            <a:normAutofit fontScale="90000"/>
          </a:bodyPr>
          <a:lstStyle/>
          <a:p>
            <a:r>
              <a:rPr lang="it-IT" dirty="0"/>
              <a:t>Implicazioni psicopedagogiche</a:t>
            </a:r>
          </a:p>
        </p:txBody>
      </p:sp>
      <p:sp>
        <p:nvSpPr>
          <p:cNvPr id="3" name="Segnaposto contenuto 2">
            <a:extLst>
              <a:ext uri="{FF2B5EF4-FFF2-40B4-BE49-F238E27FC236}">
                <a16:creationId xmlns:a16="http://schemas.microsoft.com/office/drawing/2014/main" id="{1549D9C2-4DC0-B037-F3BD-7A9F55E1E183}"/>
              </a:ext>
            </a:extLst>
          </p:cNvPr>
          <p:cNvSpPr>
            <a:spLocks noGrp="1"/>
          </p:cNvSpPr>
          <p:nvPr>
            <p:ph idx="1"/>
          </p:nvPr>
        </p:nvSpPr>
        <p:spPr>
          <a:xfrm>
            <a:off x="838200" y="2353562"/>
            <a:ext cx="8294225" cy="3464585"/>
          </a:xfrm>
        </p:spPr>
        <p:txBody>
          <a:bodyPr>
            <a:normAutofit fontScale="77500" lnSpcReduction="20000"/>
          </a:bodyPr>
          <a:lstStyle/>
          <a:p>
            <a:pPr algn="just"/>
            <a:r>
              <a:rPr lang="it-IT" b="1" dirty="0"/>
              <a:t>Gli Altamente Sensibili non sono «infantili» o «puerili»</a:t>
            </a:r>
            <a:r>
              <a:rPr lang="it-IT" dirty="0"/>
              <a:t>: sono neurologicamente diversi rispetto all’80% della popolazione mondiale.</a:t>
            </a:r>
          </a:p>
          <a:p>
            <a:pPr algn="just"/>
            <a:r>
              <a:rPr lang="it-IT" b="1" dirty="0"/>
              <a:t>Gli Altamente Sensibili socializzano con difficoltà</a:t>
            </a:r>
            <a:r>
              <a:rPr lang="it-IT" dirty="0"/>
              <a:t>: hanno paura del giudizio altrui.</a:t>
            </a:r>
          </a:p>
          <a:p>
            <a:pPr algn="just"/>
            <a:r>
              <a:rPr lang="it-IT" b="1" dirty="0"/>
              <a:t>Gli Altamente Sensibili tendono ad adattarsi </a:t>
            </a:r>
            <a:r>
              <a:rPr lang="it-IT" dirty="0"/>
              <a:t>passivamente </a:t>
            </a:r>
            <a:r>
              <a:rPr lang="it-IT" b="1" dirty="0"/>
              <a:t>all’ambiente esterno</a:t>
            </a:r>
            <a:r>
              <a:rPr lang="it-IT" dirty="0"/>
              <a:t>.</a:t>
            </a:r>
          </a:p>
          <a:p>
            <a:pPr algn="just"/>
            <a:r>
              <a:rPr lang="it-IT" b="1" dirty="0"/>
              <a:t>Gli Altamente Sensibili sono facilmente soggetti a manipolazione (</a:t>
            </a:r>
            <a:r>
              <a:rPr lang="it-IT" dirty="0"/>
              <a:t>e possono divenire, a loro volta, «manipolatori»). </a:t>
            </a:r>
          </a:p>
          <a:p>
            <a:pPr algn="just"/>
            <a:endParaRPr lang="it-IT" dirty="0"/>
          </a:p>
          <a:p>
            <a:pPr marL="0" indent="0">
              <a:buNone/>
            </a:pPr>
            <a:endParaRPr lang="it-IT" dirty="0"/>
          </a:p>
          <a:p>
            <a:endParaRPr lang="it-IT" dirty="0"/>
          </a:p>
        </p:txBody>
      </p:sp>
      <p:pic>
        <p:nvPicPr>
          <p:cNvPr id="4" name="Picture 6" descr="Florist Raritan NJ - Flower Delivery Raritan New Jersey">
            <a:extLst>
              <a:ext uri="{FF2B5EF4-FFF2-40B4-BE49-F238E27FC236}">
                <a16:creationId xmlns:a16="http://schemas.microsoft.com/office/drawing/2014/main" id="{D92DC6A9-5DBF-2B7F-2D64-E9D7A63C1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436" y="2681174"/>
            <a:ext cx="2232000" cy="22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65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D55002C4-151B-3243-8A1A-E7BAC9D2BF82}" vid="{CD964F69-AEF5-CB40-AB63-CFC4FA54D98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MODELLO_PPT_Settimana Inclusione 2024</Template>
  <TotalTime>57</TotalTime>
  <Words>1624</Words>
  <Application>Microsoft Office PowerPoint</Application>
  <PresentationFormat>Widescreen</PresentationFormat>
  <Paragraphs>109</Paragraphs>
  <Slides>18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Aptos</vt:lpstr>
      <vt:lpstr>Aptos Display</vt:lpstr>
      <vt:lpstr>Arial</vt:lpstr>
      <vt:lpstr>Calibri</vt:lpstr>
      <vt:lpstr>Tema di Office</vt:lpstr>
      <vt:lpstr>Pedagogia e alta sensibilità. Una nuova sfida per l’educazione</vt:lpstr>
      <vt:lpstr>Presentazione standard di PowerPoint</vt:lpstr>
      <vt:lpstr>Elaine Aron (ricercatrice in Psicologia) e suo marito Arthur Aron (neuropsicologo, a partire danni ‘90 del 900): dall’alta reattività all’alta sensibilità agli stimoli sensoriali</vt:lpstr>
      <vt:lpstr>Il modello «DOES» di Elaine Aron</vt:lpstr>
      <vt:lpstr>Ulteriore ipotesi neuroscientifica </vt:lpstr>
      <vt:lpstr>Un «cervello in stato di allarme» </vt:lpstr>
      <vt:lpstr>Un’ulteriore ipotesi neuroscientifica</vt:lpstr>
      <vt:lpstr>La «normale» distribuzione della sensibilità agli stimoli sensoriali nella popolazione mondiale</vt:lpstr>
      <vt:lpstr>Implicazioni psicopedagogiche</vt:lpstr>
      <vt:lpstr>Bisogni specifici dei PAS</vt:lpstr>
      <vt:lpstr>Il bambino e la bambina PAS:  profilo di personalità</vt:lpstr>
      <vt:lpstr>Il bambino e la bambina PAS:  profilo di personalità</vt:lpstr>
      <vt:lpstr>Il bambino e la bambina PAS:  profilo di personalità</vt:lpstr>
      <vt:lpstr>Il bambino e la bambina PAS:  profilo di personalità</vt:lpstr>
      <vt:lpstr>I «tempi» e gli «spazi» più o meno lunghi e ampi dei bambini e delle bambine PAS</vt:lpstr>
      <vt:lpstr>I bambini «distratti»</vt:lpstr>
      <vt:lpstr>L’educazione a misura del bambino altamente sensibile</vt:lpstr>
      <vt:lpstr>L’educazione a misura del  bambino altamente sensibile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m1.stramaglia@unimc.it</dc:creator>
  <cp:lastModifiedBy>Admin</cp:lastModifiedBy>
  <cp:revision>8</cp:revision>
  <dcterms:created xsi:type="dcterms:W3CDTF">2024-03-15T09:32:05Z</dcterms:created>
  <dcterms:modified xsi:type="dcterms:W3CDTF">2024-03-22T23:41:45Z</dcterms:modified>
</cp:coreProperties>
</file>