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9" r:id="rId3"/>
    <p:sldId id="285" r:id="rId4"/>
    <p:sldId id="257" r:id="rId5"/>
    <p:sldId id="292" r:id="rId6"/>
    <p:sldId id="259" r:id="rId7"/>
    <p:sldId id="262" r:id="rId8"/>
    <p:sldId id="260" r:id="rId9"/>
    <p:sldId id="261" r:id="rId10"/>
    <p:sldId id="268" r:id="rId11"/>
    <p:sldId id="293" r:id="rId12"/>
    <p:sldId id="282" r:id="rId13"/>
    <p:sldId id="263" r:id="rId14"/>
    <p:sldId id="270" r:id="rId15"/>
    <p:sldId id="297" r:id="rId16"/>
    <p:sldId id="295" r:id="rId17"/>
    <p:sldId id="298" r:id="rId18"/>
    <p:sldId id="271" r:id="rId19"/>
    <p:sldId id="284" r:id="rId20"/>
    <p:sldId id="287" r:id="rId21"/>
    <p:sldId id="321" r:id="rId22"/>
    <p:sldId id="301" r:id="rId23"/>
    <p:sldId id="302" r:id="rId24"/>
    <p:sldId id="305" r:id="rId25"/>
    <p:sldId id="319" r:id="rId26"/>
    <p:sldId id="304" r:id="rId27"/>
    <p:sldId id="306" r:id="rId28"/>
    <p:sldId id="308" r:id="rId29"/>
    <p:sldId id="273" r:id="rId30"/>
    <p:sldId id="275" r:id="rId31"/>
    <p:sldId id="272" r:id="rId32"/>
    <p:sldId id="274" r:id="rId33"/>
    <p:sldId id="276" r:id="rId34"/>
    <p:sldId id="277" r:id="rId35"/>
    <p:sldId id="278"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0" autoAdjust="0"/>
    <p:restoredTop sz="94660"/>
  </p:normalViewPr>
  <p:slideViewPr>
    <p:cSldViewPr snapToGrid="0">
      <p:cViewPr varScale="1">
        <p:scale>
          <a:sx n="108" d="100"/>
          <a:sy n="108"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EB7795D-4956-4B3B-AC72-A85642E2ACE3}" type="datetimeFigureOut">
              <a:rPr lang="it-IT" smtClean="0"/>
              <a:t>14/11/2024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384813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B7795D-4956-4B3B-AC72-A85642E2ACE3}" type="datetimeFigureOut">
              <a:rPr lang="it-IT" smtClean="0"/>
              <a:t>14/11/2024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424162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B7795D-4956-4B3B-AC72-A85642E2ACE3}" type="datetimeFigureOut">
              <a:rPr lang="it-IT" smtClean="0"/>
              <a:t>14/11/2024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48166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B7795D-4956-4B3B-AC72-A85642E2ACE3}" type="datetimeFigureOut">
              <a:rPr lang="it-IT" smtClean="0"/>
              <a:t>14/11/2024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226684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EB7795D-4956-4B3B-AC72-A85642E2ACE3}" type="datetimeFigureOut">
              <a:rPr lang="it-IT" smtClean="0"/>
              <a:t>14/11/2024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281384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EB7795D-4956-4B3B-AC72-A85642E2ACE3}" type="datetimeFigureOut">
              <a:rPr lang="it-IT" smtClean="0"/>
              <a:t>14/11/2024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215258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EB7795D-4956-4B3B-AC72-A85642E2ACE3}" type="datetimeFigureOut">
              <a:rPr lang="it-IT" smtClean="0"/>
              <a:t>14/11/2024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348507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EB7795D-4956-4B3B-AC72-A85642E2ACE3}" type="datetimeFigureOut">
              <a:rPr lang="it-IT" smtClean="0"/>
              <a:t>14/11/2024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358869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B7795D-4956-4B3B-AC72-A85642E2ACE3}" type="datetimeFigureOut">
              <a:rPr lang="it-IT" smtClean="0"/>
              <a:t>14/11/2024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366112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EB7795D-4956-4B3B-AC72-A85642E2ACE3}" type="datetimeFigureOut">
              <a:rPr lang="it-IT" smtClean="0"/>
              <a:t>14/11/2024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405816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EB7795D-4956-4B3B-AC72-A85642E2ACE3}" type="datetimeFigureOut">
              <a:rPr lang="it-IT" smtClean="0"/>
              <a:t>14/11/2024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99AA8DF-8FBA-4FAB-AF54-C2D84B362FAC}" type="slidenum">
              <a:rPr lang="it-IT" smtClean="0"/>
              <a:t>‹N›</a:t>
            </a:fld>
            <a:endParaRPr lang="it-IT"/>
          </a:p>
        </p:txBody>
      </p:sp>
    </p:spTree>
    <p:extLst>
      <p:ext uri="{BB962C8B-B14F-4D97-AF65-F5344CB8AC3E}">
        <p14:creationId xmlns:p14="http://schemas.microsoft.com/office/powerpoint/2010/main" val="164730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7795D-4956-4B3B-AC72-A85642E2ACE3}" type="datetimeFigureOut">
              <a:rPr lang="it-IT" smtClean="0"/>
              <a:t>14/11/2024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A8DF-8FBA-4FAB-AF54-C2D84B362FAC}" type="slidenum">
              <a:rPr lang="it-IT" smtClean="0"/>
              <a:t>‹N›</a:t>
            </a:fld>
            <a:endParaRPr lang="it-IT"/>
          </a:p>
        </p:txBody>
      </p:sp>
    </p:spTree>
    <p:extLst>
      <p:ext uri="{BB962C8B-B14F-4D97-AF65-F5344CB8AC3E}">
        <p14:creationId xmlns:p14="http://schemas.microsoft.com/office/powerpoint/2010/main" val="78736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fontScale="90000"/>
          </a:bodyPr>
          <a:lstStyle/>
          <a:p>
            <a:pPr algn="ctr"/>
            <a:r>
              <a:rPr lang="it-IT" sz="3200" b="1" dirty="0"/>
              <a:t/>
            </a:r>
            <a:br>
              <a:rPr lang="it-IT" sz="3200" b="1" dirty="0"/>
            </a:br>
            <a:r>
              <a:rPr lang="it-IT" sz="3200" b="1" dirty="0"/>
              <a:t/>
            </a:r>
            <a:br>
              <a:rPr lang="it-IT" sz="3200" b="1" dirty="0"/>
            </a:br>
            <a:r>
              <a:rPr lang="it-IT" sz="2200" b="1" dirty="0">
                <a:latin typeface="Arial Black" panose="020B0A04020102020204" pitchFamily="34" charset="0"/>
              </a:rPr>
              <a:t>Dott.ssa MINA SEHDEV – Università deli Studi di Macerata</a:t>
            </a:r>
            <a:br>
              <a:rPr lang="it-IT" sz="2200" b="1" dirty="0">
                <a:latin typeface="Arial Black" panose="020B0A04020102020204" pitchFamily="34" charset="0"/>
              </a:rPr>
            </a:br>
            <a:r>
              <a:rPr lang="it-IT" sz="2200" b="1" dirty="0">
                <a:latin typeface="Arial Black" panose="020B0A04020102020204" pitchFamily="34" charset="0"/>
              </a:rPr>
              <a:t>Dipartimento di Scienze della formazione</a:t>
            </a:r>
            <a:br>
              <a:rPr lang="it-IT" sz="2200" b="1" dirty="0">
                <a:latin typeface="Arial Black" panose="020B0A04020102020204" pitchFamily="34" charset="0"/>
              </a:rPr>
            </a:br>
            <a:r>
              <a:rPr lang="it-IT" sz="2200" b="1" dirty="0">
                <a:latin typeface="Arial Black" panose="020B0A04020102020204" pitchFamily="34" charset="0"/>
              </a:rPr>
              <a:t/>
            </a:r>
            <a:br>
              <a:rPr lang="it-IT" sz="2200" b="1" dirty="0">
                <a:latin typeface="Arial Black" panose="020B0A04020102020204" pitchFamily="34" charset="0"/>
              </a:rPr>
            </a:br>
            <a:r>
              <a:rPr lang="it-IT" sz="3200" b="1" dirty="0"/>
              <a:t/>
            </a:r>
            <a:br>
              <a:rPr lang="it-IT" sz="3200" b="1" dirty="0"/>
            </a:br>
            <a:endParaRPr lang="it-IT" sz="3200" dirty="0">
              <a:latin typeface="Arial Black" panose="020B0A04020102020204" pitchFamily="34" charset="0"/>
            </a:endParaRPr>
          </a:p>
        </p:txBody>
      </p:sp>
      <p:sp>
        <p:nvSpPr>
          <p:cNvPr id="3" name="Segnaposto contenuto 2"/>
          <p:cNvSpPr>
            <a:spLocks noGrp="1"/>
          </p:cNvSpPr>
          <p:nvPr>
            <p:ph idx="1"/>
          </p:nvPr>
        </p:nvSpPr>
        <p:spPr>
          <a:solidFill>
            <a:schemeClr val="accent1">
              <a:lumMod val="20000"/>
              <a:lumOff val="80000"/>
            </a:schemeClr>
          </a:solidFill>
        </p:spPr>
        <p:txBody>
          <a:bodyPr/>
          <a:lstStyle/>
          <a:p>
            <a:pPr algn="ctr"/>
            <a:r>
              <a:rPr lang="it-IT" sz="2900" b="1" dirty="0">
                <a:solidFill>
                  <a:prstClr val="black"/>
                </a:solidFill>
                <a:latin typeface="Calibri Light" panose="020F0302020204030204"/>
              </a:rPr>
              <a:t/>
            </a:r>
            <a:br>
              <a:rPr lang="it-IT" sz="2900" b="1" dirty="0">
                <a:solidFill>
                  <a:prstClr val="black"/>
                </a:solidFill>
                <a:latin typeface="Calibri Light" panose="020F0302020204030204"/>
              </a:rPr>
            </a:br>
            <a:r>
              <a:rPr lang="it-IT" sz="2900" b="1" dirty="0">
                <a:solidFill>
                  <a:srgbClr val="0070C0"/>
                </a:solidFill>
                <a:latin typeface="Arial Black" panose="020B0A04020102020204" pitchFamily="34" charset="0"/>
              </a:rPr>
              <a:t>SEMINARIO per il CORSO di PEDAGOGIA </a:t>
            </a:r>
            <a:br>
              <a:rPr lang="it-IT" sz="2900" b="1" dirty="0">
                <a:solidFill>
                  <a:srgbClr val="0070C0"/>
                </a:solidFill>
                <a:latin typeface="Arial Black" panose="020B0A04020102020204" pitchFamily="34" charset="0"/>
              </a:rPr>
            </a:br>
            <a:r>
              <a:rPr lang="it-IT" sz="2900" b="1" dirty="0">
                <a:solidFill>
                  <a:srgbClr val="0070C0"/>
                </a:solidFill>
                <a:latin typeface="Arial Black" panose="020B0A04020102020204" pitchFamily="34" charset="0"/>
              </a:rPr>
              <a:t>GENERALE (Cl. LM-85bis): </a:t>
            </a:r>
            <a:br>
              <a:rPr lang="it-IT" sz="2900" b="1" dirty="0">
                <a:solidFill>
                  <a:srgbClr val="0070C0"/>
                </a:solidFill>
                <a:latin typeface="Arial Black" panose="020B0A04020102020204" pitchFamily="34" charset="0"/>
              </a:rPr>
            </a:br>
            <a:r>
              <a:rPr lang="it-IT" sz="2900" b="1" dirty="0">
                <a:solidFill>
                  <a:srgbClr val="0070C0"/>
                </a:solidFill>
                <a:latin typeface="Arial Black" panose="020B0A04020102020204" pitchFamily="34" charset="0"/>
              </a:rPr>
              <a:t/>
            </a:r>
            <a:br>
              <a:rPr lang="it-IT" sz="2900" b="1" dirty="0">
                <a:solidFill>
                  <a:srgbClr val="0070C0"/>
                </a:solidFill>
                <a:latin typeface="Arial Black" panose="020B0A04020102020204" pitchFamily="34" charset="0"/>
              </a:rPr>
            </a:br>
            <a:r>
              <a:rPr lang="it-IT" sz="2900" b="1" dirty="0">
                <a:solidFill>
                  <a:srgbClr val="0070C0"/>
                </a:solidFill>
                <a:latin typeface="Arial Black" panose="020B0A04020102020204" pitchFamily="34" charset="0"/>
              </a:rPr>
              <a:t>«LO SVILUPPO GRAFICO DEL BAMBINO DALLO SCARABOCCHIO ALLA RAPPRESENTAZIONE ICONICA. INTERPRETAZIONE E ANALISI DI DISEGNI INFANTILI ALLA LUCE DEI TEST PROIETTIVI</a:t>
            </a:r>
            <a:r>
              <a:rPr lang="it-IT" sz="2900" b="1" dirty="0">
                <a:solidFill>
                  <a:srgbClr val="0070C0"/>
                </a:solidFill>
                <a:latin typeface="Bodoni MT Black" panose="02070A03080606020203" pitchFamily="18" charset="0"/>
              </a:rPr>
              <a:t>»</a:t>
            </a:r>
            <a:endParaRPr lang="it-IT" dirty="0">
              <a:solidFill>
                <a:srgbClr val="0070C0"/>
              </a:solidFill>
              <a:latin typeface="Bodoni MT Black" panose="02070A03080606020203" pitchFamily="18" charset="0"/>
            </a:endParaRPr>
          </a:p>
        </p:txBody>
      </p:sp>
    </p:spTree>
    <p:extLst>
      <p:ext uri="{BB962C8B-B14F-4D97-AF65-F5344CB8AC3E}">
        <p14:creationId xmlns:p14="http://schemas.microsoft.com/office/powerpoint/2010/main" val="214445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Il disegno dell’omino</a:t>
            </a:r>
          </a:p>
        </p:txBody>
      </p:sp>
      <p:sp>
        <p:nvSpPr>
          <p:cNvPr id="3" name="Segnaposto testo 2"/>
          <p:cNvSpPr>
            <a:spLocks noGrp="1"/>
          </p:cNvSpPr>
          <p:nvPr>
            <p:ph type="body" idx="1"/>
          </p:nvPr>
        </p:nvSpPr>
        <p:spPr>
          <a:solidFill>
            <a:schemeClr val="accent1">
              <a:lumMod val="40000"/>
              <a:lumOff val="60000"/>
            </a:schemeClr>
          </a:solidFill>
        </p:spPr>
        <p:txBody>
          <a:bodyPr/>
          <a:lstStyle/>
          <a:p>
            <a:r>
              <a:rPr lang="it-IT" dirty="0"/>
              <a:t>Esempio di disegno dell’omino</a:t>
            </a:r>
          </a:p>
        </p:txBody>
      </p:sp>
      <p:pic>
        <p:nvPicPr>
          <p:cNvPr id="9" name="Segnaposto contenut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0920" y="2505075"/>
            <a:ext cx="3995523" cy="3684588"/>
          </a:xfrm>
        </p:spPr>
      </p:pic>
      <p:sp>
        <p:nvSpPr>
          <p:cNvPr id="5" name="Segnaposto testo 4"/>
          <p:cNvSpPr>
            <a:spLocks noGrp="1"/>
          </p:cNvSpPr>
          <p:nvPr>
            <p:ph type="body" sz="quarter" idx="3"/>
          </p:nvPr>
        </p:nvSpPr>
        <p:spPr>
          <a:solidFill>
            <a:schemeClr val="accent1">
              <a:lumMod val="40000"/>
              <a:lumOff val="60000"/>
            </a:schemeClr>
          </a:solidFill>
        </p:spPr>
        <p:txBody>
          <a:bodyPr/>
          <a:lstStyle/>
          <a:p>
            <a:endParaRPr lang="it-IT" dirty="0"/>
          </a:p>
        </p:txBody>
      </p:sp>
      <p:sp>
        <p:nvSpPr>
          <p:cNvPr id="6" name="Segnaposto contenuto 5"/>
          <p:cNvSpPr>
            <a:spLocks noGrp="1"/>
          </p:cNvSpPr>
          <p:nvPr>
            <p:ph sz="quarter" idx="4"/>
          </p:nvPr>
        </p:nvSpPr>
        <p:spPr>
          <a:solidFill>
            <a:schemeClr val="accent1">
              <a:lumMod val="40000"/>
              <a:lumOff val="60000"/>
            </a:schemeClr>
          </a:solidFill>
        </p:spPr>
        <p:txBody>
          <a:bodyPr>
            <a:normAutofit fontScale="77500" lnSpcReduction="20000"/>
          </a:bodyPr>
          <a:lstStyle/>
          <a:p>
            <a:r>
              <a:rPr lang="it-IT" dirty="0"/>
              <a:t>Il bambino diventa più capace di distinguere diverse linee, perché - grazie allo sviluppo del sistema nervoso centrale - coordina meglio i movimenti del braccio e della mano adattandoli allo spazio a disposizione e li segue anche con lo sguardo; inoltre aumenta anche la capacità di attenzione all’attività che sta svolgendo.</a:t>
            </a:r>
          </a:p>
          <a:p>
            <a:r>
              <a:rPr lang="it-IT" dirty="0"/>
              <a:t>Nello stadio delle forme si inizia a dare un significato simbolico condiviso sia grafico sia verbale ai disegni e dallo scarabocchio si passa gradualmente alle forme grafiche condivise.</a:t>
            </a:r>
          </a:p>
          <a:p>
            <a:endParaRPr lang="it-IT" dirty="0"/>
          </a:p>
        </p:txBody>
      </p:sp>
    </p:spTree>
    <p:extLst>
      <p:ext uri="{BB962C8B-B14F-4D97-AF65-F5344CB8AC3E}">
        <p14:creationId xmlns:p14="http://schemas.microsoft.com/office/powerpoint/2010/main" val="330498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fontScale="90000"/>
          </a:bodyPr>
          <a:lstStyle/>
          <a:p>
            <a:pPr algn="ctr"/>
            <a:r>
              <a:rPr lang="it-IT" sz="3600" b="1" dirty="0"/>
              <a:t/>
            </a:r>
            <a:br>
              <a:rPr lang="it-IT" sz="3600" b="1" dirty="0"/>
            </a:br>
            <a:r>
              <a:rPr lang="it-IT" sz="3600" b="1" dirty="0"/>
              <a:t>Dallo scarabocchio alla rappresentazione iconica: </a:t>
            </a:r>
            <a:br>
              <a:rPr lang="it-IT" sz="3600" b="1" dirty="0"/>
            </a:br>
            <a:r>
              <a:rPr lang="it-IT" sz="3600" b="1" dirty="0"/>
              <a:t>la fase figurativa</a:t>
            </a:r>
            <a:br>
              <a:rPr lang="it-IT" sz="3600" b="1" dirty="0"/>
            </a:br>
            <a:endParaRPr lang="it-IT" sz="3600" b="1" dirty="0"/>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Il bambino considera il disegno - che riveste per lui sempre il ruolo essenziale di «dover rappresentare qualcosa» - non solo come «fotografia» della realtà, ma anche come mezzo per inventare e narrare delle storie; la rappresentazione iniziale di un oggetto può ad esempio richiamare per associazione di idee un’altra realtà.</a:t>
            </a:r>
          </a:p>
          <a:p>
            <a:r>
              <a:rPr lang="it-IT" sz="2400" dirty="0"/>
              <a:t>Nella fase di passaggio allo scarabocchio al disegno vero e proprio, ovvero alla rappresentazione iconica, che possiamo definire figurativa, il bambino inizia ad avere confidenza con la sua mano, per cui traccia i segni che desidera (non più quindi in modo casuale) e li interpreta in base alla loro somiglianza con la realtà , assegnando anche loro un nome.</a:t>
            </a:r>
          </a:p>
        </p:txBody>
      </p:sp>
    </p:spTree>
    <p:extLst>
      <p:ext uri="{BB962C8B-B14F-4D97-AF65-F5344CB8AC3E}">
        <p14:creationId xmlns:p14="http://schemas.microsoft.com/office/powerpoint/2010/main" val="44050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fontScale="90000"/>
          </a:bodyPr>
          <a:lstStyle/>
          <a:p>
            <a:pPr algn="ctr"/>
            <a:r>
              <a:rPr lang="it-IT" sz="3600" b="1" dirty="0"/>
              <a:t/>
            </a:r>
            <a:br>
              <a:rPr lang="it-IT" sz="3600" b="1" dirty="0"/>
            </a:br>
            <a:r>
              <a:rPr lang="it-IT" sz="3600" b="1" dirty="0"/>
              <a:t>Dallo scarabocchio alla rappresentazione iconica</a:t>
            </a:r>
            <a:br>
              <a:rPr lang="it-IT" sz="3600" b="1" dirty="0"/>
            </a:br>
            <a:endParaRPr lang="it-IT" sz="3600" b="1" dirty="0"/>
          </a:p>
        </p:txBody>
      </p:sp>
      <p:sp>
        <p:nvSpPr>
          <p:cNvPr id="3" name="Segnaposto contenuto 2"/>
          <p:cNvSpPr>
            <a:spLocks noGrp="1"/>
          </p:cNvSpPr>
          <p:nvPr>
            <p:ph idx="1"/>
          </p:nvPr>
        </p:nvSpPr>
        <p:spPr>
          <a:solidFill>
            <a:schemeClr val="accent1">
              <a:lumMod val="40000"/>
              <a:lumOff val="60000"/>
            </a:schemeClr>
          </a:solidFill>
        </p:spPr>
        <p:txBody>
          <a:bodyPr>
            <a:normAutofit fontScale="92500" lnSpcReduction="10000"/>
          </a:bodyPr>
          <a:lstStyle/>
          <a:p>
            <a:endParaRPr lang="it-IT" dirty="0"/>
          </a:p>
          <a:p>
            <a:r>
              <a:rPr lang="it-IT" sz="2600" dirty="0"/>
              <a:t>Secondo </a:t>
            </a:r>
            <a:r>
              <a:rPr lang="it-IT" sz="2600" dirty="0" err="1"/>
              <a:t>Luquet</a:t>
            </a:r>
            <a:r>
              <a:rPr lang="it-IT" sz="2600" dirty="0"/>
              <a:t>, un bambino produce un disegno nel momento in cui inizia a tracciare dei segni con l’intenzione di rappresentare qualcosa. I bambini, cioè, inizialmente vorrebbero rappresentare l’immagine di qualcosa che prima vedono e poi ricordano poi, ma sono frenati dalla convinzione di non esserne capaci. In molte occasioni, infatti, il bambino tende a richiedere l’aiuto dell’adulto nella rappresentazione grafica, ma  poi spesso la convinzione o la paura di non essere capace gli suscita un senso di frustrazione e lo limita. </a:t>
            </a:r>
          </a:p>
          <a:p>
            <a:r>
              <a:rPr lang="it-IT" sz="2600" dirty="0"/>
              <a:t>A qualsiasi livello lo si esamini, il disegno è sempre e comunque un’espressione artistica in diretto contatto con l’inconscio, e rappresenta quindi un ottimo strumento per capire il mondo interiore dei bambini e il loro sviluppo mentale, che può essere esaminato prendendo in analisi i vari elementi che lo caratterizzano: il tratto, il colore, i soggetti rappresentati. </a:t>
            </a:r>
          </a:p>
        </p:txBody>
      </p:sp>
    </p:spTree>
    <p:extLst>
      <p:ext uri="{BB962C8B-B14F-4D97-AF65-F5344CB8AC3E}">
        <p14:creationId xmlns:p14="http://schemas.microsoft.com/office/powerpoint/2010/main" val="135774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La rappresentazione della figura umana</a:t>
            </a:r>
          </a:p>
        </p:txBody>
      </p:sp>
      <p:sp>
        <p:nvSpPr>
          <p:cNvPr id="3" name="Segnaposto contenuto 2"/>
          <p:cNvSpPr>
            <a:spLocks noGrp="1"/>
          </p:cNvSpPr>
          <p:nvPr>
            <p:ph idx="1"/>
          </p:nvPr>
        </p:nvSpPr>
        <p:spPr>
          <a:solidFill>
            <a:schemeClr val="accent1">
              <a:lumMod val="40000"/>
              <a:lumOff val="60000"/>
            </a:schemeClr>
          </a:solidFill>
        </p:spPr>
        <p:txBody>
          <a:bodyPr>
            <a:normAutofit fontScale="62500" lnSpcReduction="20000"/>
          </a:bodyPr>
          <a:lstStyle/>
          <a:p>
            <a:endParaRPr lang="it-IT" dirty="0"/>
          </a:p>
          <a:p>
            <a:r>
              <a:rPr lang="it-IT" sz="4400" dirty="0"/>
              <a:t>Le figure disegnate dal bambino rappresentano in qualche modo l’immagine che egli ha di se stesso, fornendo, quindi, importanti informazioni sul suo carattere e sulla personalità. Disegnando, infatti, il bambino rappresenta anche i vissuti emotivi che spesso in questa fase di sviluppo non riescono ad essere esattamente espressi attraverso il linguaggio, come normalmente avviene per l’adulto. </a:t>
            </a:r>
          </a:p>
          <a:p>
            <a:r>
              <a:rPr lang="it-IT" sz="4400" dirty="0"/>
              <a:t>Il disegno riflette quindi il livello di autostima e l’organizzazione di sé in relazione all’immagine del corpo, la rappresentazione e/o le distorsioni dell’immagine di sé (senso del sé e identità, identificazioni, introiezioni, aderenza ai ruoli sociali, culturali e sessuali e all’età, aspirazioni, bisogni, paure, frustrazioni e desideri).</a:t>
            </a:r>
          </a:p>
        </p:txBody>
      </p:sp>
    </p:spTree>
    <p:extLst>
      <p:ext uri="{BB962C8B-B14F-4D97-AF65-F5344CB8AC3E}">
        <p14:creationId xmlns:p14="http://schemas.microsoft.com/office/powerpoint/2010/main" val="298160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Il disegno come «rappresentazione»</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r>
              <a:rPr lang="it-IT" sz="2400" dirty="0"/>
              <a:t>Ogni età, durante lo sviluppo, ha le sue tipiche conquiste negli aspetti prassici (i grandi e piccoli movimenti), corporei, percettivi, cognitivi, affettivi. Disegnare implica in primis capacità come quella di saper rappresentare l’esperienza percepita e condivisa, ma innanzitutto poter riprodurre graficamente il proprio schema corporeo, cioè l’idea del proprio corpo, la percezione fisica e mentale e la rappresentazione di esso.</a:t>
            </a:r>
          </a:p>
          <a:p>
            <a:r>
              <a:rPr lang="it-IT" sz="2400" dirty="0"/>
              <a:t>Il bambino disegna ciò che sa e non ciò che vede. Mentre, infatti,  per un adulto disegnare una casa trasparente (della quale si può vedere, cioè, l’interno) è un aspetto insolito, per un bambino rispecchia ciò che lui effettivamente sa della casa. Non si possono utilizzare, quindi, i significati proiettivi del disegno senza tener conto di quanto il bambino sia in grado di rappresentare.</a:t>
            </a:r>
          </a:p>
        </p:txBody>
      </p:sp>
    </p:spTree>
    <p:extLst>
      <p:ext uri="{BB962C8B-B14F-4D97-AF65-F5344CB8AC3E}">
        <p14:creationId xmlns:p14="http://schemas.microsoft.com/office/powerpoint/2010/main" val="48411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a:solidFill>
            <a:srgbClr val="FFCCFF"/>
          </a:solidFill>
        </p:spPr>
        <p:txBody>
          <a:bodyPr>
            <a:normAutofit fontScale="90000"/>
          </a:bodyPr>
          <a:lstStyle/>
          <a:p>
            <a:pPr algn="ctr"/>
            <a:r>
              <a:rPr lang="it-IT" sz="4000" b="1" dirty="0"/>
              <a:t/>
            </a:r>
            <a:br>
              <a:rPr lang="it-IT" sz="4000" b="1" dirty="0"/>
            </a:br>
            <a:r>
              <a:rPr lang="it-IT" sz="4000" b="1" dirty="0"/>
              <a:t>Il disegno come «proiezione»</a:t>
            </a:r>
            <a:r>
              <a:rPr lang="it-IT" dirty="0"/>
              <a:t/>
            </a:r>
            <a:br>
              <a:rPr lang="it-IT" dirty="0"/>
            </a:br>
            <a:endParaRPr lang="it-IT" dirty="0"/>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Per Freeman, lo sviluppo del disegno infantile può essere visto in primis come la progressiva acquisizione di controllo da parte del bambino delle proprie capacità visive e manuali, di conoscenze nell’utilizzo degli strumenti e di sviluppo di abilità di rappresentazione pittorica. </a:t>
            </a:r>
          </a:p>
          <a:p>
            <a:r>
              <a:rPr lang="it-IT" sz="2400" dirty="0"/>
              <a:t>Il disegno rappresenta quindi un’apertura verso il mondo interno del bambino, consentendo anche una prima valutazione del modo in cui egli vive le relazioni interpersonali; esso può essere visto in un’ottica psicanalitica anche come una «proiezione» di sentimenti e desideri sia consci che inconsci del bambino. Come afferma A. </a:t>
            </a:r>
            <a:r>
              <a:rPr lang="it-IT" sz="2400" dirty="0" err="1"/>
              <a:t>Oliveiro</a:t>
            </a:r>
            <a:r>
              <a:rPr lang="it-IT" sz="2400" dirty="0"/>
              <a:t> Ferraris, il bambino nel disegnare esplicita e comunica i suoi vissuti, i suoi conflitti le sue ansie e in qualche modo li sdrammatizza. </a:t>
            </a:r>
          </a:p>
        </p:txBody>
      </p:sp>
    </p:spTree>
    <p:extLst>
      <p:ext uri="{BB962C8B-B14F-4D97-AF65-F5344CB8AC3E}">
        <p14:creationId xmlns:p14="http://schemas.microsoft.com/office/powerpoint/2010/main" val="259047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a:solidFill>
            <a:srgbClr val="FFCCFF"/>
          </a:solidFill>
        </p:spPr>
        <p:txBody>
          <a:bodyPr>
            <a:normAutofit/>
          </a:bodyPr>
          <a:lstStyle/>
          <a:p>
            <a:pPr algn="ctr"/>
            <a:r>
              <a:rPr lang="it-IT" sz="3600" b="1" dirty="0"/>
              <a:t>Lo stadio schematico </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r>
              <a:rPr lang="it-IT" sz="2400" dirty="0"/>
              <a:t>Fra i sette e i nove anni, siamo nel cosiddetto «stadio schematico», nel quale si ha il conseguimento dei concetti di forma e linea e compaiono schemi grafici ben definiti; il bambino cerca di esprimere anche le correlazioni formali tra le parti costituenti un oggetto e tenta di rappresentare la realtà in modo sempre più verosimile. </a:t>
            </a:r>
          </a:p>
          <a:p>
            <a:r>
              <a:rPr lang="it-IT" sz="2400" dirty="0"/>
              <a:t>Intorno agli  undici anni, compare la prospettiva; si giunge alla figurazione plastica dell’oggetto e le facoltà visive acquistano un ruolo prioritario nella percezione della realtà. Secondo </a:t>
            </a:r>
            <a:r>
              <a:rPr lang="it-IT" sz="2400" dirty="0" err="1"/>
              <a:t>Arnheim</a:t>
            </a:r>
            <a:r>
              <a:rPr lang="it-IT" sz="2400" dirty="0"/>
              <a:t>, mediante il disegno il bambino realizza non un’imitazione, ma un’invenzione, una conquista alla quale perviene dopo una laboriosa serie di tentativi: percepire a rappresentare una cosa significa infatti trovare nella sua struttura una forma. </a:t>
            </a:r>
          </a:p>
        </p:txBody>
      </p:sp>
    </p:spTree>
    <p:extLst>
      <p:ext uri="{BB962C8B-B14F-4D97-AF65-F5344CB8AC3E}">
        <p14:creationId xmlns:p14="http://schemas.microsoft.com/office/powerpoint/2010/main" val="23967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Realismo intellettuale e visivo</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Altre due tappe importanti che contrassegnano lo sviluppo del disegno infantile sono: </a:t>
            </a:r>
          </a:p>
          <a:p>
            <a:pPr marL="0" indent="0">
              <a:buNone/>
            </a:pPr>
            <a:r>
              <a:rPr lang="it-IT" sz="2400" dirty="0"/>
              <a:t>- a) il realismo intellettuale, cioè la capacità del bambino di considerare i particolari presenti nella sua mente come fattori della realtà (in tale fase per il bambino esiste solo ciò che lui vede direttamente, il punto di vista frontale, perché non conosce ancora la prospettiva; </a:t>
            </a:r>
          </a:p>
          <a:p>
            <a:pPr marL="0" indent="0">
              <a:buNone/>
            </a:pPr>
            <a:r>
              <a:rPr lang="it-IT" sz="2400" dirty="0"/>
              <a:t>- b) il realismo visivo, sulla cui base il bambino riesce a sviluppare visioni più precise della realtà, e sente l’esigenza di rappresentare sula carta la relazione fra gli elementi che vuole raffigurare; vengono applicate le leggi prospettiche e acquisita la terza dimensione prima assente.</a:t>
            </a:r>
          </a:p>
        </p:txBody>
      </p:sp>
    </p:spTree>
    <p:extLst>
      <p:ext uri="{BB962C8B-B14F-4D97-AF65-F5344CB8AC3E}">
        <p14:creationId xmlns:p14="http://schemas.microsoft.com/office/powerpoint/2010/main" val="298795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 test proiettivi</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Il disegno può anche rappresentare un utile strumento di conoscenza psicologica (al fine di indagare la personalità e il livello di sviluppo grafico e, quindi, cognitivo del soggetto) e anche educativo (in quanto consente di analizzare elementi e caratteristiche specifiche della vita del bambino.</a:t>
            </a:r>
          </a:p>
          <a:p>
            <a:r>
              <a:rPr lang="it-IT" sz="2400" dirty="0"/>
              <a:t>Attraverso i disegni, l’osservazione del comportamento, il gioco e altri test, in particolare i cosiddetti «test proiettivi», è infatti possibile cercare di comprendere la personalità del bambino e il suo stile relazionale.</a:t>
            </a:r>
          </a:p>
          <a:p>
            <a:r>
              <a:rPr lang="it-IT" sz="2400" dirty="0"/>
              <a:t>I disegni e i test psicologici vengono usati, difatti, in diversi settori della psicologia: orientamento scolastico, screening per la valutazione dello sviluppo, consulenze tecniche in ambito giuridico, clinico e della ricerca.</a:t>
            </a:r>
          </a:p>
        </p:txBody>
      </p:sp>
    </p:spTree>
    <p:extLst>
      <p:ext uri="{BB962C8B-B14F-4D97-AF65-F5344CB8AC3E}">
        <p14:creationId xmlns:p14="http://schemas.microsoft.com/office/powerpoint/2010/main" val="375575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Caratteri e uso dei test proiettivi</a:t>
            </a:r>
          </a:p>
        </p:txBody>
      </p:sp>
      <p:sp>
        <p:nvSpPr>
          <p:cNvPr id="3" name="Segnaposto contenuto 2"/>
          <p:cNvSpPr>
            <a:spLocks noGrp="1"/>
          </p:cNvSpPr>
          <p:nvPr>
            <p:ph idx="1"/>
          </p:nvPr>
        </p:nvSpPr>
        <p:spPr>
          <a:solidFill>
            <a:schemeClr val="accent1">
              <a:lumMod val="40000"/>
              <a:lumOff val="60000"/>
            </a:schemeClr>
          </a:solidFill>
        </p:spPr>
        <p:txBody>
          <a:bodyPr>
            <a:normAutofit lnSpcReduction="10000"/>
          </a:bodyPr>
          <a:lstStyle/>
          <a:p>
            <a:pPr lvl="0"/>
            <a:r>
              <a:rPr lang="it-IT" sz="2400" dirty="0">
                <a:solidFill>
                  <a:prstClr val="black"/>
                </a:solidFill>
              </a:rPr>
              <a:t>I test proiettivi sono un tipo di test della personalità in cui l’individuo deve rispondere a parole o immagini ambigue e in alcuni casi anche disegnare; si differenziano dai test oggettivi in quanto le risposte possono essere molto varie, non ci sono risposte corrette o errate. Inoltre, sebbene esistano linee guida per valutare i test proiettivi (e sia necessaria anche una formazione approfondita), può accadere che due esperti giungano a conclusioni diverse dagli stessi test, cosa quasi impossibile nei test oggettivi.</a:t>
            </a:r>
          </a:p>
          <a:p>
            <a:pPr lvl="0"/>
            <a:r>
              <a:rPr lang="it-IT" sz="2400" dirty="0">
                <a:solidFill>
                  <a:prstClr val="black"/>
                </a:solidFill>
              </a:rPr>
              <a:t>Lo scopo dei test proiettivi - che si basano sulle teorie della Gestalt (Psicologia della forma) e sul metodo di valutazione della personalità della scuola psicoanalitica, incentrato sull’analisi dei pensieri e impulsi inconsci che animano la psiche umana - è cercare di conoscere e analizzare la struttura e il funzionamento della mente umana, oltre a scoprire emozioni, sentimenti o conflitti interni che l’individuo tende a proiettare nelle risposte. </a:t>
            </a:r>
          </a:p>
          <a:p>
            <a:endParaRPr lang="it-IT" dirty="0"/>
          </a:p>
        </p:txBody>
      </p:sp>
    </p:spTree>
    <p:extLst>
      <p:ext uri="{BB962C8B-B14F-4D97-AF65-F5344CB8AC3E}">
        <p14:creationId xmlns:p14="http://schemas.microsoft.com/office/powerpoint/2010/main" val="392315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Valenza ludica, espressiva e proiettiva del disegno </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pPr marL="0" indent="0">
              <a:buNone/>
            </a:pPr>
            <a:r>
              <a:rPr lang="it-IT" sz="2400" dirty="0"/>
              <a:t>- Lo sviluppo dell’attività grafica nel bambino è caratterizzato in primo luogo da un significato ludico, cioè il divertimento che egli prova nel manipolare i materiali più svariati e il piacere che deriva dal vedere impressa sul foglio una traccia di sé, un segno grafico personale, e ogni volta diverso, che gli permette di sperimentare e rafforzare il senso della propria presenza e possibilità di azione nel mondo. </a:t>
            </a:r>
          </a:p>
          <a:p>
            <a:pPr marL="0" indent="0">
              <a:buNone/>
            </a:pPr>
            <a:r>
              <a:rPr lang="it-IT" sz="2400" dirty="0"/>
              <a:t>- Il disegno svolge una funzione essenziale nell’evoluzione del bambino e risponde a due bisogni fondamentali del bambino: espressivo-narrativo da un lato, e comunicativo-proiettivo dall’altro; lo sviluppo grafico è infatti strettamente interrelato allo sviluppo percettivo, cognitivo, linguistico, motorio e affettivo. Il bambino «parla» essenzialmente con il corpo  e anche attraverso attività quali il gioco e appunto il disegno.</a:t>
            </a:r>
          </a:p>
          <a:p>
            <a:pPr marL="0" indent="0">
              <a:buNone/>
            </a:pPr>
            <a:endParaRPr lang="it-IT" dirty="0"/>
          </a:p>
        </p:txBody>
      </p:sp>
    </p:spTree>
    <p:extLst>
      <p:ext uri="{BB962C8B-B14F-4D97-AF65-F5344CB8AC3E}">
        <p14:creationId xmlns:p14="http://schemas.microsoft.com/office/powerpoint/2010/main" val="403160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 test carta-matita</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I principali test proiettivi - che permettono una valutazione approfondita delle diverse aree dello sviluppo del bambino e possono essere impiegati per l’analisi e l’interpretazione dei disegni infantili - sono i test “carta-matita e cioè in particolare il disegno della figura umana e della famiglia (reale, immaginaria, animale, ecc.), grazie alla loro accessibilità e ricchezza da un punto di vista dinamico, a cui possiamo aggiungerne diversi altri fra cui il disegno dell’albero e della casa.</a:t>
            </a:r>
          </a:p>
          <a:p>
            <a:r>
              <a:rPr lang="it-IT" sz="2400" dirty="0"/>
              <a:t>Mediante l’analisi delle rappresentazioni grafiche, è possibile valutare lo sviluppo dell’intelligenza, l’evoluzione dello schema corporeo e dell’immagine di sé sulla base di un preciso rapporto fra l’età anagrafica e l’evoluzione del disegno.</a:t>
            </a:r>
          </a:p>
          <a:p>
            <a:endParaRPr lang="it-IT" dirty="0"/>
          </a:p>
        </p:txBody>
      </p:sp>
    </p:spTree>
    <p:extLst>
      <p:ext uri="{BB962C8B-B14F-4D97-AF65-F5344CB8AC3E}">
        <p14:creationId xmlns:p14="http://schemas.microsoft.com/office/powerpoint/2010/main" val="274897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572B7-5A56-40CC-AE87-35E6ABF2DA8F}"/>
              </a:ext>
            </a:extLst>
          </p:cNvPr>
          <p:cNvSpPr>
            <a:spLocks noGrp="1"/>
          </p:cNvSpPr>
          <p:nvPr>
            <p:ph type="title"/>
          </p:nvPr>
        </p:nvSpPr>
        <p:spPr>
          <a:solidFill>
            <a:srgbClr val="FFCCFF"/>
          </a:solidFill>
        </p:spPr>
        <p:txBody>
          <a:bodyPr>
            <a:normAutofit/>
          </a:bodyPr>
          <a:lstStyle/>
          <a:p>
            <a:pPr algn="ctr"/>
            <a:r>
              <a:rPr lang="it-IT" sz="3600" b="1" dirty="0"/>
              <a:t>Esempi di disegni della figura umana</a:t>
            </a:r>
            <a:endParaRPr lang="it-IT" sz="3600" dirty="0"/>
          </a:p>
        </p:txBody>
      </p:sp>
      <p:pic>
        <p:nvPicPr>
          <p:cNvPr id="5" name="Segnaposto contenuto 4">
            <a:extLst>
              <a:ext uri="{FF2B5EF4-FFF2-40B4-BE49-F238E27FC236}">
                <a16:creationId xmlns:a16="http://schemas.microsoft.com/office/drawing/2014/main" id="{2CF8BF14-D084-4D83-8289-C3CFBF6B693A}"/>
              </a:ext>
            </a:extLst>
          </p:cNvPr>
          <p:cNvPicPr>
            <a:picLocks noGrp="1" noChangeAspect="1"/>
          </p:cNvPicPr>
          <p:nvPr>
            <p:ph sz="half" idx="1"/>
          </p:nvPr>
        </p:nvPicPr>
        <p:blipFill>
          <a:blip r:embed="rId2"/>
          <a:stretch>
            <a:fillRect/>
          </a:stretch>
        </p:blipFill>
        <p:spPr>
          <a:xfrm>
            <a:off x="1768184" y="1825625"/>
            <a:ext cx="3321632" cy="4351338"/>
          </a:xfrm>
          <a:prstGeom prst="rect">
            <a:avLst/>
          </a:prstGeom>
        </p:spPr>
      </p:pic>
      <p:pic>
        <p:nvPicPr>
          <p:cNvPr id="6" name="Segnaposto contenuto 5">
            <a:extLst>
              <a:ext uri="{FF2B5EF4-FFF2-40B4-BE49-F238E27FC236}">
                <a16:creationId xmlns:a16="http://schemas.microsoft.com/office/drawing/2014/main" id="{5B0A3FBA-340F-469E-91BD-40DCFC831F7E}"/>
              </a:ext>
            </a:extLst>
          </p:cNvPr>
          <p:cNvPicPr>
            <a:picLocks noGrp="1" noChangeAspect="1"/>
          </p:cNvPicPr>
          <p:nvPr>
            <p:ph sz="half" idx="2"/>
          </p:nvPr>
        </p:nvPicPr>
        <p:blipFill>
          <a:blip r:embed="rId3"/>
          <a:stretch>
            <a:fillRect/>
          </a:stretch>
        </p:blipFill>
        <p:spPr>
          <a:xfrm>
            <a:off x="7324077" y="2325950"/>
            <a:ext cx="2636668" cy="3506680"/>
          </a:xfrm>
          <a:prstGeom prst="rect">
            <a:avLst/>
          </a:prstGeom>
        </p:spPr>
      </p:pic>
    </p:spTree>
    <p:extLst>
      <p:ext uri="{BB962C8B-B14F-4D97-AF65-F5344CB8AC3E}">
        <p14:creationId xmlns:p14="http://schemas.microsoft.com/office/powerpoint/2010/main" val="68756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Il test della figura umana</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Il test della figura umana è stato elaborato in primis nel 1926 da F. </a:t>
            </a:r>
            <a:r>
              <a:rPr lang="it-IT" sz="2400" dirty="0" err="1"/>
              <a:t>Goodenough</a:t>
            </a:r>
            <a:r>
              <a:rPr lang="it-IT" sz="2400" dirty="0"/>
              <a:t>, che introduce il «</a:t>
            </a:r>
            <a:r>
              <a:rPr lang="it-IT" sz="2400" dirty="0" err="1"/>
              <a:t>Draw</a:t>
            </a:r>
            <a:r>
              <a:rPr lang="it-IT" sz="2400" dirty="0"/>
              <a:t>-a-man test», ritenendo che alcuni aspetti del processo del disegno - correlati all’età cronologica del bambino - possano definirsi parametri valutativi della sua intelligenza, oltre a consentire la valutazione anche di altre abilità cognitive specifiche. </a:t>
            </a:r>
          </a:p>
          <a:p>
            <a:r>
              <a:rPr lang="it-IT" sz="2400" dirty="0"/>
              <a:t>Nel 1949 K. </a:t>
            </a:r>
            <a:r>
              <a:rPr lang="it-IT" sz="2400" dirty="0" err="1"/>
              <a:t>Machover</a:t>
            </a:r>
            <a:r>
              <a:rPr lang="it-IT" sz="2400" dirty="0"/>
              <a:t> realizza il «Test del disegno di una persona», concentrandosi in particolare sull’indagine della dimensione affettiva, basato sull’idea che il soggetto proietti nel disegno l’immagine che egli ha del proprio corpo, manifestando vari aspetti della personalità.</a:t>
            </a:r>
          </a:p>
        </p:txBody>
      </p:sp>
    </p:spTree>
    <p:extLst>
      <p:ext uri="{BB962C8B-B14F-4D97-AF65-F5344CB8AC3E}">
        <p14:creationId xmlns:p14="http://schemas.microsoft.com/office/powerpoint/2010/main" val="406678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Lo schema corporeo e i tratti della figura umana</a:t>
            </a:r>
          </a:p>
        </p:txBody>
      </p:sp>
      <p:sp>
        <p:nvSpPr>
          <p:cNvPr id="3" name="Segnaposto contenuto 2"/>
          <p:cNvSpPr>
            <a:spLocks noGrp="1"/>
          </p:cNvSpPr>
          <p:nvPr>
            <p:ph idx="1"/>
          </p:nvPr>
        </p:nvSpPr>
        <p:spPr>
          <a:solidFill>
            <a:schemeClr val="accent1">
              <a:lumMod val="40000"/>
              <a:lumOff val="60000"/>
            </a:schemeClr>
          </a:solidFill>
        </p:spPr>
        <p:txBody>
          <a:bodyPr>
            <a:normAutofit fontScale="25000" lnSpcReduction="20000"/>
          </a:bodyPr>
          <a:lstStyle/>
          <a:p>
            <a:pPr marL="0" indent="0">
              <a:buNone/>
            </a:pPr>
            <a:endParaRPr lang="it-IT" dirty="0"/>
          </a:p>
          <a:p>
            <a:endParaRPr lang="it-IT" sz="9600" dirty="0"/>
          </a:p>
          <a:p>
            <a:r>
              <a:rPr lang="it-IT" sz="9600" dirty="0"/>
              <a:t>Tratti che compongono la figura umana: </a:t>
            </a:r>
          </a:p>
          <a:p>
            <a:pPr marL="0" indent="0">
              <a:buNone/>
            </a:pPr>
            <a:r>
              <a:rPr lang="it-IT" sz="9600" dirty="0"/>
              <a:t>Viso, orecchie, occhi, ciglia, naso, bocca, capelli, collo, tronco, braccia, mani, dita, gambe, piedi. </a:t>
            </a:r>
          </a:p>
          <a:p>
            <a:r>
              <a:rPr lang="it-IT" sz="9600" dirty="0"/>
              <a:t>Lo schema corporeo completo di tutti i particolari compare verso i dieci anni; in un disegno della figura umana, è comunque importante osservare sia gli aspetti analitici che globali, fra cui sono fondamentali: </a:t>
            </a:r>
          </a:p>
          <a:p>
            <a:pPr>
              <a:buFontTx/>
              <a:buChar char="-"/>
            </a:pPr>
            <a:r>
              <a:rPr lang="it-IT" sz="9600" dirty="0"/>
              <a:t>la disposizione del disegno nello spazio; </a:t>
            </a:r>
          </a:p>
          <a:p>
            <a:pPr>
              <a:buFontTx/>
              <a:buChar char="-"/>
            </a:pPr>
            <a:r>
              <a:rPr lang="it-IT" sz="9600" dirty="0"/>
              <a:t>le dimensione della figura e le proporzioni; </a:t>
            </a:r>
          </a:p>
          <a:p>
            <a:pPr>
              <a:buFontTx/>
              <a:buChar char="-"/>
            </a:pPr>
            <a:r>
              <a:rPr lang="it-IT" sz="9600" dirty="0"/>
              <a:t>il tipo di tracciato, ovvero il tratto del disegno utilizzato.</a:t>
            </a:r>
          </a:p>
          <a:p>
            <a:pPr>
              <a:buFontTx/>
              <a:buChar char="-"/>
            </a:pPr>
            <a:endParaRPr lang="it-IT" sz="9600" dirty="0"/>
          </a:p>
          <a:p>
            <a:pPr>
              <a:buFontTx/>
              <a:buChar char="-"/>
            </a:pPr>
            <a:endParaRPr lang="it-IT" sz="96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Il viso è particolarmente importante, in quanto rappresenta la comunicazione sociale, le emozioni e le sensazioni del bambino derivate dalle relazioni con gli altri e dagli scambi con l’ambiente</a:t>
            </a:r>
          </a:p>
          <a:p>
            <a:endParaRPr lang="it-IT" dirty="0"/>
          </a:p>
        </p:txBody>
      </p:sp>
    </p:spTree>
    <p:extLst>
      <p:ext uri="{BB962C8B-B14F-4D97-AF65-F5344CB8AC3E}">
        <p14:creationId xmlns:p14="http://schemas.microsoft.com/office/powerpoint/2010/main" val="360696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Il test della famiglia</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La famiglia rappresenta il nucleo centrale per lo sviluppo del bambino e delle sue esperienze di vita, in quanto è in primis all’interno della sua famiglia che egli partecipa all’insieme di scambi affettivi che strutturano la sua personalità: di qui l’importanza della sua rappresentazione a livello grafico. </a:t>
            </a:r>
          </a:p>
          <a:p>
            <a:r>
              <a:rPr lang="it-IT" sz="2400" dirty="0"/>
              <a:t>Nel 1970, </a:t>
            </a:r>
            <a:r>
              <a:rPr lang="it-IT" sz="2400" dirty="0" err="1"/>
              <a:t>Corman</a:t>
            </a:r>
            <a:r>
              <a:rPr lang="it-IT" sz="2400" dirty="0"/>
              <a:t> (sulla base della prima creazione di </a:t>
            </a:r>
            <a:r>
              <a:rPr lang="it-IT" sz="2400" dirty="0" err="1"/>
              <a:t>Porot</a:t>
            </a:r>
            <a:r>
              <a:rPr lang="it-IT" sz="2400" dirty="0"/>
              <a:t>) ha quindi elaborato il cosiddetto «test del disegno della famiglia», utile ad indagare i rapporti del bambino all’interno della sua famiglia e più in generale di tradurre sul foglio i suoi vissuti. In particolare esso può aiutare a capire come il bambino percepisce e sente i rapporti familiari, a conoscere le difficoltà di adattamento del bambino nel suo contesto familiare e identificare possibili conflitti, a valutare la maturità emotiva e psicologica del bambino e lo stile comunicativo familiare.</a:t>
            </a:r>
          </a:p>
          <a:p>
            <a:endParaRPr lang="it-IT" sz="2400" dirty="0"/>
          </a:p>
          <a:p>
            <a:endParaRPr lang="it-IT" sz="2400" dirty="0"/>
          </a:p>
        </p:txBody>
      </p:sp>
    </p:spTree>
    <p:extLst>
      <p:ext uri="{BB962C8B-B14F-4D97-AF65-F5344CB8AC3E}">
        <p14:creationId xmlns:p14="http://schemas.microsoft.com/office/powerpoint/2010/main" val="65725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Consegne e intervista</a:t>
            </a:r>
          </a:p>
        </p:txBody>
      </p:sp>
      <p:sp>
        <p:nvSpPr>
          <p:cNvPr id="3" name="Segnaposto contenuto 2"/>
          <p:cNvSpPr>
            <a:spLocks noGrp="1"/>
          </p:cNvSpPr>
          <p:nvPr>
            <p:ph idx="1"/>
          </p:nvPr>
        </p:nvSpPr>
        <p:spPr>
          <a:solidFill>
            <a:schemeClr val="accent1">
              <a:lumMod val="40000"/>
              <a:lumOff val="60000"/>
            </a:schemeClr>
          </a:solidFill>
        </p:spPr>
        <p:txBody>
          <a:bodyPr>
            <a:normAutofit fontScale="92500" lnSpcReduction="10000"/>
          </a:bodyPr>
          <a:lstStyle/>
          <a:p>
            <a:r>
              <a:rPr lang="it-IT" dirty="0"/>
              <a:t>Le consegne possono essere diverse: </a:t>
            </a:r>
          </a:p>
          <a:p>
            <a:pPr marL="0" indent="0">
              <a:buNone/>
            </a:pPr>
            <a:r>
              <a:rPr lang="it-IT" dirty="0"/>
              <a:t>- Disegna una / la / la tua famiglia; </a:t>
            </a:r>
          </a:p>
          <a:p>
            <a:pPr marL="0" indent="0">
              <a:buNone/>
            </a:pPr>
            <a:r>
              <a:rPr lang="it-IT" dirty="0"/>
              <a:t>- Disegna una famiglia inventata; </a:t>
            </a:r>
          </a:p>
          <a:p>
            <a:pPr marL="0" indent="0">
              <a:buNone/>
            </a:pPr>
            <a:r>
              <a:rPr lang="it-IT" dirty="0"/>
              <a:t>- Disegna la tua famiglia mentre sta svolgendo delle attività, </a:t>
            </a:r>
            <a:r>
              <a:rPr lang="it-IT" dirty="0" err="1"/>
              <a:t>ecc</a:t>
            </a:r>
            <a:r>
              <a:rPr lang="it-IT" dirty="0"/>
              <a:t>…</a:t>
            </a:r>
          </a:p>
          <a:p>
            <a:r>
              <a:rPr lang="it-IT" dirty="0"/>
              <a:t>E’ utile dopo lo svolgimento del disegno somministrare al bambino anche un’intervista relativa al disegno stesso, con le seguenti domande relative ai personaggi rappresentati: </a:t>
            </a:r>
          </a:p>
          <a:p>
            <a:pPr marL="0" indent="0">
              <a:buNone/>
            </a:pPr>
            <a:r>
              <a:rPr lang="it-IT" dirty="0"/>
              <a:t>- Chi è questo/a e che cosa fa? </a:t>
            </a:r>
          </a:p>
          <a:p>
            <a:pPr marL="0" indent="0">
              <a:buNone/>
            </a:pPr>
            <a:r>
              <a:rPr lang="it-IT" dirty="0"/>
              <a:t>- Chi è il più buono della tua famiglia? Chi è il meno buono?</a:t>
            </a:r>
          </a:p>
          <a:p>
            <a:pPr marL="0" indent="0">
              <a:buNone/>
            </a:pPr>
            <a:r>
              <a:rPr lang="it-IT" dirty="0"/>
              <a:t>- Chi è il più felice? Chi è il meno felice?</a:t>
            </a:r>
          </a:p>
          <a:p>
            <a:endParaRPr lang="it-IT" dirty="0"/>
          </a:p>
          <a:p>
            <a:endParaRPr lang="it-IT" dirty="0"/>
          </a:p>
          <a:p>
            <a:endParaRPr lang="it-IT" dirty="0"/>
          </a:p>
        </p:txBody>
      </p:sp>
    </p:spTree>
    <p:extLst>
      <p:ext uri="{BB962C8B-B14F-4D97-AF65-F5344CB8AC3E}">
        <p14:creationId xmlns:p14="http://schemas.microsoft.com/office/powerpoint/2010/main" val="192487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Elementi per interpretare il disegno della famiglia</a:t>
            </a:r>
          </a:p>
        </p:txBody>
      </p:sp>
      <p:sp>
        <p:nvSpPr>
          <p:cNvPr id="3" name="Segnaposto contenuto 2"/>
          <p:cNvSpPr>
            <a:spLocks noGrp="1"/>
          </p:cNvSpPr>
          <p:nvPr>
            <p:ph idx="1"/>
          </p:nvPr>
        </p:nvSpPr>
        <p:spPr>
          <a:solidFill>
            <a:schemeClr val="accent1">
              <a:lumMod val="40000"/>
              <a:lumOff val="60000"/>
            </a:schemeClr>
          </a:solidFill>
        </p:spPr>
        <p:txBody>
          <a:bodyPr>
            <a:noAutofit/>
          </a:bodyPr>
          <a:lstStyle/>
          <a:p>
            <a:r>
              <a:rPr lang="it-IT" sz="2000" dirty="0"/>
              <a:t>Gli elementi da prendere in considerazione nell’analisi e interpretazione del disegno della famiglia - che presuppone ovviamente anche il disegno della figura umana - sono numerosi: </a:t>
            </a:r>
          </a:p>
          <a:p>
            <a:pPr>
              <a:buFontTx/>
              <a:buChar char="-"/>
            </a:pPr>
            <a:r>
              <a:rPr lang="it-IT" sz="2000" dirty="0"/>
              <a:t>Tratti che compongono la figura umana; </a:t>
            </a:r>
          </a:p>
          <a:p>
            <a:pPr>
              <a:buFontTx/>
              <a:buChar char="-"/>
            </a:pPr>
            <a:r>
              <a:rPr lang="it-IT" sz="2000" dirty="0"/>
              <a:t>Proporzionalità fra le parti e le figure;</a:t>
            </a:r>
          </a:p>
          <a:p>
            <a:pPr>
              <a:buFontTx/>
              <a:buChar char="-"/>
            </a:pPr>
            <a:r>
              <a:rPr lang="it-IT" sz="2000" dirty="0"/>
              <a:t>Posizione e dimensioni del disegno - Relazioni spaziali tra le figure; </a:t>
            </a:r>
          </a:p>
          <a:p>
            <a:pPr>
              <a:buFontTx/>
              <a:buChar char="-"/>
            </a:pPr>
            <a:r>
              <a:rPr lang="it-IT" sz="2000" dirty="0"/>
              <a:t>Schematizzazione uomo-donna; </a:t>
            </a:r>
          </a:p>
          <a:p>
            <a:pPr>
              <a:buFontTx/>
              <a:buChar char="-"/>
            </a:pPr>
            <a:r>
              <a:rPr lang="it-IT" sz="2000" dirty="0"/>
              <a:t>Ordine di rappresentazione delle figure;</a:t>
            </a:r>
          </a:p>
          <a:p>
            <a:pPr>
              <a:buFontTx/>
              <a:buChar char="-"/>
            </a:pPr>
            <a:r>
              <a:rPr lang="it-IT" sz="2000" dirty="0"/>
              <a:t>Sviluppo grafico  - Corrispondenza con la realtà; </a:t>
            </a:r>
          </a:p>
          <a:p>
            <a:pPr>
              <a:buFontTx/>
              <a:buChar char="-"/>
            </a:pPr>
            <a:r>
              <a:rPr lang="it-IT" sz="2000" dirty="0"/>
              <a:t>Spazio grafico - Linea terra e linea cielo; </a:t>
            </a:r>
          </a:p>
          <a:p>
            <a:pPr>
              <a:buFontTx/>
              <a:buChar char="-"/>
            </a:pPr>
            <a:r>
              <a:rPr lang="it-IT" sz="2000" dirty="0"/>
              <a:t>Uso del colore (colori freddi e caldi).</a:t>
            </a:r>
          </a:p>
        </p:txBody>
      </p:sp>
    </p:spTree>
    <p:extLst>
      <p:ext uri="{BB962C8B-B14F-4D97-AF65-F5344CB8AC3E}">
        <p14:creationId xmlns:p14="http://schemas.microsoft.com/office/powerpoint/2010/main" val="384359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Altri elementi utili</a:t>
            </a:r>
          </a:p>
        </p:txBody>
      </p:sp>
      <p:sp>
        <p:nvSpPr>
          <p:cNvPr id="3" name="Segnaposto contenuto 2"/>
          <p:cNvSpPr>
            <a:spLocks noGrp="1"/>
          </p:cNvSpPr>
          <p:nvPr>
            <p:ph idx="1"/>
          </p:nvPr>
        </p:nvSpPr>
        <p:spPr>
          <a:solidFill>
            <a:schemeClr val="accent1">
              <a:lumMod val="40000"/>
              <a:lumOff val="60000"/>
            </a:schemeClr>
          </a:solidFill>
        </p:spPr>
        <p:txBody>
          <a:bodyPr>
            <a:normAutofit fontScale="92500" lnSpcReduction="20000"/>
          </a:bodyPr>
          <a:lstStyle/>
          <a:p>
            <a:endParaRPr lang="it-IT" dirty="0"/>
          </a:p>
          <a:p>
            <a:r>
              <a:rPr lang="it-IT" sz="2600" dirty="0"/>
              <a:t>Altri elementi interessanti che emergono dall’analisi dei disegni della famiglia: </a:t>
            </a:r>
          </a:p>
          <a:p>
            <a:pPr>
              <a:buFontTx/>
              <a:buChar char="-"/>
            </a:pPr>
            <a:r>
              <a:rPr lang="it-IT" sz="2600" dirty="0"/>
              <a:t>Figure ombra; </a:t>
            </a:r>
          </a:p>
          <a:p>
            <a:pPr>
              <a:buFontTx/>
              <a:buChar char="-"/>
            </a:pPr>
            <a:r>
              <a:rPr lang="it-IT" sz="2600" dirty="0"/>
              <a:t>Cancellazione/ Esclusione di un personaggio; </a:t>
            </a:r>
          </a:p>
          <a:p>
            <a:pPr>
              <a:buFontTx/>
              <a:buChar char="-"/>
            </a:pPr>
            <a:r>
              <a:rPr lang="it-IT" sz="2600" dirty="0"/>
              <a:t>Aggiunta di altri personaggi.</a:t>
            </a:r>
          </a:p>
          <a:p>
            <a:pPr marL="0" indent="0">
              <a:buNone/>
            </a:pPr>
            <a:endParaRPr lang="it-IT" sz="2600" dirty="0"/>
          </a:p>
          <a:p>
            <a:r>
              <a:rPr lang="it-IT" sz="2600" dirty="0"/>
              <a:t>I test proiettivi grafici sono stati criticati per mancanza di validità scientifica e di obiettività; la soggettività nella valutazione dei risultati rende infatti spesso difficile raggiungere un consenso condiviso. Va comunque tenuto presente che la cosa più importante sono le caratteristiche specifiche dei disegni; in nessun caso dev’essere valutata la loro qualità, ma vanno solo presi in considerazione il loro significato e la possibilità di interpretarli ai fini di un’analisi psicologica.</a:t>
            </a:r>
          </a:p>
          <a:p>
            <a:pPr>
              <a:buFontTx/>
              <a:buChar char="-"/>
            </a:pPr>
            <a:endParaRPr lang="it-IT" dirty="0"/>
          </a:p>
        </p:txBody>
      </p:sp>
    </p:spTree>
    <p:extLst>
      <p:ext uri="{BB962C8B-B14F-4D97-AF65-F5344CB8AC3E}">
        <p14:creationId xmlns:p14="http://schemas.microsoft.com/office/powerpoint/2010/main" val="414645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Utilizzo e significato del colore</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L’uso del colore è molto importante per la comprensione dei disegni infantili: il bambino si fa spesso guidare al riguardo dall’istinto e dalla emozioni; la scelta o il rifiuto di determinati colori - ognuno dei quali riveste uno specifico significato - in ambito psicologico hanno una grande importanza, difatti il colore rappresenta uno straordinario mezzo di espressione e comunicazione di sentimenti, pensieri e idee.</a:t>
            </a:r>
          </a:p>
          <a:p>
            <a:r>
              <a:rPr lang="it-IT" sz="2400" dirty="0"/>
              <a:t>I significati dei colori sono stati sistematizzati da </a:t>
            </a:r>
            <a:r>
              <a:rPr lang="it-IT" sz="2400" dirty="0" err="1"/>
              <a:t>Luscher</a:t>
            </a:r>
            <a:r>
              <a:rPr lang="it-IT" sz="2400" dirty="0"/>
              <a:t>, che ha anche elaborato un apposito test, dal quale emerge come i colori caldi ispirano ad esempio in chi li osserva attività e gioia di vivere, mentre i colori freddi suscitano una sensazione di calma e riflessione, ma anche di tristezza. </a:t>
            </a:r>
          </a:p>
        </p:txBody>
      </p:sp>
    </p:spTree>
    <p:extLst>
      <p:ext uri="{BB962C8B-B14F-4D97-AF65-F5344CB8AC3E}">
        <p14:creationId xmlns:p14="http://schemas.microsoft.com/office/powerpoint/2010/main" val="161773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dirty="0"/>
              <a:t>ESEMPI DI DISEGNI DELLA FAMIGLIA</a:t>
            </a:r>
          </a:p>
        </p:txBody>
      </p:sp>
      <p:pic>
        <p:nvPicPr>
          <p:cNvPr id="5" name="Segnaposto contenuto 4"/>
          <p:cNvPicPr>
            <a:picLocks noGrp="1" noChangeAspect="1"/>
          </p:cNvPicPr>
          <p:nvPr>
            <p:ph idx="1"/>
          </p:nvPr>
        </p:nvPicPr>
        <p:blipFill>
          <a:blip r:embed="rId2"/>
          <a:stretch>
            <a:fillRect/>
          </a:stretch>
        </p:blipFill>
        <p:spPr>
          <a:xfrm>
            <a:off x="3285058" y="1825625"/>
            <a:ext cx="5621883" cy="4351338"/>
          </a:xfrm>
          <a:prstGeom prst="rect">
            <a:avLst/>
          </a:prstGeom>
        </p:spPr>
      </p:pic>
    </p:spTree>
    <p:extLst>
      <p:ext uri="{BB962C8B-B14F-4D97-AF65-F5344CB8AC3E}">
        <p14:creationId xmlns:p14="http://schemas.microsoft.com/office/powerpoint/2010/main" val="162622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Caratteri ed elementi dell’attività grafica infantile</a:t>
            </a:r>
          </a:p>
        </p:txBody>
      </p:sp>
      <p:sp>
        <p:nvSpPr>
          <p:cNvPr id="3" name="Segnaposto contenuto 2"/>
          <p:cNvSpPr>
            <a:spLocks noGrp="1"/>
          </p:cNvSpPr>
          <p:nvPr>
            <p:ph idx="1"/>
          </p:nvPr>
        </p:nvSpPr>
        <p:spPr>
          <a:solidFill>
            <a:schemeClr val="accent1">
              <a:lumMod val="40000"/>
              <a:lumOff val="60000"/>
            </a:schemeClr>
          </a:solidFill>
        </p:spPr>
        <p:txBody>
          <a:bodyPr>
            <a:noAutofit/>
          </a:bodyPr>
          <a:lstStyle/>
          <a:p>
            <a:r>
              <a:rPr lang="it-IT" sz="2400" dirty="0"/>
              <a:t>Il disegno è il principale veicolo di espressione e comunicazione che il bambino - anche molto piccolo - possiede o spesso predilige; attraverso la rappresentazione grafica, egli può appunto esprimere e comunicare il suo mondo grazie ad una originale sintesi tra ciò che intende raccontare ed i mezzi espressivi di cui dispone. </a:t>
            </a:r>
          </a:p>
          <a:p>
            <a:r>
              <a:rPr lang="it-IT" sz="2400" dirty="0"/>
              <a:t>Esso può essere considerato una della caratteristiche più creative dell’infanzia e della mente umana in generale, una delle poche capacità che distinguono gli esseri umani dagli animali, insieme alla competenza simbolica. Secondo </a:t>
            </a:r>
            <a:r>
              <a:rPr lang="it-IT" sz="2400" dirty="0" err="1"/>
              <a:t>Lowenfeld</a:t>
            </a:r>
            <a:r>
              <a:rPr lang="it-IT" sz="2400" dirty="0"/>
              <a:t>, il disegno rappresenta in primo luogo un’espressione della creatività dell’individuo; solitamente, difatti, il bambino trae le immagini che rappresenta da tre fonti principali: la realtà, la memoria e la fantasia.</a:t>
            </a:r>
          </a:p>
        </p:txBody>
      </p:sp>
    </p:spTree>
    <p:extLst>
      <p:ext uri="{BB962C8B-B14F-4D97-AF65-F5344CB8AC3E}">
        <p14:creationId xmlns:p14="http://schemas.microsoft.com/office/powerpoint/2010/main" val="167516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2730137" y="1825625"/>
            <a:ext cx="6178732" cy="4351338"/>
          </a:xfrm>
          <a:prstGeom prst="rect">
            <a:avLst/>
          </a:prstGeom>
        </p:spPr>
      </p:pic>
    </p:spTree>
    <p:extLst>
      <p:ext uri="{BB962C8B-B14F-4D97-AF65-F5344CB8AC3E}">
        <p14:creationId xmlns:p14="http://schemas.microsoft.com/office/powerpoint/2010/main" val="2106524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189" y="208370"/>
            <a:ext cx="10515600" cy="1325563"/>
          </a:xfrm>
          <a:solidFill>
            <a:schemeClr val="bg1"/>
          </a:solidFill>
        </p:spPr>
        <p:txBody>
          <a:bodyPr>
            <a:normAutofit/>
          </a:bodyPr>
          <a:lstStyle/>
          <a:p>
            <a:pPr algn="ctr"/>
            <a:endParaRPr lang="it-IT" sz="3600" b="1" dirty="0"/>
          </a:p>
        </p:txBody>
      </p:sp>
      <p:pic>
        <p:nvPicPr>
          <p:cNvPr id="4" name="Segnaposto contenuto 3"/>
          <p:cNvPicPr>
            <a:picLocks noGrp="1" noChangeAspect="1"/>
          </p:cNvPicPr>
          <p:nvPr>
            <p:ph idx="1"/>
          </p:nvPr>
        </p:nvPicPr>
        <p:blipFill>
          <a:blip r:embed="rId2"/>
          <a:stretch>
            <a:fillRect/>
          </a:stretch>
        </p:blipFill>
        <p:spPr>
          <a:xfrm>
            <a:off x="3060734" y="1825625"/>
            <a:ext cx="6070531" cy="4351338"/>
          </a:xfrm>
          <a:prstGeom prst="rect">
            <a:avLst/>
          </a:prstGeom>
        </p:spPr>
      </p:pic>
    </p:spTree>
    <p:extLst>
      <p:ext uri="{BB962C8B-B14F-4D97-AF65-F5344CB8AC3E}">
        <p14:creationId xmlns:p14="http://schemas.microsoft.com/office/powerpoint/2010/main" val="224792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3285058" y="1825625"/>
            <a:ext cx="5621883" cy="4351338"/>
          </a:xfrm>
          <a:prstGeom prst="rect">
            <a:avLst/>
          </a:prstGeom>
        </p:spPr>
      </p:pic>
    </p:spTree>
    <p:extLst>
      <p:ext uri="{BB962C8B-B14F-4D97-AF65-F5344CB8AC3E}">
        <p14:creationId xmlns:p14="http://schemas.microsoft.com/office/powerpoint/2010/main" val="2404823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2207624" y="2413453"/>
            <a:ext cx="6111490" cy="4351338"/>
          </a:xfrm>
          <a:prstGeom prst="rect">
            <a:avLst/>
          </a:prstGeom>
        </p:spPr>
      </p:pic>
    </p:spTree>
    <p:extLst>
      <p:ext uri="{BB962C8B-B14F-4D97-AF65-F5344CB8AC3E}">
        <p14:creationId xmlns:p14="http://schemas.microsoft.com/office/powerpoint/2010/main" val="3648695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3135087" y="2139134"/>
            <a:ext cx="6124552" cy="4351338"/>
          </a:xfrm>
          <a:prstGeom prst="rect">
            <a:avLst/>
          </a:prstGeom>
        </p:spPr>
      </p:pic>
    </p:spTree>
    <p:extLst>
      <p:ext uri="{BB962C8B-B14F-4D97-AF65-F5344CB8AC3E}">
        <p14:creationId xmlns:p14="http://schemas.microsoft.com/office/powerpoint/2010/main" val="425575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2782389" y="1943190"/>
            <a:ext cx="5525588" cy="4351338"/>
          </a:xfrm>
          <a:prstGeom prst="rect">
            <a:avLst/>
          </a:prstGeom>
        </p:spPr>
      </p:pic>
    </p:spTree>
    <p:extLst>
      <p:ext uri="{BB962C8B-B14F-4D97-AF65-F5344CB8AC3E}">
        <p14:creationId xmlns:p14="http://schemas.microsoft.com/office/powerpoint/2010/main" val="424772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La nascita dello sviluppo grafico nel bambi</a:t>
            </a:r>
            <a:r>
              <a:rPr lang="it-IT" sz="3600" dirty="0"/>
              <a:t>no</a:t>
            </a:r>
          </a:p>
        </p:txBody>
      </p:sp>
      <p:sp>
        <p:nvSpPr>
          <p:cNvPr id="3" name="Segnaposto contenuto 2"/>
          <p:cNvSpPr>
            <a:spLocks noGrp="1"/>
          </p:cNvSpPr>
          <p:nvPr>
            <p:ph idx="1"/>
          </p:nvPr>
        </p:nvSpPr>
        <p:spPr>
          <a:xfrm>
            <a:off x="838200" y="1860349"/>
            <a:ext cx="10515600" cy="4351338"/>
          </a:xfrm>
          <a:solidFill>
            <a:schemeClr val="accent1">
              <a:lumMod val="40000"/>
              <a:lumOff val="60000"/>
            </a:schemeClr>
          </a:solidFill>
        </p:spPr>
        <p:txBody>
          <a:bodyPr>
            <a:normAutofit fontScale="55000" lnSpcReduction="20000"/>
          </a:bodyPr>
          <a:lstStyle/>
          <a:p>
            <a:endParaRPr lang="it-IT" b="0" i="0" dirty="0">
              <a:solidFill>
                <a:srgbClr val="000000"/>
              </a:solidFill>
              <a:effectLst/>
              <a:latin typeface="Verdana" panose="020B0604030504040204" pitchFamily="34" charset="0"/>
            </a:endParaRPr>
          </a:p>
          <a:p>
            <a:r>
              <a:rPr lang="it-IT" sz="4400" dirty="0">
                <a:solidFill>
                  <a:srgbClr val="000000"/>
                </a:solidFill>
              </a:rPr>
              <a:t>«Il gesto è il segno visivo iniziale che contiene il futuro scrivere del bambino, come una ghianda contiene una futura quercia» (L.S. </a:t>
            </a:r>
            <a:r>
              <a:rPr lang="it-IT" sz="4400" dirty="0" err="1">
                <a:solidFill>
                  <a:srgbClr val="000000"/>
                </a:solidFill>
              </a:rPr>
              <a:t>Vigotskij</a:t>
            </a:r>
            <a:r>
              <a:rPr lang="it-IT" sz="4400" dirty="0">
                <a:solidFill>
                  <a:srgbClr val="000000"/>
                </a:solidFill>
              </a:rPr>
              <a:t>). </a:t>
            </a:r>
            <a:r>
              <a:rPr lang="it-IT" sz="4400" b="0" i="0" dirty="0">
                <a:solidFill>
                  <a:srgbClr val="000000"/>
                </a:solidFill>
                <a:effectLst/>
              </a:rPr>
              <a:t>E’ fondamentale </a:t>
            </a:r>
            <a:r>
              <a:rPr lang="it-IT" sz="4400" dirty="0">
                <a:solidFill>
                  <a:srgbClr val="000000"/>
                </a:solidFill>
              </a:rPr>
              <a:t>anzitutto tenere presente che </a:t>
            </a:r>
            <a:r>
              <a:rPr lang="it-IT" sz="4400" b="0" i="0" dirty="0">
                <a:solidFill>
                  <a:srgbClr val="000000"/>
                </a:solidFill>
                <a:effectLst/>
              </a:rPr>
              <a:t>le capacità grafiche si evolvono e si riorganizzano in rapporto allo sviluppo cognitivo generale del bambino. Tale "correlazione evolutiva" implica </a:t>
            </a:r>
            <a:r>
              <a:rPr lang="it-IT" sz="4400" dirty="0">
                <a:solidFill>
                  <a:srgbClr val="000000"/>
                </a:solidFill>
              </a:rPr>
              <a:t>-</a:t>
            </a:r>
            <a:r>
              <a:rPr lang="it-IT" sz="4400" b="0" i="0" dirty="0">
                <a:solidFill>
                  <a:srgbClr val="000000"/>
                </a:solidFill>
                <a:effectLst/>
              </a:rPr>
              <a:t> come vedremo - anche il fatto che i parametri utilizzati per "leggere" il disegno di un bambino non </a:t>
            </a:r>
            <a:r>
              <a:rPr lang="it-IT" sz="4400" dirty="0">
                <a:solidFill>
                  <a:srgbClr val="000000"/>
                </a:solidFill>
              </a:rPr>
              <a:t>devono</a:t>
            </a:r>
            <a:r>
              <a:rPr lang="it-IT" sz="4400" b="0" i="0" dirty="0">
                <a:solidFill>
                  <a:srgbClr val="000000"/>
                </a:solidFill>
                <a:effectLst/>
              </a:rPr>
              <a:t> mai essere considerati in modo assoluto. </a:t>
            </a:r>
          </a:p>
          <a:p>
            <a:r>
              <a:rPr lang="it-IT" sz="4400" dirty="0">
                <a:solidFill>
                  <a:srgbClr val="000000"/>
                </a:solidFill>
              </a:rPr>
              <a:t>L’individuo si caratterizza per la capacità di saper strutturare e utilizzare diversi linguaggi, richiedendo l’intervento di funzioni intellettive molto complesse, arricchite dalla funzione rappresentativa. In particolare alla base della maturazione percettiva e cognitiva coesistono due processi: l’identificazione e la differenziazione.</a:t>
            </a:r>
            <a:endParaRPr lang="it-IT" sz="4400" b="0" i="0" dirty="0">
              <a:solidFill>
                <a:srgbClr val="000000"/>
              </a:solidFill>
              <a:effectLst/>
            </a:endParaRPr>
          </a:p>
          <a:p>
            <a:endParaRPr lang="it-IT" sz="4400" b="0" i="0" dirty="0">
              <a:solidFill>
                <a:srgbClr val="000000"/>
              </a:solidFill>
              <a:effectLst/>
              <a:latin typeface="+mj-lt"/>
            </a:endParaRPr>
          </a:p>
        </p:txBody>
      </p:sp>
    </p:spTree>
    <p:extLst>
      <p:ext uri="{BB962C8B-B14F-4D97-AF65-F5344CB8AC3E}">
        <p14:creationId xmlns:p14="http://schemas.microsoft.com/office/powerpoint/2010/main" val="318217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Le prime fasi dello sviluppo grafico </a:t>
            </a:r>
          </a:p>
        </p:txBody>
      </p:sp>
      <p:sp>
        <p:nvSpPr>
          <p:cNvPr id="3" name="Segnaposto testo 2"/>
          <p:cNvSpPr>
            <a:spLocks noGrp="1"/>
          </p:cNvSpPr>
          <p:nvPr>
            <p:ph type="body" idx="1"/>
          </p:nvPr>
        </p:nvSpPr>
        <p:spPr/>
        <p:txBody>
          <a:bodyPr/>
          <a:lstStyle/>
          <a:p>
            <a:endParaRPr lang="it-IT" dirty="0"/>
          </a:p>
        </p:txBody>
      </p:sp>
      <p:sp>
        <p:nvSpPr>
          <p:cNvPr id="4" name="Segnaposto contenuto 3"/>
          <p:cNvSpPr>
            <a:spLocks noGrp="1"/>
          </p:cNvSpPr>
          <p:nvPr>
            <p:ph sz="half" idx="2"/>
          </p:nvPr>
        </p:nvSpPr>
        <p:spPr>
          <a:solidFill>
            <a:schemeClr val="accent1">
              <a:lumMod val="40000"/>
              <a:lumOff val="60000"/>
            </a:schemeClr>
          </a:solidFill>
        </p:spPr>
        <p:txBody>
          <a:bodyPr>
            <a:normAutofit fontScale="85000" lnSpcReduction="20000"/>
          </a:bodyPr>
          <a:lstStyle/>
          <a:p>
            <a:r>
              <a:rPr lang="it-IT" dirty="0"/>
              <a:t>L’evoluzione grafica infantile passa attraverso varie fasi, che vanno dallo scarabocchio al disegno iconico vero e proprio. Già prima di imparare a scrivere, il bambino mostra un particolare interesse per il foglio bianco e la penna, che nei primi 16- 18 mesi impugna senza consapevolezza, spesso per produrre scarabocchi realizzati con una gestualità priva di connotazione intenzionale, se non quella di un piacere fine a se stesso.</a:t>
            </a:r>
          </a:p>
          <a:p>
            <a:endParaRPr lang="it-IT" dirty="0"/>
          </a:p>
        </p:txBody>
      </p:sp>
      <p:sp>
        <p:nvSpPr>
          <p:cNvPr id="5" name="Segnaposto testo 4"/>
          <p:cNvSpPr>
            <a:spLocks noGrp="1"/>
          </p:cNvSpPr>
          <p:nvPr>
            <p:ph type="body" sz="quarter" idx="3"/>
          </p:nvPr>
        </p:nvSpPr>
        <p:spPr/>
        <p:txBody>
          <a:bodyPr/>
          <a:lstStyle/>
          <a:p>
            <a:endParaRPr lang="it-IT" dirty="0"/>
          </a:p>
        </p:txBody>
      </p:sp>
      <p:pic>
        <p:nvPicPr>
          <p:cNvPr id="7" name="Segnaposto contenuto 6"/>
          <p:cNvPicPr>
            <a:picLocks noGrp="1" noChangeAspect="1"/>
          </p:cNvPicPr>
          <p:nvPr>
            <p:ph sz="quarter" idx="4"/>
          </p:nvPr>
        </p:nvPicPr>
        <p:blipFill>
          <a:blip r:embed="rId2"/>
          <a:stretch>
            <a:fillRect/>
          </a:stretch>
        </p:blipFill>
        <p:spPr>
          <a:xfrm>
            <a:off x="6172200" y="2889765"/>
            <a:ext cx="5183188" cy="2915208"/>
          </a:xfrm>
          <a:prstGeom prst="rect">
            <a:avLst/>
          </a:prstGeom>
        </p:spPr>
      </p:pic>
    </p:spTree>
    <p:extLst>
      <p:ext uri="{BB962C8B-B14F-4D97-AF65-F5344CB8AC3E}">
        <p14:creationId xmlns:p14="http://schemas.microsoft.com/office/powerpoint/2010/main" val="25045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La fase dello scarabocchio</a:t>
            </a:r>
          </a:p>
        </p:txBody>
      </p:sp>
      <p:sp>
        <p:nvSpPr>
          <p:cNvPr id="3" name="Segnaposto contenuto 2"/>
          <p:cNvSpPr>
            <a:spLocks noGrp="1"/>
          </p:cNvSpPr>
          <p:nvPr>
            <p:ph idx="1"/>
          </p:nvPr>
        </p:nvSpPr>
        <p:spPr>
          <a:solidFill>
            <a:schemeClr val="accent1">
              <a:lumMod val="40000"/>
              <a:lumOff val="60000"/>
            </a:schemeClr>
          </a:solidFill>
        </p:spPr>
        <p:txBody>
          <a:bodyPr>
            <a:normAutofit fontScale="92500" lnSpcReduction="10000"/>
          </a:bodyPr>
          <a:lstStyle/>
          <a:p>
            <a:r>
              <a:rPr lang="it-IT" sz="2600" dirty="0"/>
              <a:t>Come mette in evidenza </a:t>
            </a:r>
            <a:r>
              <a:rPr lang="it-IT" sz="2600" dirty="0" err="1"/>
              <a:t>Luquet</a:t>
            </a:r>
            <a:r>
              <a:rPr lang="it-IT" sz="2600" dirty="0"/>
              <a:t>, nella fase dello scarabocchio, il bambino inizia ad acquisire le abilità percettive e motorie fondamentali, impara a controllare la sua mano producendo linee arrotondate e spezzate e comincia ad incontrare le prime forme come cerchi, spirali, quadrati…</a:t>
            </a:r>
          </a:p>
          <a:p>
            <a:r>
              <a:rPr lang="it-IT" sz="2600" dirty="0"/>
              <a:t>È a partire dai 2 anni che il bambino comincia a dare un nome alla propria rappresentazione, mostrando un certo interesse nello stabilire dei rapporti col mondo circostante, ma le sue esperienze grafiche si mostrano ancora grezze e poco evolute. </a:t>
            </a:r>
          </a:p>
          <a:p>
            <a:r>
              <a:rPr lang="it-IT" sz="2600" dirty="0"/>
              <a:t>Lo scarabocchio motorio è infatti il solo modo che il bambino ha di lasciare una traccia, ma appare ancora come un’attività globale del corpo che ancora non comprende finalità intellettive; i segni sul foglio appaiono disordinati e sono privi di direzione sia a causa del mancato sviluppo cognitivo sia della scarsa funzione di coordinazione tra occhio e movimento del braccio.</a:t>
            </a:r>
          </a:p>
          <a:p>
            <a:endParaRPr lang="it-IT" dirty="0"/>
          </a:p>
        </p:txBody>
      </p:sp>
    </p:spTree>
    <p:extLst>
      <p:ext uri="{BB962C8B-B14F-4D97-AF65-F5344CB8AC3E}">
        <p14:creationId xmlns:p14="http://schemas.microsoft.com/office/powerpoint/2010/main" val="45408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Lo scarabocchio motorio</a:t>
            </a:r>
          </a:p>
        </p:txBody>
      </p:sp>
      <p:sp>
        <p:nvSpPr>
          <p:cNvPr id="3" name="Segnaposto testo 2"/>
          <p:cNvSpPr>
            <a:spLocks noGrp="1"/>
          </p:cNvSpPr>
          <p:nvPr>
            <p:ph type="body" idx="1"/>
          </p:nvPr>
        </p:nvSpPr>
        <p:spPr>
          <a:solidFill>
            <a:schemeClr val="accent1">
              <a:lumMod val="40000"/>
              <a:lumOff val="60000"/>
            </a:schemeClr>
          </a:solidFill>
        </p:spPr>
        <p:txBody>
          <a:bodyPr/>
          <a:lstStyle/>
          <a:p>
            <a:r>
              <a:rPr lang="it-IT" dirty="0"/>
              <a:t>Esempio di scarabocchio motorio</a:t>
            </a: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6931" y="2994819"/>
            <a:ext cx="5143500" cy="2705100"/>
          </a:xfrm>
        </p:spPr>
      </p:pic>
      <p:sp>
        <p:nvSpPr>
          <p:cNvPr id="5" name="Segnaposto testo 4"/>
          <p:cNvSpPr>
            <a:spLocks noGrp="1"/>
          </p:cNvSpPr>
          <p:nvPr>
            <p:ph type="body" sz="quarter" idx="3"/>
          </p:nvPr>
        </p:nvSpPr>
        <p:spPr>
          <a:solidFill>
            <a:schemeClr val="accent1">
              <a:lumMod val="40000"/>
              <a:lumOff val="60000"/>
            </a:schemeClr>
          </a:solidFill>
        </p:spPr>
        <p:txBody>
          <a:bodyPr/>
          <a:lstStyle/>
          <a:p>
            <a:endParaRPr lang="it-IT" dirty="0"/>
          </a:p>
        </p:txBody>
      </p:sp>
      <p:sp>
        <p:nvSpPr>
          <p:cNvPr id="6" name="Segnaposto contenuto 5"/>
          <p:cNvSpPr>
            <a:spLocks noGrp="1"/>
          </p:cNvSpPr>
          <p:nvPr>
            <p:ph sz="quarter" idx="4"/>
          </p:nvPr>
        </p:nvSpPr>
        <p:spPr>
          <a:solidFill>
            <a:schemeClr val="accent1">
              <a:lumMod val="40000"/>
              <a:lumOff val="60000"/>
            </a:schemeClr>
          </a:solidFill>
        </p:spPr>
        <p:txBody>
          <a:bodyPr>
            <a:normAutofit fontScale="85000" lnSpcReduction="20000"/>
          </a:bodyPr>
          <a:lstStyle/>
          <a:p>
            <a:r>
              <a:rPr lang="it-IT" dirty="0"/>
              <a:t>I primi movimenti grafici a spirale eseguiti dal bambino richiamano le rotazioni tipiche dello scarabeo: da qui appunto il termine «scarabocchio». Lo scarabocchio compare solitamente intorno ai 15-18 mesi, si ottiene per fregamento e percussione e risponde ad un bisogno funzionale; il segno non è intenzionale perché il bimbo non vuole rappresentare un’immagine, ma solo eseguire un movimento non controllato e spontaneo.</a:t>
            </a:r>
          </a:p>
          <a:p>
            <a:endParaRPr lang="it-IT" dirty="0"/>
          </a:p>
        </p:txBody>
      </p:sp>
    </p:spTree>
    <p:extLst>
      <p:ext uri="{BB962C8B-B14F-4D97-AF65-F5344CB8AC3E}">
        <p14:creationId xmlns:p14="http://schemas.microsoft.com/office/powerpoint/2010/main" val="361998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Lo scarabocchio coordinato</a:t>
            </a:r>
          </a:p>
        </p:txBody>
      </p:sp>
      <p:sp>
        <p:nvSpPr>
          <p:cNvPr id="3" name="Segnaposto contenuto 2"/>
          <p:cNvSpPr>
            <a:spLocks noGrp="1"/>
          </p:cNvSpPr>
          <p:nvPr>
            <p:ph idx="1"/>
          </p:nvPr>
        </p:nvSpPr>
        <p:spPr>
          <a:solidFill>
            <a:schemeClr val="accent1">
              <a:lumMod val="40000"/>
              <a:lumOff val="60000"/>
            </a:schemeClr>
          </a:solidFill>
        </p:spPr>
        <p:txBody>
          <a:bodyPr>
            <a:normAutofit/>
          </a:bodyPr>
          <a:lstStyle/>
          <a:p>
            <a:endParaRPr lang="it-IT" sz="2400" dirty="0"/>
          </a:p>
          <a:p>
            <a:r>
              <a:rPr lang="it-IT" sz="2400" dirty="0"/>
              <a:t>Nella fase successiva compare lo scarabocchio coordinato o controllato, nel quale per quanto non produca ancora forme ben identificate, il bambino comincia a mantenere un certo controllo sul proprio scarabocchio: non esce dal foglio, appare più orientato, chiude le linee e inizia a colorare. </a:t>
            </a:r>
          </a:p>
          <a:p>
            <a:r>
              <a:rPr lang="it-IT" sz="2400" dirty="0"/>
              <a:t>Mentre lo scarabocchio motorio è caratterizzato dall’</a:t>
            </a:r>
            <a:r>
              <a:rPr lang="it-IT" sz="2400" dirty="0" err="1"/>
              <a:t>omolateralità</a:t>
            </a:r>
            <a:r>
              <a:rPr lang="it-IT" sz="2400" dirty="0"/>
              <a:t>, dal disordine, e dalla forza centrifuga (mentre scarabocchia il bimbo muove il braccio attraverso movimenti che partono dalla base del foglio), nello scarabocchio coordinato compare l’intenzionalità, il bambino comincia ad utilizzare l’avambraccio e la presa palmare diventa digitale.</a:t>
            </a:r>
          </a:p>
        </p:txBody>
      </p:sp>
    </p:spTree>
    <p:extLst>
      <p:ext uri="{BB962C8B-B14F-4D97-AF65-F5344CB8AC3E}">
        <p14:creationId xmlns:p14="http://schemas.microsoft.com/office/powerpoint/2010/main" val="198615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CFF"/>
          </a:solidFill>
        </p:spPr>
        <p:txBody>
          <a:bodyPr>
            <a:normAutofit/>
          </a:bodyPr>
          <a:lstStyle/>
          <a:p>
            <a:pPr algn="ctr"/>
            <a:r>
              <a:rPr lang="it-IT" sz="3600" b="1" dirty="0"/>
              <a:t>Lo stadio delle forme</a:t>
            </a:r>
          </a:p>
        </p:txBody>
      </p:sp>
      <p:sp>
        <p:nvSpPr>
          <p:cNvPr id="5" name="Segnaposto contenuto 4"/>
          <p:cNvSpPr>
            <a:spLocks noGrp="1"/>
          </p:cNvSpPr>
          <p:nvPr>
            <p:ph idx="1"/>
          </p:nvPr>
        </p:nvSpPr>
        <p:spPr>
          <a:solidFill>
            <a:schemeClr val="accent1">
              <a:lumMod val="40000"/>
              <a:lumOff val="60000"/>
            </a:schemeClr>
          </a:solidFill>
        </p:spPr>
        <p:txBody>
          <a:bodyPr>
            <a:normAutofit/>
          </a:bodyPr>
          <a:lstStyle/>
          <a:p>
            <a:r>
              <a:rPr lang="it-IT" sz="2400" dirty="0"/>
              <a:t>Dopo i 2 anni si passa allo stadio delle forme, nel quale appunto il bambino inizia a realizzare delle prime forme anche se ancora indefinite e ad associare alla realizzazione grafica l’espressione verbale.</a:t>
            </a:r>
          </a:p>
          <a:p>
            <a:r>
              <a:rPr lang="it-IT" sz="2400" dirty="0"/>
              <a:t>Le forme prendono maggiore stabilità e congruenza all’interno del disegno, grazie anche ad una migliore postura del bambino e ad una più evoluta coordinazione visivo-motoria. Iniziano a svilupparsi i primi concetti topografici, quali alto-basso, vicino-lontano, dentro-fuori, ecc.</a:t>
            </a:r>
          </a:p>
          <a:p>
            <a:r>
              <a:rPr lang="it-IT" sz="2400" dirty="0"/>
              <a:t>Comincia a farsi strada l’idea dell’immagine corporea, propria e altrui, e una maggiore consapevolezza del Sé viene anche riprodotta sul foglio tramite la rappresentazione dell’omino girino (=prima rappresentazione della figura umana), consistente in un giro o cerchio dal quale partono 4 raggi che corrispondono alle braccia e alle gambe.</a:t>
            </a:r>
          </a:p>
        </p:txBody>
      </p:sp>
    </p:spTree>
    <p:extLst>
      <p:ext uri="{BB962C8B-B14F-4D97-AF65-F5344CB8AC3E}">
        <p14:creationId xmlns:p14="http://schemas.microsoft.com/office/powerpoint/2010/main" val="26040436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36078</TotalTime>
  <Words>3070</Words>
  <Application>Microsoft Office PowerPoint</Application>
  <PresentationFormat>Widescreen</PresentationFormat>
  <Paragraphs>166</Paragraphs>
  <Slides>35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35</vt:i4>
      </vt:variant>
    </vt:vector>
  </HeadingPairs>
  <TitlesOfParts>
    <vt:vector size="42" baseType="lpstr">
      <vt:lpstr>Arial</vt:lpstr>
      <vt:lpstr>Arial Black</vt:lpstr>
      <vt:lpstr>Bodoni MT Black</vt:lpstr>
      <vt:lpstr>Calibri</vt:lpstr>
      <vt:lpstr>Calibri Light</vt:lpstr>
      <vt:lpstr>Verdana</vt:lpstr>
      <vt:lpstr>Tema di Office</vt:lpstr>
      <vt:lpstr>  Dott.ssa MINA SEHDEV – Università deli Studi di Macerata Dipartimento di Scienze della formazione   </vt:lpstr>
      <vt:lpstr>Valenza ludica, espressiva e proiettiva del disegno </vt:lpstr>
      <vt:lpstr>Caratteri ed elementi dell’attività grafica infantile</vt:lpstr>
      <vt:lpstr>La nascita dello sviluppo grafico nel bambino</vt:lpstr>
      <vt:lpstr>Le prime fasi dello sviluppo grafico </vt:lpstr>
      <vt:lpstr>La fase dello scarabocchio</vt:lpstr>
      <vt:lpstr>Lo scarabocchio motorio</vt:lpstr>
      <vt:lpstr>Lo scarabocchio coordinato</vt:lpstr>
      <vt:lpstr>Lo stadio delle forme</vt:lpstr>
      <vt:lpstr>Il disegno dell’omino</vt:lpstr>
      <vt:lpstr> Dallo scarabocchio alla rappresentazione iconica:  la fase figurativa </vt:lpstr>
      <vt:lpstr> Dallo scarabocchio alla rappresentazione iconica </vt:lpstr>
      <vt:lpstr>La rappresentazione della figura umana</vt:lpstr>
      <vt:lpstr>Il disegno come «rappresentazione»</vt:lpstr>
      <vt:lpstr> Il disegno come «proiezione» </vt:lpstr>
      <vt:lpstr>Lo stadio schematico </vt:lpstr>
      <vt:lpstr>Realismo intellettuale e visivo</vt:lpstr>
      <vt:lpstr>I test proiettivi</vt:lpstr>
      <vt:lpstr>Caratteri e uso dei test proiettivi</vt:lpstr>
      <vt:lpstr>I test carta-matita</vt:lpstr>
      <vt:lpstr>Esempi di disegni della figura umana</vt:lpstr>
      <vt:lpstr>Il test della figura umana</vt:lpstr>
      <vt:lpstr>Lo schema corporeo e i tratti della figura umana</vt:lpstr>
      <vt:lpstr>Il test della famiglia</vt:lpstr>
      <vt:lpstr>Consegne e intervista</vt:lpstr>
      <vt:lpstr>Elementi per interpretare il disegno della famiglia</vt:lpstr>
      <vt:lpstr>Altri elementi utili</vt:lpstr>
      <vt:lpstr>Utilizzo e significato del colore</vt:lpstr>
      <vt:lpstr>ESEMPI DI DISEGNI DELLA FAMIGLIA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Dr.ssa MINA SEHDEV – SEMINARIO per il CORSO di PEDAGOGIA SOCIALE e della FAMIGLIA: «LO SVILUPPO GRAFICO DEL BAMBINO DALLO SCARABOCCHIO ALLE FIGURA ICONICA. INTERPRETAZIONE E ANALISI DEI DISEGNI INFANTILI ALLA LUCE DEI TEST PROE</dc:title>
  <dc:creator>Win7</dc:creator>
  <cp:lastModifiedBy>Admin</cp:lastModifiedBy>
  <cp:revision>83</cp:revision>
  <dcterms:created xsi:type="dcterms:W3CDTF">2024-10-09T23:36:34Z</dcterms:created>
  <dcterms:modified xsi:type="dcterms:W3CDTF">2024-11-14T15:01:40Z</dcterms:modified>
</cp:coreProperties>
</file>