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18"/>
  </p:notesMasterIdLst>
  <p:sldIdLst>
    <p:sldId id="256" r:id="rId2"/>
    <p:sldId id="458" r:id="rId3"/>
    <p:sldId id="482" r:id="rId4"/>
    <p:sldId id="488" r:id="rId5"/>
    <p:sldId id="489" r:id="rId6"/>
    <p:sldId id="490" r:id="rId7"/>
    <p:sldId id="491" r:id="rId8"/>
    <p:sldId id="492" r:id="rId9"/>
    <p:sldId id="493" r:id="rId10"/>
    <p:sldId id="494" r:id="rId11"/>
    <p:sldId id="495" r:id="rId12"/>
    <p:sldId id="496" r:id="rId13"/>
    <p:sldId id="497" r:id="rId14"/>
    <p:sldId id="498" r:id="rId15"/>
    <p:sldId id="499" r:id="rId16"/>
    <p:sldId id="50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8" autoAdjust="0"/>
    <p:restoredTop sz="94613" autoAdjust="0"/>
  </p:normalViewPr>
  <p:slideViewPr>
    <p:cSldViewPr snapToGrid="0">
      <p:cViewPr varScale="1">
        <p:scale>
          <a:sx n="84" d="100"/>
          <a:sy n="84" d="100"/>
        </p:scale>
        <p:origin x="103" y="3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9271A-964D-4E35-9AFF-6CFCA7DA7BAA}" type="datetimeFigureOut">
              <a:rPr lang="it-IT" smtClean="0"/>
              <a:t>14/11/2023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36E62-8107-4512-9EF9-19AFA7ECAB33}" type="slidenum">
              <a:rPr lang="it-IT" smtClean="0"/>
              <a:t>‹N›</a:t>
            </a:fld>
            <a:endParaRPr lang="it-IT" dirty="0"/>
          </a:p>
        </p:txBody>
      </p:sp>
    </p:spTree>
    <p:extLst>
      <p:ext uri="{BB962C8B-B14F-4D97-AF65-F5344CB8AC3E}">
        <p14:creationId xmlns:p14="http://schemas.microsoft.com/office/powerpoint/2010/main" val="33600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2</a:t>
            </a:fld>
            <a:endParaRPr lang="it-IT"/>
          </a:p>
        </p:txBody>
      </p:sp>
    </p:spTree>
    <p:extLst>
      <p:ext uri="{BB962C8B-B14F-4D97-AF65-F5344CB8AC3E}">
        <p14:creationId xmlns:p14="http://schemas.microsoft.com/office/powerpoint/2010/main" val="202474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11</a:t>
            </a:fld>
            <a:endParaRPr lang="it-IT"/>
          </a:p>
        </p:txBody>
      </p:sp>
    </p:spTree>
    <p:extLst>
      <p:ext uri="{BB962C8B-B14F-4D97-AF65-F5344CB8AC3E}">
        <p14:creationId xmlns:p14="http://schemas.microsoft.com/office/powerpoint/2010/main" val="197961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12</a:t>
            </a:fld>
            <a:endParaRPr lang="it-IT"/>
          </a:p>
        </p:txBody>
      </p:sp>
    </p:spTree>
    <p:extLst>
      <p:ext uri="{BB962C8B-B14F-4D97-AF65-F5344CB8AC3E}">
        <p14:creationId xmlns:p14="http://schemas.microsoft.com/office/powerpoint/2010/main" val="119802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13</a:t>
            </a:fld>
            <a:endParaRPr lang="it-IT"/>
          </a:p>
        </p:txBody>
      </p:sp>
    </p:spTree>
    <p:extLst>
      <p:ext uri="{BB962C8B-B14F-4D97-AF65-F5344CB8AC3E}">
        <p14:creationId xmlns:p14="http://schemas.microsoft.com/office/powerpoint/2010/main" val="3223362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14</a:t>
            </a:fld>
            <a:endParaRPr lang="it-IT"/>
          </a:p>
        </p:txBody>
      </p:sp>
    </p:spTree>
    <p:extLst>
      <p:ext uri="{BB962C8B-B14F-4D97-AF65-F5344CB8AC3E}">
        <p14:creationId xmlns:p14="http://schemas.microsoft.com/office/powerpoint/2010/main" val="3691036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15</a:t>
            </a:fld>
            <a:endParaRPr lang="it-IT"/>
          </a:p>
        </p:txBody>
      </p:sp>
    </p:spTree>
    <p:extLst>
      <p:ext uri="{BB962C8B-B14F-4D97-AF65-F5344CB8AC3E}">
        <p14:creationId xmlns:p14="http://schemas.microsoft.com/office/powerpoint/2010/main" val="1148503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16</a:t>
            </a:fld>
            <a:endParaRPr lang="it-IT"/>
          </a:p>
        </p:txBody>
      </p:sp>
    </p:spTree>
    <p:extLst>
      <p:ext uri="{BB962C8B-B14F-4D97-AF65-F5344CB8AC3E}">
        <p14:creationId xmlns:p14="http://schemas.microsoft.com/office/powerpoint/2010/main" val="399229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3</a:t>
            </a:fld>
            <a:endParaRPr lang="it-IT"/>
          </a:p>
        </p:txBody>
      </p:sp>
    </p:spTree>
    <p:extLst>
      <p:ext uri="{BB962C8B-B14F-4D97-AF65-F5344CB8AC3E}">
        <p14:creationId xmlns:p14="http://schemas.microsoft.com/office/powerpoint/2010/main" val="357059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4</a:t>
            </a:fld>
            <a:endParaRPr lang="it-IT"/>
          </a:p>
        </p:txBody>
      </p:sp>
    </p:spTree>
    <p:extLst>
      <p:ext uri="{BB962C8B-B14F-4D97-AF65-F5344CB8AC3E}">
        <p14:creationId xmlns:p14="http://schemas.microsoft.com/office/powerpoint/2010/main" val="4147324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5</a:t>
            </a:fld>
            <a:endParaRPr lang="it-IT"/>
          </a:p>
        </p:txBody>
      </p:sp>
    </p:spTree>
    <p:extLst>
      <p:ext uri="{BB962C8B-B14F-4D97-AF65-F5344CB8AC3E}">
        <p14:creationId xmlns:p14="http://schemas.microsoft.com/office/powerpoint/2010/main" val="51168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6</a:t>
            </a:fld>
            <a:endParaRPr lang="it-IT"/>
          </a:p>
        </p:txBody>
      </p:sp>
    </p:spTree>
    <p:extLst>
      <p:ext uri="{BB962C8B-B14F-4D97-AF65-F5344CB8AC3E}">
        <p14:creationId xmlns:p14="http://schemas.microsoft.com/office/powerpoint/2010/main" val="429455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7</a:t>
            </a:fld>
            <a:endParaRPr lang="it-IT"/>
          </a:p>
        </p:txBody>
      </p:sp>
    </p:spTree>
    <p:extLst>
      <p:ext uri="{BB962C8B-B14F-4D97-AF65-F5344CB8AC3E}">
        <p14:creationId xmlns:p14="http://schemas.microsoft.com/office/powerpoint/2010/main" val="376641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8</a:t>
            </a:fld>
            <a:endParaRPr lang="it-IT"/>
          </a:p>
        </p:txBody>
      </p:sp>
    </p:spTree>
    <p:extLst>
      <p:ext uri="{BB962C8B-B14F-4D97-AF65-F5344CB8AC3E}">
        <p14:creationId xmlns:p14="http://schemas.microsoft.com/office/powerpoint/2010/main" val="2303594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9</a:t>
            </a:fld>
            <a:endParaRPr lang="it-IT"/>
          </a:p>
        </p:txBody>
      </p:sp>
    </p:spTree>
    <p:extLst>
      <p:ext uri="{BB962C8B-B14F-4D97-AF65-F5344CB8AC3E}">
        <p14:creationId xmlns:p14="http://schemas.microsoft.com/office/powerpoint/2010/main" val="77569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10</a:t>
            </a:fld>
            <a:endParaRPr lang="it-IT"/>
          </a:p>
        </p:txBody>
      </p:sp>
    </p:spTree>
    <p:extLst>
      <p:ext uri="{BB962C8B-B14F-4D97-AF65-F5344CB8AC3E}">
        <p14:creationId xmlns:p14="http://schemas.microsoft.com/office/powerpoint/2010/main" val="3774257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7C2ED20-51F1-48ED-8E67-F5CB745D53B1}" type="datetime1">
              <a:rPr lang="it-IT" smtClean="0"/>
              <a:t>14/11/2023</a:t>
            </a:fld>
            <a:endParaRPr lang="it-IT" dirty="0"/>
          </a:p>
        </p:txBody>
      </p:sp>
      <p:sp>
        <p:nvSpPr>
          <p:cNvPr id="5" name="Footer Placeholder 4"/>
          <p:cNvSpPr>
            <a:spLocks noGrp="1"/>
          </p:cNvSpPr>
          <p:nvPr>
            <p:ph type="ftr" sz="quarter" idx="11"/>
          </p:nvPr>
        </p:nvSpPr>
        <p:spPr>
          <a:xfrm>
            <a:off x="2692397" y="5037663"/>
            <a:ext cx="5214635" cy="279400"/>
          </a:xfrm>
        </p:spPr>
        <p:txBody>
          <a:bodyPr/>
          <a:lstStyle/>
          <a:p>
            <a:endParaRPr lang="it-IT" dirty="0"/>
          </a:p>
        </p:txBody>
      </p:sp>
      <p:sp>
        <p:nvSpPr>
          <p:cNvPr id="6" name="Slide Number Placeholder 5"/>
          <p:cNvSpPr>
            <a:spLocks noGrp="1"/>
          </p:cNvSpPr>
          <p:nvPr>
            <p:ph type="sldNum" sz="quarter" idx="12"/>
          </p:nvPr>
        </p:nvSpPr>
        <p:spPr>
          <a:xfrm>
            <a:off x="8956900" y="5037663"/>
            <a:ext cx="551167" cy="279400"/>
          </a:xfrm>
        </p:spPr>
        <p:txBody>
          <a:bodyPr/>
          <a:lstStyle/>
          <a:p>
            <a:fld id="{179643D5-DC5A-4F6D-B03B-A80BA77EAF1B}" type="slidenum">
              <a:rPr lang="it-IT" smtClean="0"/>
              <a:t>‹N›</a:t>
            </a:fld>
            <a:endParaRPr lang="it-IT"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Immagine 7">
            <a:extLst>
              <a:ext uri="{FF2B5EF4-FFF2-40B4-BE49-F238E27FC236}">
                <a16:creationId xmlns:a16="http://schemas.microsoft.com/office/drawing/2014/main" id="{AE44FF69-9017-FBEB-B55F-6651E5AFFD22}"/>
              </a:ext>
            </a:extLst>
          </p:cNvPr>
          <p:cNvPicPr>
            <a:picLocks noChangeAspect="1"/>
          </p:cNvPicPr>
          <p:nvPr userDrawn="1"/>
        </p:nvPicPr>
        <p:blipFill>
          <a:blip r:embed="rId4"/>
          <a:stretch>
            <a:fillRect/>
          </a:stretch>
        </p:blipFill>
        <p:spPr>
          <a:xfrm>
            <a:off x="161833" y="121743"/>
            <a:ext cx="1268078" cy="573074"/>
          </a:xfrm>
          <a:prstGeom prst="rect">
            <a:avLst/>
          </a:prstGeom>
        </p:spPr>
      </p:pic>
    </p:spTree>
    <p:extLst>
      <p:ext uri="{BB962C8B-B14F-4D97-AF65-F5344CB8AC3E}">
        <p14:creationId xmlns:p14="http://schemas.microsoft.com/office/powerpoint/2010/main" val="210774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A164173-10BE-440A-907C-8F575C3F807D}" type="datetime1">
              <a:rPr lang="it-IT" smtClean="0"/>
              <a:t>14/11/2023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15841172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14/11/2023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7126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14/11/2023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2179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14/11/2023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34318442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14/11/2023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57958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14/11/2023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46654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62DE517-5B01-4D5E-BFDB-A4F1AE32424A}" type="datetime1">
              <a:rPr lang="it-IT" smtClean="0"/>
              <a:t>14/11/2023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4636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0856562-1B7F-4661-8114-79E5C2A2E2E7}" type="datetime1">
              <a:rPr lang="it-IT" smtClean="0"/>
              <a:t>14/11/2023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155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7C2ED20-51F1-48ED-8E67-F5CB745D53B1}" type="datetime1">
              <a:rPr lang="it-IT" smtClean="0"/>
              <a:t>14/11/2023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pic>
        <p:nvPicPr>
          <p:cNvPr id="22" name="Immagine 21">
            <a:extLst>
              <a:ext uri="{FF2B5EF4-FFF2-40B4-BE49-F238E27FC236}">
                <a16:creationId xmlns:a16="http://schemas.microsoft.com/office/drawing/2014/main" id="{156BA7F4-0805-4640-8F88-995BF7DF836F}"/>
              </a:ext>
            </a:extLst>
          </p:cNvPr>
          <p:cNvPicPr>
            <a:picLocks noChangeAspect="1"/>
          </p:cNvPicPr>
          <p:nvPr userDrawn="1"/>
        </p:nvPicPr>
        <p:blipFill>
          <a:blip r:embed="rId2"/>
          <a:stretch>
            <a:fillRect/>
          </a:stretch>
        </p:blipFill>
        <p:spPr>
          <a:xfrm>
            <a:off x="161833" y="121743"/>
            <a:ext cx="1268078" cy="573074"/>
          </a:xfrm>
          <a:prstGeom prst="rect">
            <a:avLst/>
          </a:prstGeom>
        </p:spPr>
      </p:pic>
    </p:spTree>
    <p:extLst>
      <p:ext uri="{BB962C8B-B14F-4D97-AF65-F5344CB8AC3E}">
        <p14:creationId xmlns:p14="http://schemas.microsoft.com/office/powerpoint/2010/main" val="82483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2BB256-7C13-48F6-A54B-FFCDA34ECB82}" type="datetime1">
              <a:rPr lang="it-IT" smtClean="0"/>
              <a:t>14/11/2023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17654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93BD179-B569-4E0B-B98C-C6E729EADC84}" type="datetime1">
              <a:rPr lang="it-IT" smtClean="0"/>
              <a:t>14/11/2023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800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E9FB61B-C60B-4A49-82DE-DF3D14022F19}" type="datetime1">
              <a:rPr lang="it-IT" smtClean="0"/>
              <a:t>14/11/2023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122410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C0F691E-8382-453A-AF16-CE0520A258DF}" type="datetime1">
              <a:rPr lang="it-IT" smtClean="0"/>
              <a:t>14/11/2023</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02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09D6A85-532D-4815-8063-5733A274A71A}" type="datetime1">
              <a:rPr lang="it-IT" smtClean="0"/>
              <a:t>14/11/2023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97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7F7F2-9EFF-492D-8397-DB76C8BE79C8}" type="datetime1">
              <a:rPr lang="it-IT" smtClean="0"/>
              <a:t>14/11/2023</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402699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2A3D3CF-86B6-4DDF-AEFB-1EFD19436B97}" type="datetime1">
              <a:rPr lang="it-IT" smtClean="0"/>
              <a:t>14/11/2023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12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A07A58B-D8C5-43EA-8961-2A32491D26E3}" type="datetime1">
              <a:rPr lang="it-IT" smtClean="0"/>
              <a:t>14/11/2023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239793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164173-10BE-440A-907C-8F575C3F807D}" type="datetime1">
              <a:rPr lang="it-IT" smtClean="0"/>
              <a:t>14/11/2023</a:t>
            </a:fld>
            <a:endParaRPr lang="it-IT"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9643D5-DC5A-4F6D-B03B-A80BA77EAF1B}" type="slidenum">
              <a:rPr lang="it-IT" smtClean="0"/>
              <a:t>‹N›</a:t>
            </a:fld>
            <a:endParaRPr lang="it-IT" dirty="0"/>
          </a:p>
        </p:txBody>
      </p:sp>
      <p:pic>
        <p:nvPicPr>
          <p:cNvPr id="12" name="Immagine 11">
            <a:extLst>
              <a:ext uri="{FF2B5EF4-FFF2-40B4-BE49-F238E27FC236}">
                <a16:creationId xmlns:a16="http://schemas.microsoft.com/office/drawing/2014/main" id="{956E3B30-8701-EC44-B01E-E53547028644}"/>
              </a:ext>
            </a:extLst>
          </p:cNvPr>
          <p:cNvPicPr>
            <a:picLocks noChangeAspect="1"/>
          </p:cNvPicPr>
          <p:nvPr userDrawn="1"/>
        </p:nvPicPr>
        <p:blipFill>
          <a:blip r:embed="rId22"/>
          <a:stretch>
            <a:fillRect/>
          </a:stretch>
        </p:blipFill>
        <p:spPr>
          <a:xfrm>
            <a:off x="161833" y="121743"/>
            <a:ext cx="1268078" cy="573074"/>
          </a:xfrm>
          <a:prstGeom prst="rect">
            <a:avLst/>
          </a:prstGeom>
        </p:spPr>
      </p:pic>
    </p:spTree>
    <p:extLst>
      <p:ext uri="{BB962C8B-B14F-4D97-AF65-F5344CB8AC3E}">
        <p14:creationId xmlns:p14="http://schemas.microsoft.com/office/powerpoint/2010/main" val="373610075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661" r:id="rId18"/>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9" name="Rectangle 46">
            <a:extLst>
              <a:ext uri="{FF2B5EF4-FFF2-40B4-BE49-F238E27FC236}">
                <a16:creationId xmlns:a16="http://schemas.microsoft.com/office/drawing/2014/main" id="{F9C97D2B-4176-4CF8-B399-32EF9377A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48">
            <a:extLst>
              <a:ext uri="{FF2B5EF4-FFF2-40B4-BE49-F238E27FC236}">
                <a16:creationId xmlns:a16="http://schemas.microsoft.com/office/drawing/2014/main" id="{C6CF3351-3FE1-4DC4-8752-B98720882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50" name="Picture 49">
              <a:extLst>
                <a:ext uri="{FF2B5EF4-FFF2-40B4-BE49-F238E27FC236}">
                  <a16:creationId xmlns:a16="http://schemas.microsoft.com/office/drawing/2014/main" id="{FEA73B3D-1C92-4563-947C-E0E77377B7F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1" name="Rectangle 50">
              <a:extLst>
                <a:ext uri="{FF2B5EF4-FFF2-40B4-BE49-F238E27FC236}">
                  <a16:creationId xmlns:a16="http://schemas.microsoft.com/office/drawing/2014/main" id="{533A9268-C640-4670-A46B-618455F9F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dirty="0"/>
            </a:p>
          </p:txBody>
        </p:sp>
        <p:pic>
          <p:nvPicPr>
            <p:cNvPr id="52" name="Picture 51">
              <a:extLst>
                <a:ext uri="{FF2B5EF4-FFF2-40B4-BE49-F238E27FC236}">
                  <a16:creationId xmlns:a16="http://schemas.microsoft.com/office/drawing/2014/main" id="{D7B08D52-8B07-4796-9D95-2D0393A25A9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3" name="Picture 52">
              <a:extLst>
                <a:ext uri="{FF2B5EF4-FFF2-40B4-BE49-F238E27FC236}">
                  <a16:creationId xmlns:a16="http://schemas.microsoft.com/office/drawing/2014/main" id="{33BA49D3-A5CE-4245-B79E-9DEFB31C56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ED5F65A8-18C2-403C-BEA2-369B0DA96A36}"/>
              </a:ext>
            </a:extLst>
          </p:cNvPr>
          <p:cNvSpPr>
            <a:spLocks noGrp="1"/>
          </p:cNvSpPr>
          <p:nvPr>
            <p:ph type="ctrTitle"/>
          </p:nvPr>
        </p:nvSpPr>
        <p:spPr>
          <a:xfrm>
            <a:off x="4564279" y="1041401"/>
            <a:ext cx="6528018" cy="2345264"/>
          </a:xfrm>
        </p:spPr>
        <p:txBody>
          <a:bodyPr vert="horz" lIns="91440" tIns="45720" rIns="91440" bIns="45720" rtlCol="0">
            <a:normAutofit/>
          </a:bodyPr>
          <a:lstStyle/>
          <a:p>
            <a:pPr>
              <a:lnSpc>
                <a:spcPct val="90000"/>
              </a:lnSpc>
            </a:pPr>
            <a:r>
              <a:rPr lang="en-US" sz="3000" b="1" dirty="0"/>
              <a:t>Transnational civil litigation and International commercial arbitration</a:t>
            </a:r>
            <a:br>
              <a:rPr lang="en-US" sz="3000" dirty="0"/>
            </a:br>
            <a:r>
              <a:rPr lang="en-US" sz="3000" i="1" dirty="0"/>
              <a:t>The law applicable to the merits in international arbitration</a:t>
            </a:r>
            <a:br>
              <a:rPr lang="en-US" sz="3000" i="1" dirty="0"/>
            </a:br>
            <a:r>
              <a:rPr lang="en-US" sz="3000" dirty="0"/>
              <a:t>Prof. Marco Farina</a:t>
            </a:r>
          </a:p>
        </p:txBody>
      </p:sp>
      <p:sp>
        <p:nvSpPr>
          <p:cNvPr id="3" name="Sottotitolo 2">
            <a:extLst>
              <a:ext uri="{FF2B5EF4-FFF2-40B4-BE49-F238E27FC236}">
                <a16:creationId xmlns:a16="http://schemas.microsoft.com/office/drawing/2014/main" id="{49ADEC7A-6661-4544-88CD-78BF8D9B6C7F}"/>
              </a:ext>
            </a:extLst>
          </p:cNvPr>
          <p:cNvSpPr>
            <a:spLocks noGrp="1"/>
          </p:cNvSpPr>
          <p:nvPr>
            <p:ph type="subTitle" idx="1"/>
          </p:nvPr>
        </p:nvSpPr>
        <p:spPr>
          <a:xfrm>
            <a:off x="4564279" y="3657597"/>
            <a:ext cx="6528018" cy="2079174"/>
          </a:xfrm>
        </p:spPr>
        <p:txBody>
          <a:bodyPr vert="horz" lIns="91440" tIns="45720" rIns="91440" bIns="45720" rtlCol="0">
            <a:normAutofit/>
          </a:bodyPr>
          <a:lstStyle/>
          <a:p>
            <a:pPr defTabSz="265176">
              <a:spcBef>
                <a:spcPts val="580"/>
              </a:spcBef>
            </a:pPr>
            <a:r>
              <a:rPr lang="en-US" i="0" kern="1200" cap="all" dirty="0">
                <a:latin typeface="+mj-lt"/>
                <a:ea typeface="+mj-ea"/>
                <a:cs typeface="+mj-cs"/>
              </a:rPr>
              <a:t>Università di Macerata</a:t>
            </a:r>
          </a:p>
          <a:p>
            <a:pPr defTabSz="265176">
              <a:spcBef>
                <a:spcPts val="580"/>
              </a:spcBef>
            </a:pPr>
            <a:r>
              <a:rPr lang="en-US" i="0" kern="1200" cap="all" dirty="0">
                <a:latin typeface="+mj-lt"/>
                <a:ea typeface="+mj-ea"/>
                <a:cs typeface="+mj-cs"/>
              </a:rPr>
              <a:t>International European Comparative Legal Studies</a:t>
            </a:r>
          </a:p>
          <a:p>
            <a:pPr defTabSz="265176">
              <a:spcBef>
                <a:spcPts val="580"/>
              </a:spcBef>
            </a:pPr>
            <a:r>
              <a:rPr lang="en-US" i="0" kern="1200" cap="all" dirty="0">
                <a:latin typeface="+mj-lt"/>
                <a:ea typeface="+mj-ea"/>
                <a:cs typeface="+mj-cs"/>
              </a:rPr>
              <a:t>14</a:t>
            </a:r>
            <a:r>
              <a:rPr lang="en-US" i="0" kern="1200" cap="all" baseline="30000" dirty="0">
                <a:latin typeface="+mj-lt"/>
                <a:ea typeface="+mj-ea"/>
                <a:cs typeface="+mj-cs"/>
              </a:rPr>
              <a:t>th</a:t>
            </a:r>
            <a:r>
              <a:rPr lang="en-US" i="0" kern="1200" cap="all" dirty="0">
                <a:latin typeface="+mj-lt"/>
                <a:ea typeface="+mj-ea"/>
                <a:cs typeface="+mj-cs"/>
              </a:rPr>
              <a:t> NOVEMBER 2023</a:t>
            </a:r>
            <a:endParaRPr lang="en-US" dirty="0"/>
          </a:p>
        </p:txBody>
      </p:sp>
      <p:pic>
        <p:nvPicPr>
          <p:cNvPr id="29" name="Immagine 28">
            <a:extLst>
              <a:ext uri="{FF2B5EF4-FFF2-40B4-BE49-F238E27FC236}">
                <a16:creationId xmlns:a16="http://schemas.microsoft.com/office/drawing/2014/main" id="{04286BEB-9FE3-C113-C830-47C484C945EC}"/>
              </a:ext>
            </a:extLst>
          </p:cNvPr>
          <p:cNvPicPr>
            <a:picLocks noChangeAspect="1"/>
          </p:cNvPicPr>
          <p:nvPr/>
        </p:nvPicPr>
        <p:blipFill>
          <a:blip r:embed="rId5"/>
          <a:stretch>
            <a:fillRect/>
          </a:stretch>
        </p:blipFill>
        <p:spPr>
          <a:xfrm>
            <a:off x="1514197" y="1041400"/>
            <a:ext cx="2194560" cy="2194560"/>
          </a:xfrm>
          <a:prstGeom prst="rect">
            <a:avLst/>
          </a:prstGeom>
          <a:ln w="57150" cmpd="thickThin">
            <a:solidFill>
              <a:schemeClr val="tx1">
                <a:lumMod val="50000"/>
                <a:lumOff val="50000"/>
              </a:schemeClr>
            </a:solidFill>
            <a:miter lim="800000"/>
          </a:ln>
        </p:spPr>
      </p:pic>
      <p:cxnSp>
        <p:nvCxnSpPr>
          <p:cNvPr id="61" name="Straight Connector 54">
            <a:extLst>
              <a:ext uri="{FF2B5EF4-FFF2-40B4-BE49-F238E27FC236}">
                <a16:creationId xmlns:a16="http://schemas.microsoft.com/office/drawing/2014/main" id="{667325F5-61E6-4D70-BFF1-6DAA1DE0E7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10768" y="3522131"/>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27" name="Immagine 26">
            <a:extLst>
              <a:ext uri="{FF2B5EF4-FFF2-40B4-BE49-F238E27FC236}">
                <a16:creationId xmlns:a16="http://schemas.microsoft.com/office/drawing/2014/main" id="{5A7DF705-C7EF-A06B-A402-7D36218D4A84}"/>
              </a:ext>
            </a:extLst>
          </p:cNvPr>
          <p:cNvPicPr>
            <a:picLocks noChangeAspect="1"/>
          </p:cNvPicPr>
          <p:nvPr/>
        </p:nvPicPr>
        <p:blipFill>
          <a:blip r:embed="rId6"/>
          <a:stretch>
            <a:fillRect/>
          </a:stretch>
        </p:blipFill>
        <p:spPr>
          <a:xfrm>
            <a:off x="1071037" y="3625766"/>
            <a:ext cx="3063240" cy="1140390"/>
          </a:xfrm>
          <a:prstGeom prst="rect">
            <a:avLst/>
          </a:prstGeom>
          <a:ln w="57150" cmpd="thickThin">
            <a:solidFill>
              <a:schemeClr val="tx1">
                <a:lumMod val="50000"/>
                <a:lumOff val="50000"/>
              </a:schemeClr>
            </a:solidFill>
            <a:miter lim="800000"/>
          </a:ln>
        </p:spPr>
      </p:pic>
      <p:sp>
        <p:nvSpPr>
          <p:cNvPr id="4" name="Segnaposto numero diapositiva 3">
            <a:extLst>
              <a:ext uri="{FF2B5EF4-FFF2-40B4-BE49-F238E27FC236}">
                <a16:creationId xmlns:a16="http://schemas.microsoft.com/office/drawing/2014/main" id="{D4DB4D14-1F3C-459F-8980-B627002FB657}"/>
              </a:ext>
            </a:extLst>
          </p:cNvPr>
          <p:cNvSpPr>
            <a:spLocks noGrp="1"/>
          </p:cNvSpPr>
          <p:nvPr>
            <p:ph type="sldNum" sz="quarter" idx="12"/>
          </p:nvPr>
        </p:nvSpPr>
        <p:spPr>
          <a:xfrm>
            <a:off x="10351008" y="5938374"/>
            <a:ext cx="551167" cy="279400"/>
          </a:xfrm>
        </p:spPr>
        <p:txBody>
          <a:bodyPr vert="horz" lIns="91440" tIns="45720" rIns="91440" bIns="45720" rtlCol="0">
            <a:normAutofit/>
          </a:bodyPr>
          <a:lstStyle/>
          <a:p>
            <a:pPr defTabSz="265176">
              <a:spcAft>
                <a:spcPts val="348"/>
              </a:spcAft>
            </a:pPr>
            <a:fld id="{179643D5-DC5A-4F6D-B03B-A80BA77EAF1B}" type="slidenum">
              <a:rPr lang="en-US" b="0" i="0" kern="1200">
                <a:latin typeface="+mn-lt"/>
                <a:ea typeface="+mn-ea"/>
                <a:cs typeface="+mn-cs"/>
              </a:rPr>
              <a:pPr defTabSz="265176">
                <a:spcAft>
                  <a:spcPts val="348"/>
                </a:spcAft>
              </a:pPr>
              <a:t>1</a:t>
            </a:fld>
            <a:endParaRPr lang="en-US" kern="1200" dirty="0">
              <a:latin typeface="+mn-lt"/>
              <a:ea typeface="+mn-ea"/>
              <a:cs typeface="+mn-cs"/>
            </a:endParaRPr>
          </a:p>
        </p:txBody>
      </p:sp>
    </p:spTree>
    <p:extLst>
      <p:ext uri="{BB962C8B-B14F-4D97-AF65-F5344CB8AC3E}">
        <p14:creationId xmlns:p14="http://schemas.microsoft.com/office/powerpoint/2010/main" val="303883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07761" y="1410230"/>
            <a:ext cx="9884289" cy="1072190"/>
          </a:xfrm>
        </p:spPr>
        <p:txBody>
          <a:bodyPr>
            <a:normAutofit/>
          </a:bodyPr>
          <a:lstStyle/>
          <a:p>
            <a:pPr algn="ctr"/>
            <a:r>
              <a:rPr lang="en-US" sz="2500" b="1" cap="small" dirty="0">
                <a:solidFill>
                  <a:schemeClr val="accent4"/>
                </a:solidFill>
              </a:rPr>
              <a:t>How arbitrators determine the law applicable to the merits</a:t>
            </a:r>
            <a:br>
              <a:rPr lang="en-US" sz="2500" b="1" cap="small" dirty="0">
                <a:solidFill>
                  <a:schemeClr val="accent4"/>
                </a:solidFill>
              </a:rPr>
            </a:br>
            <a:r>
              <a:rPr lang="en-US" sz="2500" b="1" dirty="0">
                <a:solidFill>
                  <a:schemeClr val="accent4"/>
                </a:solidFill>
              </a:rPr>
              <a:t>Uncitral Model Law</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fontScale="70000" lnSpcReduction="20000"/>
          </a:bodyPr>
          <a:lstStyle/>
          <a:p>
            <a:pPr marL="0" indent="0" algn="ctr">
              <a:spcBef>
                <a:spcPts val="600"/>
              </a:spcBef>
              <a:buNone/>
            </a:pPr>
            <a:r>
              <a:rPr lang="en-US" sz="3600" b="1" dirty="0">
                <a:solidFill>
                  <a:schemeClr val="accent1"/>
                </a:solidFill>
                <a:ea typeface="+mj-ea"/>
                <a:cs typeface="+mj-cs"/>
              </a:rPr>
              <a:t>ARTICLE 28 (RULES APPLICABLE TO SUBSTANCE OF DISPUTE)</a:t>
            </a:r>
          </a:p>
          <a:p>
            <a:pPr marL="0" indent="0" algn="just">
              <a:spcBef>
                <a:spcPts val="600"/>
              </a:spcBef>
              <a:buNone/>
            </a:pPr>
            <a:endParaRPr lang="en-US" sz="3200" i="1" dirty="0"/>
          </a:p>
          <a:p>
            <a:pPr marL="457200" indent="-457200" algn="just">
              <a:spcBef>
                <a:spcPts val="600"/>
              </a:spcBef>
              <a:buAutoNum type="arabicParenBoth"/>
            </a:pPr>
            <a:r>
              <a:rPr lang="en-US" sz="3200" i="1" dirty="0"/>
              <a:t>The arbitral tribunal shall decide the dispute in accordance with such </a:t>
            </a:r>
            <a:r>
              <a:rPr lang="en-US" sz="3200" b="1" i="1" dirty="0">
                <a:solidFill>
                  <a:schemeClr val="accent1"/>
                </a:solidFill>
                <a:ea typeface="+mj-ea"/>
                <a:cs typeface="+mj-cs"/>
              </a:rPr>
              <a:t>rules of law as are chosen by the parties</a:t>
            </a:r>
            <a:r>
              <a:rPr lang="en-US" sz="3200" i="1" dirty="0"/>
              <a:t> </a:t>
            </a:r>
            <a:r>
              <a:rPr lang="en-US" sz="3600" i="1" dirty="0"/>
              <a:t>as applicable to the substance of the dispute</a:t>
            </a:r>
            <a:r>
              <a:rPr lang="en-US" sz="3200" i="1" dirty="0"/>
              <a:t>. Any designation of the law or legal system of a given State shall be construed, unless otherwise expressed, as directly referring to the substantive law of that State and not to its conflict of laws rules. </a:t>
            </a:r>
          </a:p>
          <a:p>
            <a:pPr marL="457200" indent="-457200" algn="just">
              <a:spcBef>
                <a:spcPts val="600"/>
              </a:spcBef>
              <a:buAutoNum type="arabicParenBoth"/>
            </a:pPr>
            <a:endParaRPr lang="en-US" sz="3200" i="1" dirty="0"/>
          </a:p>
          <a:p>
            <a:pPr marL="457200" indent="-457200" algn="just">
              <a:spcBef>
                <a:spcPts val="600"/>
              </a:spcBef>
              <a:buAutoNum type="arabicParenBoth"/>
            </a:pPr>
            <a:r>
              <a:rPr lang="en-US" sz="3200" i="1" dirty="0"/>
              <a:t>Failing any designation by the parties, the arbitral tribunal shall apply </a:t>
            </a:r>
            <a:r>
              <a:rPr lang="en-US" sz="3200" b="1" i="1" dirty="0">
                <a:solidFill>
                  <a:schemeClr val="accent1"/>
                </a:solidFill>
                <a:ea typeface="+mj-ea"/>
                <a:cs typeface="+mj-cs"/>
              </a:rPr>
              <a:t>the law determined by the conflict of laws rules which it considers applicable</a:t>
            </a:r>
            <a:r>
              <a:rPr lang="en-US" sz="3200" dirty="0"/>
              <a:t>. </a:t>
            </a: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10</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313369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07761" y="1410230"/>
            <a:ext cx="9884289" cy="1072190"/>
          </a:xfrm>
        </p:spPr>
        <p:txBody>
          <a:bodyPr>
            <a:normAutofit/>
          </a:bodyPr>
          <a:lstStyle/>
          <a:p>
            <a:pPr algn="ctr"/>
            <a:r>
              <a:rPr lang="en-US" sz="2500" b="1" cap="small" dirty="0">
                <a:solidFill>
                  <a:schemeClr val="accent4"/>
                </a:solidFill>
              </a:rPr>
              <a:t>How arbitrators determine the law applicable to the merits</a:t>
            </a:r>
            <a:br>
              <a:rPr lang="en-US" sz="2500" b="1" cap="small" dirty="0">
                <a:solidFill>
                  <a:schemeClr val="accent4"/>
                </a:solidFill>
              </a:rPr>
            </a:br>
            <a:r>
              <a:rPr lang="en-US" sz="2500" b="1" dirty="0">
                <a:solidFill>
                  <a:schemeClr val="accent4"/>
                </a:solidFill>
              </a:rPr>
              <a:t>Uncitral Model Law</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fontScale="85000" lnSpcReduction="20000"/>
          </a:bodyPr>
          <a:lstStyle/>
          <a:p>
            <a:pPr marL="0" indent="0" algn="ctr">
              <a:spcBef>
                <a:spcPts val="600"/>
              </a:spcBef>
              <a:buNone/>
            </a:pPr>
            <a:r>
              <a:rPr lang="en-US" sz="2200" b="1" dirty="0">
                <a:solidFill>
                  <a:schemeClr val="accent1"/>
                </a:solidFill>
                <a:ea typeface="+mj-ea"/>
                <a:cs typeface="+mj-cs"/>
              </a:rPr>
              <a:t>ARTICLE 28 (RULES APPLICABLE TO SUBSTANCE OF DISPUTE)</a:t>
            </a:r>
          </a:p>
          <a:p>
            <a:pPr marL="457200" indent="-457200" algn="just">
              <a:spcBef>
                <a:spcPts val="600"/>
              </a:spcBef>
              <a:buAutoNum type="arabicParenBoth"/>
            </a:pPr>
            <a:r>
              <a:rPr lang="en-US" sz="2200" i="1" dirty="0"/>
              <a:t>The arbitral tribunal shall decide the dispute in accordance with such </a:t>
            </a:r>
            <a:r>
              <a:rPr lang="en-US" sz="2200" b="1" i="1" dirty="0">
                <a:solidFill>
                  <a:schemeClr val="accent1"/>
                </a:solidFill>
                <a:ea typeface="+mj-ea"/>
                <a:cs typeface="+mj-cs"/>
              </a:rPr>
              <a:t>rules of law as are chosen by the parties</a:t>
            </a:r>
            <a:r>
              <a:rPr lang="en-US" sz="2200" i="1" dirty="0"/>
              <a:t> as applicable to the substance of the dispute. Any designation of the law or legal system of a given State shall be construed, unless otherwise expressed, as directly referring to the substantive law of that State and not to its conflict of laws rules. </a:t>
            </a:r>
          </a:p>
          <a:p>
            <a:pPr marL="457200" indent="-457200" algn="just">
              <a:spcBef>
                <a:spcPts val="600"/>
              </a:spcBef>
              <a:buAutoNum type="arabicParenBoth"/>
            </a:pPr>
            <a:r>
              <a:rPr lang="en-US" sz="2200" i="1" dirty="0"/>
              <a:t>Failing any designation by the parties, the arbitral tribunal shall apply </a:t>
            </a:r>
            <a:r>
              <a:rPr lang="en-US" sz="2200" b="1" i="1" dirty="0">
                <a:solidFill>
                  <a:schemeClr val="accent1"/>
                </a:solidFill>
                <a:ea typeface="+mj-ea"/>
                <a:cs typeface="+mj-cs"/>
              </a:rPr>
              <a:t>the law determined by the conflict of laws rules which it considers applicable</a:t>
            </a:r>
            <a:endParaRPr lang="en-US" sz="2200" dirty="0"/>
          </a:p>
          <a:p>
            <a:pPr marL="0" indent="0" algn="ctr">
              <a:spcBef>
                <a:spcPts val="600"/>
              </a:spcBef>
              <a:buNone/>
            </a:pPr>
            <a:r>
              <a:rPr lang="en-US" sz="2200" b="1" dirty="0">
                <a:solidFill>
                  <a:schemeClr val="accent1"/>
                </a:solidFill>
                <a:ea typeface="+mj-ea"/>
                <a:cs typeface="+mj-cs"/>
              </a:rPr>
              <a:t>ART. 46 (1)(3) UK ARBITRATION ACT 1996</a:t>
            </a:r>
          </a:p>
          <a:p>
            <a:pPr marL="457200" indent="-457200" algn="just">
              <a:spcBef>
                <a:spcPts val="600"/>
              </a:spcBef>
              <a:buAutoNum type="arabicPeriod"/>
            </a:pPr>
            <a:r>
              <a:rPr lang="en-US" sz="2400" i="1" dirty="0"/>
              <a:t>The arbitral tribunal shall decide the dispute (a) in accordance with </a:t>
            </a:r>
            <a:r>
              <a:rPr lang="en-US" sz="2200" b="1" i="1" dirty="0">
                <a:solidFill>
                  <a:schemeClr val="accent1"/>
                </a:solidFill>
                <a:ea typeface="+mj-ea"/>
                <a:cs typeface="+mj-cs"/>
              </a:rPr>
              <a:t>the law chosen by the parties </a:t>
            </a:r>
            <a:r>
              <a:rPr lang="en-US" sz="2400" i="1" dirty="0"/>
              <a:t>as applicable to the substance of the dispute, or (b) if the parties so agree, in accordance with </a:t>
            </a:r>
            <a:r>
              <a:rPr lang="en-US" i="1" dirty="0"/>
              <a:t>such other considerations </a:t>
            </a:r>
            <a:r>
              <a:rPr lang="en-US" sz="2400" i="1" dirty="0"/>
              <a:t>as are agreed by them or determined by the tribunal. 2 […] </a:t>
            </a:r>
          </a:p>
          <a:p>
            <a:pPr marL="457200" indent="-457200" algn="just">
              <a:spcBef>
                <a:spcPts val="600"/>
              </a:spcBef>
              <a:buFont typeface="+mj-lt"/>
              <a:buAutoNum type="arabicPeriod" startAt="3"/>
            </a:pPr>
            <a:r>
              <a:rPr lang="en-US" sz="2400" i="1" dirty="0"/>
              <a:t>If or to the extent that there is no such choice or agreement, </a:t>
            </a:r>
            <a:r>
              <a:rPr lang="en-US" sz="2200" b="1" i="1" dirty="0">
                <a:solidFill>
                  <a:schemeClr val="accent1"/>
                </a:solidFill>
                <a:ea typeface="+mj-ea"/>
                <a:cs typeface="+mj-cs"/>
              </a:rPr>
              <a:t>the tribunal shall apply the law determined by the conflict of laws rules which it considers applicable</a:t>
            </a:r>
          </a:p>
          <a:p>
            <a:pPr marL="457200" indent="-457200" algn="just">
              <a:spcBef>
                <a:spcPts val="600"/>
              </a:spcBef>
              <a:buAutoNum type="arabicParenBoth"/>
            </a:pPr>
            <a:endParaRPr lang="en-US" sz="2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11</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155189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07761" y="1410230"/>
            <a:ext cx="9884289" cy="1072190"/>
          </a:xfrm>
        </p:spPr>
        <p:txBody>
          <a:bodyPr>
            <a:normAutofit/>
          </a:bodyPr>
          <a:lstStyle/>
          <a:p>
            <a:pPr algn="ctr"/>
            <a:r>
              <a:rPr lang="en-US" sz="2500" b="1" cap="small" dirty="0">
                <a:solidFill>
                  <a:schemeClr val="accent4"/>
                </a:solidFill>
              </a:rPr>
              <a:t>How arbitrators determine the law applicable to the merits</a:t>
            </a:r>
            <a:br>
              <a:rPr lang="en-US" sz="2500" b="1" cap="small" dirty="0">
                <a:solidFill>
                  <a:schemeClr val="accent4"/>
                </a:solidFill>
              </a:rPr>
            </a:br>
            <a:r>
              <a:rPr lang="en-US" sz="2500" b="1" i="1" dirty="0">
                <a:solidFill>
                  <a:schemeClr val="accent4"/>
                </a:solidFill>
              </a:rPr>
              <a:t>Lex arbitri</a:t>
            </a:r>
            <a:endParaRPr lang="it-IT" sz="2500" b="1" i="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fontScale="92500"/>
          </a:bodyPr>
          <a:lstStyle/>
          <a:p>
            <a:pPr marL="0" indent="0" algn="ctr">
              <a:spcBef>
                <a:spcPts val="600"/>
              </a:spcBef>
              <a:buNone/>
            </a:pPr>
            <a:r>
              <a:rPr lang="en-US" sz="2800" b="1" dirty="0">
                <a:solidFill>
                  <a:schemeClr val="accent1"/>
                </a:solidFill>
                <a:ea typeface="+mj-ea"/>
                <a:cs typeface="+mj-cs"/>
              </a:rPr>
              <a:t>Article 1051 German code of civil procedure</a:t>
            </a:r>
          </a:p>
          <a:p>
            <a:pPr marL="0" indent="0" algn="just">
              <a:spcBef>
                <a:spcPts val="600"/>
              </a:spcBef>
              <a:buNone/>
            </a:pPr>
            <a:r>
              <a:rPr lang="en-US" sz="2400" i="1" dirty="0"/>
              <a:t>(1) The arbitral tribunal shall decide the dispute in accordance with such </a:t>
            </a:r>
            <a:r>
              <a:rPr lang="en-US" sz="2400" b="1" i="1" dirty="0">
                <a:solidFill>
                  <a:schemeClr val="accent1"/>
                </a:solidFill>
                <a:ea typeface="+mj-ea"/>
                <a:cs typeface="+mj-cs"/>
              </a:rPr>
              <a:t>rules of law </a:t>
            </a:r>
            <a:r>
              <a:rPr lang="en-US" sz="2400" i="1" dirty="0"/>
              <a:t>as are </a:t>
            </a:r>
            <a:r>
              <a:rPr lang="en-US" sz="2400" b="1" i="1" dirty="0">
                <a:solidFill>
                  <a:schemeClr val="accent1"/>
                </a:solidFill>
                <a:ea typeface="+mj-ea"/>
                <a:cs typeface="+mj-cs"/>
              </a:rPr>
              <a:t>chosen by the parties </a:t>
            </a:r>
            <a:r>
              <a:rPr lang="en-US" sz="2400" i="1" dirty="0"/>
              <a:t>as applicable to the substance of the dispute. […]</a:t>
            </a:r>
          </a:p>
          <a:p>
            <a:pPr marL="0" indent="0" algn="just">
              <a:spcBef>
                <a:spcPts val="600"/>
              </a:spcBef>
              <a:buNone/>
            </a:pPr>
            <a:r>
              <a:rPr lang="en-US" sz="2400" i="1" dirty="0"/>
              <a:t>(2) Failing any designation by the parties, </a:t>
            </a:r>
            <a:r>
              <a:rPr lang="en-US" sz="2400" i="1" dirty="0">
                <a:solidFill>
                  <a:schemeClr val="accent1"/>
                </a:solidFill>
                <a:ea typeface="+mj-ea"/>
                <a:cs typeface="+mj-cs"/>
              </a:rPr>
              <a:t>the arbitral tribunal shall apply the law of the State with which the subject-matter of the proceedings is</a:t>
            </a:r>
            <a:r>
              <a:rPr lang="en-US" sz="2400" b="1" i="1" dirty="0">
                <a:solidFill>
                  <a:schemeClr val="accent1"/>
                </a:solidFill>
                <a:ea typeface="+mj-ea"/>
                <a:cs typeface="+mj-cs"/>
              </a:rPr>
              <a:t> most closely connected</a:t>
            </a:r>
            <a:r>
              <a:rPr lang="en-US" sz="2400" i="1" dirty="0"/>
              <a:t>.</a:t>
            </a:r>
          </a:p>
          <a:p>
            <a:pPr marL="0" indent="0" algn="ctr">
              <a:spcBef>
                <a:spcPts val="600"/>
              </a:spcBef>
              <a:buNone/>
            </a:pPr>
            <a:r>
              <a:rPr lang="en-US" sz="2800" b="1" dirty="0">
                <a:solidFill>
                  <a:schemeClr val="accent1"/>
                </a:solidFill>
                <a:ea typeface="+mj-ea"/>
                <a:cs typeface="+mj-cs"/>
              </a:rPr>
              <a:t>Art. 187 Swiss Federal Act on Private International Law (PILA)</a:t>
            </a:r>
          </a:p>
          <a:p>
            <a:pPr marL="0" indent="0" algn="just">
              <a:spcBef>
                <a:spcPts val="600"/>
              </a:spcBef>
              <a:buNone/>
            </a:pPr>
            <a:r>
              <a:rPr lang="en-US" sz="2400" i="1" dirty="0"/>
              <a:t>1. The arbitral tribunal shall decide the dispute according to the rules of law </a:t>
            </a:r>
            <a:r>
              <a:rPr lang="en-US" sz="2400" b="1" i="1" dirty="0">
                <a:solidFill>
                  <a:schemeClr val="accent1"/>
                </a:solidFill>
                <a:ea typeface="+mj-ea"/>
                <a:cs typeface="+mj-cs"/>
              </a:rPr>
              <a:t>chosen by the parties </a:t>
            </a:r>
            <a:r>
              <a:rPr lang="en-US" sz="2400" i="1" dirty="0"/>
              <a:t>or, in the absence of such a choice, according to </a:t>
            </a:r>
            <a:r>
              <a:rPr lang="en-US" sz="2400" i="1" dirty="0">
                <a:solidFill>
                  <a:schemeClr val="accent1"/>
                </a:solidFill>
                <a:ea typeface="+mj-ea"/>
                <a:cs typeface="+mj-cs"/>
              </a:rPr>
              <a:t>the rules of law wit which the case has </a:t>
            </a:r>
            <a:r>
              <a:rPr lang="en-US" sz="2400" b="1" i="1" dirty="0">
                <a:solidFill>
                  <a:schemeClr val="accent1"/>
                </a:solidFill>
                <a:ea typeface="+mj-ea"/>
                <a:cs typeface="+mj-cs"/>
              </a:rPr>
              <a:t>the closest connection</a:t>
            </a:r>
            <a:r>
              <a:rPr lang="en-US" sz="2400" i="1" dirty="0"/>
              <a:t>.</a:t>
            </a:r>
            <a:endParaRPr lang="en-US" sz="2400" dirty="0"/>
          </a:p>
          <a:p>
            <a:pPr marL="457200" indent="-457200" algn="just">
              <a:spcBef>
                <a:spcPts val="600"/>
              </a:spcBef>
              <a:buAutoNum type="arabicParenBoth"/>
            </a:pPr>
            <a:endParaRPr lang="en-US" sz="2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12</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288533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07761" y="1410230"/>
            <a:ext cx="9884289" cy="1072190"/>
          </a:xfrm>
        </p:spPr>
        <p:txBody>
          <a:bodyPr>
            <a:normAutofit/>
          </a:bodyPr>
          <a:lstStyle/>
          <a:p>
            <a:pPr algn="ctr"/>
            <a:r>
              <a:rPr lang="en-US" sz="2500" b="1" cap="small" dirty="0">
                <a:solidFill>
                  <a:schemeClr val="accent4"/>
                </a:solidFill>
              </a:rPr>
              <a:t>How arbitrators determine the law applicable to the merits</a:t>
            </a:r>
            <a:br>
              <a:rPr lang="en-US" sz="2500" b="1" cap="small" dirty="0">
                <a:solidFill>
                  <a:schemeClr val="accent4"/>
                </a:solidFill>
              </a:rPr>
            </a:br>
            <a:r>
              <a:rPr lang="en-US" sz="2500" b="1" i="1" dirty="0">
                <a:solidFill>
                  <a:schemeClr val="accent4"/>
                </a:solidFill>
              </a:rPr>
              <a:t>Lex arbitri</a:t>
            </a:r>
            <a:endParaRPr lang="it-IT" sz="2500" b="1" i="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950501" cy="3765980"/>
          </a:xfrm>
        </p:spPr>
        <p:txBody>
          <a:bodyPr>
            <a:normAutofit fontScale="85000" lnSpcReduction="10000"/>
          </a:bodyPr>
          <a:lstStyle/>
          <a:p>
            <a:pPr marL="0" indent="0" algn="ctr">
              <a:spcBef>
                <a:spcPts val="600"/>
              </a:spcBef>
              <a:buNone/>
            </a:pPr>
            <a:r>
              <a:rPr lang="en-US" sz="3200" b="1" dirty="0">
                <a:solidFill>
                  <a:schemeClr val="accent1"/>
                </a:solidFill>
                <a:ea typeface="+mj-ea"/>
                <a:cs typeface="+mj-cs"/>
              </a:rPr>
              <a:t>Article 34 (2) Spanish Arbitration Act</a:t>
            </a:r>
          </a:p>
          <a:p>
            <a:pPr marL="0" indent="0" algn="just">
              <a:spcBef>
                <a:spcPts val="600"/>
              </a:spcBef>
              <a:buNone/>
            </a:pPr>
            <a:r>
              <a:rPr lang="en-US" sz="2800" i="1" dirty="0"/>
              <a:t>Subject to the previous paragraph, where the arbitration is international, the arbitrators shall decide the dispute in accordance with such </a:t>
            </a:r>
            <a:r>
              <a:rPr lang="en-US" sz="2800" b="1" i="1" dirty="0">
                <a:solidFill>
                  <a:schemeClr val="accent1"/>
                </a:solidFill>
                <a:ea typeface="+mj-ea"/>
                <a:cs typeface="+mj-cs"/>
              </a:rPr>
              <a:t>rules of law as are chosen by the parties</a:t>
            </a:r>
            <a:r>
              <a:rPr lang="en-US" sz="2800" i="1" dirty="0"/>
              <a:t>. […] Failing any designation by the parties, the arbitrators shall apply </a:t>
            </a:r>
            <a:r>
              <a:rPr lang="en-US" sz="2800" b="1" i="1" dirty="0">
                <a:solidFill>
                  <a:schemeClr val="accent1"/>
                </a:solidFill>
                <a:ea typeface="+mj-ea"/>
                <a:cs typeface="+mj-cs"/>
              </a:rPr>
              <a:t>the law that they consider appropriate</a:t>
            </a:r>
            <a:r>
              <a:rPr lang="en-US" sz="2800" i="1" dirty="0"/>
              <a:t> </a:t>
            </a:r>
            <a:endParaRPr lang="en-US" sz="2800" b="1" dirty="0"/>
          </a:p>
          <a:p>
            <a:pPr marL="0" indent="0" algn="ctr">
              <a:spcBef>
                <a:spcPts val="600"/>
              </a:spcBef>
              <a:buNone/>
            </a:pPr>
            <a:r>
              <a:rPr lang="en-US" sz="3200" b="1" dirty="0">
                <a:solidFill>
                  <a:schemeClr val="accent1"/>
                </a:solidFill>
                <a:ea typeface="+mj-ea"/>
                <a:cs typeface="+mj-cs"/>
              </a:rPr>
              <a:t>Article 1511 French code of civil procedure</a:t>
            </a:r>
          </a:p>
          <a:p>
            <a:pPr marL="0" indent="0" algn="just">
              <a:spcBef>
                <a:spcPts val="600"/>
              </a:spcBef>
              <a:buNone/>
            </a:pPr>
            <a:r>
              <a:rPr lang="en-US" sz="2800" i="1" dirty="0"/>
              <a:t>The arbitral tribunal shall decide the dispute in accordance with the </a:t>
            </a:r>
            <a:r>
              <a:rPr lang="en-US" sz="2800" b="1" i="1" dirty="0">
                <a:solidFill>
                  <a:schemeClr val="accent1"/>
                </a:solidFill>
                <a:ea typeface="+mj-ea"/>
                <a:cs typeface="+mj-cs"/>
              </a:rPr>
              <a:t>rules of law chosen by the parties</a:t>
            </a:r>
            <a:r>
              <a:rPr lang="en-US" sz="2800" i="1" dirty="0"/>
              <a:t> or, where no such choice has been made, in accordance </a:t>
            </a:r>
            <a:r>
              <a:rPr lang="en-US" sz="2800" b="1" i="1" dirty="0">
                <a:solidFill>
                  <a:schemeClr val="accent1"/>
                </a:solidFill>
                <a:ea typeface="+mj-ea"/>
                <a:cs typeface="+mj-cs"/>
              </a:rPr>
              <a:t>with the rules of law it considers appropriate</a:t>
            </a:r>
            <a:r>
              <a:rPr lang="en-US" sz="2800" i="1" dirty="0"/>
              <a:t>. In either case, the arbitral tribunal shall take trade usages into account</a:t>
            </a: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13</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4116038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07761" y="1410230"/>
            <a:ext cx="9884289" cy="1072190"/>
          </a:xfrm>
        </p:spPr>
        <p:txBody>
          <a:bodyPr>
            <a:normAutofit/>
          </a:bodyPr>
          <a:lstStyle/>
          <a:p>
            <a:pPr algn="ctr"/>
            <a:r>
              <a:rPr lang="en-US" sz="2500" b="1" cap="small" dirty="0">
                <a:solidFill>
                  <a:schemeClr val="accent4"/>
                </a:solidFill>
              </a:rPr>
              <a:t>How arbitrators determine the law applicable to the merits</a:t>
            </a:r>
            <a:br>
              <a:rPr lang="en-US" sz="2500" b="1" cap="small" dirty="0">
                <a:solidFill>
                  <a:schemeClr val="accent4"/>
                </a:solidFill>
              </a:rPr>
            </a:br>
            <a:r>
              <a:rPr lang="en-US" sz="2500" b="1" i="1" dirty="0">
                <a:solidFill>
                  <a:schemeClr val="accent4"/>
                </a:solidFill>
              </a:rPr>
              <a:t>Lex arbitri</a:t>
            </a:r>
            <a:endParaRPr lang="it-IT" sz="2500" b="1" i="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950501" cy="3765980"/>
          </a:xfrm>
        </p:spPr>
        <p:txBody>
          <a:bodyPr>
            <a:normAutofit fontScale="92500" lnSpcReduction="10000"/>
          </a:bodyPr>
          <a:lstStyle/>
          <a:p>
            <a:pPr marL="0" indent="0" algn="ctr">
              <a:spcBef>
                <a:spcPts val="600"/>
              </a:spcBef>
              <a:buNone/>
            </a:pPr>
            <a:r>
              <a:rPr lang="en-US" sz="4000" b="1" dirty="0">
                <a:solidFill>
                  <a:schemeClr val="accent1"/>
                </a:solidFill>
                <a:ea typeface="+mj-ea"/>
                <a:cs typeface="+mj-cs"/>
              </a:rPr>
              <a:t>Art. 822 Italian code of civil procedure</a:t>
            </a:r>
          </a:p>
          <a:p>
            <a:pPr marL="0" indent="0" algn="just">
              <a:spcBef>
                <a:spcPts val="600"/>
              </a:spcBef>
              <a:buNone/>
            </a:pPr>
            <a:r>
              <a:rPr lang="en-US" sz="3200" i="1" dirty="0"/>
              <a:t>When the arbitrators are called upon to decide according to the rules of law, </a:t>
            </a:r>
            <a:r>
              <a:rPr lang="en-US" sz="3600" b="1" i="1" dirty="0">
                <a:solidFill>
                  <a:schemeClr val="accent1"/>
                </a:solidFill>
                <a:ea typeface="+mj-ea"/>
                <a:cs typeface="+mj-cs"/>
              </a:rPr>
              <a:t>the parties may</a:t>
            </a:r>
            <a:r>
              <a:rPr lang="en-US" sz="3200" i="1" dirty="0"/>
              <a:t>, in the arbitration agreement or by written instrument prior to the commencement of the arbitration proceedings, </a:t>
            </a:r>
            <a:r>
              <a:rPr lang="en-US" sz="3600" b="1" i="1" dirty="0">
                <a:solidFill>
                  <a:schemeClr val="accent1"/>
                </a:solidFill>
                <a:ea typeface="+mj-ea"/>
                <a:cs typeface="+mj-cs"/>
              </a:rPr>
              <a:t>designate </a:t>
            </a:r>
            <a:r>
              <a:rPr lang="en-US" sz="3200" i="1" dirty="0"/>
              <a:t>the rules or foreign law as </a:t>
            </a:r>
            <a:r>
              <a:rPr lang="en-US" sz="3600" b="1" i="1" dirty="0">
                <a:solidFill>
                  <a:schemeClr val="accent1"/>
                </a:solidFill>
                <a:ea typeface="+mj-ea"/>
                <a:cs typeface="+mj-cs"/>
              </a:rPr>
              <a:t>the law applicable to the substance of the dispute</a:t>
            </a:r>
            <a:r>
              <a:rPr lang="en-US" sz="3200" i="1" dirty="0"/>
              <a:t>. Failing any indication by the parties, </a:t>
            </a:r>
            <a:r>
              <a:rPr lang="en-US" sz="3600" b="1" i="1" dirty="0">
                <a:solidFill>
                  <a:schemeClr val="accent1"/>
                </a:solidFill>
                <a:ea typeface="+mj-ea"/>
                <a:cs typeface="+mj-cs"/>
              </a:rPr>
              <a:t>the arbitrators shall apply </a:t>
            </a:r>
            <a:r>
              <a:rPr lang="en-US" sz="3600" i="1" dirty="0"/>
              <a:t>the rules or </a:t>
            </a:r>
            <a:r>
              <a:rPr lang="en-US" sz="3600" b="1" i="1" dirty="0">
                <a:solidFill>
                  <a:schemeClr val="accent1"/>
                </a:solidFill>
                <a:ea typeface="+mj-ea"/>
                <a:cs typeface="+mj-cs"/>
              </a:rPr>
              <a:t>the law identified under the criteria of conflict deemed applicable</a:t>
            </a: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14</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2134799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07761" y="1410230"/>
            <a:ext cx="9884289" cy="1072190"/>
          </a:xfrm>
        </p:spPr>
        <p:txBody>
          <a:bodyPr>
            <a:normAutofit/>
          </a:bodyPr>
          <a:lstStyle/>
          <a:p>
            <a:pPr algn="ctr"/>
            <a:r>
              <a:rPr lang="en-US" sz="2500" b="1" cap="small" dirty="0">
                <a:solidFill>
                  <a:schemeClr val="accent4"/>
                </a:solidFill>
              </a:rPr>
              <a:t>How arbitrators determine the law applicable to the merits</a:t>
            </a:r>
            <a:br>
              <a:rPr lang="en-US" sz="2500" b="1" cap="small" dirty="0">
                <a:solidFill>
                  <a:schemeClr val="accent4"/>
                </a:solidFill>
              </a:rPr>
            </a:br>
            <a:r>
              <a:rPr lang="en-US" sz="2500" b="1" i="1" dirty="0">
                <a:solidFill>
                  <a:schemeClr val="accent4"/>
                </a:solidFill>
              </a:rPr>
              <a:t>Lex arbitri</a:t>
            </a:r>
            <a:endParaRPr lang="it-IT" sz="2500" b="1" i="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950501" cy="3765980"/>
          </a:xfrm>
        </p:spPr>
        <p:txBody>
          <a:bodyPr>
            <a:normAutofit fontScale="40000" lnSpcReduction="20000"/>
          </a:bodyPr>
          <a:lstStyle/>
          <a:p>
            <a:pPr marL="0" indent="0" algn="ctr">
              <a:spcBef>
                <a:spcPts val="600"/>
              </a:spcBef>
              <a:buNone/>
            </a:pPr>
            <a:r>
              <a:rPr lang="en-US" sz="4400" b="1" dirty="0">
                <a:solidFill>
                  <a:schemeClr val="accent1"/>
                </a:solidFill>
                <a:ea typeface="+mj-ea"/>
                <a:cs typeface="+mj-cs"/>
              </a:rPr>
              <a:t>ARTICLE 3 MILAN CHAMBER OF ARBITRATION (CAM) ARBITRATION RULES</a:t>
            </a:r>
          </a:p>
          <a:p>
            <a:pPr marL="0" indent="0" algn="just">
              <a:spcBef>
                <a:spcPts val="600"/>
              </a:spcBef>
              <a:buNone/>
            </a:pPr>
            <a:r>
              <a:rPr lang="en-US" sz="4500" i="1" dirty="0"/>
              <a:t>1. (…)</a:t>
            </a:r>
            <a:endParaRPr lang="en-US" sz="4500" b="1" i="1" dirty="0">
              <a:solidFill>
                <a:schemeClr val="accent1"/>
              </a:solidFill>
              <a:ea typeface="+mj-ea"/>
              <a:cs typeface="+mj-cs"/>
            </a:endParaRPr>
          </a:p>
          <a:p>
            <a:pPr marL="0" indent="0" algn="just">
              <a:spcBef>
                <a:spcPts val="600"/>
              </a:spcBef>
              <a:buNone/>
            </a:pPr>
            <a:r>
              <a:rPr lang="en-US" sz="4500" i="1" dirty="0"/>
              <a:t>2. The Arbitral Tribunal shall decide in accordance with the </a:t>
            </a:r>
            <a:r>
              <a:rPr lang="en-US" sz="4500" b="1" i="1" dirty="0">
                <a:solidFill>
                  <a:schemeClr val="accent1"/>
                </a:solidFill>
                <a:ea typeface="+mj-ea"/>
                <a:cs typeface="+mj-cs"/>
              </a:rPr>
              <a:t>rules chosen by the parties</a:t>
            </a:r>
            <a:r>
              <a:rPr lang="en-US" sz="4500" i="1" dirty="0"/>
              <a:t>. </a:t>
            </a:r>
          </a:p>
          <a:p>
            <a:pPr marL="0" indent="0" algn="just">
              <a:spcBef>
                <a:spcPts val="600"/>
              </a:spcBef>
              <a:buNone/>
            </a:pPr>
            <a:r>
              <a:rPr lang="en-US" sz="4500" i="1" dirty="0"/>
              <a:t>3. In the absence of any agreement pursuant to Para. 2, </a:t>
            </a:r>
            <a:r>
              <a:rPr lang="en-US" sz="4500" b="1" i="1" dirty="0">
                <a:solidFill>
                  <a:schemeClr val="accent1"/>
                </a:solidFill>
                <a:ea typeface="+mj-ea"/>
                <a:cs typeface="+mj-cs"/>
              </a:rPr>
              <a:t>the Arbitral Tribunal shall apply the rules it determines to be appropriate</a:t>
            </a:r>
            <a:r>
              <a:rPr lang="en-US" sz="4500" i="1" dirty="0"/>
              <a:t>, taking into account the nature of the relationship, the qualities of the parties and any other relevant circumstance.</a:t>
            </a:r>
          </a:p>
          <a:p>
            <a:pPr marL="0" indent="0" algn="just">
              <a:spcBef>
                <a:spcPts val="600"/>
              </a:spcBef>
              <a:buNone/>
            </a:pPr>
            <a:r>
              <a:rPr lang="en-US" sz="4500" i="1" dirty="0"/>
              <a:t>4. (…)</a:t>
            </a:r>
            <a:endParaRPr lang="en-US" sz="4500" dirty="0"/>
          </a:p>
          <a:p>
            <a:pPr marL="0" indent="0" algn="ctr">
              <a:spcBef>
                <a:spcPts val="600"/>
              </a:spcBef>
              <a:buNone/>
            </a:pPr>
            <a:r>
              <a:rPr lang="en-US" sz="4400" b="1" dirty="0">
                <a:solidFill>
                  <a:schemeClr val="accent1"/>
                </a:solidFill>
                <a:ea typeface="+mj-ea"/>
                <a:cs typeface="+mj-cs"/>
              </a:rPr>
              <a:t>ARTICLE 21 ICC ARBITRATION RULES</a:t>
            </a:r>
          </a:p>
          <a:p>
            <a:pPr marL="0" indent="0" algn="just">
              <a:spcBef>
                <a:spcPts val="600"/>
              </a:spcBef>
              <a:buNone/>
            </a:pPr>
            <a:r>
              <a:rPr lang="en-US" sz="4500" i="1" dirty="0"/>
              <a:t>1. </a:t>
            </a:r>
            <a:r>
              <a:rPr lang="en-US" sz="4500" b="1" i="1" dirty="0">
                <a:solidFill>
                  <a:schemeClr val="accent1"/>
                </a:solidFill>
                <a:ea typeface="+mj-ea"/>
                <a:cs typeface="+mj-cs"/>
              </a:rPr>
              <a:t>The parties shall be free to agree </a:t>
            </a:r>
            <a:r>
              <a:rPr lang="en-US" sz="4500" i="1" dirty="0"/>
              <a:t>upon the rules of law to be applied by the arbitral tribunal to the merits of the dispute. In the absence of any such agreement, </a:t>
            </a:r>
            <a:r>
              <a:rPr lang="en-US" sz="4500" b="1" i="1" dirty="0">
                <a:solidFill>
                  <a:schemeClr val="accent1"/>
                </a:solidFill>
                <a:ea typeface="+mj-ea"/>
                <a:cs typeface="+mj-cs"/>
              </a:rPr>
              <a:t>the arbitral tribunal shall apply the rules of law which it determines to be appropriate</a:t>
            </a:r>
            <a:r>
              <a:rPr lang="en-US" sz="4500" i="1" dirty="0"/>
              <a:t>.</a:t>
            </a:r>
          </a:p>
          <a:p>
            <a:pPr marL="0" indent="0" algn="just">
              <a:spcBef>
                <a:spcPts val="600"/>
              </a:spcBef>
              <a:buNone/>
            </a:pPr>
            <a:r>
              <a:rPr lang="en-US" sz="4500" i="1" dirty="0"/>
              <a:t>2  (…)</a:t>
            </a: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15</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3567548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07761" y="1410230"/>
            <a:ext cx="9884289" cy="1072190"/>
          </a:xfrm>
        </p:spPr>
        <p:txBody>
          <a:bodyPr>
            <a:normAutofit/>
          </a:bodyPr>
          <a:lstStyle/>
          <a:p>
            <a:pPr algn="ctr"/>
            <a:r>
              <a:rPr lang="en-US" sz="2500" b="1" cap="small" dirty="0">
                <a:solidFill>
                  <a:schemeClr val="accent4"/>
                </a:solidFill>
              </a:rPr>
              <a:t>How arbitrators determine the law applicable to the merits</a:t>
            </a:r>
            <a:br>
              <a:rPr lang="en-US" sz="2500" b="1" cap="small" dirty="0">
                <a:solidFill>
                  <a:schemeClr val="accent4"/>
                </a:solidFill>
              </a:rPr>
            </a:br>
            <a:r>
              <a:rPr lang="en-US" sz="2500" b="1" i="1" dirty="0">
                <a:solidFill>
                  <a:schemeClr val="accent4"/>
                </a:solidFill>
              </a:rPr>
              <a:t>Non-State Law</a:t>
            </a:r>
            <a:endParaRPr lang="it-IT" sz="2500" b="1" i="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950501" cy="3765980"/>
          </a:xfrm>
        </p:spPr>
        <p:txBody>
          <a:bodyPr>
            <a:normAutofit fontScale="92500"/>
          </a:bodyPr>
          <a:lstStyle/>
          <a:p>
            <a:pPr algn="just">
              <a:spcBef>
                <a:spcPts val="600"/>
              </a:spcBef>
            </a:pPr>
            <a:r>
              <a:rPr lang="en-US" sz="2200" dirty="0"/>
              <a:t>The merits of a dispute submitted to arbitration may be governed not only by some national body of law (e.g., the Italian Civil Code) but also by </a:t>
            </a:r>
            <a:r>
              <a:rPr lang="en-US" sz="2200" b="1" dirty="0">
                <a:solidFill>
                  <a:schemeClr val="accent1"/>
                </a:solidFill>
                <a:ea typeface="+mj-ea"/>
                <a:cs typeface="+mj-cs"/>
              </a:rPr>
              <a:t>a non-state, non-national set of provisions</a:t>
            </a:r>
            <a:endParaRPr lang="en-US" sz="2200" dirty="0"/>
          </a:p>
          <a:p>
            <a:pPr lvl="2" algn="just">
              <a:spcBef>
                <a:spcPts val="600"/>
              </a:spcBef>
            </a:pPr>
            <a:r>
              <a:rPr lang="en-US" sz="1900" dirty="0"/>
              <a:t>Are parties free to select as applicable “law” instruments that do not form part of any state’s law ?</a:t>
            </a:r>
          </a:p>
          <a:p>
            <a:pPr lvl="2" algn="just">
              <a:spcBef>
                <a:spcPts val="600"/>
              </a:spcBef>
            </a:pPr>
            <a:r>
              <a:rPr lang="en-US" sz="1900" dirty="0"/>
              <a:t>Are arbitrators, failing any agreement of the parties, entitled to apply such instruments rather than binding state law or binding international conventions?</a:t>
            </a:r>
          </a:p>
          <a:p>
            <a:pPr algn="just">
              <a:spcBef>
                <a:spcPts val="600"/>
              </a:spcBef>
            </a:pPr>
            <a:r>
              <a:rPr lang="en-US" sz="2200" b="1" dirty="0">
                <a:solidFill>
                  <a:schemeClr val="accent1"/>
                </a:solidFill>
                <a:ea typeface="+mj-ea"/>
                <a:cs typeface="+mj-cs"/>
              </a:rPr>
              <a:t>UNIDROIT Principles of International Commercial Contracts </a:t>
            </a:r>
            <a:r>
              <a:rPr lang="en-US" sz="2200" dirty="0"/>
              <a:t>are a restatement of the general principles of contract law and comprehensively cover issues of interpretation, performance of contractual obligations, contract formation, conducting of negotiations, and remedies</a:t>
            </a:r>
          </a:p>
          <a:p>
            <a:pPr algn="just">
              <a:spcBef>
                <a:spcPts val="600"/>
              </a:spcBef>
            </a:pPr>
            <a:r>
              <a:rPr lang="en-US" sz="2200" b="1" dirty="0">
                <a:solidFill>
                  <a:schemeClr val="accent1"/>
                </a:solidFill>
                <a:ea typeface="+mj-ea"/>
                <a:cs typeface="+mj-cs"/>
              </a:rPr>
              <a:t>Convention</a:t>
            </a:r>
            <a:r>
              <a:rPr lang="en-US" sz="2200" dirty="0"/>
              <a:t> on </a:t>
            </a:r>
            <a:r>
              <a:rPr lang="en-US" sz="2200" b="1" dirty="0">
                <a:solidFill>
                  <a:schemeClr val="accent1"/>
                </a:solidFill>
                <a:ea typeface="+mj-ea"/>
                <a:cs typeface="+mj-cs"/>
              </a:rPr>
              <a:t>International</a:t>
            </a:r>
            <a:r>
              <a:rPr lang="en-US" sz="2200" dirty="0"/>
              <a:t> </a:t>
            </a:r>
            <a:r>
              <a:rPr lang="en-US" sz="2200" b="1" dirty="0">
                <a:solidFill>
                  <a:schemeClr val="accent1"/>
                </a:solidFill>
                <a:ea typeface="+mj-ea"/>
                <a:cs typeface="+mj-cs"/>
              </a:rPr>
              <a:t>Sale</a:t>
            </a:r>
            <a:r>
              <a:rPr lang="en-US" sz="2200" dirty="0"/>
              <a:t> of </a:t>
            </a:r>
            <a:r>
              <a:rPr lang="en-US" sz="2200" b="1" dirty="0">
                <a:solidFill>
                  <a:schemeClr val="accent1"/>
                </a:solidFill>
                <a:ea typeface="+mj-ea"/>
                <a:cs typeface="+mj-cs"/>
              </a:rPr>
              <a:t>Goods</a:t>
            </a:r>
            <a:r>
              <a:rPr lang="en-US" sz="2200" dirty="0"/>
              <a:t> (Vienna Convention, CISG) is intended to regulate formation and performance of international sale of goods contract</a:t>
            </a: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16</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171548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311454"/>
            <a:ext cx="9601196" cy="1072190"/>
          </a:xfrm>
        </p:spPr>
        <p:txBody>
          <a:bodyPr>
            <a:normAutofit/>
          </a:bodyPr>
          <a:lstStyle/>
          <a:p>
            <a:pPr algn="ctr"/>
            <a:r>
              <a:rPr lang="en-US" sz="2500" b="1" dirty="0">
                <a:solidFill>
                  <a:schemeClr val="accent4"/>
                </a:solidFill>
              </a:rPr>
              <a:t>LAWS APPLICABLE IN INTERNATIONAL ARBITRATION</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687397" y="2555703"/>
            <a:ext cx="10684042" cy="3765980"/>
          </a:xfrm>
        </p:spPr>
        <p:txBody>
          <a:bodyPr>
            <a:normAutofit fontScale="92500" lnSpcReduction="10000"/>
          </a:bodyPr>
          <a:lstStyle/>
          <a:p>
            <a:pPr algn="just">
              <a:lnSpc>
                <a:spcPct val="110000"/>
              </a:lnSpc>
              <a:defRPr/>
            </a:pPr>
            <a:r>
              <a:rPr lang="en-US" sz="2300" dirty="0"/>
              <a:t>There are several different laws that are applicable to an international arbitration:</a:t>
            </a:r>
          </a:p>
          <a:p>
            <a:pPr lvl="1" algn="just">
              <a:lnSpc>
                <a:spcPct val="110000"/>
              </a:lnSpc>
              <a:spcBef>
                <a:spcPts val="600"/>
              </a:spcBef>
              <a:buFont typeface="Wingdings" panose="05000000000000000000" pitchFamily="2" charset="2"/>
              <a:buChar char="ü"/>
              <a:defRPr/>
            </a:pPr>
            <a:r>
              <a:rPr lang="it-IT" sz="2300" dirty="0"/>
              <a:t>The </a:t>
            </a:r>
            <a:r>
              <a:rPr lang="it-IT" sz="2300" dirty="0" err="1"/>
              <a:t>law</a:t>
            </a:r>
            <a:r>
              <a:rPr lang="it-IT" sz="2300" dirty="0"/>
              <a:t> </a:t>
            </a:r>
            <a:r>
              <a:rPr lang="it-IT" sz="2300" b="1" dirty="0" err="1">
                <a:solidFill>
                  <a:srgbClr val="C00000"/>
                </a:solidFill>
              </a:rPr>
              <a:t>applicable</a:t>
            </a:r>
            <a:r>
              <a:rPr lang="it-IT" sz="2300" dirty="0"/>
              <a:t> to the </a:t>
            </a:r>
            <a:r>
              <a:rPr lang="it-IT" sz="2300" b="1" dirty="0" err="1">
                <a:solidFill>
                  <a:srgbClr val="C00000"/>
                </a:solidFill>
              </a:rPr>
              <a:t>arbitral</a:t>
            </a:r>
            <a:r>
              <a:rPr lang="it-IT" sz="2300" b="1" dirty="0">
                <a:solidFill>
                  <a:srgbClr val="C00000"/>
                </a:solidFill>
              </a:rPr>
              <a:t> </a:t>
            </a:r>
            <a:r>
              <a:rPr lang="it-IT" sz="2300" b="1" dirty="0" err="1">
                <a:solidFill>
                  <a:srgbClr val="C00000"/>
                </a:solidFill>
              </a:rPr>
              <a:t>process</a:t>
            </a:r>
            <a:r>
              <a:rPr lang="it-IT" sz="2300" b="1" dirty="0">
                <a:solidFill>
                  <a:srgbClr val="C00000"/>
                </a:solidFill>
              </a:rPr>
              <a:t> </a:t>
            </a:r>
            <a:r>
              <a:rPr lang="it-IT" sz="2300" dirty="0" err="1"/>
              <a:t>as</a:t>
            </a:r>
            <a:r>
              <a:rPr lang="it-IT" sz="2300" dirty="0"/>
              <a:t> </a:t>
            </a:r>
            <a:r>
              <a:rPr lang="it-IT" sz="2300" dirty="0" err="1"/>
              <a:t>such</a:t>
            </a:r>
            <a:r>
              <a:rPr lang="it-IT" sz="2300" dirty="0"/>
              <a:t> (</a:t>
            </a:r>
            <a:r>
              <a:rPr lang="en-US" sz="2300" i="1" dirty="0"/>
              <a:t>Lex </a:t>
            </a:r>
            <a:r>
              <a:rPr lang="en-US" sz="2300" i="1" dirty="0" err="1"/>
              <a:t>arbitri</a:t>
            </a:r>
            <a:r>
              <a:rPr lang="en-US" sz="2300" dirty="0"/>
              <a:t>-</a:t>
            </a:r>
            <a:r>
              <a:rPr lang="en-US" sz="2300" i="1" dirty="0"/>
              <a:t>Curial law</a:t>
            </a:r>
            <a:r>
              <a:rPr lang="en-US" sz="2300" dirty="0"/>
              <a:t>)</a:t>
            </a:r>
          </a:p>
          <a:p>
            <a:pPr lvl="1" algn="just">
              <a:lnSpc>
                <a:spcPct val="110000"/>
              </a:lnSpc>
              <a:spcBef>
                <a:spcPts val="600"/>
              </a:spcBef>
              <a:buFont typeface="Wingdings" panose="05000000000000000000" pitchFamily="2" charset="2"/>
              <a:buChar char="ü"/>
              <a:defRPr/>
            </a:pPr>
            <a:r>
              <a:rPr lang="it-IT" sz="2300" dirty="0"/>
              <a:t>The </a:t>
            </a:r>
            <a:r>
              <a:rPr lang="it-IT" sz="2300" dirty="0" err="1"/>
              <a:t>law</a:t>
            </a:r>
            <a:r>
              <a:rPr lang="it-IT" sz="2300" dirty="0"/>
              <a:t> </a:t>
            </a:r>
            <a:r>
              <a:rPr lang="it-IT" sz="2300" b="1" dirty="0" err="1">
                <a:solidFill>
                  <a:srgbClr val="C00000"/>
                </a:solidFill>
              </a:rPr>
              <a:t>applicable</a:t>
            </a:r>
            <a:r>
              <a:rPr lang="it-IT" sz="2300" dirty="0"/>
              <a:t> to the </a:t>
            </a:r>
            <a:r>
              <a:rPr lang="it-IT" sz="2300" b="1" dirty="0" err="1">
                <a:solidFill>
                  <a:srgbClr val="C00000"/>
                </a:solidFill>
              </a:rPr>
              <a:t>arbitration</a:t>
            </a:r>
            <a:r>
              <a:rPr lang="it-IT" sz="2300" b="1" dirty="0">
                <a:solidFill>
                  <a:srgbClr val="C00000"/>
                </a:solidFill>
              </a:rPr>
              <a:t> agreement</a:t>
            </a:r>
          </a:p>
          <a:p>
            <a:pPr lvl="1" algn="just">
              <a:lnSpc>
                <a:spcPct val="110000"/>
              </a:lnSpc>
              <a:spcBef>
                <a:spcPts val="600"/>
              </a:spcBef>
              <a:buFont typeface="Wingdings" panose="05000000000000000000" pitchFamily="2" charset="2"/>
              <a:buChar char="ü"/>
              <a:defRPr/>
            </a:pPr>
            <a:r>
              <a:rPr lang="en-US" sz="2300" dirty="0"/>
              <a:t>The law </a:t>
            </a:r>
            <a:r>
              <a:rPr lang="en-US" sz="2300" b="1" dirty="0">
                <a:solidFill>
                  <a:srgbClr val="C00000"/>
                </a:solidFill>
              </a:rPr>
              <a:t>governing</a:t>
            </a:r>
            <a:r>
              <a:rPr lang="en-US" sz="2300" dirty="0"/>
              <a:t> the parties’ </a:t>
            </a:r>
            <a:r>
              <a:rPr lang="en-US" sz="2300" b="1" dirty="0">
                <a:solidFill>
                  <a:srgbClr val="C00000"/>
                </a:solidFill>
              </a:rPr>
              <a:t>capacity to arbitrate</a:t>
            </a:r>
          </a:p>
          <a:p>
            <a:pPr lvl="1" algn="just">
              <a:lnSpc>
                <a:spcPct val="110000"/>
              </a:lnSpc>
              <a:spcBef>
                <a:spcPts val="600"/>
              </a:spcBef>
              <a:buFont typeface="Wingdings" panose="05000000000000000000" pitchFamily="2" charset="2"/>
              <a:buChar char="ü"/>
              <a:defRPr/>
            </a:pPr>
            <a:r>
              <a:rPr lang="it-IT" sz="2300" dirty="0"/>
              <a:t>The </a:t>
            </a:r>
            <a:r>
              <a:rPr lang="it-IT" sz="2300" dirty="0" err="1"/>
              <a:t>law</a:t>
            </a:r>
            <a:r>
              <a:rPr lang="it-IT" sz="2300" dirty="0"/>
              <a:t> </a:t>
            </a:r>
            <a:r>
              <a:rPr lang="it-IT" sz="2300" b="1" dirty="0" err="1">
                <a:solidFill>
                  <a:srgbClr val="C00000"/>
                </a:solidFill>
              </a:rPr>
              <a:t>applicable</a:t>
            </a:r>
            <a:r>
              <a:rPr lang="it-IT" sz="2300" dirty="0"/>
              <a:t> to the </a:t>
            </a:r>
            <a:r>
              <a:rPr lang="it-IT" sz="2300" b="1" dirty="0" err="1">
                <a:solidFill>
                  <a:srgbClr val="C00000"/>
                </a:solidFill>
              </a:rPr>
              <a:t>merits</a:t>
            </a:r>
            <a:r>
              <a:rPr lang="it-IT" sz="2300" dirty="0"/>
              <a:t> of the dispute</a:t>
            </a:r>
          </a:p>
          <a:p>
            <a:pPr lvl="1" algn="just">
              <a:lnSpc>
                <a:spcPct val="110000"/>
              </a:lnSpc>
              <a:spcBef>
                <a:spcPts val="600"/>
              </a:spcBef>
              <a:buFont typeface="Wingdings" panose="05000000000000000000" pitchFamily="2" charset="2"/>
              <a:buChar char="ü"/>
              <a:defRPr/>
            </a:pPr>
            <a:r>
              <a:rPr lang="en-US" sz="2300" dirty="0"/>
              <a:t>The law of the </a:t>
            </a:r>
            <a:r>
              <a:rPr lang="en-US" sz="2300" b="1" dirty="0">
                <a:solidFill>
                  <a:srgbClr val="C00000"/>
                </a:solidFill>
              </a:rPr>
              <a:t>place</a:t>
            </a:r>
            <a:r>
              <a:rPr lang="en-US" sz="2300" dirty="0"/>
              <a:t> of the </a:t>
            </a:r>
            <a:r>
              <a:rPr lang="en-US" sz="2300" b="1" dirty="0">
                <a:solidFill>
                  <a:srgbClr val="C00000"/>
                </a:solidFill>
              </a:rPr>
              <a:t>enforcement</a:t>
            </a:r>
            <a:r>
              <a:rPr lang="en-US" sz="2300" dirty="0"/>
              <a:t> of the arbitral </a:t>
            </a:r>
            <a:r>
              <a:rPr lang="en-US" sz="2300" b="1" dirty="0">
                <a:solidFill>
                  <a:srgbClr val="C00000"/>
                </a:solidFill>
              </a:rPr>
              <a:t>award</a:t>
            </a:r>
            <a:endParaRPr lang="it-IT" sz="2300" b="1" dirty="0">
              <a:solidFill>
                <a:srgbClr val="C00000"/>
              </a:solidFill>
            </a:endParaRPr>
          </a:p>
          <a:p>
            <a:pPr marL="0" indent="0" algn="ctr">
              <a:buNone/>
            </a:pPr>
            <a:r>
              <a:rPr lang="en-US" sz="2300" b="1" dirty="0">
                <a:solidFill>
                  <a:schemeClr val="tx1"/>
                </a:solidFill>
                <a:highlight>
                  <a:srgbClr val="FFFF00"/>
                </a:highlight>
              </a:rPr>
              <a:t>IN INTERNATIONAL ARBITRATION, IT IS POSSIBLE THAT EACH OF THESE LAWS IS OF A DIFFERENT STATE</a:t>
            </a:r>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2</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58437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a:bodyPr>
          <a:lstStyle/>
          <a:p>
            <a:pPr algn="ctr"/>
            <a:r>
              <a:rPr lang="en-US" sz="2500" b="1" dirty="0">
                <a:solidFill>
                  <a:schemeClr val="accent4"/>
                </a:solidFill>
              </a:rPr>
              <a:t>MERITS OF THE DISPUTE</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a:bodyPr>
          <a:lstStyle/>
          <a:p>
            <a:pPr algn="just"/>
            <a:r>
              <a:rPr lang="en-US" sz="2700" dirty="0"/>
              <a:t>Term commonly used to refer to the </a:t>
            </a:r>
            <a:r>
              <a:rPr lang="en-US" sz="2700" b="1" dirty="0">
                <a:solidFill>
                  <a:srgbClr val="C00000"/>
                </a:solidFill>
              </a:rPr>
              <a:t>substance</a:t>
            </a:r>
            <a:r>
              <a:rPr lang="en-US" sz="2700" dirty="0"/>
              <a:t> of a legal dispute</a:t>
            </a:r>
          </a:p>
          <a:p>
            <a:pPr lvl="1" algn="just">
              <a:buFont typeface="Wingdings" panose="05000000000000000000" pitchFamily="2" charset="2"/>
              <a:buChar char="§"/>
            </a:pPr>
            <a:r>
              <a:rPr lang="en-US" sz="2300" dirty="0"/>
              <a:t>The </a:t>
            </a:r>
            <a:r>
              <a:rPr lang="en-US" sz="2300" b="1" dirty="0">
                <a:solidFill>
                  <a:srgbClr val="C00000"/>
                </a:solidFill>
              </a:rPr>
              <a:t>merits</a:t>
            </a:r>
            <a:r>
              <a:rPr lang="en-US" sz="2300" dirty="0"/>
              <a:t> of a legal dispute refer to the determination of the legal rights and obligation of the parties stemming from their legal relationship (contractual or non-contractual)</a:t>
            </a:r>
          </a:p>
          <a:p>
            <a:pPr algn="just"/>
            <a:r>
              <a:rPr lang="en-US" sz="2700" dirty="0"/>
              <a:t>When the </a:t>
            </a:r>
            <a:r>
              <a:rPr lang="en-US" sz="2700" b="1" dirty="0">
                <a:solidFill>
                  <a:srgbClr val="C00000"/>
                </a:solidFill>
              </a:rPr>
              <a:t>merits</a:t>
            </a:r>
            <a:r>
              <a:rPr lang="en-US" sz="2700" dirty="0"/>
              <a:t> of a case are decided, the </a:t>
            </a:r>
            <a:r>
              <a:rPr lang="en-US" sz="2700" b="1" dirty="0">
                <a:solidFill>
                  <a:srgbClr val="C00000"/>
                </a:solidFill>
              </a:rPr>
              <a:t>substantive</a:t>
            </a:r>
            <a:r>
              <a:rPr lang="en-US" sz="2700" dirty="0"/>
              <a:t> subject matter of the dispute has been decided, as opposed to </a:t>
            </a:r>
            <a:r>
              <a:rPr lang="en-US" sz="2700" b="1" dirty="0">
                <a:solidFill>
                  <a:srgbClr val="C00000"/>
                </a:solidFill>
              </a:rPr>
              <a:t>procedural</a:t>
            </a:r>
            <a:r>
              <a:rPr lang="en-US" sz="2700" dirty="0"/>
              <a:t> issues</a:t>
            </a:r>
          </a:p>
          <a:p>
            <a:pPr lvl="1" algn="just">
              <a:buFont typeface="Wingdings" panose="05000000000000000000" pitchFamily="2" charset="2"/>
              <a:buChar char="§"/>
            </a:pPr>
            <a:r>
              <a:rPr lang="en-US" sz="2300" dirty="0">
                <a:highlight>
                  <a:srgbClr val="FFFF00"/>
                </a:highlight>
              </a:rPr>
              <a:t>for instance, a </a:t>
            </a:r>
            <a:r>
              <a:rPr lang="en-US" sz="2300" b="1" dirty="0">
                <a:solidFill>
                  <a:srgbClr val="C00000"/>
                </a:solidFill>
                <a:highlight>
                  <a:srgbClr val="FFFF00"/>
                </a:highlight>
              </a:rPr>
              <a:t>procedural</a:t>
            </a:r>
            <a:r>
              <a:rPr lang="en-US" sz="2300" dirty="0">
                <a:highlight>
                  <a:srgbClr val="FFFF00"/>
                </a:highlight>
              </a:rPr>
              <a:t> issue (and not the merits of the case) is decided when arbitrators decline </a:t>
            </a:r>
            <a:r>
              <a:rPr lang="en-US" sz="2300" b="1" dirty="0">
                <a:solidFill>
                  <a:srgbClr val="C00000"/>
                </a:solidFill>
                <a:highlight>
                  <a:srgbClr val="FFFF00"/>
                </a:highlight>
              </a:rPr>
              <a:t>jurisdiction</a:t>
            </a:r>
            <a:r>
              <a:rPr lang="en-US" sz="2300" dirty="0">
                <a:highlight>
                  <a:srgbClr val="FFFF00"/>
                </a:highlight>
              </a:rPr>
              <a:t> for being the arbitration agreement null and void</a:t>
            </a: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3</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357775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07762" y="1410230"/>
            <a:ext cx="9601196" cy="1072190"/>
          </a:xfrm>
        </p:spPr>
        <p:txBody>
          <a:bodyPr>
            <a:normAutofit/>
          </a:bodyPr>
          <a:lstStyle/>
          <a:p>
            <a:pPr algn="ctr"/>
            <a:r>
              <a:rPr lang="en-US" sz="2500" b="1" dirty="0">
                <a:solidFill>
                  <a:schemeClr val="accent4"/>
                </a:solidFill>
              </a:rPr>
              <a:t>DETERMINING THE LAW APPLICABLE TO THE MERITS General features</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a:bodyPr>
          <a:lstStyle/>
          <a:p>
            <a:pPr algn="just"/>
            <a:r>
              <a:rPr lang="en-US" sz="2700" dirty="0"/>
              <a:t>Business transactions referred to international arbitration are usually not confined to a single country </a:t>
            </a:r>
          </a:p>
          <a:p>
            <a:pPr algn="just"/>
            <a:r>
              <a:rPr lang="en-US" sz="2700" dirty="0"/>
              <a:t>As a dispute arising from an international business transaction touches </a:t>
            </a:r>
            <a:r>
              <a:rPr lang="en-US" sz="2700" b="1" dirty="0">
                <a:solidFill>
                  <a:schemeClr val="tx1"/>
                </a:solidFill>
                <a:highlight>
                  <a:srgbClr val="FFFF00"/>
                </a:highlight>
              </a:rPr>
              <a:t>more than one legal order</a:t>
            </a:r>
            <a:r>
              <a:rPr lang="en-US" sz="2700" dirty="0"/>
              <a:t>, in principle any of them might be intended to govern the legal relationship</a:t>
            </a:r>
          </a:p>
          <a:p>
            <a:pPr algn="just"/>
            <a:r>
              <a:rPr lang="en-US" sz="2700" dirty="0"/>
              <a:t>When such coexistence of several legal orders touched by the same legal relationships occurs, it can be said that a </a:t>
            </a:r>
            <a:r>
              <a:rPr lang="en-US" sz="2700" b="1" dirty="0">
                <a:solidFill>
                  <a:srgbClr val="C00000"/>
                </a:solidFill>
              </a:rPr>
              <a:t>conflict of laws </a:t>
            </a:r>
            <a:r>
              <a:rPr lang="en-US" sz="2700" dirty="0"/>
              <a:t>issue has arisen</a:t>
            </a: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4</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294723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07762" y="1410230"/>
            <a:ext cx="9601196" cy="1072190"/>
          </a:xfrm>
        </p:spPr>
        <p:txBody>
          <a:bodyPr>
            <a:normAutofit/>
          </a:bodyPr>
          <a:lstStyle/>
          <a:p>
            <a:pPr algn="ctr"/>
            <a:r>
              <a:rPr lang="en-US" sz="2500" b="1" dirty="0">
                <a:solidFill>
                  <a:schemeClr val="accent4"/>
                </a:solidFill>
              </a:rPr>
              <a:t>DETERMINING THE LAW APPLICABLE TO THE MERITS General features</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fontScale="92500" lnSpcReduction="10000"/>
          </a:bodyPr>
          <a:lstStyle/>
          <a:p>
            <a:pPr algn="just"/>
            <a:r>
              <a:rPr lang="en-US" sz="2700" dirty="0"/>
              <a:t>In the event of conflict of laws issues relating to merits of a contractual dispute, there’s the need to identify which is the legal order that governs the issue that must be decided</a:t>
            </a:r>
          </a:p>
          <a:p>
            <a:pPr lvl="1" algn="just">
              <a:buFont typeface="Wingdings" panose="05000000000000000000" pitchFamily="2" charset="2"/>
              <a:buChar char="§"/>
            </a:pPr>
            <a:r>
              <a:rPr lang="en-US" sz="2300" dirty="0"/>
              <a:t>If the dispute refers to a sale contract, for instance, it may be relevant to determine </a:t>
            </a:r>
          </a:p>
          <a:p>
            <a:pPr lvl="2" algn="just">
              <a:buFont typeface="Wingdings" panose="05000000000000000000" pitchFamily="2" charset="2"/>
              <a:buChar char="ü"/>
            </a:pPr>
            <a:r>
              <a:rPr lang="en-US" sz="2100" dirty="0"/>
              <a:t>how long is it and when the statute of limitation begins to run, </a:t>
            </a:r>
          </a:p>
          <a:p>
            <a:pPr lvl="2" algn="just">
              <a:buFont typeface="Wingdings" panose="05000000000000000000" pitchFamily="2" charset="2"/>
              <a:buChar char="ü"/>
            </a:pPr>
            <a:r>
              <a:rPr lang="en-US" sz="2100" dirty="0"/>
              <a:t>which is the time limit for notifying the seller of defects, </a:t>
            </a:r>
          </a:p>
          <a:p>
            <a:pPr lvl="2" algn="just">
              <a:buFont typeface="Wingdings" panose="05000000000000000000" pitchFamily="2" charset="2"/>
              <a:buChar char="ü"/>
            </a:pPr>
            <a:r>
              <a:rPr lang="en-US" sz="2100" dirty="0"/>
              <a:t>when the goods must be considered delivered</a:t>
            </a:r>
          </a:p>
          <a:p>
            <a:pPr algn="just"/>
            <a:r>
              <a:rPr lang="en-US" sz="2700" dirty="0"/>
              <a:t>Identifying the law applicable to the merits means basically selecting the single legal provision applicable for resolving and deciding issues as those listed above</a:t>
            </a: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5</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322923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07762" y="1410230"/>
            <a:ext cx="9601196" cy="1072190"/>
          </a:xfrm>
        </p:spPr>
        <p:txBody>
          <a:bodyPr>
            <a:normAutofit/>
          </a:bodyPr>
          <a:lstStyle/>
          <a:p>
            <a:pPr algn="ctr"/>
            <a:r>
              <a:rPr lang="en-US" sz="2500" b="1" dirty="0">
                <a:solidFill>
                  <a:schemeClr val="accent4"/>
                </a:solidFill>
              </a:rPr>
              <a:t>DETERMINING THE LAW APPLICABLE TO THE MERITS General features</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a:bodyPr>
          <a:lstStyle/>
          <a:p>
            <a:pPr algn="just"/>
            <a:r>
              <a:rPr lang="en-US" sz="2700" b="1" dirty="0">
                <a:solidFill>
                  <a:srgbClr val="C00000"/>
                </a:solidFill>
              </a:rPr>
              <a:t>Private international law (PIL) </a:t>
            </a:r>
            <a:r>
              <a:rPr lang="en-US" sz="2700" dirty="0"/>
              <a:t>is the set of rules that is part of any domestic legal system which is intended to regulate contractual transactions or other juridical occurrences that have connections to more than one jurisdiction</a:t>
            </a:r>
          </a:p>
          <a:p>
            <a:pPr lvl="1" algn="just">
              <a:buFont typeface="Wingdings" panose="05000000000000000000" pitchFamily="2" charset="2"/>
              <a:buChar char="§"/>
            </a:pPr>
            <a:r>
              <a:rPr lang="en-US" sz="2300" b="1" dirty="0">
                <a:solidFill>
                  <a:srgbClr val="C00000"/>
                </a:solidFill>
              </a:rPr>
              <a:t>PIL</a:t>
            </a:r>
            <a:r>
              <a:rPr lang="en-US" sz="2300" dirty="0"/>
              <a:t> must not be confused with public international law, which regulates relations between states and other sovereign entities</a:t>
            </a: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6</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1971346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07762" y="1410230"/>
            <a:ext cx="9601196" cy="1072190"/>
          </a:xfrm>
        </p:spPr>
        <p:txBody>
          <a:bodyPr>
            <a:normAutofit/>
          </a:bodyPr>
          <a:lstStyle/>
          <a:p>
            <a:pPr algn="ctr"/>
            <a:r>
              <a:rPr lang="en-US" sz="2500" b="1" dirty="0">
                <a:solidFill>
                  <a:schemeClr val="accent4"/>
                </a:solidFill>
              </a:rPr>
              <a:t>PRIVATE INTERNATIONAL LAW</a:t>
            </a:r>
            <a:br>
              <a:rPr lang="en-US" sz="2500" b="1" dirty="0">
                <a:solidFill>
                  <a:schemeClr val="accent4"/>
                </a:solidFill>
              </a:rPr>
            </a:br>
            <a:r>
              <a:rPr lang="en-US" sz="2500" b="1" dirty="0">
                <a:solidFill>
                  <a:schemeClr val="accent4"/>
                </a:solidFill>
              </a:rPr>
              <a:t>Connecting Factors</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a:bodyPr>
          <a:lstStyle/>
          <a:p>
            <a:pPr algn="just"/>
            <a:r>
              <a:rPr lang="en-US" sz="2700" b="1" dirty="0">
                <a:solidFill>
                  <a:srgbClr val="C00000"/>
                </a:solidFill>
              </a:rPr>
              <a:t>PIL rules </a:t>
            </a:r>
            <a:r>
              <a:rPr lang="en-US" sz="2700" dirty="0">
                <a:solidFill>
                  <a:schemeClr val="tx1"/>
                </a:solidFill>
              </a:rPr>
              <a:t>consist of two elements: </a:t>
            </a:r>
          </a:p>
          <a:p>
            <a:pPr lvl="1" algn="just">
              <a:buFont typeface="Wingdings" panose="05000000000000000000" pitchFamily="2" charset="2"/>
              <a:buChar char="§"/>
            </a:pPr>
            <a:r>
              <a:rPr lang="en-US" sz="2300" dirty="0">
                <a:solidFill>
                  <a:schemeClr val="tx1"/>
                </a:solidFill>
              </a:rPr>
              <a:t>the part that identify the legal occurrence that it intends to regulate (contract, tort, succession, legal capacity of natural persons, etc.), and</a:t>
            </a:r>
          </a:p>
          <a:p>
            <a:pPr lvl="1" algn="just">
              <a:buFont typeface="Wingdings" panose="05000000000000000000" pitchFamily="2" charset="2"/>
              <a:buChar char="§"/>
            </a:pPr>
            <a:r>
              <a:rPr lang="en-US" sz="2300" dirty="0">
                <a:solidFill>
                  <a:schemeClr val="tx1"/>
                </a:solidFill>
              </a:rPr>
              <a:t>the part that provides for the </a:t>
            </a:r>
            <a:r>
              <a:rPr lang="en-US" sz="2300" b="1" dirty="0">
                <a:solidFill>
                  <a:srgbClr val="C00000"/>
                </a:solidFill>
              </a:rPr>
              <a:t>connecting factor </a:t>
            </a:r>
            <a:r>
              <a:rPr lang="en-US" sz="2300" dirty="0">
                <a:solidFill>
                  <a:schemeClr val="tx1"/>
                </a:solidFill>
              </a:rPr>
              <a:t>which shall be used for the purposes of linking the legal occurrence with foreign elements to the national legal system competent to regulate it</a:t>
            </a: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7</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219233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07762" y="1410230"/>
            <a:ext cx="9601196" cy="1072190"/>
          </a:xfrm>
        </p:spPr>
        <p:txBody>
          <a:bodyPr>
            <a:normAutofit/>
          </a:bodyPr>
          <a:lstStyle/>
          <a:p>
            <a:pPr algn="ctr"/>
            <a:r>
              <a:rPr lang="en-US" sz="2500" b="1" dirty="0">
                <a:solidFill>
                  <a:schemeClr val="accent4"/>
                </a:solidFill>
              </a:rPr>
              <a:t>PRIVATE INTERNATIONAL LAW</a:t>
            </a:r>
            <a:br>
              <a:rPr lang="en-US" sz="2500" b="1" dirty="0">
                <a:solidFill>
                  <a:schemeClr val="accent4"/>
                </a:solidFill>
              </a:rPr>
            </a:br>
            <a:r>
              <a:rPr lang="en-US" sz="2500" b="1" dirty="0">
                <a:solidFill>
                  <a:schemeClr val="accent4"/>
                </a:solidFill>
              </a:rPr>
              <a:t>Connecting Factors</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fontScale="85000" lnSpcReduction="20000"/>
          </a:bodyPr>
          <a:lstStyle/>
          <a:p>
            <a:pPr algn="just"/>
            <a:r>
              <a:rPr lang="en-US" sz="2700" b="1" dirty="0">
                <a:solidFill>
                  <a:srgbClr val="C00000"/>
                </a:solidFill>
              </a:rPr>
              <a:t>PIL rules </a:t>
            </a:r>
            <a:r>
              <a:rPr lang="en-US" sz="2700" dirty="0">
                <a:solidFill>
                  <a:schemeClr val="tx1"/>
                </a:solidFill>
              </a:rPr>
              <a:t>may be national and supranational as well. Within the European Union, Regulation No. 593/2008 on the law applicable to contractual obligations (“</a:t>
            </a:r>
            <a:r>
              <a:rPr lang="en-US" sz="2700" b="1" dirty="0">
                <a:solidFill>
                  <a:srgbClr val="C00000"/>
                </a:solidFill>
              </a:rPr>
              <a:t>Rome I</a:t>
            </a:r>
            <a:r>
              <a:rPr lang="en-US" sz="2700" dirty="0">
                <a:solidFill>
                  <a:schemeClr val="tx1"/>
                </a:solidFill>
              </a:rPr>
              <a:t>”) overrides the national PIL rules of EU member States establishing uniform rules for determining the law applicable, in the event of a conflict of laws</a:t>
            </a:r>
          </a:p>
          <a:p>
            <a:pPr algn="just"/>
            <a:r>
              <a:rPr lang="en-US" sz="2700" dirty="0">
                <a:solidFill>
                  <a:schemeClr val="tx1"/>
                </a:solidFill>
              </a:rPr>
              <a:t>Under </a:t>
            </a:r>
            <a:r>
              <a:rPr lang="en-US" sz="2700" b="1" dirty="0">
                <a:solidFill>
                  <a:srgbClr val="C00000"/>
                </a:solidFill>
              </a:rPr>
              <a:t>Rome I</a:t>
            </a:r>
            <a:r>
              <a:rPr lang="en-US" sz="2700" dirty="0">
                <a:solidFill>
                  <a:schemeClr val="tx1"/>
                </a:solidFill>
              </a:rPr>
              <a:t> regulation </a:t>
            </a:r>
            <a:r>
              <a:rPr lang="en-US" sz="2700" b="1" dirty="0">
                <a:solidFill>
                  <a:srgbClr val="C00000"/>
                </a:solidFill>
              </a:rPr>
              <a:t>connecting factors </a:t>
            </a:r>
            <a:r>
              <a:rPr lang="en-US" sz="2700" dirty="0">
                <a:solidFill>
                  <a:schemeClr val="tx1"/>
                </a:solidFill>
              </a:rPr>
              <a:t>are:</a:t>
            </a:r>
          </a:p>
          <a:p>
            <a:pPr algn="just"/>
            <a:r>
              <a:rPr lang="en-US" sz="2700" b="1" dirty="0">
                <a:solidFill>
                  <a:srgbClr val="C00000"/>
                </a:solidFill>
              </a:rPr>
              <a:t>Choice of the parties </a:t>
            </a:r>
            <a:r>
              <a:rPr lang="en-US" sz="2700" dirty="0">
                <a:solidFill>
                  <a:schemeClr val="tx1"/>
                </a:solidFill>
              </a:rPr>
              <a:t>to the contract (“</a:t>
            </a:r>
            <a:r>
              <a:rPr lang="en-US" sz="2700" i="1" dirty="0">
                <a:solidFill>
                  <a:schemeClr val="tx1"/>
                </a:solidFill>
              </a:rPr>
              <a:t>A contract shall be governed by the law chosen by the parties</a:t>
            </a:r>
            <a:r>
              <a:rPr lang="en-US" sz="2700" dirty="0">
                <a:solidFill>
                  <a:schemeClr val="tx1"/>
                </a:solidFill>
              </a:rPr>
              <a:t>”)</a:t>
            </a:r>
          </a:p>
          <a:p>
            <a:pPr algn="just"/>
            <a:r>
              <a:rPr lang="en-US" sz="2700" dirty="0">
                <a:solidFill>
                  <a:schemeClr val="tx1"/>
                </a:solidFill>
              </a:rPr>
              <a:t>Absent a choice, the location of the party required to effect the </a:t>
            </a:r>
            <a:r>
              <a:rPr lang="en-US" sz="2700" b="1" dirty="0">
                <a:solidFill>
                  <a:srgbClr val="C00000"/>
                </a:solidFill>
              </a:rPr>
              <a:t>characteristic performance </a:t>
            </a:r>
            <a:r>
              <a:rPr lang="en-US" sz="2700" dirty="0">
                <a:solidFill>
                  <a:schemeClr val="tx1"/>
                </a:solidFill>
              </a:rPr>
              <a:t>of the contract </a:t>
            </a:r>
          </a:p>
          <a:p>
            <a:pPr algn="just"/>
            <a:r>
              <a:rPr lang="en-US" sz="2700" b="1" dirty="0">
                <a:solidFill>
                  <a:srgbClr val="C00000"/>
                </a:solidFill>
              </a:rPr>
              <a:t>Closest connection </a:t>
            </a:r>
            <a:r>
              <a:rPr lang="en-US" sz="2700" dirty="0">
                <a:solidFill>
                  <a:schemeClr val="tx1"/>
                </a:solidFill>
              </a:rPr>
              <a:t>with the contract</a:t>
            </a: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8</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84431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07761" y="1410230"/>
            <a:ext cx="9884289" cy="1072190"/>
          </a:xfrm>
        </p:spPr>
        <p:txBody>
          <a:bodyPr>
            <a:normAutofit/>
          </a:bodyPr>
          <a:lstStyle/>
          <a:p>
            <a:pPr algn="ctr"/>
            <a:r>
              <a:rPr lang="en-US" sz="2500" b="1" cap="small" dirty="0">
                <a:solidFill>
                  <a:schemeClr val="accent4"/>
                </a:solidFill>
              </a:rPr>
              <a:t>How arbitrators determine the law applicable to the merits</a:t>
            </a:r>
            <a:endParaRPr lang="it-IT" sz="2500" b="1" cap="small"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fontScale="70000" lnSpcReduction="20000"/>
          </a:bodyPr>
          <a:lstStyle/>
          <a:p>
            <a:pPr algn="just">
              <a:spcBef>
                <a:spcPts val="600"/>
              </a:spcBef>
            </a:pPr>
            <a:r>
              <a:rPr lang="en-US" sz="2900" dirty="0"/>
              <a:t>Are arbitrators bound to apply PIL rules which are in force in the State of the seat of arbitration ?</a:t>
            </a:r>
          </a:p>
          <a:p>
            <a:pPr lvl="1" algn="just">
              <a:spcBef>
                <a:spcPts val="600"/>
              </a:spcBef>
              <a:buFont typeface="Wingdings" panose="05000000000000000000" pitchFamily="2" charset="2"/>
              <a:buChar char="§"/>
            </a:pPr>
            <a:r>
              <a:rPr lang="en-US" sz="2300" dirty="0"/>
              <a:t>According to some scholars, international </a:t>
            </a:r>
            <a:r>
              <a:rPr lang="en-US" sz="2300" b="1" dirty="0">
                <a:solidFill>
                  <a:schemeClr val="accent1"/>
                </a:solidFill>
                <a:ea typeface="+mj-ea"/>
                <a:cs typeface="+mj-cs"/>
              </a:rPr>
              <a:t>arbitral tribunals have no forum</a:t>
            </a:r>
            <a:r>
              <a:rPr lang="en-US" sz="2300" dirty="0"/>
              <a:t>, international arbitrators are not organs of a particular State, therefore they are in principle not bound by PIL rules in force in the State of the seat. But if the </a:t>
            </a:r>
            <a:r>
              <a:rPr lang="en-US" sz="2300" b="1" i="1" dirty="0">
                <a:solidFill>
                  <a:schemeClr val="accent1"/>
                </a:solidFill>
                <a:ea typeface="+mj-ea"/>
                <a:cs typeface="+mj-cs"/>
              </a:rPr>
              <a:t>lex arbitri </a:t>
            </a:r>
            <a:r>
              <a:rPr lang="en-US" sz="2300" dirty="0"/>
              <a:t>provides that arbitrators shall decide according to the rules of law, why they should disregard national PIL rules ?</a:t>
            </a:r>
          </a:p>
          <a:p>
            <a:pPr algn="just">
              <a:lnSpc>
                <a:spcPct val="107000"/>
              </a:lnSpc>
              <a:spcAft>
                <a:spcPts val="800"/>
              </a:spcAft>
            </a:pPr>
            <a:r>
              <a:rPr lang="en-US" sz="2900" dirty="0"/>
              <a:t>In international arbitration the law applicable to the merits of the case is usually determined according to </a:t>
            </a:r>
            <a:r>
              <a:rPr lang="en-US" sz="2900" b="1" dirty="0">
                <a:solidFill>
                  <a:schemeClr val="accent1"/>
                </a:solidFill>
                <a:ea typeface="+mj-ea"/>
                <a:cs typeface="+mj-cs"/>
              </a:rPr>
              <a:t>other provisions than the statutory conflict of laws rules in force in the State of the seat</a:t>
            </a:r>
          </a:p>
          <a:p>
            <a:pPr lvl="1" algn="just">
              <a:lnSpc>
                <a:spcPct val="107000"/>
              </a:lnSpc>
              <a:spcAft>
                <a:spcPts val="800"/>
              </a:spcAft>
              <a:buFont typeface="Wingdings" panose="05000000000000000000" pitchFamily="2" charset="2"/>
              <a:buChar char="§"/>
            </a:pPr>
            <a:r>
              <a:rPr lang="en-US" sz="2600" dirty="0"/>
              <a:t>Many national laws on arbitration contain </a:t>
            </a:r>
            <a:r>
              <a:rPr lang="en-US" sz="2600" b="1" dirty="0">
                <a:solidFill>
                  <a:schemeClr val="accent1"/>
                </a:solidFill>
                <a:ea typeface="+mj-ea"/>
                <a:cs typeface="+mj-cs"/>
              </a:rPr>
              <a:t>autonomous provisions </a:t>
            </a:r>
            <a:r>
              <a:rPr lang="en-US" sz="2600" dirty="0"/>
              <a:t>in respect of determining the law applicable to the merits of the dispute, which differ from those intended for the courts</a:t>
            </a:r>
          </a:p>
          <a:p>
            <a:pPr lvl="1" algn="just">
              <a:lnSpc>
                <a:spcPct val="107000"/>
              </a:lnSpc>
              <a:spcAft>
                <a:spcPts val="800"/>
              </a:spcAft>
              <a:buFont typeface="Wingdings" panose="05000000000000000000" pitchFamily="2" charset="2"/>
              <a:buChar char="§"/>
            </a:pPr>
            <a:r>
              <a:rPr lang="en-US" sz="2600" dirty="0"/>
              <a:t>It should therefore be pointed out that an arbitral tribunal is not bound by the </a:t>
            </a:r>
            <a:r>
              <a:rPr lang="en-US" sz="2600" b="1" dirty="0">
                <a:solidFill>
                  <a:schemeClr val="accent1"/>
                </a:solidFill>
                <a:ea typeface="+mj-ea"/>
                <a:cs typeface="+mj-cs"/>
              </a:rPr>
              <a:t>statutory PIL rules </a:t>
            </a:r>
            <a:r>
              <a:rPr lang="en-US" sz="2600" dirty="0"/>
              <a:t>of the </a:t>
            </a:r>
            <a:r>
              <a:rPr lang="en-US" sz="2600" b="1" dirty="0">
                <a:solidFill>
                  <a:schemeClr val="accent1"/>
                </a:solidFill>
                <a:ea typeface="+mj-ea"/>
                <a:cs typeface="+mj-cs"/>
              </a:rPr>
              <a:t>seat</a:t>
            </a:r>
            <a:r>
              <a:rPr lang="en-US" sz="2600" dirty="0"/>
              <a:t> of arbitration as it is this law that commands it to apply different and special provisions to resolve the conflict of laws. </a:t>
            </a:r>
            <a:r>
              <a:rPr lang="en-US" sz="2600" b="1" dirty="0">
                <a:solidFill>
                  <a:schemeClr val="accent1"/>
                </a:solidFill>
                <a:ea typeface="+mj-ea"/>
                <a:cs typeface="+mj-cs"/>
              </a:rPr>
              <a:t>Failing these special provisions, the rules of law that arbitrators are called upon to apply must include the ordinary PIL rules of the seat</a:t>
            </a: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9</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5029070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1938</Words>
  <Application>Microsoft Office PowerPoint</Application>
  <PresentationFormat>Widescreen</PresentationFormat>
  <Paragraphs>213</Paragraphs>
  <Slides>16</Slides>
  <Notes>15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Garamond</vt:lpstr>
      <vt:lpstr>Wingdings</vt:lpstr>
      <vt:lpstr>Organico</vt:lpstr>
      <vt:lpstr>Transnational civil litigation and International commercial arbitration The law applicable to the merits in international arbitration Prof. Marco Farina</vt:lpstr>
      <vt:lpstr>LAWS APPLICABLE IN INTERNATIONAL ARBITRATION</vt:lpstr>
      <vt:lpstr>MERITS OF THE DISPUTE</vt:lpstr>
      <vt:lpstr>DETERMINING THE LAW APPLICABLE TO THE MERITS General features</vt:lpstr>
      <vt:lpstr>DETERMINING THE LAW APPLICABLE TO THE MERITS General features</vt:lpstr>
      <vt:lpstr>DETERMINING THE LAW APPLICABLE TO THE MERITS General features</vt:lpstr>
      <vt:lpstr>PRIVATE INTERNATIONAL LAW Connecting Factors</vt:lpstr>
      <vt:lpstr>PRIVATE INTERNATIONAL LAW Connecting Factors</vt:lpstr>
      <vt:lpstr>How arbitrators determine the law applicable to the merits</vt:lpstr>
      <vt:lpstr>How arbitrators determine the law applicable to the merits Uncitral Model Law</vt:lpstr>
      <vt:lpstr>How arbitrators determine the law applicable to the merits Uncitral Model Law</vt:lpstr>
      <vt:lpstr>How arbitrators determine the law applicable to the merits Lex arbitri</vt:lpstr>
      <vt:lpstr>How arbitrators determine the law applicable to the merits Lex arbitri</vt:lpstr>
      <vt:lpstr>How arbitrators determine the law applicable to the merits Lex arbitri</vt:lpstr>
      <vt:lpstr>How arbitrators determine the law applicable to the merits Lex arbitri</vt:lpstr>
      <vt:lpstr>How arbitrators determine the law applicable to the merits Non-State Law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Consiglio di Corso di Laurea</dc:title>
  <dc:creator>CHIOMENTI</dc:creator>
  <cp:lastModifiedBy>AUTHOR</cp:lastModifiedBy>
  <cp:revision>196</cp:revision>
  <dcterms:created xsi:type="dcterms:W3CDTF">2020-05-07T05:19:42Z</dcterms:created>
  <dcterms:modified xsi:type="dcterms:W3CDTF">2023-11-14T19:25:00Z</dcterms:modified>
</cp:coreProperties>
</file>