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18"/>
  </p:notesMasterIdLst>
  <p:sldIdLst>
    <p:sldId id="256" r:id="rId2"/>
    <p:sldId id="458" r:id="rId3"/>
    <p:sldId id="501" r:id="rId4"/>
    <p:sldId id="482" r:id="rId5"/>
    <p:sldId id="502" r:id="rId6"/>
    <p:sldId id="503" r:id="rId7"/>
    <p:sldId id="504" r:id="rId8"/>
    <p:sldId id="506" r:id="rId9"/>
    <p:sldId id="507" r:id="rId10"/>
    <p:sldId id="508" r:id="rId11"/>
    <p:sldId id="509" r:id="rId12"/>
    <p:sldId id="510" r:id="rId13"/>
    <p:sldId id="511" r:id="rId14"/>
    <p:sldId id="512" r:id="rId15"/>
    <p:sldId id="513" r:id="rId16"/>
    <p:sldId id="51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4613" autoAdjust="0"/>
  </p:normalViewPr>
  <p:slideViewPr>
    <p:cSldViewPr snapToGrid="0">
      <p:cViewPr varScale="1">
        <p:scale>
          <a:sx n="95" d="100"/>
          <a:sy n="95" d="100"/>
        </p:scale>
        <p:origin x="701"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9271A-964D-4E35-9AFF-6CFCA7DA7BAA}" type="datetimeFigureOut">
              <a:rPr lang="it-IT" smtClean="0"/>
              <a:t>15/11/2023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36E62-8107-4512-9EF9-19AFA7ECAB33}" type="slidenum">
              <a:rPr lang="it-IT" smtClean="0"/>
              <a:t>‹N›</a:t>
            </a:fld>
            <a:endParaRPr lang="it-IT" dirty="0"/>
          </a:p>
        </p:txBody>
      </p:sp>
    </p:spTree>
    <p:extLst>
      <p:ext uri="{BB962C8B-B14F-4D97-AF65-F5344CB8AC3E}">
        <p14:creationId xmlns:p14="http://schemas.microsoft.com/office/powerpoint/2010/main" val="33600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2</a:t>
            </a:fld>
            <a:endParaRPr lang="it-IT"/>
          </a:p>
        </p:txBody>
      </p:sp>
    </p:spTree>
    <p:extLst>
      <p:ext uri="{BB962C8B-B14F-4D97-AF65-F5344CB8AC3E}">
        <p14:creationId xmlns:p14="http://schemas.microsoft.com/office/powerpoint/2010/main" val="202474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11</a:t>
            </a:fld>
            <a:endParaRPr lang="it-IT"/>
          </a:p>
        </p:txBody>
      </p:sp>
    </p:spTree>
    <p:extLst>
      <p:ext uri="{BB962C8B-B14F-4D97-AF65-F5344CB8AC3E}">
        <p14:creationId xmlns:p14="http://schemas.microsoft.com/office/powerpoint/2010/main" val="301394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12</a:t>
            </a:fld>
            <a:endParaRPr lang="it-IT"/>
          </a:p>
        </p:txBody>
      </p:sp>
    </p:spTree>
    <p:extLst>
      <p:ext uri="{BB962C8B-B14F-4D97-AF65-F5344CB8AC3E}">
        <p14:creationId xmlns:p14="http://schemas.microsoft.com/office/powerpoint/2010/main" val="354822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13</a:t>
            </a:fld>
            <a:endParaRPr lang="it-IT"/>
          </a:p>
        </p:txBody>
      </p:sp>
    </p:spTree>
    <p:extLst>
      <p:ext uri="{BB962C8B-B14F-4D97-AF65-F5344CB8AC3E}">
        <p14:creationId xmlns:p14="http://schemas.microsoft.com/office/powerpoint/2010/main" val="3377944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14</a:t>
            </a:fld>
            <a:endParaRPr lang="it-IT"/>
          </a:p>
        </p:txBody>
      </p:sp>
    </p:spTree>
    <p:extLst>
      <p:ext uri="{BB962C8B-B14F-4D97-AF65-F5344CB8AC3E}">
        <p14:creationId xmlns:p14="http://schemas.microsoft.com/office/powerpoint/2010/main" val="113058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15</a:t>
            </a:fld>
            <a:endParaRPr lang="it-IT"/>
          </a:p>
        </p:txBody>
      </p:sp>
    </p:spTree>
    <p:extLst>
      <p:ext uri="{BB962C8B-B14F-4D97-AF65-F5344CB8AC3E}">
        <p14:creationId xmlns:p14="http://schemas.microsoft.com/office/powerpoint/2010/main" val="3614785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16</a:t>
            </a:fld>
            <a:endParaRPr lang="it-IT"/>
          </a:p>
        </p:txBody>
      </p:sp>
    </p:spTree>
    <p:extLst>
      <p:ext uri="{BB962C8B-B14F-4D97-AF65-F5344CB8AC3E}">
        <p14:creationId xmlns:p14="http://schemas.microsoft.com/office/powerpoint/2010/main" val="164855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3</a:t>
            </a:fld>
            <a:endParaRPr lang="it-IT"/>
          </a:p>
        </p:txBody>
      </p:sp>
    </p:spTree>
    <p:extLst>
      <p:ext uri="{BB962C8B-B14F-4D97-AF65-F5344CB8AC3E}">
        <p14:creationId xmlns:p14="http://schemas.microsoft.com/office/powerpoint/2010/main" val="230621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4</a:t>
            </a:fld>
            <a:endParaRPr lang="it-IT"/>
          </a:p>
        </p:txBody>
      </p:sp>
    </p:spTree>
    <p:extLst>
      <p:ext uri="{BB962C8B-B14F-4D97-AF65-F5344CB8AC3E}">
        <p14:creationId xmlns:p14="http://schemas.microsoft.com/office/powerpoint/2010/main" val="357059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5</a:t>
            </a:fld>
            <a:endParaRPr lang="it-IT"/>
          </a:p>
        </p:txBody>
      </p:sp>
    </p:spTree>
    <p:extLst>
      <p:ext uri="{BB962C8B-B14F-4D97-AF65-F5344CB8AC3E}">
        <p14:creationId xmlns:p14="http://schemas.microsoft.com/office/powerpoint/2010/main" val="350204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6</a:t>
            </a:fld>
            <a:endParaRPr lang="it-IT"/>
          </a:p>
        </p:txBody>
      </p:sp>
    </p:spTree>
    <p:extLst>
      <p:ext uri="{BB962C8B-B14F-4D97-AF65-F5344CB8AC3E}">
        <p14:creationId xmlns:p14="http://schemas.microsoft.com/office/powerpoint/2010/main" val="367983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7</a:t>
            </a:fld>
            <a:endParaRPr lang="it-IT"/>
          </a:p>
        </p:txBody>
      </p:sp>
    </p:spTree>
    <p:extLst>
      <p:ext uri="{BB962C8B-B14F-4D97-AF65-F5344CB8AC3E}">
        <p14:creationId xmlns:p14="http://schemas.microsoft.com/office/powerpoint/2010/main" val="339554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8</a:t>
            </a:fld>
            <a:endParaRPr lang="it-IT"/>
          </a:p>
        </p:txBody>
      </p:sp>
    </p:spTree>
    <p:extLst>
      <p:ext uri="{BB962C8B-B14F-4D97-AF65-F5344CB8AC3E}">
        <p14:creationId xmlns:p14="http://schemas.microsoft.com/office/powerpoint/2010/main" val="330531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9</a:t>
            </a:fld>
            <a:endParaRPr lang="it-IT"/>
          </a:p>
        </p:txBody>
      </p:sp>
    </p:spTree>
    <p:extLst>
      <p:ext uri="{BB962C8B-B14F-4D97-AF65-F5344CB8AC3E}">
        <p14:creationId xmlns:p14="http://schemas.microsoft.com/office/powerpoint/2010/main" val="181961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10</a:t>
            </a:fld>
            <a:endParaRPr lang="it-IT"/>
          </a:p>
        </p:txBody>
      </p:sp>
    </p:spTree>
    <p:extLst>
      <p:ext uri="{BB962C8B-B14F-4D97-AF65-F5344CB8AC3E}">
        <p14:creationId xmlns:p14="http://schemas.microsoft.com/office/powerpoint/2010/main" val="3529654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C2ED20-51F1-48ED-8E67-F5CB745D53B1}" type="datetime1">
              <a:rPr lang="it-IT" smtClean="0"/>
              <a:t>15/11/2023</a:t>
            </a:fld>
            <a:endParaRPr lang="it-IT" dirty="0"/>
          </a:p>
        </p:txBody>
      </p:sp>
      <p:sp>
        <p:nvSpPr>
          <p:cNvPr id="5" name="Footer Placeholder 4"/>
          <p:cNvSpPr>
            <a:spLocks noGrp="1"/>
          </p:cNvSpPr>
          <p:nvPr>
            <p:ph type="ftr" sz="quarter" idx="11"/>
          </p:nvPr>
        </p:nvSpPr>
        <p:spPr>
          <a:xfrm>
            <a:off x="2692397" y="5037663"/>
            <a:ext cx="5214635" cy="279400"/>
          </a:xfrm>
        </p:spPr>
        <p:txBody>
          <a:bodyPr/>
          <a:lstStyle/>
          <a:p>
            <a:endParaRPr lang="it-IT" dirty="0"/>
          </a:p>
        </p:txBody>
      </p:sp>
      <p:sp>
        <p:nvSpPr>
          <p:cNvPr id="6" name="Slide Number Placeholder 5"/>
          <p:cNvSpPr>
            <a:spLocks noGrp="1"/>
          </p:cNvSpPr>
          <p:nvPr>
            <p:ph type="sldNum" sz="quarter" idx="12"/>
          </p:nvPr>
        </p:nvSpPr>
        <p:spPr>
          <a:xfrm>
            <a:off x="8956900" y="5037663"/>
            <a:ext cx="551167" cy="279400"/>
          </a:xfrm>
        </p:spPr>
        <p:txBody>
          <a:bodyPr/>
          <a:lstStyle/>
          <a:p>
            <a:fld id="{179643D5-DC5A-4F6D-B03B-A80BA77EAF1B}" type="slidenum">
              <a:rPr lang="it-IT" smtClean="0"/>
              <a:t>‹N›</a:t>
            </a:fld>
            <a:endParaRPr lang="it-IT"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Immagine 7">
            <a:extLst>
              <a:ext uri="{FF2B5EF4-FFF2-40B4-BE49-F238E27FC236}">
                <a16:creationId xmlns:a16="http://schemas.microsoft.com/office/drawing/2014/main" id="{AE44FF69-9017-FBEB-B55F-6651E5AFFD22}"/>
              </a:ext>
            </a:extLst>
          </p:cNvPr>
          <p:cNvPicPr>
            <a:picLocks noChangeAspect="1"/>
          </p:cNvPicPr>
          <p:nvPr userDrawn="1"/>
        </p:nvPicPr>
        <p:blipFill>
          <a:blip r:embed="rId4"/>
          <a:stretch>
            <a:fillRect/>
          </a:stretch>
        </p:blipFill>
        <p:spPr>
          <a:xfrm>
            <a:off x="161833" y="121743"/>
            <a:ext cx="1268078" cy="573074"/>
          </a:xfrm>
          <a:prstGeom prst="rect">
            <a:avLst/>
          </a:prstGeom>
        </p:spPr>
      </p:pic>
    </p:spTree>
    <p:extLst>
      <p:ext uri="{BB962C8B-B14F-4D97-AF65-F5344CB8AC3E}">
        <p14:creationId xmlns:p14="http://schemas.microsoft.com/office/powerpoint/2010/main" val="210774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A164173-10BE-440A-907C-8F575C3F807D}" type="datetime1">
              <a:rPr lang="it-IT" smtClean="0"/>
              <a:t>15/11/2023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5841172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15/11/2023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7126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15/11/2023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2179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15/11/2023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34318442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15/11/2023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5795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15/11/2023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4665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2DE517-5B01-4D5E-BFDB-A4F1AE32424A}" type="datetime1">
              <a:rPr lang="it-IT" smtClean="0"/>
              <a:t>15/11/2023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636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856562-1B7F-4661-8114-79E5C2A2E2E7}" type="datetime1">
              <a:rPr lang="it-IT" smtClean="0"/>
              <a:t>15/11/2023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15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7C2ED20-51F1-48ED-8E67-F5CB745D53B1}" type="datetime1">
              <a:rPr lang="it-IT" smtClean="0"/>
              <a:t>15/11/2023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pic>
        <p:nvPicPr>
          <p:cNvPr id="22" name="Immagine 21">
            <a:extLst>
              <a:ext uri="{FF2B5EF4-FFF2-40B4-BE49-F238E27FC236}">
                <a16:creationId xmlns:a16="http://schemas.microsoft.com/office/drawing/2014/main" id="{156BA7F4-0805-4640-8F88-995BF7DF836F}"/>
              </a:ext>
            </a:extLst>
          </p:cNvPr>
          <p:cNvPicPr>
            <a:picLocks noChangeAspect="1"/>
          </p:cNvPicPr>
          <p:nvPr userDrawn="1"/>
        </p:nvPicPr>
        <p:blipFill>
          <a:blip r:embed="rId2"/>
          <a:stretch>
            <a:fillRect/>
          </a:stretch>
        </p:blipFill>
        <p:spPr>
          <a:xfrm>
            <a:off x="161833" y="121743"/>
            <a:ext cx="1268078" cy="573074"/>
          </a:xfrm>
          <a:prstGeom prst="rect">
            <a:avLst/>
          </a:prstGeom>
        </p:spPr>
      </p:pic>
    </p:spTree>
    <p:extLst>
      <p:ext uri="{BB962C8B-B14F-4D97-AF65-F5344CB8AC3E}">
        <p14:creationId xmlns:p14="http://schemas.microsoft.com/office/powerpoint/2010/main" val="82483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2BB256-7C13-48F6-A54B-FFCDA34ECB82}" type="datetime1">
              <a:rPr lang="it-IT" smtClean="0"/>
              <a:t>15/11/2023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7654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93BD179-B569-4E0B-B98C-C6E729EADC84}" type="datetime1">
              <a:rPr lang="it-IT" smtClean="0"/>
              <a:t>15/11/2023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00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E9FB61B-C60B-4A49-82DE-DF3D14022F19}" type="datetime1">
              <a:rPr lang="it-IT" smtClean="0"/>
              <a:t>15/11/2023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2241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C0F691E-8382-453A-AF16-CE0520A258DF}" type="datetime1">
              <a:rPr lang="it-IT" smtClean="0"/>
              <a:t>15/11/2023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02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09D6A85-532D-4815-8063-5733A274A71A}" type="datetime1">
              <a:rPr lang="it-IT" smtClean="0"/>
              <a:t>15/11/2023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7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7F7F2-9EFF-492D-8397-DB76C8BE79C8}" type="datetime1">
              <a:rPr lang="it-IT" smtClean="0"/>
              <a:t>15/11/2023</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402699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2A3D3CF-86B6-4DDF-AEFB-1EFD19436B97}" type="datetime1">
              <a:rPr lang="it-IT" smtClean="0"/>
              <a:t>15/11/2023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12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A07A58B-D8C5-43EA-8961-2A32491D26E3}" type="datetime1">
              <a:rPr lang="it-IT" smtClean="0"/>
              <a:t>15/11/2023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239793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164173-10BE-440A-907C-8F575C3F807D}" type="datetime1">
              <a:rPr lang="it-IT" smtClean="0"/>
              <a:t>15/11/2023</a:t>
            </a:fld>
            <a:endParaRPr lang="it-IT"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9643D5-DC5A-4F6D-B03B-A80BA77EAF1B}" type="slidenum">
              <a:rPr lang="it-IT" smtClean="0"/>
              <a:t>‹N›</a:t>
            </a:fld>
            <a:endParaRPr lang="it-IT" dirty="0"/>
          </a:p>
        </p:txBody>
      </p:sp>
      <p:pic>
        <p:nvPicPr>
          <p:cNvPr id="12" name="Immagine 11">
            <a:extLst>
              <a:ext uri="{FF2B5EF4-FFF2-40B4-BE49-F238E27FC236}">
                <a16:creationId xmlns:a16="http://schemas.microsoft.com/office/drawing/2014/main" id="{956E3B30-8701-EC44-B01E-E53547028644}"/>
              </a:ext>
            </a:extLst>
          </p:cNvPr>
          <p:cNvPicPr>
            <a:picLocks noChangeAspect="1"/>
          </p:cNvPicPr>
          <p:nvPr userDrawn="1"/>
        </p:nvPicPr>
        <p:blipFill>
          <a:blip r:embed="rId22"/>
          <a:stretch>
            <a:fillRect/>
          </a:stretch>
        </p:blipFill>
        <p:spPr>
          <a:xfrm>
            <a:off x="161833" y="121743"/>
            <a:ext cx="1268078" cy="573074"/>
          </a:xfrm>
          <a:prstGeom prst="rect">
            <a:avLst/>
          </a:prstGeom>
        </p:spPr>
      </p:pic>
    </p:spTree>
    <p:extLst>
      <p:ext uri="{BB962C8B-B14F-4D97-AF65-F5344CB8AC3E}">
        <p14:creationId xmlns:p14="http://schemas.microsoft.com/office/powerpoint/2010/main" val="373610075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661" r:id="rId18"/>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9" name="Rectangle 46">
            <a:extLst>
              <a:ext uri="{FF2B5EF4-FFF2-40B4-BE49-F238E27FC236}">
                <a16:creationId xmlns:a16="http://schemas.microsoft.com/office/drawing/2014/main" id="{F9C97D2B-4176-4CF8-B399-32EF9377A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48">
            <a:extLst>
              <a:ext uri="{FF2B5EF4-FFF2-40B4-BE49-F238E27FC236}">
                <a16:creationId xmlns:a16="http://schemas.microsoft.com/office/drawing/2014/main" id="{C6CF3351-3FE1-4DC4-8752-B98720882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50" name="Picture 49">
              <a:extLst>
                <a:ext uri="{FF2B5EF4-FFF2-40B4-BE49-F238E27FC236}">
                  <a16:creationId xmlns:a16="http://schemas.microsoft.com/office/drawing/2014/main" id="{FEA73B3D-1C92-4563-947C-E0E77377B7F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 name="Rectangle 50">
              <a:extLst>
                <a:ext uri="{FF2B5EF4-FFF2-40B4-BE49-F238E27FC236}">
                  <a16:creationId xmlns:a16="http://schemas.microsoft.com/office/drawing/2014/main" id="{533A9268-C640-4670-A46B-618455F9F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dirty="0"/>
            </a:p>
          </p:txBody>
        </p:sp>
        <p:pic>
          <p:nvPicPr>
            <p:cNvPr id="52" name="Picture 51">
              <a:extLst>
                <a:ext uri="{FF2B5EF4-FFF2-40B4-BE49-F238E27FC236}">
                  <a16:creationId xmlns:a16="http://schemas.microsoft.com/office/drawing/2014/main" id="{D7B08D52-8B07-4796-9D95-2D0393A25A9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3" name="Picture 52">
              <a:extLst>
                <a:ext uri="{FF2B5EF4-FFF2-40B4-BE49-F238E27FC236}">
                  <a16:creationId xmlns:a16="http://schemas.microsoft.com/office/drawing/2014/main" id="{33BA49D3-A5CE-4245-B79E-9DEFB31C56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ED5F65A8-18C2-403C-BEA2-369B0DA96A36}"/>
              </a:ext>
            </a:extLst>
          </p:cNvPr>
          <p:cNvSpPr>
            <a:spLocks noGrp="1"/>
          </p:cNvSpPr>
          <p:nvPr>
            <p:ph type="ctrTitle"/>
          </p:nvPr>
        </p:nvSpPr>
        <p:spPr>
          <a:xfrm>
            <a:off x="4564279" y="1041401"/>
            <a:ext cx="6528018" cy="2345264"/>
          </a:xfrm>
        </p:spPr>
        <p:txBody>
          <a:bodyPr vert="horz" lIns="91440" tIns="45720" rIns="91440" bIns="45720" rtlCol="0">
            <a:normAutofit/>
          </a:bodyPr>
          <a:lstStyle/>
          <a:p>
            <a:pPr>
              <a:lnSpc>
                <a:spcPct val="90000"/>
              </a:lnSpc>
            </a:pPr>
            <a:r>
              <a:rPr lang="en-US" sz="3000" b="1" dirty="0"/>
              <a:t>Transnational civil litigation and International commercial arbitration</a:t>
            </a:r>
            <a:br>
              <a:rPr lang="en-US" sz="3000" dirty="0"/>
            </a:br>
            <a:r>
              <a:rPr lang="en-US" sz="3000" i="1" dirty="0"/>
              <a:t>Arbitral Awards</a:t>
            </a:r>
            <a:br>
              <a:rPr lang="en-US" sz="3000" i="1" dirty="0"/>
            </a:br>
            <a:r>
              <a:rPr lang="en-US" sz="3000" dirty="0"/>
              <a:t>Prof. Marco Farina</a:t>
            </a:r>
          </a:p>
        </p:txBody>
      </p:sp>
      <p:sp>
        <p:nvSpPr>
          <p:cNvPr id="3" name="Sottotitolo 2">
            <a:extLst>
              <a:ext uri="{FF2B5EF4-FFF2-40B4-BE49-F238E27FC236}">
                <a16:creationId xmlns:a16="http://schemas.microsoft.com/office/drawing/2014/main" id="{49ADEC7A-6661-4544-88CD-78BF8D9B6C7F}"/>
              </a:ext>
            </a:extLst>
          </p:cNvPr>
          <p:cNvSpPr>
            <a:spLocks noGrp="1"/>
          </p:cNvSpPr>
          <p:nvPr>
            <p:ph type="subTitle" idx="1"/>
          </p:nvPr>
        </p:nvSpPr>
        <p:spPr>
          <a:xfrm>
            <a:off x="4564279" y="3657597"/>
            <a:ext cx="6528018" cy="2079174"/>
          </a:xfrm>
        </p:spPr>
        <p:txBody>
          <a:bodyPr vert="horz" lIns="91440" tIns="45720" rIns="91440" bIns="45720" rtlCol="0">
            <a:normAutofit/>
          </a:bodyPr>
          <a:lstStyle/>
          <a:p>
            <a:pPr defTabSz="265176">
              <a:spcBef>
                <a:spcPts val="580"/>
              </a:spcBef>
            </a:pPr>
            <a:r>
              <a:rPr lang="en-US" i="0" kern="1200" cap="all" dirty="0">
                <a:latin typeface="+mj-lt"/>
                <a:ea typeface="+mj-ea"/>
                <a:cs typeface="+mj-cs"/>
              </a:rPr>
              <a:t>Università di Macerata</a:t>
            </a:r>
          </a:p>
          <a:p>
            <a:pPr defTabSz="265176">
              <a:spcBef>
                <a:spcPts val="580"/>
              </a:spcBef>
            </a:pPr>
            <a:r>
              <a:rPr lang="en-US" i="0" kern="1200" cap="all" dirty="0">
                <a:latin typeface="+mj-lt"/>
                <a:ea typeface="+mj-ea"/>
                <a:cs typeface="+mj-cs"/>
              </a:rPr>
              <a:t>International European Comparative Legal Studies</a:t>
            </a:r>
          </a:p>
          <a:p>
            <a:pPr defTabSz="265176">
              <a:spcBef>
                <a:spcPts val="580"/>
              </a:spcBef>
            </a:pPr>
            <a:r>
              <a:rPr lang="en-US" i="0" kern="1200" cap="all" dirty="0">
                <a:latin typeface="+mj-lt"/>
                <a:ea typeface="+mj-ea"/>
                <a:cs typeface="+mj-cs"/>
              </a:rPr>
              <a:t>15</a:t>
            </a:r>
            <a:r>
              <a:rPr lang="en-US" i="0" kern="1200" cap="all" baseline="30000" dirty="0">
                <a:latin typeface="+mj-lt"/>
                <a:ea typeface="+mj-ea"/>
                <a:cs typeface="+mj-cs"/>
              </a:rPr>
              <a:t>th</a:t>
            </a:r>
            <a:r>
              <a:rPr lang="en-US" i="0" kern="1200" cap="all" dirty="0">
                <a:latin typeface="+mj-lt"/>
                <a:ea typeface="+mj-ea"/>
                <a:cs typeface="+mj-cs"/>
              </a:rPr>
              <a:t> NOVEMBER 2023</a:t>
            </a:r>
            <a:endParaRPr lang="en-US" dirty="0"/>
          </a:p>
        </p:txBody>
      </p:sp>
      <p:pic>
        <p:nvPicPr>
          <p:cNvPr id="29" name="Immagine 28">
            <a:extLst>
              <a:ext uri="{FF2B5EF4-FFF2-40B4-BE49-F238E27FC236}">
                <a16:creationId xmlns:a16="http://schemas.microsoft.com/office/drawing/2014/main" id="{04286BEB-9FE3-C113-C830-47C484C945EC}"/>
              </a:ext>
            </a:extLst>
          </p:cNvPr>
          <p:cNvPicPr>
            <a:picLocks noChangeAspect="1"/>
          </p:cNvPicPr>
          <p:nvPr/>
        </p:nvPicPr>
        <p:blipFill>
          <a:blip r:embed="rId5"/>
          <a:stretch>
            <a:fillRect/>
          </a:stretch>
        </p:blipFill>
        <p:spPr>
          <a:xfrm>
            <a:off x="1514197" y="1041400"/>
            <a:ext cx="2194560" cy="2194560"/>
          </a:xfrm>
          <a:prstGeom prst="rect">
            <a:avLst/>
          </a:prstGeom>
          <a:ln w="57150" cmpd="thickThin">
            <a:solidFill>
              <a:schemeClr val="tx1">
                <a:lumMod val="50000"/>
                <a:lumOff val="50000"/>
              </a:schemeClr>
            </a:solidFill>
            <a:miter lim="800000"/>
          </a:ln>
        </p:spPr>
      </p:pic>
      <p:cxnSp>
        <p:nvCxnSpPr>
          <p:cNvPr id="61" name="Straight Connector 54">
            <a:extLst>
              <a:ext uri="{FF2B5EF4-FFF2-40B4-BE49-F238E27FC236}">
                <a16:creationId xmlns:a16="http://schemas.microsoft.com/office/drawing/2014/main" id="{667325F5-61E6-4D70-BFF1-6DAA1DE0E7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0768" y="3522131"/>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Immagine 26">
            <a:extLst>
              <a:ext uri="{FF2B5EF4-FFF2-40B4-BE49-F238E27FC236}">
                <a16:creationId xmlns:a16="http://schemas.microsoft.com/office/drawing/2014/main" id="{5A7DF705-C7EF-A06B-A402-7D36218D4A84}"/>
              </a:ext>
            </a:extLst>
          </p:cNvPr>
          <p:cNvPicPr>
            <a:picLocks noChangeAspect="1"/>
          </p:cNvPicPr>
          <p:nvPr/>
        </p:nvPicPr>
        <p:blipFill>
          <a:blip r:embed="rId6"/>
          <a:stretch>
            <a:fillRect/>
          </a:stretch>
        </p:blipFill>
        <p:spPr>
          <a:xfrm>
            <a:off x="1071037" y="3625766"/>
            <a:ext cx="3063240" cy="1140390"/>
          </a:xfrm>
          <a:prstGeom prst="rect">
            <a:avLst/>
          </a:prstGeom>
          <a:ln w="57150" cmpd="thickThin">
            <a:solidFill>
              <a:schemeClr val="tx1">
                <a:lumMod val="50000"/>
                <a:lumOff val="50000"/>
              </a:schemeClr>
            </a:solidFill>
            <a:miter lim="800000"/>
          </a:ln>
        </p:spPr>
      </p:pic>
      <p:sp>
        <p:nvSpPr>
          <p:cNvPr id="4" name="Segnaposto numero diapositiva 3">
            <a:extLst>
              <a:ext uri="{FF2B5EF4-FFF2-40B4-BE49-F238E27FC236}">
                <a16:creationId xmlns:a16="http://schemas.microsoft.com/office/drawing/2014/main" id="{D4DB4D14-1F3C-459F-8980-B627002FB657}"/>
              </a:ext>
            </a:extLst>
          </p:cNvPr>
          <p:cNvSpPr>
            <a:spLocks noGrp="1"/>
          </p:cNvSpPr>
          <p:nvPr>
            <p:ph type="sldNum" sz="quarter" idx="12"/>
          </p:nvPr>
        </p:nvSpPr>
        <p:spPr>
          <a:xfrm>
            <a:off x="10351008" y="5938374"/>
            <a:ext cx="551167" cy="279400"/>
          </a:xfrm>
        </p:spPr>
        <p:txBody>
          <a:bodyPr vert="horz" lIns="91440" tIns="45720" rIns="91440" bIns="45720" rtlCol="0">
            <a:normAutofit/>
          </a:bodyPr>
          <a:lstStyle/>
          <a:p>
            <a:pPr defTabSz="265176">
              <a:spcAft>
                <a:spcPts val="348"/>
              </a:spcAft>
            </a:pPr>
            <a:fld id="{179643D5-DC5A-4F6D-B03B-A80BA77EAF1B}" type="slidenum">
              <a:rPr lang="en-US" b="0" i="0" kern="1200">
                <a:latin typeface="+mn-lt"/>
                <a:ea typeface="+mn-ea"/>
                <a:cs typeface="+mn-cs"/>
              </a:rPr>
              <a:pPr defTabSz="265176">
                <a:spcAft>
                  <a:spcPts val="348"/>
                </a:spcAft>
              </a:pPr>
              <a:t>1</a:t>
            </a:fld>
            <a:endParaRPr lang="en-US" kern="1200" dirty="0">
              <a:latin typeface="+mn-lt"/>
              <a:ea typeface="+mn-ea"/>
              <a:cs typeface="+mn-cs"/>
            </a:endParaRPr>
          </a:p>
        </p:txBody>
      </p:sp>
    </p:spTree>
    <p:extLst>
      <p:ext uri="{BB962C8B-B14F-4D97-AF65-F5344CB8AC3E}">
        <p14:creationId xmlns:p14="http://schemas.microsoft.com/office/powerpoint/2010/main" val="303883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fontScale="90000"/>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Recognition and enforcement abroad</a:t>
            </a:r>
            <a:br>
              <a:rPr lang="en-US" sz="2500" b="1" dirty="0">
                <a:solidFill>
                  <a:schemeClr val="accent4"/>
                </a:solidFill>
              </a:rPr>
            </a:br>
            <a:r>
              <a:rPr lang="en-US" sz="2500" b="1" dirty="0">
                <a:solidFill>
                  <a:schemeClr val="accent4"/>
                </a:solidFill>
              </a:rPr>
              <a:t>The New York Convention 1958</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70940" y="2482419"/>
            <a:ext cx="10891319" cy="3851003"/>
          </a:xfrm>
        </p:spPr>
        <p:txBody>
          <a:bodyPr>
            <a:normAutofit fontScale="85000" lnSpcReduction="10000"/>
          </a:bodyPr>
          <a:lstStyle/>
          <a:p>
            <a:pPr algn="just"/>
            <a:r>
              <a:rPr lang="en-US" b="1" dirty="0">
                <a:solidFill>
                  <a:srgbClr val="C00000"/>
                </a:solidFill>
              </a:rPr>
              <a:t>New York Convention 1958 </a:t>
            </a:r>
            <a:r>
              <a:rPr lang="en-US" dirty="0"/>
              <a:t>is an international treaty currently in force in 170 Contracting States</a:t>
            </a:r>
          </a:p>
          <a:p>
            <a:pPr algn="just"/>
            <a:r>
              <a:rPr lang="en-US" dirty="0"/>
              <a:t>It deals with </a:t>
            </a:r>
            <a:r>
              <a:rPr lang="en-US" b="1" dirty="0">
                <a:solidFill>
                  <a:srgbClr val="C00000"/>
                </a:solidFill>
              </a:rPr>
              <a:t>recognition</a:t>
            </a:r>
            <a:r>
              <a:rPr lang="en-US" dirty="0"/>
              <a:t> and </a:t>
            </a:r>
            <a:r>
              <a:rPr lang="en-US" b="1" dirty="0">
                <a:solidFill>
                  <a:srgbClr val="C00000"/>
                </a:solidFill>
              </a:rPr>
              <a:t>enforcement</a:t>
            </a:r>
            <a:r>
              <a:rPr lang="en-US" dirty="0"/>
              <a:t> of </a:t>
            </a:r>
            <a:r>
              <a:rPr lang="en-US" b="1" dirty="0">
                <a:solidFill>
                  <a:srgbClr val="C00000"/>
                </a:solidFill>
              </a:rPr>
              <a:t>foreign arbitral awards </a:t>
            </a:r>
            <a:r>
              <a:rPr lang="en-US" dirty="0"/>
              <a:t>and dictates, in its </a:t>
            </a:r>
            <a:r>
              <a:rPr lang="en-US" b="1" dirty="0">
                <a:solidFill>
                  <a:srgbClr val="C00000"/>
                </a:solidFill>
              </a:rPr>
              <a:t>article III</a:t>
            </a:r>
            <a:r>
              <a:rPr lang="en-US" dirty="0"/>
              <a:t>, that </a:t>
            </a:r>
          </a:p>
          <a:p>
            <a:pPr marL="0" indent="0" algn="ctr">
              <a:buNone/>
            </a:pPr>
            <a:r>
              <a:rPr lang="en-US" dirty="0"/>
              <a:t> “</a:t>
            </a:r>
            <a:r>
              <a:rPr lang="en-US" b="1" i="1" dirty="0">
                <a:highlight>
                  <a:srgbClr val="FFFF00"/>
                </a:highlight>
              </a:rPr>
              <a:t>each contracting state shall recognize arbitral awards as binding and enforce them in accordance with the rules of procedure of the territory where the award is relied upon</a:t>
            </a:r>
            <a:r>
              <a:rPr lang="en-US" dirty="0"/>
              <a:t>”.</a:t>
            </a:r>
          </a:p>
          <a:p>
            <a:pPr algn="just">
              <a:buFont typeface="Arial" panose="020B0604020202020204" pitchFamily="34" charset="0"/>
              <a:buChar char="•"/>
            </a:pPr>
            <a:r>
              <a:rPr lang="en-US" b="1" dirty="0">
                <a:solidFill>
                  <a:srgbClr val="C00000"/>
                </a:solidFill>
              </a:rPr>
              <a:t>New York Convention 1958</a:t>
            </a:r>
            <a:r>
              <a:rPr lang="en-US" sz="2400" dirty="0"/>
              <a:t> establishes a uniform set of conditions for the recognition and enforcement of </a:t>
            </a:r>
            <a:r>
              <a:rPr lang="en-US" dirty="0"/>
              <a:t>foreign arbitral </a:t>
            </a:r>
            <a:r>
              <a:rPr lang="en-US" sz="2400" dirty="0"/>
              <a:t>awards in the Contracting States</a:t>
            </a:r>
          </a:p>
          <a:p>
            <a:pPr algn="just">
              <a:buFont typeface="Arial" panose="020B0604020202020204" pitchFamily="34" charset="0"/>
              <a:buChar char="•"/>
            </a:pPr>
            <a:r>
              <a:rPr lang="en-US" b="1" dirty="0">
                <a:solidFill>
                  <a:srgbClr val="C00000"/>
                </a:solidFill>
              </a:rPr>
              <a:t>Article IV </a:t>
            </a:r>
            <a:r>
              <a:rPr lang="en-US" dirty="0"/>
              <a:t>of NYC 1958 provides that party who seeks recognition or enforcement of an arbitral award in a state different from the state of the seat must file there an application providing the competent authorities of the other state with original copies of the award and the arbitration agreement</a:t>
            </a:r>
            <a:endParaRPr lang="en-US" sz="2400" dirty="0"/>
          </a:p>
          <a:p>
            <a:pPr marL="0" indent="0" algn="ctr">
              <a:buNone/>
            </a:pPr>
            <a:endParaRPr lang="en-US" dirty="0"/>
          </a:p>
          <a:p>
            <a:pPr marL="914400" lvl="2" indent="0" algn="just">
              <a:buNone/>
            </a:pPr>
            <a:endParaRPr lang="en-US" sz="7800" dirty="0"/>
          </a:p>
          <a:p>
            <a:pPr lvl="1" algn="just">
              <a:buFont typeface="Wingdings" panose="05000000000000000000" pitchFamily="2" charset="2"/>
              <a:buChar char="§"/>
            </a:pPr>
            <a:endParaRPr lang="en-US" sz="8000" dirty="0"/>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10</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02809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fontScale="90000"/>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Recognition and enforcement abroad</a:t>
            </a:r>
            <a:br>
              <a:rPr lang="en-US" sz="2500" b="1" dirty="0">
                <a:solidFill>
                  <a:schemeClr val="accent4"/>
                </a:solidFill>
              </a:rPr>
            </a:br>
            <a:r>
              <a:rPr lang="en-US" sz="2500" b="1" dirty="0">
                <a:solidFill>
                  <a:schemeClr val="accent4"/>
                </a:solidFill>
              </a:rPr>
              <a:t>The New York Convention 1958</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70940" y="2482419"/>
            <a:ext cx="10891319" cy="3851003"/>
          </a:xfrm>
        </p:spPr>
        <p:txBody>
          <a:bodyPr>
            <a:normAutofit fontScale="92500" lnSpcReduction="20000"/>
          </a:bodyPr>
          <a:lstStyle/>
          <a:p>
            <a:pPr algn="just"/>
            <a:r>
              <a:rPr lang="en-US" b="1" dirty="0">
                <a:solidFill>
                  <a:srgbClr val="C00000"/>
                </a:solidFill>
              </a:rPr>
              <a:t>Article V</a:t>
            </a:r>
            <a:r>
              <a:rPr lang="en-US" dirty="0">
                <a:solidFill>
                  <a:schemeClr val="tx1"/>
                </a:solidFill>
              </a:rPr>
              <a:t> of New York Convention sets out the grounds upon which recognition and enforcement of a foreign arbitral award may be refused and it contains two sections: </a:t>
            </a:r>
          </a:p>
          <a:p>
            <a:pPr lvl="1" algn="just"/>
            <a:r>
              <a:rPr lang="en-US" b="1" dirty="0">
                <a:solidFill>
                  <a:srgbClr val="C00000"/>
                </a:solidFill>
              </a:rPr>
              <a:t>Article V(1)</a:t>
            </a:r>
            <a:r>
              <a:rPr lang="en-US" dirty="0">
                <a:solidFill>
                  <a:schemeClr val="tx1"/>
                </a:solidFill>
              </a:rPr>
              <a:t> sets out the grounds upon which </a:t>
            </a:r>
            <a:r>
              <a:rPr lang="en-US" sz="2100" b="1" dirty="0">
                <a:solidFill>
                  <a:srgbClr val="C00000"/>
                </a:solidFill>
              </a:rPr>
              <a:t>recognition and enforcement </a:t>
            </a:r>
            <a:r>
              <a:rPr lang="en-US" sz="2100" b="1" u="sng" dirty="0">
                <a:solidFill>
                  <a:srgbClr val="C00000"/>
                </a:solidFill>
              </a:rPr>
              <a:t>may</a:t>
            </a:r>
            <a:r>
              <a:rPr lang="en-US" sz="2100" b="1" dirty="0">
                <a:solidFill>
                  <a:srgbClr val="C00000"/>
                </a:solidFill>
              </a:rPr>
              <a:t> be refused</a:t>
            </a:r>
            <a:r>
              <a:rPr lang="en-US" dirty="0">
                <a:solidFill>
                  <a:schemeClr val="tx1"/>
                </a:solidFill>
              </a:rPr>
              <a:t> </a:t>
            </a:r>
            <a:r>
              <a:rPr lang="en-US" sz="2100" b="1" u="sng" dirty="0">
                <a:solidFill>
                  <a:srgbClr val="C00000"/>
                </a:solidFill>
              </a:rPr>
              <a:t>at the request</a:t>
            </a:r>
            <a:r>
              <a:rPr lang="en-US" sz="2100" b="1" dirty="0">
                <a:solidFill>
                  <a:srgbClr val="C00000"/>
                </a:solidFill>
              </a:rPr>
              <a:t> of the party resisting enforcement</a:t>
            </a:r>
            <a:r>
              <a:rPr lang="en-US" dirty="0">
                <a:solidFill>
                  <a:schemeClr val="tx1"/>
                </a:solidFill>
              </a:rPr>
              <a:t>.</a:t>
            </a:r>
          </a:p>
          <a:p>
            <a:pPr lvl="1" algn="just"/>
            <a:r>
              <a:rPr lang="en-US" b="1" dirty="0">
                <a:solidFill>
                  <a:srgbClr val="C00000"/>
                </a:solidFill>
              </a:rPr>
              <a:t>Article V(2)</a:t>
            </a:r>
            <a:r>
              <a:rPr lang="en-US" dirty="0">
                <a:solidFill>
                  <a:schemeClr val="tx1"/>
                </a:solidFill>
              </a:rPr>
              <a:t> sets out additional grounds upon which the enforcing </a:t>
            </a:r>
            <a:r>
              <a:rPr lang="en-US" sz="2100" b="1" dirty="0">
                <a:solidFill>
                  <a:srgbClr val="C00000"/>
                </a:solidFill>
              </a:rPr>
              <a:t>court </a:t>
            </a:r>
            <a:r>
              <a:rPr lang="en-US" sz="2100" b="1" u="sng" dirty="0">
                <a:solidFill>
                  <a:srgbClr val="C00000"/>
                </a:solidFill>
              </a:rPr>
              <a:t>may</a:t>
            </a:r>
            <a:r>
              <a:rPr lang="en-US" sz="2100" b="1" dirty="0">
                <a:solidFill>
                  <a:srgbClr val="C00000"/>
                </a:solidFill>
              </a:rPr>
              <a:t> refuse recognition and enforcement </a:t>
            </a:r>
            <a:r>
              <a:rPr lang="en-US" sz="2100" b="1" u="sng" dirty="0">
                <a:solidFill>
                  <a:srgbClr val="C00000"/>
                </a:solidFill>
              </a:rPr>
              <a:t>of its own motion</a:t>
            </a:r>
          </a:p>
          <a:p>
            <a:pPr algn="just"/>
            <a:r>
              <a:rPr lang="en-US" dirty="0">
                <a:solidFill>
                  <a:schemeClr val="tx1"/>
                </a:solidFill>
              </a:rPr>
              <a:t>At the stage of resisting enforcement or recognition of foreign arbitral awards, </a:t>
            </a:r>
            <a:r>
              <a:rPr lang="en-US" b="1" dirty="0">
                <a:solidFill>
                  <a:srgbClr val="C00000"/>
                </a:solidFill>
              </a:rPr>
              <a:t>no review of the merits of the award is allowed </a:t>
            </a:r>
            <a:r>
              <a:rPr lang="en-US" dirty="0">
                <a:solidFill>
                  <a:schemeClr val="tx1"/>
                </a:solidFill>
              </a:rPr>
              <a:t>as errors of law or of fact by the arbitral tribunal is not included in the list of grounds for refusal exhaustively enumerated in Article V</a:t>
            </a:r>
          </a:p>
          <a:p>
            <a:pPr algn="just"/>
            <a:r>
              <a:rPr lang="en-US" b="1" dirty="0">
                <a:solidFill>
                  <a:srgbClr val="C00000"/>
                </a:solidFill>
              </a:rPr>
              <a:t>Burden of proof</a:t>
            </a:r>
            <a:r>
              <a:rPr lang="en-US" dirty="0">
                <a:solidFill>
                  <a:schemeClr val="tx1"/>
                </a:solidFill>
              </a:rPr>
              <a:t>: the party resisting the recognition and enforcement bears the burden of proving one of the grounds for refusal of enforcement in Article V</a:t>
            </a:r>
          </a:p>
          <a:p>
            <a:pPr marL="0" indent="0" algn="ctr">
              <a:buNone/>
            </a:pPr>
            <a:endParaRPr lang="en-US" dirty="0"/>
          </a:p>
          <a:p>
            <a:pPr marL="914400" lvl="2" indent="0" algn="just">
              <a:buNone/>
            </a:pPr>
            <a:endParaRPr lang="en-US" sz="7800" dirty="0"/>
          </a:p>
          <a:p>
            <a:pPr lvl="1" algn="just">
              <a:buFont typeface="Wingdings" panose="05000000000000000000" pitchFamily="2" charset="2"/>
              <a:buChar char="§"/>
            </a:pPr>
            <a:endParaRPr lang="en-US" sz="8000" dirty="0"/>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11</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03495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fontScale="90000"/>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Recognition and enforcement abroad</a:t>
            </a:r>
            <a:br>
              <a:rPr lang="en-US" sz="2500" b="1" dirty="0">
                <a:solidFill>
                  <a:schemeClr val="accent4"/>
                </a:solidFill>
              </a:rPr>
            </a:br>
            <a:r>
              <a:rPr lang="en-US" sz="2500" b="1" dirty="0">
                <a:solidFill>
                  <a:schemeClr val="accent4"/>
                </a:solidFill>
              </a:rPr>
              <a:t>The New York Convention 1958</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70940" y="2482419"/>
            <a:ext cx="10891319" cy="3851003"/>
          </a:xfrm>
        </p:spPr>
        <p:txBody>
          <a:bodyPr>
            <a:normAutofit fontScale="77500" lnSpcReduction="20000"/>
          </a:bodyPr>
          <a:lstStyle/>
          <a:p>
            <a:pPr algn="just"/>
            <a:r>
              <a:rPr lang="en-US" dirty="0">
                <a:solidFill>
                  <a:schemeClr val="tx1"/>
                </a:solidFill>
              </a:rPr>
              <a:t>Pursuant to </a:t>
            </a:r>
            <a:r>
              <a:rPr lang="en-US" b="1" dirty="0">
                <a:solidFill>
                  <a:srgbClr val="C00000"/>
                </a:solidFill>
              </a:rPr>
              <a:t>Article V(a)</a:t>
            </a:r>
            <a:r>
              <a:rPr lang="en-US" dirty="0">
                <a:solidFill>
                  <a:schemeClr val="tx1"/>
                </a:solidFill>
              </a:rPr>
              <a:t>, recognition and enforcement of a foreign arbitral award may be refused if</a:t>
            </a:r>
          </a:p>
          <a:p>
            <a:pPr marL="0" indent="0" algn="ctr">
              <a:buNone/>
            </a:pPr>
            <a:r>
              <a:rPr lang="en-US" b="1" i="1" dirty="0">
                <a:solidFill>
                  <a:schemeClr val="tx1"/>
                </a:solidFill>
                <a:highlight>
                  <a:srgbClr val="FFFF00"/>
                </a:highlight>
              </a:rPr>
              <a:t>The </a:t>
            </a:r>
            <a:r>
              <a:rPr lang="en-US" b="1" i="1" dirty="0">
                <a:solidFill>
                  <a:srgbClr val="C00000"/>
                </a:solidFill>
                <a:highlight>
                  <a:srgbClr val="FFFF00"/>
                </a:highlight>
              </a:rPr>
              <a:t>parties</a:t>
            </a:r>
            <a:r>
              <a:rPr lang="en-US" b="1" i="1" dirty="0">
                <a:solidFill>
                  <a:schemeClr val="tx1"/>
                </a:solidFill>
                <a:highlight>
                  <a:srgbClr val="FFFF00"/>
                </a:highlight>
              </a:rPr>
              <a:t> to the agreement referred to in article II </a:t>
            </a:r>
            <a:r>
              <a:rPr lang="en-US" b="1" i="1" dirty="0">
                <a:solidFill>
                  <a:srgbClr val="C00000"/>
                </a:solidFill>
                <a:highlight>
                  <a:srgbClr val="FFFF00"/>
                </a:highlight>
              </a:rPr>
              <a:t>were</a:t>
            </a:r>
            <a:r>
              <a:rPr lang="en-US" b="1" i="1" dirty="0">
                <a:solidFill>
                  <a:schemeClr val="tx1"/>
                </a:solidFill>
                <a:highlight>
                  <a:srgbClr val="FFFF00"/>
                </a:highlight>
              </a:rPr>
              <a:t>, under the law applicable to them, </a:t>
            </a:r>
            <a:r>
              <a:rPr lang="en-US" b="1" i="1" dirty="0">
                <a:solidFill>
                  <a:srgbClr val="C00000"/>
                </a:solidFill>
                <a:highlight>
                  <a:srgbClr val="FFFF00"/>
                </a:highlight>
              </a:rPr>
              <a:t>under some incapacity</a:t>
            </a:r>
            <a:r>
              <a:rPr lang="en-US" b="1" i="1" dirty="0">
                <a:solidFill>
                  <a:schemeClr val="tx1"/>
                </a:solidFill>
                <a:highlight>
                  <a:srgbClr val="FFFF00"/>
                </a:highlight>
              </a:rPr>
              <a:t>, or the </a:t>
            </a:r>
            <a:r>
              <a:rPr lang="en-US" b="1" i="1" dirty="0">
                <a:solidFill>
                  <a:srgbClr val="C00000"/>
                </a:solidFill>
                <a:highlight>
                  <a:srgbClr val="FFFF00"/>
                </a:highlight>
              </a:rPr>
              <a:t>said agreement is not valid</a:t>
            </a:r>
            <a:r>
              <a:rPr lang="en-US" b="1" i="1" dirty="0">
                <a:solidFill>
                  <a:schemeClr val="tx1"/>
                </a:solidFill>
                <a:highlight>
                  <a:srgbClr val="FFFF00"/>
                </a:highlight>
              </a:rPr>
              <a:t> under the law to which the parties have subjected it or, failing any indication thereon, under the law of the country where the award was made</a:t>
            </a:r>
          </a:p>
          <a:p>
            <a:pPr algn="just"/>
            <a:r>
              <a:rPr lang="en-US" dirty="0">
                <a:solidFill>
                  <a:schemeClr val="tx1"/>
                </a:solidFill>
              </a:rPr>
              <a:t>The court of the enforcement uses the law of the domicile of a natural person and the law of the place of incorporation of a legal person for determining the capacity of the parties (which includes, among others, mental incompetence, physical incapacity, lack of authority to act in the name of a corporate entity)</a:t>
            </a:r>
          </a:p>
          <a:p>
            <a:pPr algn="just"/>
            <a:r>
              <a:rPr lang="en-US" dirty="0">
                <a:solidFill>
                  <a:schemeClr val="tx1"/>
                </a:solidFill>
              </a:rPr>
              <a:t>As regard the </a:t>
            </a:r>
            <a:r>
              <a:rPr lang="en-US" b="1" dirty="0">
                <a:solidFill>
                  <a:srgbClr val="C00000"/>
                </a:solidFill>
              </a:rPr>
              <a:t>invalidity</a:t>
            </a:r>
            <a:r>
              <a:rPr lang="en-US" dirty="0">
                <a:solidFill>
                  <a:schemeClr val="tx1"/>
                </a:solidFill>
              </a:rPr>
              <a:t> of the arbitration agreement, that ground for refusal includes the </a:t>
            </a:r>
            <a:r>
              <a:rPr lang="en-US" b="1" dirty="0">
                <a:solidFill>
                  <a:srgbClr val="C00000"/>
                </a:solidFill>
              </a:rPr>
              <a:t>non-existence of any arbitration agreement. </a:t>
            </a:r>
          </a:p>
          <a:p>
            <a:pPr lvl="1" algn="just"/>
            <a:r>
              <a:rPr lang="en-US" sz="2100" dirty="0">
                <a:solidFill>
                  <a:schemeClr val="tx1"/>
                </a:solidFill>
              </a:rPr>
              <a:t>A party may rely on this ground asserting that it was not a party to the arbitration agreement</a:t>
            </a:r>
          </a:p>
          <a:p>
            <a:pPr lvl="1" algn="just"/>
            <a:r>
              <a:rPr lang="en-US" sz="2100" dirty="0">
                <a:solidFill>
                  <a:schemeClr val="tx1"/>
                </a:solidFill>
              </a:rPr>
              <a:t>The provision lays down a </a:t>
            </a:r>
            <a:r>
              <a:rPr lang="en-US" sz="2100" b="1" i="1" dirty="0">
                <a:solidFill>
                  <a:srgbClr val="C00000"/>
                </a:solidFill>
              </a:rPr>
              <a:t>conflict rule </a:t>
            </a:r>
            <a:r>
              <a:rPr lang="en-US" sz="2100" dirty="0">
                <a:solidFill>
                  <a:schemeClr val="tx1"/>
                </a:solidFill>
              </a:rPr>
              <a:t>for determining the law applicable to the arbitration agreement</a:t>
            </a:r>
            <a:r>
              <a:rPr lang="en-US" dirty="0">
                <a:solidFill>
                  <a:schemeClr val="tx1"/>
                </a:solidFill>
              </a:rPr>
              <a:t>. </a:t>
            </a:r>
          </a:p>
          <a:p>
            <a:pPr marL="0" indent="0" algn="ctr">
              <a:buNone/>
            </a:pPr>
            <a:endParaRPr lang="en-US" dirty="0"/>
          </a:p>
          <a:p>
            <a:pPr marL="914400" lvl="2" indent="0" algn="just">
              <a:buNone/>
            </a:pPr>
            <a:endParaRPr lang="en-US" sz="7800" dirty="0"/>
          </a:p>
          <a:p>
            <a:pPr lvl="1" algn="just">
              <a:buFont typeface="Wingdings" panose="05000000000000000000" pitchFamily="2" charset="2"/>
              <a:buChar char="§"/>
            </a:pPr>
            <a:endParaRPr lang="en-US" sz="8000" dirty="0"/>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12</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91273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fontScale="90000"/>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Recognition and enforcement abroad</a:t>
            </a:r>
            <a:br>
              <a:rPr lang="en-US" sz="2500" b="1" dirty="0">
                <a:solidFill>
                  <a:schemeClr val="accent4"/>
                </a:solidFill>
              </a:rPr>
            </a:br>
            <a:r>
              <a:rPr lang="en-US" sz="2500" b="1" dirty="0">
                <a:solidFill>
                  <a:schemeClr val="accent4"/>
                </a:solidFill>
              </a:rPr>
              <a:t>The New York Convention 1958</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70940" y="2482419"/>
            <a:ext cx="10891319" cy="3851003"/>
          </a:xfrm>
        </p:spPr>
        <p:txBody>
          <a:bodyPr>
            <a:normAutofit/>
          </a:bodyPr>
          <a:lstStyle/>
          <a:p>
            <a:pPr algn="just"/>
            <a:r>
              <a:rPr lang="en-US" dirty="0">
                <a:solidFill>
                  <a:schemeClr val="tx1"/>
                </a:solidFill>
              </a:rPr>
              <a:t>Pursuant to </a:t>
            </a:r>
            <a:r>
              <a:rPr lang="en-US" b="1" dirty="0">
                <a:solidFill>
                  <a:srgbClr val="C00000"/>
                </a:solidFill>
              </a:rPr>
              <a:t>Article V(b)</a:t>
            </a:r>
            <a:r>
              <a:rPr lang="en-US" dirty="0">
                <a:solidFill>
                  <a:schemeClr val="tx1"/>
                </a:solidFill>
              </a:rPr>
              <a:t>, recognition and enforcement of a foreign arbitral award may be refused if</a:t>
            </a:r>
          </a:p>
          <a:p>
            <a:pPr marL="0" indent="0" algn="ctr">
              <a:buNone/>
            </a:pPr>
            <a:r>
              <a:rPr lang="en-US" i="1" dirty="0">
                <a:solidFill>
                  <a:schemeClr val="tx1"/>
                </a:solidFill>
              </a:rPr>
              <a:t>The party against whom the award is invoked was not given </a:t>
            </a:r>
            <a:r>
              <a:rPr lang="en-US" b="1" i="1" dirty="0">
                <a:solidFill>
                  <a:srgbClr val="C00000"/>
                </a:solidFill>
              </a:rPr>
              <a:t>proper notice</a:t>
            </a:r>
            <a:r>
              <a:rPr lang="en-US" i="1" dirty="0">
                <a:solidFill>
                  <a:srgbClr val="C00000"/>
                </a:solidFill>
              </a:rPr>
              <a:t> </a:t>
            </a:r>
            <a:r>
              <a:rPr lang="en-US" i="1" dirty="0">
                <a:solidFill>
                  <a:schemeClr val="tx1"/>
                </a:solidFill>
              </a:rPr>
              <a:t>of the appointment of the arbitrator or of the arbitration proceedings or was otherwise </a:t>
            </a:r>
            <a:r>
              <a:rPr lang="en-US" b="1" i="1" dirty="0">
                <a:solidFill>
                  <a:srgbClr val="C00000"/>
                </a:solidFill>
              </a:rPr>
              <a:t>unable to present his case</a:t>
            </a:r>
          </a:p>
          <a:p>
            <a:pPr algn="just">
              <a:buFont typeface="Arial" panose="020B0604020202020204" pitchFamily="34" charset="0"/>
              <a:buChar char="•"/>
            </a:pPr>
            <a:r>
              <a:rPr lang="en-US" dirty="0">
                <a:solidFill>
                  <a:schemeClr val="tx1"/>
                </a:solidFill>
              </a:rPr>
              <a:t>The ground in question concerns </a:t>
            </a:r>
            <a:r>
              <a:rPr lang="en-US" b="1" dirty="0">
                <a:solidFill>
                  <a:srgbClr val="C00000"/>
                </a:solidFill>
              </a:rPr>
              <a:t>serious procedural irregularities </a:t>
            </a:r>
            <a:r>
              <a:rPr lang="en-US" dirty="0">
                <a:solidFill>
                  <a:schemeClr val="tx1"/>
                </a:solidFill>
              </a:rPr>
              <a:t>and it is aimed at ensuring that the parties to the arbitration have had a reasonable opportunity to participate in the arbitral proceedings and to state their case (</a:t>
            </a:r>
            <a:r>
              <a:rPr lang="en-US" b="1" dirty="0">
                <a:solidFill>
                  <a:srgbClr val="C00000"/>
                </a:solidFill>
              </a:rPr>
              <a:t>due process</a:t>
            </a:r>
            <a:r>
              <a:rPr lang="en-US" dirty="0">
                <a:solidFill>
                  <a:schemeClr val="tx1"/>
                </a:solidFill>
              </a:rPr>
              <a:t>/</a:t>
            </a:r>
            <a:r>
              <a:rPr lang="en-US" b="1" dirty="0">
                <a:solidFill>
                  <a:srgbClr val="C00000"/>
                </a:solidFill>
              </a:rPr>
              <a:t>adversarial principle</a:t>
            </a:r>
            <a:r>
              <a:rPr lang="en-US" dirty="0">
                <a:solidFill>
                  <a:schemeClr val="tx1"/>
                </a:solidFill>
              </a:rPr>
              <a:t>)</a:t>
            </a:r>
          </a:p>
          <a:p>
            <a:pPr marL="0" indent="0" algn="ctr">
              <a:buNone/>
            </a:pPr>
            <a:endParaRPr lang="en-US" dirty="0"/>
          </a:p>
          <a:p>
            <a:pPr marL="914400" lvl="2" indent="0" algn="just">
              <a:buNone/>
            </a:pPr>
            <a:endParaRPr lang="en-US" sz="7800" dirty="0"/>
          </a:p>
          <a:p>
            <a:pPr lvl="1" algn="just">
              <a:buFont typeface="Wingdings" panose="05000000000000000000" pitchFamily="2" charset="2"/>
              <a:buChar char="§"/>
            </a:pPr>
            <a:endParaRPr lang="en-US" sz="8000" dirty="0"/>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13</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2012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fontScale="90000"/>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Recognition and enforcement abroad</a:t>
            </a:r>
            <a:br>
              <a:rPr lang="en-US" sz="2500" b="1" dirty="0">
                <a:solidFill>
                  <a:schemeClr val="accent4"/>
                </a:solidFill>
              </a:rPr>
            </a:br>
            <a:r>
              <a:rPr lang="en-US" sz="2500" b="1" dirty="0">
                <a:solidFill>
                  <a:schemeClr val="accent4"/>
                </a:solidFill>
              </a:rPr>
              <a:t>The New York Convention 1958</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70940" y="2482419"/>
            <a:ext cx="10891319" cy="3851003"/>
          </a:xfrm>
        </p:spPr>
        <p:txBody>
          <a:bodyPr>
            <a:normAutofit fontScale="92500"/>
          </a:bodyPr>
          <a:lstStyle/>
          <a:p>
            <a:pPr algn="just"/>
            <a:r>
              <a:rPr lang="en-US" dirty="0">
                <a:solidFill>
                  <a:schemeClr val="tx1"/>
                </a:solidFill>
              </a:rPr>
              <a:t>Pursuant to </a:t>
            </a:r>
            <a:r>
              <a:rPr lang="en-US" b="1" dirty="0">
                <a:solidFill>
                  <a:srgbClr val="C00000"/>
                </a:solidFill>
              </a:rPr>
              <a:t>Article V(c)</a:t>
            </a:r>
            <a:r>
              <a:rPr lang="en-US" dirty="0">
                <a:solidFill>
                  <a:schemeClr val="tx1"/>
                </a:solidFill>
              </a:rPr>
              <a:t>, recognition and enforcement of a foreign arbitral award may be refused if</a:t>
            </a:r>
          </a:p>
          <a:p>
            <a:pPr marL="0" indent="0" algn="ctr">
              <a:buNone/>
            </a:pPr>
            <a:r>
              <a:rPr lang="en-US" b="1" i="1" dirty="0">
                <a:solidFill>
                  <a:schemeClr val="tx1"/>
                </a:solidFill>
                <a:highlight>
                  <a:srgbClr val="FFFF00"/>
                </a:highlight>
              </a:rPr>
              <a:t>The award deals with a difference not contemplated by or not falling within the terms of the submission to arbitration, or it contains decisions on matters beyond the scope of the submission to arbitration, provided that, if the decisions on matters submitted to arbitration can be separated from those not so submitted, that part of the award which contains decisions on matters submitted to arbitration may be recognized and enforced</a:t>
            </a:r>
          </a:p>
          <a:p>
            <a:pPr algn="just">
              <a:buFont typeface="Arial" panose="020B0604020202020204" pitchFamily="34" charset="0"/>
              <a:buChar char="•"/>
            </a:pPr>
            <a:r>
              <a:rPr lang="en-US" dirty="0">
                <a:solidFill>
                  <a:schemeClr val="tx1"/>
                </a:solidFill>
              </a:rPr>
              <a:t>This provision covers awards </a:t>
            </a:r>
            <a:r>
              <a:rPr lang="en-US" b="1" i="1" dirty="0">
                <a:solidFill>
                  <a:srgbClr val="C00000"/>
                </a:solidFill>
              </a:rPr>
              <a:t>ultra </a:t>
            </a:r>
            <a:r>
              <a:rPr lang="en-US" b="1" i="1" dirty="0" err="1">
                <a:solidFill>
                  <a:srgbClr val="C00000"/>
                </a:solidFill>
              </a:rPr>
              <a:t>petita</a:t>
            </a:r>
            <a:r>
              <a:rPr lang="en-US" b="1" i="1" dirty="0">
                <a:solidFill>
                  <a:srgbClr val="C00000"/>
                </a:solidFill>
              </a:rPr>
              <a:t> </a:t>
            </a:r>
            <a:r>
              <a:rPr lang="en-US" dirty="0">
                <a:solidFill>
                  <a:schemeClr val="tx1"/>
                </a:solidFill>
              </a:rPr>
              <a:t>(i.e., where the arbitrators disposed of claims not demanded by the parties in the arbitral proceedings) as well as awards that disposes of matters that do not fall within the scope of the relevant arbitration agreement</a:t>
            </a:r>
          </a:p>
          <a:p>
            <a:pPr marL="0" indent="0" algn="ctr">
              <a:buNone/>
            </a:pPr>
            <a:endParaRPr lang="en-US" dirty="0"/>
          </a:p>
          <a:p>
            <a:pPr marL="914400" lvl="2" indent="0" algn="just">
              <a:buNone/>
            </a:pPr>
            <a:endParaRPr lang="en-US" sz="7800" dirty="0"/>
          </a:p>
          <a:p>
            <a:pPr lvl="1" algn="just">
              <a:buFont typeface="Wingdings" panose="05000000000000000000" pitchFamily="2" charset="2"/>
              <a:buChar char="§"/>
            </a:pPr>
            <a:endParaRPr lang="en-US" sz="8000" dirty="0"/>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14</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253463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fontScale="90000"/>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Recognition and enforcement abroad</a:t>
            </a:r>
            <a:br>
              <a:rPr lang="en-US" sz="2500" b="1" dirty="0">
                <a:solidFill>
                  <a:schemeClr val="accent4"/>
                </a:solidFill>
              </a:rPr>
            </a:br>
            <a:r>
              <a:rPr lang="en-US" sz="2500" b="1" dirty="0">
                <a:solidFill>
                  <a:schemeClr val="accent4"/>
                </a:solidFill>
              </a:rPr>
              <a:t>The New York Convention 1958</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70940" y="2482419"/>
            <a:ext cx="10891319" cy="3851003"/>
          </a:xfrm>
        </p:spPr>
        <p:txBody>
          <a:bodyPr>
            <a:normAutofit/>
          </a:bodyPr>
          <a:lstStyle/>
          <a:p>
            <a:pPr algn="just"/>
            <a:r>
              <a:rPr lang="en-US" dirty="0">
                <a:solidFill>
                  <a:schemeClr val="tx1"/>
                </a:solidFill>
              </a:rPr>
              <a:t>Pursuant to </a:t>
            </a:r>
            <a:r>
              <a:rPr lang="en-US" b="1" dirty="0">
                <a:solidFill>
                  <a:srgbClr val="C00000"/>
                </a:solidFill>
              </a:rPr>
              <a:t>Article V(d)</a:t>
            </a:r>
            <a:r>
              <a:rPr lang="en-US" dirty="0">
                <a:solidFill>
                  <a:schemeClr val="tx1"/>
                </a:solidFill>
              </a:rPr>
              <a:t>, recognition and enforcement of a foreign arbitral award may be refused if</a:t>
            </a:r>
          </a:p>
          <a:p>
            <a:pPr marL="0" indent="0" algn="ctr">
              <a:buNone/>
            </a:pPr>
            <a:r>
              <a:rPr lang="en-US" b="1" i="1" dirty="0">
                <a:solidFill>
                  <a:schemeClr val="tx1"/>
                </a:solidFill>
                <a:highlight>
                  <a:srgbClr val="FFFF00"/>
                </a:highlight>
              </a:rPr>
              <a:t>The composition of the arbitral authority or the arbitral procedure was not in accordance with the agreement of the parties, or, failing such agreement, was not in accordance with the law of the country where the arbitration took place</a:t>
            </a:r>
          </a:p>
          <a:p>
            <a:pPr algn="just">
              <a:buFont typeface="Arial" panose="020B0604020202020204" pitchFamily="34" charset="0"/>
              <a:buChar char="•"/>
            </a:pPr>
            <a:r>
              <a:rPr lang="en-US" dirty="0">
                <a:solidFill>
                  <a:schemeClr val="tx1"/>
                </a:solidFill>
              </a:rPr>
              <a:t>This ground for refusal includes cases where the arbitrator who should have been appointed by one party was in fact selected by an appointing authority on behalf of that party on the wrong assumption that that party has failed, due to its fault, to act promptly in appointing the arbitrator </a:t>
            </a:r>
          </a:p>
          <a:p>
            <a:pPr marL="0" indent="0" algn="ctr">
              <a:buNone/>
            </a:pPr>
            <a:endParaRPr lang="en-US" dirty="0"/>
          </a:p>
          <a:p>
            <a:pPr marL="914400" lvl="2" indent="0" algn="just">
              <a:buNone/>
            </a:pPr>
            <a:endParaRPr lang="en-US" sz="7800" dirty="0"/>
          </a:p>
          <a:p>
            <a:pPr lvl="1" algn="just">
              <a:buFont typeface="Wingdings" panose="05000000000000000000" pitchFamily="2" charset="2"/>
              <a:buChar char="§"/>
            </a:pPr>
            <a:endParaRPr lang="en-US" sz="8000" dirty="0"/>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15</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06771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fontScale="90000"/>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Recognition and enforcement abroad</a:t>
            </a:r>
            <a:br>
              <a:rPr lang="en-US" sz="2500" b="1" dirty="0">
                <a:solidFill>
                  <a:schemeClr val="accent4"/>
                </a:solidFill>
              </a:rPr>
            </a:br>
            <a:r>
              <a:rPr lang="en-US" sz="2500" b="1" dirty="0">
                <a:solidFill>
                  <a:schemeClr val="accent4"/>
                </a:solidFill>
              </a:rPr>
              <a:t>The New York Convention 1958</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70940" y="2482419"/>
            <a:ext cx="10891319" cy="3851003"/>
          </a:xfrm>
        </p:spPr>
        <p:txBody>
          <a:bodyPr>
            <a:normAutofit lnSpcReduction="10000"/>
          </a:bodyPr>
          <a:lstStyle/>
          <a:p>
            <a:pPr algn="just"/>
            <a:r>
              <a:rPr lang="en-US" dirty="0">
                <a:solidFill>
                  <a:schemeClr val="tx1"/>
                </a:solidFill>
              </a:rPr>
              <a:t>Pursuant to </a:t>
            </a:r>
            <a:r>
              <a:rPr lang="en-US" b="1" dirty="0">
                <a:solidFill>
                  <a:srgbClr val="C00000"/>
                </a:solidFill>
              </a:rPr>
              <a:t>Article V(e)</a:t>
            </a:r>
            <a:r>
              <a:rPr lang="en-US" dirty="0">
                <a:solidFill>
                  <a:schemeClr val="tx1"/>
                </a:solidFill>
              </a:rPr>
              <a:t>, recognition and enforcement of a foreign arbitral award may be refused if</a:t>
            </a:r>
          </a:p>
          <a:p>
            <a:pPr marL="0" indent="0" algn="ctr">
              <a:buNone/>
            </a:pPr>
            <a:r>
              <a:rPr lang="en-US" b="1" i="1" dirty="0">
                <a:solidFill>
                  <a:schemeClr val="tx1"/>
                </a:solidFill>
                <a:highlight>
                  <a:srgbClr val="FFFF00"/>
                </a:highlight>
              </a:rPr>
              <a:t>The award has </a:t>
            </a:r>
            <a:r>
              <a:rPr lang="en-US" b="1" i="1" dirty="0">
                <a:solidFill>
                  <a:srgbClr val="C00000"/>
                </a:solidFill>
                <a:highlight>
                  <a:srgbClr val="FFFF00"/>
                </a:highlight>
              </a:rPr>
              <a:t>not yet become binding </a:t>
            </a:r>
            <a:r>
              <a:rPr lang="en-US" b="1" i="1" dirty="0">
                <a:solidFill>
                  <a:schemeClr val="tx1"/>
                </a:solidFill>
                <a:highlight>
                  <a:srgbClr val="FFFF00"/>
                </a:highlight>
              </a:rPr>
              <a:t>on the parties, or </a:t>
            </a:r>
            <a:r>
              <a:rPr lang="en-US" b="1" i="1" dirty="0">
                <a:solidFill>
                  <a:srgbClr val="C00000"/>
                </a:solidFill>
                <a:highlight>
                  <a:srgbClr val="FFFF00"/>
                </a:highlight>
              </a:rPr>
              <a:t>has been set aside </a:t>
            </a:r>
            <a:r>
              <a:rPr lang="en-US" b="1" i="1" dirty="0">
                <a:solidFill>
                  <a:schemeClr val="tx1"/>
                </a:solidFill>
                <a:highlight>
                  <a:srgbClr val="FFFF00"/>
                </a:highlight>
              </a:rPr>
              <a:t>or suspended by a competent authority of the country in which, or under the law of which, that award was made</a:t>
            </a:r>
          </a:p>
          <a:p>
            <a:pPr algn="just">
              <a:buFont typeface="Arial" panose="020B0604020202020204" pitchFamily="34" charset="0"/>
              <a:buChar char="•"/>
            </a:pPr>
            <a:r>
              <a:rPr lang="en-US" dirty="0">
                <a:solidFill>
                  <a:schemeClr val="tx1"/>
                </a:solidFill>
              </a:rPr>
              <a:t>Notwithstanding that an award has been set aside in the country in which, or under the law of which, the award was made, a court in another country may still grant recognition and enforcement. France is the best-known example of a jurisdiction that has declared an award enforceable notwithstanding the fact that it had been set aside in the country of origin</a:t>
            </a:r>
          </a:p>
          <a:p>
            <a:pPr marL="0" indent="0" algn="ctr">
              <a:buNone/>
            </a:pPr>
            <a:endParaRPr lang="en-US" dirty="0"/>
          </a:p>
          <a:p>
            <a:pPr marL="914400" lvl="2" indent="0" algn="just">
              <a:buNone/>
            </a:pPr>
            <a:endParaRPr lang="en-US" sz="7800" dirty="0"/>
          </a:p>
          <a:p>
            <a:pPr lvl="1" algn="just">
              <a:buFont typeface="Wingdings" panose="05000000000000000000" pitchFamily="2" charset="2"/>
              <a:buChar char="§"/>
            </a:pPr>
            <a:endParaRPr lang="en-US" sz="8000" dirty="0"/>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16</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288072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311454"/>
            <a:ext cx="9601196" cy="1072190"/>
          </a:xfrm>
        </p:spPr>
        <p:txBody>
          <a:bodyPr>
            <a:normAutofit/>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General Features</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687397" y="2555703"/>
            <a:ext cx="10684042" cy="3765980"/>
          </a:xfrm>
        </p:spPr>
        <p:txBody>
          <a:bodyPr>
            <a:normAutofit/>
          </a:bodyPr>
          <a:lstStyle/>
          <a:p>
            <a:pPr algn="just">
              <a:lnSpc>
                <a:spcPct val="80000"/>
              </a:lnSpc>
            </a:pPr>
            <a:r>
              <a:rPr lang="en-US" altLang="it-IT" sz="2000" dirty="0">
                <a:effectLst/>
              </a:rPr>
              <a:t>Arbitral Tribunal resolves the dispute referred to arbitration by a decision which is called </a:t>
            </a:r>
            <a:r>
              <a:rPr lang="en-US" altLang="it-IT" sz="2000" b="1" u="sng" dirty="0">
                <a:solidFill>
                  <a:srgbClr val="C00000"/>
                </a:solidFill>
                <a:effectLst/>
              </a:rPr>
              <a:t>arbitral award</a:t>
            </a:r>
          </a:p>
          <a:p>
            <a:pPr lvl="1">
              <a:lnSpc>
                <a:spcPct val="80000"/>
              </a:lnSpc>
              <a:buFont typeface="Wingdings" panose="05000000000000000000" pitchFamily="2" charset="2"/>
              <a:buChar char="§"/>
            </a:pPr>
            <a:r>
              <a:rPr lang="en-US" altLang="it-IT" sz="1800" dirty="0">
                <a:effectLst/>
              </a:rPr>
              <a:t>An </a:t>
            </a:r>
            <a:r>
              <a:rPr lang="en-US" altLang="it-IT" sz="1800" b="1" dirty="0">
                <a:solidFill>
                  <a:srgbClr val="C00000"/>
                </a:solidFill>
                <a:effectLst/>
              </a:rPr>
              <a:t>arbitral award </a:t>
            </a:r>
            <a:r>
              <a:rPr lang="en-US" altLang="it-IT" sz="1800" dirty="0">
                <a:effectLst/>
              </a:rPr>
              <a:t>decides </a:t>
            </a:r>
            <a:r>
              <a:rPr lang="en-US" altLang="it-IT" sz="1800" dirty="0"/>
              <a:t>the merits of a dispute by</a:t>
            </a:r>
            <a:r>
              <a:rPr lang="en-US" altLang="it-IT" sz="1800" dirty="0">
                <a:effectLst/>
              </a:rPr>
              <a:t>: </a:t>
            </a:r>
          </a:p>
          <a:p>
            <a:pPr lvl="2">
              <a:lnSpc>
                <a:spcPct val="80000"/>
              </a:lnSpc>
              <a:buFont typeface="Wingdings" panose="05000000000000000000" pitchFamily="2" charset="2"/>
              <a:buChar char="ü"/>
            </a:pPr>
            <a:r>
              <a:rPr lang="en-US" altLang="it-IT" sz="1600" dirty="0">
                <a:effectLst/>
              </a:rPr>
              <a:t>simply declaring the legal rights and obligation of the parties; </a:t>
            </a:r>
          </a:p>
          <a:p>
            <a:pPr lvl="2">
              <a:lnSpc>
                <a:spcPct val="80000"/>
              </a:lnSpc>
              <a:buFont typeface="Wingdings" panose="05000000000000000000" pitchFamily="2" charset="2"/>
              <a:buChar char="ü"/>
            </a:pPr>
            <a:r>
              <a:rPr lang="en-US" altLang="it-IT" sz="1600" dirty="0">
                <a:effectLst/>
              </a:rPr>
              <a:t>ordering one of the parties to pay a sum of money to the other party; </a:t>
            </a:r>
          </a:p>
          <a:p>
            <a:pPr lvl="2">
              <a:lnSpc>
                <a:spcPct val="80000"/>
              </a:lnSpc>
              <a:buFont typeface="Wingdings" panose="05000000000000000000" pitchFamily="2" charset="2"/>
              <a:buChar char="ü"/>
            </a:pPr>
            <a:r>
              <a:rPr lang="en-US" altLang="it-IT" sz="1600" dirty="0">
                <a:effectLst/>
              </a:rPr>
              <a:t>ordering one of the parties to perform an act or to refrain from performing an act</a:t>
            </a:r>
          </a:p>
          <a:p>
            <a:pPr>
              <a:lnSpc>
                <a:spcPct val="80000"/>
              </a:lnSpc>
            </a:pPr>
            <a:r>
              <a:rPr lang="en-US" altLang="it-IT" sz="2000" dirty="0">
                <a:effectLst/>
              </a:rPr>
              <a:t>During the arbitral proceedings, arbitrators may be asked to decide </a:t>
            </a:r>
            <a:r>
              <a:rPr lang="en-US" altLang="it-IT" sz="2000" b="1" dirty="0">
                <a:solidFill>
                  <a:srgbClr val="C00000"/>
                </a:solidFill>
              </a:rPr>
              <a:t>procedural</a:t>
            </a:r>
            <a:r>
              <a:rPr lang="en-US" altLang="it-IT" sz="2000" dirty="0">
                <a:effectLst/>
              </a:rPr>
              <a:t> issues</a:t>
            </a:r>
          </a:p>
          <a:p>
            <a:pPr lvl="1" algn="just">
              <a:lnSpc>
                <a:spcPct val="80000"/>
              </a:lnSpc>
              <a:buFont typeface="Wingdings" panose="05000000000000000000" pitchFamily="2" charset="2"/>
              <a:buChar char="§"/>
            </a:pPr>
            <a:r>
              <a:rPr lang="en-US" altLang="it-IT" sz="1800" dirty="0">
                <a:effectLst/>
              </a:rPr>
              <a:t>If the procedural issues are simply administrative (scheduling of a hearing, time limits for submitting statement </a:t>
            </a:r>
            <a:r>
              <a:rPr lang="en-US" altLang="it-IT" sz="1800" dirty="0"/>
              <a:t>of claim </a:t>
            </a:r>
            <a:r>
              <a:rPr lang="en-US" altLang="it-IT" sz="1800" dirty="0">
                <a:effectLst/>
              </a:rPr>
              <a:t>and statement of </a:t>
            </a:r>
            <a:r>
              <a:rPr lang="en-US" altLang="it-IT" sz="1800" dirty="0"/>
              <a:t>defence</a:t>
            </a:r>
            <a:r>
              <a:rPr lang="en-US" altLang="it-IT" sz="1800" dirty="0">
                <a:effectLst/>
              </a:rPr>
              <a:t>), they will be decided in the form of a </a:t>
            </a:r>
            <a:r>
              <a:rPr lang="en-US" altLang="it-IT" sz="1800" b="1" dirty="0">
                <a:solidFill>
                  <a:srgbClr val="C00000"/>
                </a:solidFill>
              </a:rPr>
              <a:t>procedural order</a:t>
            </a:r>
            <a:endParaRPr lang="en-US" altLang="it-IT" sz="1800" dirty="0">
              <a:effectLst/>
            </a:endParaRPr>
          </a:p>
          <a:p>
            <a:pPr lvl="1">
              <a:lnSpc>
                <a:spcPct val="80000"/>
              </a:lnSpc>
            </a:pPr>
            <a:r>
              <a:rPr lang="en-US" altLang="it-IT" sz="1800" dirty="0">
                <a:effectLst/>
              </a:rPr>
              <a:t>If the procedural issues can determine the end of the procedure (e.g., </a:t>
            </a:r>
            <a:r>
              <a:rPr lang="en-US" altLang="it-IT" sz="1800" b="1" dirty="0">
                <a:solidFill>
                  <a:srgbClr val="C00000"/>
                </a:solidFill>
              </a:rPr>
              <a:t>jurisdiction</a:t>
            </a:r>
            <a:r>
              <a:rPr lang="en-US" altLang="it-IT" sz="1800" dirty="0">
                <a:effectLst/>
              </a:rPr>
              <a:t>), they might be decided in the form of an </a:t>
            </a:r>
            <a:r>
              <a:rPr lang="en-US" altLang="it-IT" b="1" dirty="0">
                <a:solidFill>
                  <a:srgbClr val="C00000"/>
                </a:solidFill>
              </a:rPr>
              <a:t>award</a:t>
            </a:r>
            <a:endParaRPr lang="en-US" altLang="it-IT" sz="800" dirty="0">
              <a:effectLst/>
            </a:endParaRPr>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2</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58437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311454"/>
            <a:ext cx="9601196" cy="1072190"/>
          </a:xfrm>
        </p:spPr>
        <p:txBody>
          <a:bodyPr>
            <a:normAutofit/>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Time Limits</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687397" y="2555703"/>
            <a:ext cx="10684042" cy="3765980"/>
          </a:xfrm>
        </p:spPr>
        <p:txBody>
          <a:bodyPr>
            <a:normAutofit fontScale="92500" lnSpcReduction="10000"/>
          </a:bodyPr>
          <a:lstStyle/>
          <a:p>
            <a:pPr algn="just">
              <a:lnSpc>
                <a:spcPct val="80000"/>
              </a:lnSpc>
            </a:pPr>
            <a:r>
              <a:rPr lang="en-US" altLang="it-IT" sz="2000" dirty="0">
                <a:solidFill>
                  <a:schemeClr val="tx1"/>
                </a:solidFill>
              </a:rPr>
              <a:t>Some arbitration laws dictate that Arbitral Tribunal must render the </a:t>
            </a:r>
            <a:r>
              <a:rPr lang="en-US" altLang="it-IT" sz="2000" b="1" dirty="0">
                <a:solidFill>
                  <a:srgbClr val="C00000"/>
                </a:solidFill>
                <a:effectLst/>
              </a:rPr>
              <a:t>award within a specified time limit, under pain of nullity</a:t>
            </a:r>
            <a:r>
              <a:rPr lang="en-US" altLang="it-IT" sz="2000" dirty="0">
                <a:solidFill>
                  <a:schemeClr val="tx1"/>
                </a:solidFill>
                <a:effectLst/>
              </a:rPr>
              <a:t> (art. 820 Italian code of civil procedure, Art. 37 Spanish Arbitration Act; Uncitral Model Law and UK Arbitration Act 1996 contain no provision to this extent)</a:t>
            </a:r>
            <a:endParaRPr lang="en-US" altLang="it-IT" sz="2000" b="1" dirty="0">
              <a:solidFill>
                <a:srgbClr val="C00000"/>
              </a:solidFill>
              <a:effectLst/>
            </a:endParaRPr>
          </a:p>
          <a:p>
            <a:pPr>
              <a:lnSpc>
                <a:spcPct val="80000"/>
              </a:lnSpc>
              <a:buFont typeface="Wingdings" panose="05000000000000000000" pitchFamily="2" charset="2"/>
              <a:buChar char="§"/>
            </a:pPr>
            <a:r>
              <a:rPr lang="en-US" altLang="it-IT" sz="2000" dirty="0">
                <a:solidFill>
                  <a:schemeClr val="tx1"/>
                </a:solidFill>
              </a:rPr>
              <a:t>In the first place, it’s up to the parties to determine the term for the issuance of the award</a:t>
            </a:r>
          </a:p>
          <a:p>
            <a:pPr lvl="1">
              <a:lnSpc>
                <a:spcPct val="80000"/>
              </a:lnSpc>
              <a:buFont typeface="Wingdings" panose="05000000000000000000" pitchFamily="2" charset="2"/>
              <a:buChar char="§"/>
            </a:pPr>
            <a:r>
              <a:rPr lang="en-US" altLang="it-IT" sz="1800" dirty="0"/>
              <a:t>parties may decide on this issue</a:t>
            </a:r>
          </a:p>
          <a:p>
            <a:pPr lvl="2">
              <a:lnSpc>
                <a:spcPct val="80000"/>
              </a:lnSpc>
              <a:buFont typeface="Wingdings" panose="05000000000000000000" pitchFamily="2" charset="2"/>
              <a:buChar char="ü"/>
            </a:pPr>
            <a:r>
              <a:rPr lang="en-US" altLang="it-IT" dirty="0"/>
              <a:t>by providing for the term in question in their arbitration agreement, or</a:t>
            </a:r>
          </a:p>
          <a:p>
            <a:pPr lvl="2">
              <a:lnSpc>
                <a:spcPct val="80000"/>
              </a:lnSpc>
              <a:buFont typeface="Wingdings" panose="05000000000000000000" pitchFamily="2" charset="2"/>
              <a:buChar char="ü"/>
            </a:pPr>
            <a:r>
              <a:rPr lang="en-US" altLang="it-IT" dirty="0">
                <a:effectLst/>
              </a:rPr>
              <a:t>by making reference to the arbitration rules of an arbitral institution (art. 30 ICC Rules; art. 36 CAM Rules) </a:t>
            </a:r>
          </a:p>
          <a:p>
            <a:pPr algn="just">
              <a:lnSpc>
                <a:spcPct val="80000"/>
              </a:lnSpc>
            </a:pPr>
            <a:r>
              <a:rPr lang="en-US" altLang="it-IT" sz="2000" dirty="0">
                <a:effectLst/>
              </a:rPr>
              <a:t>Failing any agreement of the parties</a:t>
            </a:r>
            <a:r>
              <a:rPr lang="en-US" altLang="it-IT" sz="2000" dirty="0"/>
              <a:t>, national arbitration laws provide for the term within which arbitrators must render their awards</a:t>
            </a:r>
          </a:p>
          <a:p>
            <a:pPr algn="just">
              <a:lnSpc>
                <a:spcPct val="80000"/>
              </a:lnSpc>
            </a:pPr>
            <a:r>
              <a:rPr lang="en-US" altLang="it-IT" sz="2000" dirty="0"/>
              <a:t>Terms for the issuance of the arbitral award may be extended, after arbitral process started  </a:t>
            </a:r>
          </a:p>
          <a:p>
            <a:pPr lvl="1" algn="just">
              <a:lnSpc>
                <a:spcPct val="80000"/>
              </a:lnSpc>
            </a:pPr>
            <a:r>
              <a:rPr lang="en-US" altLang="it-IT" sz="1800" dirty="0"/>
              <a:t>By </a:t>
            </a:r>
            <a:r>
              <a:rPr lang="en-US" altLang="it-IT" sz="1800" b="1" dirty="0">
                <a:solidFill>
                  <a:srgbClr val="C00000"/>
                </a:solidFill>
              </a:rPr>
              <a:t>agreement</a:t>
            </a:r>
            <a:r>
              <a:rPr lang="en-US" altLang="it-IT" sz="1800" dirty="0"/>
              <a:t> of the parties (usually after a specific request by arbitrators)</a:t>
            </a:r>
          </a:p>
          <a:p>
            <a:pPr lvl="1" algn="just">
              <a:lnSpc>
                <a:spcPct val="80000"/>
              </a:lnSpc>
            </a:pPr>
            <a:r>
              <a:rPr lang="en-US" altLang="it-IT" sz="1800" dirty="0"/>
              <a:t>by </a:t>
            </a:r>
            <a:r>
              <a:rPr lang="en-US" altLang="it-IT" sz="1800" b="1" dirty="0">
                <a:solidFill>
                  <a:srgbClr val="C00000"/>
                </a:solidFill>
              </a:rPr>
              <a:t>operation</a:t>
            </a:r>
            <a:r>
              <a:rPr lang="en-US" altLang="it-IT" b="1" dirty="0">
                <a:solidFill>
                  <a:srgbClr val="C00000"/>
                </a:solidFill>
              </a:rPr>
              <a:t> </a:t>
            </a:r>
            <a:r>
              <a:rPr lang="en-US" altLang="it-IT" sz="1800" b="1" dirty="0">
                <a:solidFill>
                  <a:srgbClr val="C00000"/>
                </a:solidFill>
              </a:rPr>
              <a:t>of law </a:t>
            </a:r>
            <a:r>
              <a:rPr lang="en-US" altLang="it-IT" sz="1800" dirty="0"/>
              <a:t>(for instance, where evidence must be taken)</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3</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48096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Deliberation </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47500" lnSpcReduction="20000"/>
          </a:bodyPr>
          <a:lstStyle/>
          <a:p>
            <a:pPr algn="just"/>
            <a:r>
              <a:rPr lang="en-US" sz="4200" dirty="0"/>
              <a:t>Most national arbitration laws prescribe that awards shall be made by </a:t>
            </a:r>
            <a:r>
              <a:rPr lang="en-US" sz="4200" b="1" dirty="0">
                <a:solidFill>
                  <a:srgbClr val="C00000"/>
                </a:solidFill>
              </a:rPr>
              <a:t>a majority of the arbitrators</a:t>
            </a:r>
          </a:p>
          <a:p>
            <a:pPr lvl="1" algn="just">
              <a:buFont typeface="Wingdings" panose="05000000000000000000" pitchFamily="2" charset="2"/>
              <a:buChar char="§"/>
            </a:pPr>
            <a:r>
              <a:rPr lang="en-US" sz="3600" b="1" u="sng" dirty="0">
                <a:solidFill>
                  <a:srgbClr val="C00000"/>
                </a:solidFill>
              </a:rPr>
              <a:t>Art. 29 Uncitral Model Law</a:t>
            </a:r>
            <a:r>
              <a:rPr lang="en-US" sz="3600" dirty="0"/>
              <a:t>: “</a:t>
            </a:r>
            <a:r>
              <a:rPr lang="en-US" sz="3600" i="1" dirty="0"/>
              <a:t>In arbitral proceedings with more than one arbitrator, any </a:t>
            </a:r>
            <a:r>
              <a:rPr lang="en-US" sz="3600" b="1" i="1" dirty="0">
                <a:solidFill>
                  <a:srgbClr val="C00000"/>
                </a:solidFill>
              </a:rPr>
              <a:t>decision</a:t>
            </a:r>
            <a:r>
              <a:rPr lang="en-US" sz="3600" i="1" dirty="0"/>
              <a:t> of the arbitral tribunal shall be made, unless is otherwise agreed by the parties, by </a:t>
            </a:r>
            <a:r>
              <a:rPr lang="en-US" sz="3600" b="1" i="1" dirty="0">
                <a:solidFill>
                  <a:srgbClr val="C00000"/>
                </a:solidFill>
              </a:rPr>
              <a:t>a majority of all its members</a:t>
            </a:r>
            <a:r>
              <a:rPr lang="en-US" sz="3600" i="1" dirty="0"/>
              <a:t>. However, </a:t>
            </a:r>
            <a:r>
              <a:rPr lang="en-US" sz="3600" b="1" i="1" dirty="0">
                <a:solidFill>
                  <a:srgbClr val="C00000"/>
                </a:solidFill>
              </a:rPr>
              <a:t>questions of procedure </a:t>
            </a:r>
            <a:r>
              <a:rPr lang="en-US" sz="3600" i="1" dirty="0"/>
              <a:t>may be decided by </a:t>
            </a:r>
            <a:r>
              <a:rPr lang="en-US" sz="3600" b="1" i="1" dirty="0">
                <a:solidFill>
                  <a:srgbClr val="C00000"/>
                </a:solidFill>
              </a:rPr>
              <a:t>a presiding arbitrator</a:t>
            </a:r>
            <a:r>
              <a:rPr lang="en-US" sz="3600" i="1" dirty="0"/>
              <a:t>, if so authorized by the parties or all members of the arbitral tribunal</a:t>
            </a:r>
            <a:r>
              <a:rPr lang="en-US" sz="3600" dirty="0"/>
              <a:t>”</a:t>
            </a:r>
          </a:p>
          <a:p>
            <a:pPr lvl="1" algn="just">
              <a:buFont typeface="Wingdings" panose="05000000000000000000" pitchFamily="2" charset="2"/>
              <a:buChar char="§"/>
            </a:pPr>
            <a:r>
              <a:rPr lang="en-US" sz="3600" b="1" u="sng" dirty="0">
                <a:solidFill>
                  <a:srgbClr val="C00000"/>
                </a:solidFill>
              </a:rPr>
              <a:t>Art. 823, para. 1, Italian Code of civil procedure</a:t>
            </a:r>
            <a:r>
              <a:rPr lang="en-US" sz="3600" dirty="0"/>
              <a:t>: “</a:t>
            </a:r>
            <a:r>
              <a:rPr lang="en-US" sz="3600" i="1" dirty="0"/>
              <a:t>The award shall be made by </a:t>
            </a:r>
            <a:r>
              <a:rPr lang="en-US" sz="3600" b="1" i="1" dirty="0">
                <a:solidFill>
                  <a:srgbClr val="C00000"/>
                </a:solidFill>
              </a:rPr>
              <a:t>majority vote with the participation of all the arbitrators</a:t>
            </a:r>
            <a:r>
              <a:rPr lang="en-US" sz="3600" i="1" dirty="0">
                <a:solidFill>
                  <a:schemeClr val="tx1"/>
                </a:solidFill>
              </a:rPr>
              <a:t>”</a:t>
            </a:r>
          </a:p>
          <a:p>
            <a:pPr lvl="1" algn="just">
              <a:buFont typeface="Wingdings" panose="05000000000000000000" pitchFamily="2" charset="2"/>
              <a:buChar char="§"/>
            </a:pPr>
            <a:r>
              <a:rPr lang="en-US" sz="3600" b="1" u="sng" dirty="0">
                <a:solidFill>
                  <a:srgbClr val="C00000"/>
                </a:solidFill>
              </a:rPr>
              <a:t>Art. 35 Spanish Arbitration Act 2003</a:t>
            </a:r>
            <a:r>
              <a:rPr lang="en-US" sz="3600" dirty="0"/>
              <a:t>: “</a:t>
            </a:r>
            <a:r>
              <a:rPr lang="en-US" sz="3600" i="1" dirty="0"/>
              <a:t>In arbitral proceedings with more than one arbitrator, all decisions will be made by </a:t>
            </a:r>
            <a:r>
              <a:rPr lang="en-US" sz="3600" b="1" i="1" dirty="0">
                <a:solidFill>
                  <a:srgbClr val="C00000"/>
                </a:solidFill>
              </a:rPr>
              <a:t>majority</a:t>
            </a:r>
            <a:r>
              <a:rPr lang="en-US" sz="3600" i="1" dirty="0"/>
              <a:t>, unless otherwise agreed by the parties. </a:t>
            </a:r>
            <a:r>
              <a:rPr lang="en-US" sz="3600" b="1" i="1" dirty="0">
                <a:solidFill>
                  <a:srgbClr val="C00000"/>
                </a:solidFill>
              </a:rPr>
              <a:t>If no majority is reached, the decision will be made by the president</a:t>
            </a:r>
            <a:r>
              <a:rPr lang="en-US" sz="3600" i="1" dirty="0"/>
              <a:t>. Unless otherwise decided by the parties or the arbitrators, </a:t>
            </a:r>
            <a:r>
              <a:rPr lang="en-US" sz="3600" b="1" i="1" dirty="0">
                <a:solidFill>
                  <a:srgbClr val="C00000"/>
                </a:solidFill>
              </a:rPr>
              <a:t>questions of administration or procedure or that expedite the proceedings may be decided by the president</a:t>
            </a:r>
            <a:r>
              <a:rPr lang="en-US" sz="3600" dirty="0"/>
              <a:t>”</a:t>
            </a:r>
          </a:p>
          <a:p>
            <a:pPr lvl="1" algn="just">
              <a:buFont typeface="Wingdings" panose="05000000000000000000" pitchFamily="2" charset="2"/>
              <a:buChar char="§"/>
            </a:pPr>
            <a:r>
              <a:rPr lang="en-US" sz="3600" b="1" u="sng" dirty="0">
                <a:solidFill>
                  <a:srgbClr val="C00000"/>
                </a:solidFill>
              </a:rPr>
              <a:t>Art. 1480, para. 1, French Code of Civil Procedure</a:t>
            </a:r>
            <a:r>
              <a:rPr lang="en-US" sz="3600" dirty="0"/>
              <a:t>: “</a:t>
            </a:r>
            <a:r>
              <a:rPr lang="en-US" sz="3600" i="1" dirty="0"/>
              <a:t>The arbitral award shall be made by </a:t>
            </a:r>
            <a:r>
              <a:rPr lang="en-US" sz="3600" b="1" i="1" dirty="0">
                <a:solidFill>
                  <a:srgbClr val="C00000"/>
                </a:solidFill>
              </a:rPr>
              <a:t>majority</a:t>
            </a:r>
            <a:r>
              <a:rPr lang="en-US" sz="3600" i="1" dirty="0"/>
              <a:t> decision. It shall be signed by all the arbitrators”</a:t>
            </a:r>
            <a:r>
              <a:rPr lang="en-US" sz="3600" dirty="0"/>
              <a:t>.</a:t>
            </a: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4</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57775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Formal Requirements </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55000" lnSpcReduction="20000"/>
          </a:bodyPr>
          <a:lstStyle/>
          <a:p>
            <a:pPr algn="just"/>
            <a:r>
              <a:rPr lang="en-US" sz="4000" dirty="0"/>
              <a:t>Awards must be rendered in </a:t>
            </a:r>
            <a:r>
              <a:rPr lang="en-US" sz="4000" b="1" dirty="0">
                <a:solidFill>
                  <a:srgbClr val="C00000"/>
                </a:solidFill>
              </a:rPr>
              <a:t>writing </a:t>
            </a:r>
            <a:r>
              <a:rPr lang="en-US" sz="4000" dirty="0">
                <a:solidFill>
                  <a:schemeClr val="tx1"/>
                </a:solidFill>
              </a:rPr>
              <a:t>and, in principle, all arbitrators are required to </a:t>
            </a:r>
            <a:r>
              <a:rPr lang="en-US" sz="4000" b="1" dirty="0">
                <a:solidFill>
                  <a:srgbClr val="C00000"/>
                </a:solidFill>
              </a:rPr>
              <a:t>sign</a:t>
            </a:r>
            <a:r>
              <a:rPr lang="en-US" sz="4000" dirty="0">
                <a:solidFill>
                  <a:schemeClr val="tx1"/>
                </a:solidFill>
              </a:rPr>
              <a:t> the award</a:t>
            </a:r>
          </a:p>
          <a:p>
            <a:pPr lvl="2" algn="just">
              <a:buFont typeface="Wingdings" panose="05000000000000000000" pitchFamily="2" charset="2"/>
              <a:buChar char="§"/>
            </a:pPr>
            <a:r>
              <a:rPr lang="en-US" sz="3300" dirty="0">
                <a:solidFill>
                  <a:schemeClr val="tx1"/>
                </a:solidFill>
              </a:rPr>
              <a:t>Where the minority arbitrator does not want to sign, most national arbitration laws provide that award may be signed by the majority and the arbitral award must expressly state that one arbitrator refused to sign it.</a:t>
            </a:r>
          </a:p>
          <a:p>
            <a:pPr lvl="3" algn="just">
              <a:buFont typeface="Wingdings" panose="05000000000000000000" pitchFamily="2" charset="2"/>
              <a:buChar char="Ø"/>
            </a:pPr>
            <a:r>
              <a:rPr lang="en-US" sz="3300" b="1" u="sng" dirty="0">
                <a:solidFill>
                  <a:srgbClr val="C00000"/>
                </a:solidFill>
              </a:rPr>
              <a:t>Art. 1480, 2 e para., French Code of Civil Procedure</a:t>
            </a:r>
            <a:r>
              <a:rPr lang="en-US" sz="3300" dirty="0"/>
              <a:t>: “</a:t>
            </a:r>
            <a:r>
              <a:rPr lang="en-US" sz="3300" i="1" dirty="0"/>
              <a:t>The arbitral award […] shall be signed by all the arbitrators. If a </a:t>
            </a:r>
            <a:r>
              <a:rPr lang="en-US" sz="3300" b="1" i="1" dirty="0">
                <a:solidFill>
                  <a:srgbClr val="C00000"/>
                </a:solidFill>
              </a:rPr>
              <a:t>minority</a:t>
            </a:r>
            <a:r>
              <a:rPr lang="en-US" sz="3300" i="1" dirty="0"/>
              <a:t> among them </a:t>
            </a:r>
            <a:r>
              <a:rPr lang="en-US" sz="3300" b="1" i="1" dirty="0">
                <a:solidFill>
                  <a:srgbClr val="C00000"/>
                </a:solidFill>
              </a:rPr>
              <a:t>refuses to sign</a:t>
            </a:r>
            <a:r>
              <a:rPr lang="en-US" sz="3300" i="1" dirty="0"/>
              <a:t>, the award shall so state and shall have the same effect as if it had been signed by all the arbitrators”</a:t>
            </a:r>
          </a:p>
          <a:p>
            <a:pPr lvl="3" algn="just">
              <a:buFont typeface="Wingdings" panose="05000000000000000000" pitchFamily="2" charset="2"/>
              <a:buChar char="Ø"/>
            </a:pPr>
            <a:r>
              <a:rPr lang="en-US" sz="3300" b="1" u="sng" dirty="0">
                <a:solidFill>
                  <a:srgbClr val="C00000"/>
                </a:solidFill>
              </a:rPr>
              <a:t>Art. 823, para. 2, n. 7), Italian Code of civil procedure</a:t>
            </a:r>
            <a:r>
              <a:rPr lang="en-US" sz="3300" dirty="0"/>
              <a:t>: </a:t>
            </a:r>
            <a:r>
              <a:rPr lang="en-US" sz="3300" i="1" dirty="0"/>
              <a:t>The signature of a majority of the arbitrators shall suffice, provided that mention is made that it was deliberated with the participation of all the arbitrators and that the other arbitrators were either unwilling or unable to sign”</a:t>
            </a:r>
          </a:p>
          <a:p>
            <a:pPr lvl="3" algn="just">
              <a:buFont typeface="Wingdings" panose="05000000000000000000" pitchFamily="2" charset="2"/>
              <a:buChar char="Ø"/>
            </a:pPr>
            <a:r>
              <a:rPr lang="en-US" sz="3300" b="1" u="sng" dirty="0">
                <a:solidFill>
                  <a:srgbClr val="C00000"/>
                </a:solidFill>
              </a:rPr>
              <a:t>Art. 52(3) UK Arbitration Act</a:t>
            </a:r>
            <a:r>
              <a:rPr lang="en-US" sz="3300" i="1" dirty="0"/>
              <a:t>: “The award shall be in writing signed by all the arbitrators or all those assenting to the award”</a:t>
            </a:r>
          </a:p>
          <a:p>
            <a:pPr lvl="3" algn="just"/>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5</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66301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Formal Requirements </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25000" lnSpcReduction="20000"/>
          </a:bodyPr>
          <a:lstStyle/>
          <a:p>
            <a:pPr algn="just"/>
            <a:r>
              <a:rPr lang="en-US" sz="8000" dirty="0"/>
              <a:t>Usually, national arbitration laws and arbitration rules provide that arbitral awards shall contain </a:t>
            </a:r>
          </a:p>
          <a:p>
            <a:pPr lvl="1" algn="just">
              <a:buFont typeface="Wingdings" panose="05000000000000000000" pitchFamily="2" charset="2"/>
              <a:buChar char="§"/>
            </a:pPr>
            <a:r>
              <a:rPr lang="en-US" sz="7200" dirty="0"/>
              <a:t>The </a:t>
            </a:r>
            <a:r>
              <a:rPr lang="en-US" sz="7200" b="1" u="sng" dirty="0">
                <a:solidFill>
                  <a:srgbClr val="C00000"/>
                </a:solidFill>
              </a:rPr>
              <a:t>date</a:t>
            </a:r>
            <a:r>
              <a:rPr lang="en-US" sz="7200" dirty="0"/>
              <a:t> in which it has been rendered by the signing of the arbitrators</a:t>
            </a:r>
          </a:p>
          <a:p>
            <a:pPr lvl="2" algn="just">
              <a:buFont typeface="Wingdings" panose="05000000000000000000" pitchFamily="2" charset="2"/>
              <a:buChar char="ü"/>
            </a:pPr>
            <a:r>
              <a:rPr lang="en-US" sz="7200" dirty="0"/>
              <a:t>The date of the award is when it begins to have effects</a:t>
            </a:r>
          </a:p>
          <a:p>
            <a:pPr lvl="1" algn="just">
              <a:buFont typeface="Wingdings" panose="05000000000000000000" pitchFamily="2" charset="2"/>
              <a:buChar char="§"/>
            </a:pPr>
            <a:r>
              <a:rPr lang="en-US" sz="7200" dirty="0"/>
              <a:t>The </a:t>
            </a:r>
            <a:r>
              <a:rPr lang="en-US" sz="7200" b="1" u="sng" dirty="0">
                <a:solidFill>
                  <a:srgbClr val="C00000"/>
                </a:solidFill>
              </a:rPr>
              <a:t>place</a:t>
            </a:r>
            <a:r>
              <a:rPr lang="en-US" sz="7200" dirty="0"/>
              <a:t> where it has been rendered </a:t>
            </a:r>
          </a:p>
          <a:p>
            <a:pPr lvl="2" algn="just">
              <a:buFont typeface="Wingdings" panose="05000000000000000000" pitchFamily="2" charset="2"/>
              <a:buChar char="ü"/>
            </a:pPr>
            <a:r>
              <a:rPr lang="en-US" sz="7200" dirty="0"/>
              <a:t>the place where the award has been made coincides with the </a:t>
            </a:r>
            <a:r>
              <a:rPr lang="en-US" sz="7200" b="1" dirty="0">
                <a:solidFill>
                  <a:srgbClr val="C00000"/>
                </a:solidFill>
              </a:rPr>
              <a:t>seat of the arbitration</a:t>
            </a:r>
            <a:r>
              <a:rPr lang="en-US" sz="7200" dirty="0"/>
              <a:t>, irrespective of where arbitrators deliberated it and signed it (</a:t>
            </a:r>
            <a:r>
              <a:rPr lang="en-US" sz="7200" b="1" dirty="0">
                <a:solidFill>
                  <a:srgbClr val="C00000"/>
                </a:solidFill>
              </a:rPr>
              <a:t>article 53 UK Arbitration Act</a:t>
            </a:r>
            <a:r>
              <a:rPr lang="en-US" sz="7200" dirty="0"/>
              <a:t>; </a:t>
            </a:r>
            <a:r>
              <a:rPr lang="en-US" sz="7200" b="1" dirty="0">
                <a:solidFill>
                  <a:srgbClr val="C00000"/>
                </a:solidFill>
              </a:rPr>
              <a:t>art. 816 Italian Code of Civil procedure</a:t>
            </a:r>
            <a:r>
              <a:rPr lang="en-US" sz="7200" dirty="0"/>
              <a:t>)</a:t>
            </a:r>
          </a:p>
          <a:p>
            <a:pPr lvl="1" algn="just">
              <a:buFont typeface="Wingdings" panose="05000000000000000000" pitchFamily="2" charset="2"/>
              <a:buChar char="§"/>
            </a:pPr>
            <a:r>
              <a:rPr lang="en-US" sz="7200" dirty="0">
                <a:solidFill>
                  <a:schemeClr val="tx1"/>
                </a:solidFill>
              </a:rPr>
              <a:t>The </a:t>
            </a:r>
            <a:r>
              <a:rPr lang="en-US" sz="7200" b="1" u="sng" dirty="0">
                <a:solidFill>
                  <a:srgbClr val="C00000"/>
                </a:solidFill>
              </a:rPr>
              <a:t>reasons</a:t>
            </a:r>
            <a:r>
              <a:rPr lang="en-US" sz="7200" dirty="0">
                <a:solidFill>
                  <a:schemeClr val="tx1"/>
                </a:solidFill>
              </a:rPr>
              <a:t> on which the decision is based, even in summary </a:t>
            </a:r>
          </a:p>
          <a:p>
            <a:pPr lvl="2" algn="just">
              <a:buFont typeface="Wingdings" panose="05000000000000000000" pitchFamily="2" charset="2"/>
              <a:buChar char="ü"/>
            </a:pPr>
            <a:r>
              <a:rPr lang="en-US" sz="7200" dirty="0">
                <a:solidFill>
                  <a:schemeClr val="tx1"/>
                </a:solidFill>
              </a:rPr>
              <a:t>it suffices that parties can understand on which grounds arbitrators relied for deciding issues at dispute</a:t>
            </a:r>
          </a:p>
          <a:p>
            <a:pPr lvl="2" algn="just">
              <a:buFont typeface="Wingdings" panose="05000000000000000000" pitchFamily="2" charset="2"/>
              <a:buChar char="ü"/>
            </a:pPr>
            <a:r>
              <a:rPr lang="en-US" sz="7200" dirty="0">
                <a:solidFill>
                  <a:schemeClr val="tx1"/>
                </a:solidFill>
              </a:rPr>
              <a:t>Parties may agree on having no reasons (</a:t>
            </a:r>
            <a:r>
              <a:rPr lang="en-US" sz="7200" b="1" dirty="0">
                <a:solidFill>
                  <a:srgbClr val="C00000"/>
                </a:solidFill>
              </a:rPr>
              <a:t>art. 31 Uncitral Model Law</a:t>
            </a:r>
            <a:r>
              <a:rPr lang="en-US" sz="7200" dirty="0">
                <a:solidFill>
                  <a:schemeClr val="tx1"/>
                </a:solidFill>
              </a:rPr>
              <a:t>; </a:t>
            </a:r>
            <a:r>
              <a:rPr lang="en-US" sz="7200" b="1" dirty="0">
                <a:solidFill>
                  <a:srgbClr val="C00000"/>
                </a:solidFill>
              </a:rPr>
              <a:t>art. 52, para 4, UK Arbitration Act</a:t>
            </a:r>
            <a:r>
              <a:rPr lang="en-US" sz="7200" dirty="0">
                <a:solidFill>
                  <a:schemeClr val="tx1"/>
                </a:solidFill>
              </a:rPr>
              <a:t>)</a:t>
            </a:r>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6</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4243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Set-aside proceedings</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61314" y="2555703"/>
            <a:ext cx="10891319" cy="3765980"/>
          </a:xfrm>
        </p:spPr>
        <p:txBody>
          <a:bodyPr>
            <a:normAutofit fontScale="40000" lnSpcReduction="20000"/>
          </a:bodyPr>
          <a:lstStyle/>
          <a:p>
            <a:pPr algn="just"/>
            <a:r>
              <a:rPr lang="en-US" sz="8000" dirty="0"/>
              <a:t>Arbitral awards are subject to </a:t>
            </a:r>
            <a:r>
              <a:rPr lang="en-US" sz="7200" b="1" u="sng" dirty="0">
                <a:solidFill>
                  <a:srgbClr val="C00000"/>
                </a:solidFill>
              </a:rPr>
              <a:t>appeal</a:t>
            </a:r>
            <a:r>
              <a:rPr lang="en-US" sz="8000" dirty="0"/>
              <a:t> for </a:t>
            </a:r>
            <a:r>
              <a:rPr lang="en-US" sz="7200" b="1" u="sng" dirty="0">
                <a:solidFill>
                  <a:srgbClr val="C00000"/>
                </a:solidFill>
              </a:rPr>
              <a:t>limited reasons</a:t>
            </a:r>
          </a:p>
          <a:p>
            <a:pPr lvl="1" algn="just"/>
            <a:r>
              <a:rPr lang="en-US" sz="7600" dirty="0"/>
              <a:t>Appeal against arbitral awards (set-aside proceedings) must be brought before national state courts</a:t>
            </a:r>
          </a:p>
          <a:p>
            <a:pPr lvl="2" algn="just">
              <a:buFont typeface="Wingdings" panose="05000000000000000000" pitchFamily="2" charset="2"/>
              <a:buChar char="§"/>
            </a:pPr>
            <a:r>
              <a:rPr lang="en-US" sz="7000" dirty="0"/>
              <a:t>As matter of principle, recourse against arbitral award is allowed only in the event of serious procedural irregularities</a:t>
            </a:r>
          </a:p>
          <a:p>
            <a:pPr lvl="2" algn="just">
              <a:buFont typeface="Wingdings" panose="05000000000000000000" pitchFamily="2" charset="2"/>
              <a:buChar char="§"/>
            </a:pPr>
            <a:r>
              <a:rPr lang="en-US" sz="7000" dirty="0"/>
              <a:t>Errors of law by arbitrators are not in principle a ground for challenging arbitral award</a:t>
            </a:r>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7</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57858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(Domestic) effects on the merits of the dispute</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70940" y="2482419"/>
            <a:ext cx="10891319" cy="3851003"/>
          </a:xfrm>
        </p:spPr>
        <p:txBody>
          <a:bodyPr>
            <a:normAutofit fontScale="25000" lnSpcReduction="20000"/>
          </a:bodyPr>
          <a:lstStyle/>
          <a:p>
            <a:pPr algn="just"/>
            <a:r>
              <a:rPr lang="en-US" sz="8000" dirty="0"/>
              <a:t>An award which finally resolves the merits of the dispute </a:t>
            </a:r>
          </a:p>
          <a:p>
            <a:pPr lvl="1" algn="just">
              <a:buFont typeface="Wingdings" panose="05000000000000000000" pitchFamily="2" charset="2"/>
              <a:buChar char="§"/>
            </a:pPr>
            <a:r>
              <a:rPr lang="en-US" sz="7200" dirty="0"/>
              <a:t>produces </a:t>
            </a:r>
            <a:r>
              <a:rPr lang="en-US" sz="7200" b="1" i="1" dirty="0">
                <a:solidFill>
                  <a:srgbClr val="C00000"/>
                </a:solidFill>
              </a:rPr>
              <a:t>res judicata </a:t>
            </a:r>
            <a:r>
              <a:rPr lang="en-US" sz="7200" b="1" dirty="0">
                <a:solidFill>
                  <a:srgbClr val="C00000"/>
                </a:solidFill>
              </a:rPr>
              <a:t>effect</a:t>
            </a:r>
            <a:r>
              <a:rPr lang="en-US" sz="7200" dirty="0">
                <a:solidFill>
                  <a:schemeClr val="tx1"/>
                </a:solidFill>
              </a:rPr>
              <a:t>,</a:t>
            </a:r>
            <a:r>
              <a:rPr lang="en-US" sz="7200" b="1" dirty="0">
                <a:solidFill>
                  <a:srgbClr val="C00000"/>
                </a:solidFill>
              </a:rPr>
              <a:t> </a:t>
            </a:r>
            <a:r>
              <a:rPr lang="en-US" sz="7200" dirty="0"/>
              <a:t>preventing litigants from starting fresh proceedings over the same matter resolved by arbitrators</a:t>
            </a:r>
          </a:p>
          <a:p>
            <a:pPr lvl="1" algn="just">
              <a:buFont typeface="Wingdings" panose="05000000000000000000" pitchFamily="2" charset="2"/>
              <a:buChar char="§"/>
            </a:pPr>
            <a:r>
              <a:rPr lang="en-US" sz="7200" dirty="0"/>
              <a:t>Is coercively </a:t>
            </a:r>
            <a:r>
              <a:rPr lang="en-US" sz="7200" b="1" dirty="0">
                <a:solidFill>
                  <a:srgbClr val="C00000"/>
                </a:solidFill>
              </a:rPr>
              <a:t>enforceable</a:t>
            </a:r>
            <a:r>
              <a:rPr lang="en-US" sz="7200" dirty="0"/>
              <a:t> against the losing party if it does not voluntarily comply with the order to pay a certain amount of money or to perform an act granted with the award</a:t>
            </a:r>
          </a:p>
          <a:p>
            <a:pPr algn="just"/>
            <a:r>
              <a:rPr lang="en-US" sz="8800" dirty="0"/>
              <a:t>In principle, both effects take place in the state where the award has been rendered, in accordance with the rules set out in the national legislation of that state</a:t>
            </a:r>
          </a:p>
          <a:p>
            <a:pPr lvl="1" algn="just">
              <a:buFont typeface="Wingdings" panose="05000000000000000000" pitchFamily="2" charset="2"/>
              <a:buChar char="§"/>
            </a:pPr>
            <a:r>
              <a:rPr lang="en-US" sz="7200" dirty="0"/>
              <a:t>For example, in Italy an arbitral award has </a:t>
            </a:r>
            <a:r>
              <a:rPr lang="en-US" sz="7200" i="1" dirty="0"/>
              <a:t>res judicata </a:t>
            </a:r>
            <a:r>
              <a:rPr lang="en-US" sz="7200" dirty="0"/>
              <a:t>effects since the last signature of the arbitrators, while it becomes enforceable when it has been so declared by the national court after a formal control</a:t>
            </a:r>
          </a:p>
          <a:p>
            <a:pPr lvl="2" algn="just">
              <a:buBlip>
                <a:blip r:embed="rId5">
                  <a:extLst>
                    <a:ext uri="{96DAC541-7B7A-43D3-8B79-37D633B846F1}">
                      <asvg:svgBlip xmlns:asvg="http://schemas.microsoft.com/office/drawing/2016/SVG/main" r:embed="rId6"/>
                    </a:ext>
                  </a:extLst>
                </a:blip>
              </a:buBlip>
            </a:pPr>
            <a:r>
              <a:rPr lang="en-US" sz="7200" dirty="0"/>
              <a:t>Therefore, if the losing party starts new proceedings in the state of the seat over the same matter the other party may raise a res judicata objection</a:t>
            </a:r>
          </a:p>
          <a:p>
            <a:pPr lvl="2" algn="just">
              <a:buBlip>
                <a:blip r:embed="rId5">
                  <a:extLst>
                    <a:ext uri="{96DAC541-7B7A-43D3-8B79-37D633B846F1}">
                      <asvg:svgBlip xmlns:asvg="http://schemas.microsoft.com/office/drawing/2016/SVG/main" r:embed="rId6"/>
                    </a:ext>
                  </a:extLst>
                </a:blip>
              </a:buBlip>
            </a:pPr>
            <a:r>
              <a:rPr lang="en-US" sz="7200" dirty="0"/>
              <a:t>If the losing party has assets in the state of the seat, the other may start enforcement procedures in that state</a:t>
            </a:r>
          </a:p>
          <a:p>
            <a:pPr lvl="2" algn="just">
              <a:buFont typeface="Wingdings" panose="05000000000000000000" pitchFamily="2" charset="2"/>
              <a:buChar char="§"/>
            </a:pPr>
            <a:endParaRPr lang="en-US" sz="7800" dirty="0"/>
          </a:p>
          <a:p>
            <a:pPr lvl="1" algn="just">
              <a:buFont typeface="Wingdings" panose="05000000000000000000" pitchFamily="2" charset="2"/>
              <a:buChar char="§"/>
            </a:pPr>
            <a:endParaRPr lang="en-US" sz="8000" dirty="0"/>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8</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7"/>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8"/>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412485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045338" y="1151464"/>
            <a:ext cx="9601196" cy="1072190"/>
          </a:xfrm>
        </p:spPr>
        <p:txBody>
          <a:bodyPr>
            <a:normAutofit/>
          </a:bodyPr>
          <a:lstStyle/>
          <a:p>
            <a:pPr algn="ctr"/>
            <a:r>
              <a:rPr lang="en-US" sz="2500" b="1" dirty="0">
                <a:solidFill>
                  <a:schemeClr val="accent4"/>
                </a:solidFill>
              </a:rPr>
              <a:t>ARBITRAL AWARDS</a:t>
            </a:r>
            <a:br>
              <a:rPr lang="en-US" sz="2500" b="1" dirty="0">
                <a:solidFill>
                  <a:schemeClr val="accent4"/>
                </a:solidFill>
              </a:rPr>
            </a:br>
            <a:r>
              <a:rPr lang="en-US" sz="2500" b="1" dirty="0">
                <a:solidFill>
                  <a:schemeClr val="accent4"/>
                </a:solidFill>
              </a:rPr>
              <a:t>Recognition and enforcement abroad</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70940" y="2779092"/>
            <a:ext cx="10891319" cy="3851003"/>
          </a:xfrm>
        </p:spPr>
        <p:txBody>
          <a:bodyPr>
            <a:normAutofit fontScale="25000" lnSpcReduction="20000"/>
          </a:bodyPr>
          <a:lstStyle/>
          <a:p>
            <a:pPr algn="just"/>
            <a:r>
              <a:rPr lang="en-US" sz="9200" dirty="0"/>
              <a:t>What happens if a litigant starts fresh proceedings over the same matter resolved in arbitration </a:t>
            </a:r>
            <a:r>
              <a:rPr lang="en-US" sz="9200" b="1" dirty="0">
                <a:solidFill>
                  <a:srgbClr val="C00000"/>
                </a:solidFill>
              </a:rPr>
              <a:t>before the court of a state other than the one where the award has been rendered</a:t>
            </a:r>
            <a:r>
              <a:rPr lang="en-US" sz="9200" dirty="0"/>
              <a:t> ?</a:t>
            </a:r>
          </a:p>
          <a:p>
            <a:pPr lvl="1" algn="just"/>
            <a:r>
              <a:rPr lang="en-US" sz="8400" dirty="0"/>
              <a:t>The other party needs to rely on the </a:t>
            </a:r>
            <a:r>
              <a:rPr lang="en-US" sz="8400" b="1" i="1" dirty="0">
                <a:solidFill>
                  <a:srgbClr val="C00000"/>
                </a:solidFill>
              </a:rPr>
              <a:t>res judicata </a:t>
            </a:r>
            <a:r>
              <a:rPr lang="en-US" sz="8400" b="1" dirty="0">
                <a:solidFill>
                  <a:srgbClr val="C00000"/>
                </a:solidFill>
              </a:rPr>
              <a:t>effects </a:t>
            </a:r>
            <a:r>
              <a:rPr lang="en-US" sz="8400" dirty="0"/>
              <a:t>of the award rendered abroad for preventing the losing party in arbitration to relitigate the same issues, therefore that party needs to have the </a:t>
            </a:r>
            <a:r>
              <a:rPr lang="en-US" sz="8400" b="1" dirty="0">
                <a:solidFill>
                  <a:srgbClr val="C00000"/>
                </a:solidFill>
              </a:rPr>
              <a:t>award </a:t>
            </a:r>
            <a:r>
              <a:rPr lang="en-US" sz="8400" b="1" u="sng" dirty="0">
                <a:solidFill>
                  <a:srgbClr val="C00000"/>
                </a:solidFill>
              </a:rPr>
              <a:t>recognized</a:t>
            </a:r>
            <a:r>
              <a:rPr lang="en-US" sz="8400" b="1" dirty="0">
                <a:solidFill>
                  <a:srgbClr val="C00000"/>
                </a:solidFill>
              </a:rPr>
              <a:t> in that other state</a:t>
            </a:r>
          </a:p>
          <a:p>
            <a:pPr algn="just"/>
            <a:r>
              <a:rPr lang="en-US" sz="9200" dirty="0"/>
              <a:t>What if the losing party does not voluntarily comply with the order contained in the award and its assets are located in a state other than the one where the award was made ?</a:t>
            </a:r>
          </a:p>
          <a:p>
            <a:pPr lvl="1" algn="just"/>
            <a:r>
              <a:rPr lang="en-US" sz="8400" dirty="0"/>
              <a:t>The winning party needs to have the </a:t>
            </a:r>
            <a:r>
              <a:rPr lang="en-US" sz="8400" b="1" dirty="0">
                <a:solidFill>
                  <a:srgbClr val="C00000"/>
                </a:solidFill>
              </a:rPr>
              <a:t>award declared </a:t>
            </a:r>
            <a:r>
              <a:rPr lang="en-US" sz="8400" b="1" u="sng" dirty="0">
                <a:solidFill>
                  <a:srgbClr val="C00000"/>
                </a:solidFill>
              </a:rPr>
              <a:t>enforceable</a:t>
            </a:r>
            <a:r>
              <a:rPr lang="en-US" sz="8400" b="1" dirty="0">
                <a:solidFill>
                  <a:srgbClr val="C00000"/>
                </a:solidFill>
              </a:rPr>
              <a:t> </a:t>
            </a:r>
            <a:r>
              <a:rPr lang="en-US" sz="8400" dirty="0"/>
              <a:t>in that other state</a:t>
            </a:r>
          </a:p>
          <a:p>
            <a:pPr lvl="2" algn="just">
              <a:buFont typeface="Wingdings" panose="05000000000000000000" pitchFamily="2" charset="2"/>
              <a:buChar char="§"/>
            </a:pPr>
            <a:endParaRPr lang="en-US" sz="7800" dirty="0"/>
          </a:p>
          <a:p>
            <a:pPr lvl="1" algn="just">
              <a:buFont typeface="Wingdings" panose="05000000000000000000" pitchFamily="2" charset="2"/>
              <a:buChar char="§"/>
            </a:pPr>
            <a:endParaRPr lang="en-US" sz="8000" dirty="0"/>
          </a:p>
          <a:p>
            <a:pPr marL="1371600" lvl="3" indent="0" algn="just">
              <a:buNone/>
            </a:pPr>
            <a:endParaRPr lang="en-US" sz="3400" dirty="0">
              <a:solidFill>
                <a:schemeClr val="tx1"/>
              </a:solidFill>
            </a:endParaRPr>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9</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0509351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2409</Words>
  <Application>Microsoft Office PowerPoint</Application>
  <PresentationFormat>Widescreen</PresentationFormat>
  <Paragraphs>256</Paragraphs>
  <Slides>16</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Garamond</vt:lpstr>
      <vt:lpstr>Wingdings</vt:lpstr>
      <vt:lpstr>Organico</vt:lpstr>
      <vt:lpstr>Transnational civil litigation and International commercial arbitration Arbitral Awards Prof. Marco Farina</vt:lpstr>
      <vt:lpstr>ARBITRAL AWARDS General Features</vt:lpstr>
      <vt:lpstr>ARBITRAL AWARDS Time Limits</vt:lpstr>
      <vt:lpstr>ARBITRAL AWARDS Deliberation </vt:lpstr>
      <vt:lpstr>ARBITRAL AWARDS Formal Requirements </vt:lpstr>
      <vt:lpstr>ARBITRAL AWARDS Formal Requirements </vt:lpstr>
      <vt:lpstr>ARBITRAL AWARDS Set-aside proceedings</vt:lpstr>
      <vt:lpstr>ARBITRAL AWARDS (Domestic) effects on the merits of the dispute</vt:lpstr>
      <vt:lpstr>ARBITRAL AWARDS Recognition and enforcement abroad</vt:lpstr>
      <vt:lpstr>ARBITRAL AWARDS Recognition and enforcement abroad The New York Convention 1958</vt:lpstr>
      <vt:lpstr>ARBITRAL AWARDS Recognition and enforcement abroad The New York Convention 1958</vt:lpstr>
      <vt:lpstr>ARBITRAL AWARDS Recognition and enforcement abroad The New York Convention 1958</vt:lpstr>
      <vt:lpstr>ARBITRAL AWARDS Recognition and enforcement abroad The New York Convention 1958</vt:lpstr>
      <vt:lpstr>ARBITRAL AWARDS Recognition and enforcement abroad The New York Convention 1958</vt:lpstr>
      <vt:lpstr>ARBITRAL AWARDS Recognition and enforcement abroad The New York Convention 1958</vt:lpstr>
      <vt:lpstr>ARBITRAL AWARDS Recognition and enforcement abroad The New York Convention 1958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Consiglio di Corso di Laurea</dc:title>
  <dc:creator>CHIOMENTI</dc:creator>
  <cp:lastModifiedBy>AUTHOR</cp:lastModifiedBy>
  <cp:revision>209</cp:revision>
  <dcterms:created xsi:type="dcterms:W3CDTF">2020-05-07T05:19:42Z</dcterms:created>
  <dcterms:modified xsi:type="dcterms:W3CDTF">2023-11-15T09:50:29Z</dcterms:modified>
</cp:coreProperties>
</file>