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notesMasterIdLst>
    <p:notesMasterId r:id="rId16"/>
  </p:notesMasterIdLst>
  <p:sldIdLst>
    <p:sldId id="256" r:id="rId2"/>
    <p:sldId id="458" r:id="rId3"/>
    <p:sldId id="482" r:id="rId4"/>
    <p:sldId id="471" r:id="rId5"/>
    <p:sldId id="472" r:id="rId6"/>
    <p:sldId id="483" r:id="rId7"/>
    <p:sldId id="484" r:id="rId8"/>
    <p:sldId id="473" r:id="rId9"/>
    <p:sldId id="475" r:id="rId10"/>
    <p:sldId id="488" r:id="rId11"/>
    <p:sldId id="474" r:id="rId12"/>
    <p:sldId id="485" r:id="rId13"/>
    <p:sldId id="486" r:id="rId14"/>
    <p:sldId id="48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8" autoAdjust="0"/>
    <p:restoredTop sz="95728" autoAdjust="0"/>
  </p:normalViewPr>
  <p:slideViewPr>
    <p:cSldViewPr snapToGrid="0">
      <p:cViewPr>
        <p:scale>
          <a:sx n="80" d="100"/>
          <a:sy n="80" d="100"/>
        </p:scale>
        <p:origin x="-74" y="4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19271A-964D-4E35-9AFF-6CFCA7DA7BAA}" type="datetimeFigureOut">
              <a:rPr lang="it-IT" smtClean="0"/>
              <a:t>08/11/2023</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36E62-8107-4512-9EF9-19AFA7ECAB33}" type="slidenum">
              <a:rPr lang="it-IT" smtClean="0"/>
              <a:t>‹N›</a:t>
            </a:fld>
            <a:endParaRPr lang="it-IT" dirty="0"/>
          </a:p>
        </p:txBody>
      </p:sp>
    </p:spTree>
    <p:extLst>
      <p:ext uri="{BB962C8B-B14F-4D97-AF65-F5344CB8AC3E}">
        <p14:creationId xmlns:p14="http://schemas.microsoft.com/office/powerpoint/2010/main" val="336002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2</a:t>
            </a:fld>
            <a:endParaRPr lang="it-IT"/>
          </a:p>
        </p:txBody>
      </p:sp>
    </p:spTree>
    <p:extLst>
      <p:ext uri="{BB962C8B-B14F-4D97-AF65-F5344CB8AC3E}">
        <p14:creationId xmlns:p14="http://schemas.microsoft.com/office/powerpoint/2010/main" val="2024746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11</a:t>
            </a:fld>
            <a:endParaRPr lang="it-IT"/>
          </a:p>
        </p:txBody>
      </p:sp>
    </p:spTree>
    <p:extLst>
      <p:ext uri="{BB962C8B-B14F-4D97-AF65-F5344CB8AC3E}">
        <p14:creationId xmlns:p14="http://schemas.microsoft.com/office/powerpoint/2010/main" val="839453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12</a:t>
            </a:fld>
            <a:endParaRPr lang="it-IT"/>
          </a:p>
        </p:txBody>
      </p:sp>
    </p:spTree>
    <p:extLst>
      <p:ext uri="{BB962C8B-B14F-4D97-AF65-F5344CB8AC3E}">
        <p14:creationId xmlns:p14="http://schemas.microsoft.com/office/powerpoint/2010/main" val="3219052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13</a:t>
            </a:fld>
            <a:endParaRPr lang="it-IT"/>
          </a:p>
        </p:txBody>
      </p:sp>
    </p:spTree>
    <p:extLst>
      <p:ext uri="{BB962C8B-B14F-4D97-AF65-F5344CB8AC3E}">
        <p14:creationId xmlns:p14="http://schemas.microsoft.com/office/powerpoint/2010/main" val="4034881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14</a:t>
            </a:fld>
            <a:endParaRPr lang="it-IT"/>
          </a:p>
        </p:txBody>
      </p:sp>
    </p:spTree>
    <p:extLst>
      <p:ext uri="{BB962C8B-B14F-4D97-AF65-F5344CB8AC3E}">
        <p14:creationId xmlns:p14="http://schemas.microsoft.com/office/powerpoint/2010/main" val="1440266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3</a:t>
            </a:fld>
            <a:endParaRPr lang="it-IT"/>
          </a:p>
        </p:txBody>
      </p:sp>
    </p:spTree>
    <p:extLst>
      <p:ext uri="{BB962C8B-B14F-4D97-AF65-F5344CB8AC3E}">
        <p14:creationId xmlns:p14="http://schemas.microsoft.com/office/powerpoint/2010/main" val="3570590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4</a:t>
            </a:fld>
            <a:endParaRPr lang="it-IT"/>
          </a:p>
        </p:txBody>
      </p:sp>
    </p:spTree>
    <p:extLst>
      <p:ext uri="{BB962C8B-B14F-4D97-AF65-F5344CB8AC3E}">
        <p14:creationId xmlns:p14="http://schemas.microsoft.com/office/powerpoint/2010/main" val="143587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5</a:t>
            </a:fld>
            <a:endParaRPr lang="it-IT"/>
          </a:p>
        </p:txBody>
      </p:sp>
    </p:spTree>
    <p:extLst>
      <p:ext uri="{BB962C8B-B14F-4D97-AF65-F5344CB8AC3E}">
        <p14:creationId xmlns:p14="http://schemas.microsoft.com/office/powerpoint/2010/main" val="477313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6</a:t>
            </a:fld>
            <a:endParaRPr lang="it-IT"/>
          </a:p>
        </p:txBody>
      </p:sp>
    </p:spTree>
    <p:extLst>
      <p:ext uri="{BB962C8B-B14F-4D97-AF65-F5344CB8AC3E}">
        <p14:creationId xmlns:p14="http://schemas.microsoft.com/office/powerpoint/2010/main" val="2215948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7</a:t>
            </a:fld>
            <a:endParaRPr lang="it-IT"/>
          </a:p>
        </p:txBody>
      </p:sp>
    </p:spTree>
    <p:extLst>
      <p:ext uri="{BB962C8B-B14F-4D97-AF65-F5344CB8AC3E}">
        <p14:creationId xmlns:p14="http://schemas.microsoft.com/office/powerpoint/2010/main" val="4051695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8</a:t>
            </a:fld>
            <a:endParaRPr lang="it-IT"/>
          </a:p>
        </p:txBody>
      </p:sp>
    </p:spTree>
    <p:extLst>
      <p:ext uri="{BB962C8B-B14F-4D97-AF65-F5344CB8AC3E}">
        <p14:creationId xmlns:p14="http://schemas.microsoft.com/office/powerpoint/2010/main" val="574598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9</a:t>
            </a:fld>
            <a:endParaRPr lang="it-IT"/>
          </a:p>
        </p:txBody>
      </p:sp>
    </p:spTree>
    <p:extLst>
      <p:ext uri="{BB962C8B-B14F-4D97-AF65-F5344CB8AC3E}">
        <p14:creationId xmlns:p14="http://schemas.microsoft.com/office/powerpoint/2010/main" val="3337315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10</a:t>
            </a:fld>
            <a:endParaRPr lang="it-IT"/>
          </a:p>
        </p:txBody>
      </p:sp>
    </p:spTree>
    <p:extLst>
      <p:ext uri="{BB962C8B-B14F-4D97-AF65-F5344CB8AC3E}">
        <p14:creationId xmlns:p14="http://schemas.microsoft.com/office/powerpoint/2010/main" val="1008545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7C2ED20-51F1-48ED-8E67-F5CB745D53B1}" type="datetime1">
              <a:rPr lang="it-IT" smtClean="0"/>
              <a:t>08/11/2023</a:t>
            </a:fld>
            <a:endParaRPr lang="it-IT" dirty="0"/>
          </a:p>
        </p:txBody>
      </p:sp>
      <p:sp>
        <p:nvSpPr>
          <p:cNvPr id="5" name="Footer Placeholder 4"/>
          <p:cNvSpPr>
            <a:spLocks noGrp="1"/>
          </p:cNvSpPr>
          <p:nvPr>
            <p:ph type="ftr" sz="quarter" idx="11"/>
          </p:nvPr>
        </p:nvSpPr>
        <p:spPr>
          <a:xfrm>
            <a:off x="2692397" y="5037663"/>
            <a:ext cx="5214635" cy="279400"/>
          </a:xfrm>
        </p:spPr>
        <p:txBody>
          <a:bodyPr/>
          <a:lstStyle/>
          <a:p>
            <a:endParaRPr lang="it-IT" dirty="0"/>
          </a:p>
        </p:txBody>
      </p:sp>
      <p:sp>
        <p:nvSpPr>
          <p:cNvPr id="6" name="Slide Number Placeholder 5"/>
          <p:cNvSpPr>
            <a:spLocks noGrp="1"/>
          </p:cNvSpPr>
          <p:nvPr>
            <p:ph type="sldNum" sz="quarter" idx="12"/>
          </p:nvPr>
        </p:nvSpPr>
        <p:spPr>
          <a:xfrm>
            <a:off x="8956900" y="5037663"/>
            <a:ext cx="551167" cy="279400"/>
          </a:xfrm>
        </p:spPr>
        <p:txBody>
          <a:bodyPr/>
          <a:lstStyle/>
          <a:p>
            <a:fld id="{179643D5-DC5A-4F6D-B03B-A80BA77EAF1B}" type="slidenum">
              <a:rPr lang="it-IT" smtClean="0"/>
              <a:t>‹N›</a:t>
            </a:fld>
            <a:endParaRPr lang="it-IT"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Immagine 7">
            <a:extLst>
              <a:ext uri="{FF2B5EF4-FFF2-40B4-BE49-F238E27FC236}">
                <a16:creationId xmlns:a16="http://schemas.microsoft.com/office/drawing/2014/main" id="{AE44FF69-9017-FBEB-B55F-6651E5AFFD22}"/>
              </a:ext>
            </a:extLst>
          </p:cNvPr>
          <p:cNvPicPr>
            <a:picLocks noChangeAspect="1"/>
          </p:cNvPicPr>
          <p:nvPr userDrawn="1"/>
        </p:nvPicPr>
        <p:blipFill>
          <a:blip r:embed="rId4"/>
          <a:stretch>
            <a:fillRect/>
          </a:stretch>
        </p:blipFill>
        <p:spPr>
          <a:xfrm>
            <a:off x="161833" y="121743"/>
            <a:ext cx="1268078" cy="573074"/>
          </a:xfrm>
          <a:prstGeom prst="rect">
            <a:avLst/>
          </a:prstGeom>
        </p:spPr>
      </p:pic>
    </p:spTree>
    <p:extLst>
      <p:ext uri="{BB962C8B-B14F-4D97-AF65-F5344CB8AC3E}">
        <p14:creationId xmlns:p14="http://schemas.microsoft.com/office/powerpoint/2010/main" val="2107749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A164173-10BE-440A-907C-8F575C3F807D}" type="datetime1">
              <a:rPr lang="it-IT" smtClean="0"/>
              <a:t>08/11/2023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179643D5-DC5A-4F6D-B03B-A80BA77EAF1B}" type="slidenum">
              <a:rPr lang="it-IT" smtClean="0"/>
              <a:t>‹N›</a:t>
            </a:fld>
            <a:endParaRPr lang="it-IT" dirty="0"/>
          </a:p>
        </p:txBody>
      </p:sp>
    </p:spTree>
    <p:extLst>
      <p:ext uri="{BB962C8B-B14F-4D97-AF65-F5344CB8AC3E}">
        <p14:creationId xmlns:p14="http://schemas.microsoft.com/office/powerpoint/2010/main" val="158411727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A164173-10BE-440A-907C-8F575C3F807D}" type="datetime1">
              <a:rPr lang="it-IT" smtClean="0"/>
              <a:t>08/11/2023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371262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A164173-10BE-440A-907C-8F575C3F807D}" type="datetime1">
              <a:rPr lang="it-IT" smtClean="0"/>
              <a:t>08/11/2023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221798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A164173-10BE-440A-907C-8F575C3F807D}" type="datetime1">
              <a:rPr lang="it-IT" smtClean="0"/>
              <a:t>08/11/2023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spTree>
    <p:extLst>
      <p:ext uri="{BB962C8B-B14F-4D97-AF65-F5344CB8AC3E}">
        <p14:creationId xmlns:p14="http://schemas.microsoft.com/office/powerpoint/2010/main" val="343184427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A164173-10BE-440A-907C-8F575C3F807D}" type="datetime1">
              <a:rPr lang="it-IT" smtClean="0"/>
              <a:t>08/11/2023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957958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A164173-10BE-440A-907C-8F575C3F807D}" type="datetime1">
              <a:rPr lang="it-IT" smtClean="0"/>
              <a:t>08/11/2023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546654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62DE517-5B01-4D5E-BFDB-A4F1AE32424A}" type="datetime1">
              <a:rPr lang="it-IT" smtClean="0"/>
              <a:t>08/11/2023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4636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0856562-1B7F-4661-8114-79E5C2A2E2E7}" type="datetime1">
              <a:rPr lang="it-IT" smtClean="0"/>
              <a:t>08/11/2023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155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7C2ED20-51F1-48ED-8E67-F5CB745D53B1}" type="datetime1">
              <a:rPr lang="it-IT" smtClean="0"/>
              <a:t>08/11/2023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pic>
        <p:nvPicPr>
          <p:cNvPr id="22" name="Immagine 21">
            <a:extLst>
              <a:ext uri="{FF2B5EF4-FFF2-40B4-BE49-F238E27FC236}">
                <a16:creationId xmlns:a16="http://schemas.microsoft.com/office/drawing/2014/main" id="{156BA7F4-0805-4640-8F88-995BF7DF836F}"/>
              </a:ext>
            </a:extLst>
          </p:cNvPr>
          <p:cNvPicPr>
            <a:picLocks noChangeAspect="1"/>
          </p:cNvPicPr>
          <p:nvPr userDrawn="1"/>
        </p:nvPicPr>
        <p:blipFill>
          <a:blip r:embed="rId2"/>
          <a:stretch>
            <a:fillRect/>
          </a:stretch>
        </p:blipFill>
        <p:spPr>
          <a:xfrm>
            <a:off x="161833" y="121743"/>
            <a:ext cx="1268078" cy="573074"/>
          </a:xfrm>
          <a:prstGeom prst="rect">
            <a:avLst/>
          </a:prstGeom>
        </p:spPr>
      </p:pic>
    </p:spTree>
    <p:extLst>
      <p:ext uri="{BB962C8B-B14F-4D97-AF65-F5344CB8AC3E}">
        <p14:creationId xmlns:p14="http://schemas.microsoft.com/office/powerpoint/2010/main" val="82483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72BB256-7C13-48F6-A54B-FFCDA34ECB82}" type="datetime1">
              <a:rPr lang="it-IT" smtClean="0"/>
              <a:t>08/11/2023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spTree>
    <p:extLst>
      <p:ext uri="{BB962C8B-B14F-4D97-AF65-F5344CB8AC3E}">
        <p14:creationId xmlns:p14="http://schemas.microsoft.com/office/powerpoint/2010/main" val="176547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93BD179-B569-4E0B-B98C-C6E729EADC84}" type="datetime1">
              <a:rPr lang="it-IT" smtClean="0"/>
              <a:t>08/11/2023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8004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E9FB61B-C60B-4A49-82DE-DF3D14022F19}" type="datetime1">
              <a:rPr lang="it-IT" smtClean="0"/>
              <a:t>08/11/2023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179643D5-DC5A-4F6D-B03B-A80BA77EAF1B}" type="slidenum">
              <a:rPr lang="it-IT" smtClean="0"/>
              <a:t>‹N›</a:t>
            </a:fld>
            <a:endParaRPr lang="it-IT" dirty="0"/>
          </a:p>
        </p:txBody>
      </p:sp>
    </p:spTree>
    <p:extLst>
      <p:ext uri="{BB962C8B-B14F-4D97-AF65-F5344CB8AC3E}">
        <p14:creationId xmlns:p14="http://schemas.microsoft.com/office/powerpoint/2010/main" val="122410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C0F691E-8382-453A-AF16-CE0520A258DF}" type="datetime1">
              <a:rPr lang="it-IT" smtClean="0"/>
              <a:t>08/11/2023</a:t>
            </a:fld>
            <a:endParaRPr lang="it-IT" dirty="0"/>
          </a:p>
        </p:txBody>
      </p:sp>
      <p:sp>
        <p:nvSpPr>
          <p:cNvPr id="8" name="Footer Placeholder 7"/>
          <p:cNvSpPr>
            <a:spLocks noGrp="1"/>
          </p:cNvSpPr>
          <p:nvPr>
            <p:ph type="ftr" sz="quarter" idx="11"/>
          </p:nvPr>
        </p:nvSpPr>
        <p:spPr/>
        <p:txBody>
          <a:bodyPr/>
          <a:lstStyle/>
          <a:p>
            <a:endParaRPr lang="it-IT" dirty="0"/>
          </a:p>
        </p:txBody>
      </p:sp>
      <p:sp>
        <p:nvSpPr>
          <p:cNvPr id="9" name="Slide Number Placeholder 8"/>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502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A09D6A85-532D-4815-8063-5733A274A71A}" type="datetime1">
              <a:rPr lang="it-IT" smtClean="0"/>
              <a:t>08/11/2023</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97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7F7F2-9EFF-492D-8397-DB76C8BE79C8}" type="datetime1">
              <a:rPr lang="it-IT" smtClean="0"/>
              <a:t>08/11/2023</a:t>
            </a:fld>
            <a:endParaRPr lang="it-IT" dirty="0"/>
          </a:p>
        </p:txBody>
      </p:sp>
      <p:sp>
        <p:nvSpPr>
          <p:cNvPr id="3" name="Footer Placeholder 2"/>
          <p:cNvSpPr>
            <a:spLocks noGrp="1"/>
          </p:cNvSpPr>
          <p:nvPr>
            <p:ph type="ftr" sz="quarter" idx="11"/>
          </p:nvPr>
        </p:nvSpPr>
        <p:spPr/>
        <p:txBody>
          <a:bodyPr/>
          <a:lstStyle/>
          <a:p>
            <a:endParaRPr lang="it-IT" dirty="0"/>
          </a:p>
        </p:txBody>
      </p:sp>
      <p:sp>
        <p:nvSpPr>
          <p:cNvPr id="4" name="Slide Number Placeholder 3"/>
          <p:cNvSpPr>
            <a:spLocks noGrp="1"/>
          </p:cNvSpPr>
          <p:nvPr>
            <p:ph type="sldNum" sz="quarter" idx="12"/>
          </p:nvPr>
        </p:nvSpPr>
        <p:spPr/>
        <p:txBody>
          <a:bodyPr/>
          <a:lstStyle/>
          <a:p>
            <a:fld id="{179643D5-DC5A-4F6D-B03B-A80BA77EAF1B}" type="slidenum">
              <a:rPr lang="it-IT" smtClean="0"/>
              <a:t>‹N›</a:t>
            </a:fld>
            <a:endParaRPr lang="it-IT" dirty="0"/>
          </a:p>
        </p:txBody>
      </p:sp>
    </p:spTree>
    <p:extLst>
      <p:ext uri="{BB962C8B-B14F-4D97-AF65-F5344CB8AC3E}">
        <p14:creationId xmlns:p14="http://schemas.microsoft.com/office/powerpoint/2010/main" val="402699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2A3D3CF-86B6-4DDF-AEFB-1EFD19436B97}" type="datetime1">
              <a:rPr lang="it-IT" smtClean="0"/>
              <a:t>08/11/2023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9125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A07A58B-D8C5-43EA-8961-2A32491D26E3}" type="datetime1">
              <a:rPr lang="it-IT" smtClean="0"/>
              <a:t>08/11/2023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179643D5-DC5A-4F6D-B03B-A80BA77EAF1B}" type="slidenum">
              <a:rPr lang="it-IT" smtClean="0"/>
              <a:t>‹N›</a:t>
            </a:fld>
            <a:endParaRPr lang="it-IT" dirty="0"/>
          </a:p>
        </p:txBody>
      </p:sp>
    </p:spTree>
    <p:extLst>
      <p:ext uri="{BB962C8B-B14F-4D97-AF65-F5344CB8AC3E}">
        <p14:creationId xmlns:p14="http://schemas.microsoft.com/office/powerpoint/2010/main" val="2397932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164173-10BE-440A-907C-8F575C3F807D}" type="datetime1">
              <a:rPr lang="it-IT" smtClean="0"/>
              <a:t>08/11/2023</a:t>
            </a:fld>
            <a:endParaRPr lang="it-IT"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9643D5-DC5A-4F6D-B03B-A80BA77EAF1B}" type="slidenum">
              <a:rPr lang="it-IT" smtClean="0"/>
              <a:t>‹N›</a:t>
            </a:fld>
            <a:endParaRPr lang="it-IT" dirty="0"/>
          </a:p>
        </p:txBody>
      </p:sp>
      <p:pic>
        <p:nvPicPr>
          <p:cNvPr id="12" name="Immagine 11">
            <a:extLst>
              <a:ext uri="{FF2B5EF4-FFF2-40B4-BE49-F238E27FC236}">
                <a16:creationId xmlns:a16="http://schemas.microsoft.com/office/drawing/2014/main" id="{956E3B30-8701-EC44-B01E-E53547028644}"/>
              </a:ext>
            </a:extLst>
          </p:cNvPr>
          <p:cNvPicPr>
            <a:picLocks noChangeAspect="1"/>
          </p:cNvPicPr>
          <p:nvPr userDrawn="1"/>
        </p:nvPicPr>
        <p:blipFill>
          <a:blip r:embed="rId22"/>
          <a:stretch>
            <a:fillRect/>
          </a:stretch>
        </p:blipFill>
        <p:spPr>
          <a:xfrm>
            <a:off x="161833" y="121743"/>
            <a:ext cx="1268078" cy="573074"/>
          </a:xfrm>
          <a:prstGeom prst="rect">
            <a:avLst/>
          </a:prstGeom>
        </p:spPr>
      </p:pic>
    </p:spTree>
    <p:extLst>
      <p:ext uri="{BB962C8B-B14F-4D97-AF65-F5344CB8AC3E}">
        <p14:creationId xmlns:p14="http://schemas.microsoft.com/office/powerpoint/2010/main" val="3736100750"/>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661" r:id="rId18"/>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9" name="Rectangle 46">
            <a:extLst>
              <a:ext uri="{FF2B5EF4-FFF2-40B4-BE49-F238E27FC236}">
                <a16:creationId xmlns:a16="http://schemas.microsoft.com/office/drawing/2014/main" id="{F9C97D2B-4176-4CF8-B399-32EF9377A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48">
            <a:extLst>
              <a:ext uri="{FF2B5EF4-FFF2-40B4-BE49-F238E27FC236}">
                <a16:creationId xmlns:a16="http://schemas.microsoft.com/office/drawing/2014/main" id="{C6CF3351-3FE1-4DC4-8752-B98720882B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50" name="Picture 49">
              <a:extLst>
                <a:ext uri="{FF2B5EF4-FFF2-40B4-BE49-F238E27FC236}">
                  <a16:creationId xmlns:a16="http://schemas.microsoft.com/office/drawing/2014/main" id="{FEA73B3D-1C92-4563-947C-E0E77377B7F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1" name="Rectangle 50">
              <a:extLst>
                <a:ext uri="{FF2B5EF4-FFF2-40B4-BE49-F238E27FC236}">
                  <a16:creationId xmlns:a16="http://schemas.microsoft.com/office/drawing/2014/main" id="{533A9268-C640-4670-A46B-618455F9FD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it-IT" dirty="0"/>
            </a:p>
          </p:txBody>
        </p:sp>
        <p:pic>
          <p:nvPicPr>
            <p:cNvPr id="52" name="Picture 51">
              <a:extLst>
                <a:ext uri="{FF2B5EF4-FFF2-40B4-BE49-F238E27FC236}">
                  <a16:creationId xmlns:a16="http://schemas.microsoft.com/office/drawing/2014/main" id="{D7B08D52-8B07-4796-9D95-2D0393A25A9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3" name="Picture 52">
              <a:extLst>
                <a:ext uri="{FF2B5EF4-FFF2-40B4-BE49-F238E27FC236}">
                  <a16:creationId xmlns:a16="http://schemas.microsoft.com/office/drawing/2014/main" id="{33BA49D3-A5CE-4245-B79E-9DEFB31C56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olo 1">
            <a:extLst>
              <a:ext uri="{FF2B5EF4-FFF2-40B4-BE49-F238E27FC236}">
                <a16:creationId xmlns:a16="http://schemas.microsoft.com/office/drawing/2014/main" id="{ED5F65A8-18C2-403C-BEA2-369B0DA96A36}"/>
              </a:ext>
            </a:extLst>
          </p:cNvPr>
          <p:cNvSpPr>
            <a:spLocks noGrp="1"/>
          </p:cNvSpPr>
          <p:nvPr>
            <p:ph type="ctrTitle"/>
          </p:nvPr>
        </p:nvSpPr>
        <p:spPr>
          <a:xfrm>
            <a:off x="4564279" y="1041401"/>
            <a:ext cx="6528018" cy="2345264"/>
          </a:xfrm>
        </p:spPr>
        <p:txBody>
          <a:bodyPr vert="horz" lIns="91440" tIns="45720" rIns="91440" bIns="45720" rtlCol="0">
            <a:normAutofit/>
          </a:bodyPr>
          <a:lstStyle/>
          <a:p>
            <a:pPr>
              <a:lnSpc>
                <a:spcPct val="90000"/>
              </a:lnSpc>
            </a:pPr>
            <a:r>
              <a:rPr lang="en-US" sz="3000" b="1" dirty="0"/>
              <a:t>Transnational civil litigation and International commercial arbitration</a:t>
            </a:r>
            <a:br>
              <a:rPr lang="en-US" sz="3000" dirty="0"/>
            </a:br>
            <a:r>
              <a:rPr lang="en-US" sz="3000" i="1" dirty="0"/>
              <a:t>Arbitral Process – Provisional and Protective Measures in International Arbitration</a:t>
            </a:r>
            <a:br>
              <a:rPr lang="en-US" sz="3000" i="1" dirty="0"/>
            </a:br>
            <a:r>
              <a:rPr lang="en-US" sz="3000" dirty="0"/>
              <a:t>Prof. Marco Farina</a:t>
            </a:r>
          </a:p>
        </p:txBody>
      </p:sp>
      <p:sp>
        <p:nvSpPr>
          <p:cNvPr id="3" name="Sottotitolo 2">
            <a:extLst>
              <a:ext uri="{FF2B5EF4-FFF2-40B4-BE49-F238E27FC236}">
                <a16:creationId xmlns:a16="http://schemas.microsoft.com/office/drawing/2014/main" id="{49ADEC7A-6661-4544-88CD-78BF8D9B6C7F}"/>
              </a:ext>
            </a:extLst>
          </p:cNvPr>
          <p:cNvSpPr>
            <a:spLocks noGrp="1"/>
          </p:cNvSpPr>
          <p:nvPr>
            <p:ph type="subTitle" idx="1"/>
          </p:nvPr>
        </p:nvSpPr>
        <p:spPr>
          <a:xfrm>
            <a:off x="4564279" y="3657597"/>
            <a:ext cx="6528018" cy="2079174"/>
          </a:xfrm>
        </p:spPr>
        <p:txBody>
          <a:bodyPr vert="horz" lIns="91440" tIns="45720" rIns="91440" bIns="45720" rtlCol="0">
            <a:normAutofit/>
          </a:bodyPr>
          <a:lstStyle/>
          <a:p>
            <a:pPr defTabSz="265176">
              <a:spcBef>
                <a:spcPts val="580"/>
              </a:spcBef>
            </a:pPr>
            <a:r>
              <a:rPr lang="en-US" i="0" kern="1200" cap="all" dirty="0">
                <a:latin typeface="+mj-lt"/>
                <a:ea typeface="+mj-ea"/>
                <a:cs typeface="+mj-cs"/>
              </a:rPr>
              <a:t>Università di Macerata</a:t>
            </a:r>
          </a:p>
          <a:p>
            <a:pPr defTabSz="265176">
              <a:spcBef>
                <a:spcPts val="580"/>
              </a:spcBef>
            </a:pPr>
            <a:r>
              <a:rPr lang="en-US" i="0" kern="1200" cap="all" dirty="0">
                <a:latin typeface="+mj-lt"/>
                <a:ea typeface="+mj-ea"/>
                <a:cs typeface="+mj-cs"/>
              </a:rPr>
              <a:t>International European Comparative Legal Studies</a:t>
            </a:r>
          </a:p>
          <a:p>
            <a:pPr defTabSz="265176">
              <a:spcBef>
                <a:spcPts val="580"/>
              </a:spcBef>
            </a:pPr>
            <a:r>
              <a:rPr lang="en-US" i="0" kern="1200" cap="all" dirty="0">
                <a:latin typeface="+mj-lt"/>
                <a:ea typeface="+mj-ea"/>
                <a:cs typeface="+mj-cs"/>
              </a:rPr>
              <a:t>7</a:t>
            </a:r>
            <a:r>
              <a:rPr lang="en-US" i="0" kern="1200" cap="all" baseline="30000" dirty="0">
                <a:latin typeface="+mj-lt"/>
                <a:ea typeface="+mj-ea"/>
                <a:cs typeface="+mj-cs"/>
              </a:rPr>
              <a:t>th</a:t>
            </a:r>
            <a:r>
              <a:rPr lang="en-US" i="0" kern="1200" cap="all" dirty="0">
                <a:latin typeface="+mj-lt"/>
                <a:ea typeface="+mj-ea"/>
                <a:cs typeface="+mj-cs"/>
              </a:rPr>
              <a:t> NOVEMBER 2023</a:t>
            </a:r>
            <a:endParaRPr lang="en-US" dirty="0"/>
          </a:p>
        </p:txBody>
      </p:sp>
      <p:pic>
        <p:nvPicPr>
          <p:cNvPr id="29" name="Immagine 28">
            <a:extLst>
              <a:ext uri="{FF2B5EF4-FFF2-40B4-BE49-F238E27FC236}">
                <a16:creationId xmlns:a16="http://schemas.microsoft.com/office/drawing/2014/main" id="{04286BEB-9FE3-C113-C830-47C484C945EC}"/>
              </a:ext>
            </a:extLst>
          </p:cNvPr>
          <p:cNvPicPr>
            <a:picLocks noChangeAspect="1"/>
          </p:cNvPicPr>
          <p:nvPr/>
        </p:nvPicPr>
        <p:blipFill>
          <a:blip r:embed="rId5"/>
          <a:stretch>
            <a:fillRect/>
          </a:stretch>
        </p:blipFill>
        <p:spPr>
          <a:xfrm>
            <a:off x="1514197" y="1041400"/>
            <a:ext cx="2194560" cy="2194560"/>
          </a:xfrm>
          <a:prstGeom prst="rect">
            <a:avLst/>
          </a:prstGeom>
          <a:ln w="57150" cmpd="thickThin">
            <a:solidFill>
              <a:schemeClr val="tx1">
                <a:lumMod val="50000"/>
                <a:lumOff val="50000"/>
              </a:schemeClr>
            </a:solidFill>
            <a:miter lim="800000"/>
          </a:ln>
        </p:spPr>
      </p:pic>
      <p:cxnSp>
        <p:nvCxnSpPr>
          <p:cNvPr id="61" name="Straight Connector 54">
            <a:extLst>
              <a:ext uri="{FF2B5EF4-FFF2-40B4-BE49-F238E27FC236}">
                <a16:creationId xmlns:a16="http://schemas.microsoft.com/office/drawing/2014/main" id="{667325F5-61E6-4D70-BFF1-6DAA1DE0E7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10768" y="3522131"/>
            <a:ext cx="6035040" cy="0"/>
          </a:xfrm>
          <a:prstGeom prst="line">
            <a:avLst/>
          </a:prstGeom>
        </p:spPr>
        <p:style>
          <a:lnRef idx="2">
            <a:schemeClr val="accent1"/>
          </a:lnRef>
          <a:fillRef idx="0">
            <a:schemeClr val="accent1"/>
          </a:fillRef>
          <a:effectRef idx="1">
            <a:schemeClr val="accent1"/>
          </a:effectRef>
          <a:fontRef idx="minor">
            <a:schemeClr val="tx1"/>
          </a:fontRef>
        </p:style>
      </p:cxnSp>
      <p:pic>
        <p:nvPicPr>
          <p:cNvPr id="27" name="Immagine 26">
            <a:extLst>
              <a:ext uri="{FF2B5EF4-FFF2-40B4-BE49-F238E27FC236}">
                <a16:creationId xmlns:a16="http://schemas.microsoft.com/office/drawing/2014/main" id="{5A7DF705-C7EF-A06B-A402-7D36218D4A84}"/>
              </a:ext>
            </a:extLst>
          </p:cNvPr>
          <p:cNvPicPr>
            <a:picLocks noChangeAspect="1"/>
          </p:cNvPicPr>
          <p:nvPr/>
        </p:nvPicPr>
        <p:blipFill>
          <a:blip r:embed="rId6"/>
          <a:stretch>
            <a:fillRect/>
          </a:stretch>
        </p:blipFill>
        <p:spPr>
          <a:xfrm>
            <a:off x="1071037" y="3625766"/>
            <a:ext cx="3063240" cy="1140390"/>
          </a:xfrm>
          <a:prstGeom prst="rect">
            <a:avLst/>
          </a:prstGeom>
          <a:ln w="57150" cmpd="thickThin">
            <a:solidFill>
              <a:schemeClr val="tx1">
                <a:lumMod val="50000"/>
                <a:lumOff val="50000"/>
              </a:schemeClr>
            </a:solidFill>
            <a:miter lim="800000"/>
          </a:ln>
        </p:spPr>
      </p:pic>
      <p:sp>
        <p:nvSpPr>
          <p:cNvPr id="4" name="Segnaposto numero diapositiva 3">
            <a:extLst>
              <a:ext uri="{FF2B5EF4-FFF2-40B4-BE49-F238E27FC236}">
                <a16:creationId xmlns:a16="http://schemas.microsoft.com/office/drawing/2014/main" id="{D4DB4D14-1F3C-459F-8980-B627002FB657}"/>
              </a:ext>
            </a:extLst>
          </p:cNvPr>
          <p:cNvSpPr>
            <a:spLocks noGrp="1"/>
          </p:cNvSpPr>
          <p:nvPr>
            <p:ph type="sldNum" sz="quarter" idx="12"/>
          </p:nvPr>
        </p:nvSpPr>
        <p:spPr>
          <a:xfrm>
            <a:off x="10351008" y="5938374"/>
            <a:ext cx="551167" cy="279400"/>
          </a:xfrm>
        </p:spPr>
        <p:txBody>
          <a:bodyPr vert="horz" lIns="91440" tIns="45720" rIns="91440" bIns="45720" rtlCol="0">
            <a:normAutofit/>
          </a:bodyPr>
          <a:lstStyle/>
          <a:p>
            <a:pPr defTabSz="265176">
              <a:spcAft>
                <a:spcPts val="348"/>
              </a:spcAft>
            </a:pPr>
            <a:fld id="{179643D5-DC5A-4F6D-B03B-A80BA77EAF1B}" type="slidenum">
              <a:rPr lang="en-US" b="0" i="0" kern="1200">
                <a:latin typeface="+mn-lt"/>
                <a:ea typeface="+mn-ea"/>
                <a:cs typeface="+mn-cs"/>
              </a:rPr>
              <a:pPr defTabSz="265176">
                <a:spcAft>
                  <a:spcPts val="348"/>
                </a:spcAft>
              </a:pPr>
              <a:t>1</a:t>
            </a:fld>
            <a:endParaRPr lang="en-US" kern="1200" dirty="0">
              <a:latin typeface="+mn-lt"/>
              <a:ea typeface="+mn-ea"/>
              <a:cs typeface="+mn-cs"/>
            </a:endParaRPr>
          </a:p>
        </p:txBody>
      </p:sp>
    </p:spTree>
    <p:extLst>
      <p:ext uri="{BB962C8B-B14F-4D97-AF65-F5344CB8AC3E}">
        <p14:creationId xmlns:p14="http://schemas.microsoft.com/office/powerpoint/2010/main" val="3038834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55704" y="1476803"/>
            <a:ext cx="9601196" cy="1072190"/>
          </a:xfrm>
        </p:spPr>
        <p:txBody>
          <a:bodyPr>
            <a:normAutofit fontScale="90000"/>
          </a:bodyPr>
          <a:lstStyle/>
          <a:p>
            <a:r>
              <a:rPr lang="en-US" sz="2500" b="1" dirty="0">
                <a:solidFill>
                  <a:schemeClr val="accent4"/>
                </a:solidFill>
              </a:rPr>
              <a:t>PROVISIONAL AND PROTECTIVE MEASURES</a:t>
            </a:r>
            <a:br>
              <a:rPr lang="en-US" sz="2500" b="1" dirty="0">
                <a:solidFill>
                  <a:schemeClr val="accent4"/>
                </a:solidFill>
              </a:rPr>
            </a:br>
            <a:r>
              <a:rPr lang="en-US" sz="2800" b="1" i="1" dirty="0">
                <a:solidFill>
                  <a:schemeClr val="accent4"/>
                </a:solidFill>
              </a:rPr>
              <a:t>Powers of Arbitrators</a:t>
            </a:r>
            <a:br>
              <a:rPr lang="en-US" altLang="it-IT" sz="2800" b="1" dirty="0">
                <a:ln w="3175" cmpd="sng">
                  <a:noFill/>
                </a:ln>
                <a:solidFill>
                  <a:schemeClr val="accent4"/>
                </a:solidFill>
                <a:latin typeface="+mj-lt"/>
                <a:ea typeface="+mj-ea"/>
                <a:cs typeface="+mj-cs"/>
              </a:rPr>
            </a:b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18068" y="2249005"/>
            <a:ext cx="11203806" cy="4120006"/>
          </a:xfrm>
        </p:spPr>
        <p:txBody>
          <a:bodyPr>
            <a:normAutofit fontScale="32500" lnSpcReduction="20000"/>
          </a:bodyPr>
          <a:lstStyle/>
          <a:p>
            <a:pPr algn="just">
              <a:lnSpc>
                <a:spcPct val="90000"/>
              </a:lnSpc>
              <a:spcBef>
                <a:spcPts val="600"/>
              </a:spcBef>
              <a:defRPr/>
            </a:pPr>
            <a:endParaRPr lang="en-US" sz="2800" dirty="0"/>
          </a:p>
          <a:p>
            <a:pPr algn="just"/>
            <a:r>
              <a:rPr lang="en-US" sz="7400" dirty="0"/>
              <a:t>In principle, it is up to the </a:t>
            </a:r>
            <a:r>
              <a:rPr lang="en-US" sz="7400" b="1" i="1" dirty="0">
                <a:solidFill>
                  <a:schemeClr val="accent2"/>
                </a:solidFill>
              </a:rPr>
              <a:t>lex </a:t>
            </a:r>
            <a:r>
              <a:rPr lang="en-US" sz="7400" b="1" i="1" dirty="0" err="1">
                <a:solidFill>
                  <a:schemeClr val="accent2"/>
                </a:solidFill>
              </a:rPr>
              <a:t>arbitri</a:t>
            </a:r>
            <a:r>
              <a:rPr lang="en-US" sz="7400" b="1" i="1" dirty="0">
                <a:solidFill>
                  <a:schemeClr val="accent2"/>
                </a:solidFill>
              </a:rPr>
              <a:t> </a:t>
            </a:r>
            <a:r>
              <a:rPr lang="en-US" sz="7400" dirty="0"/>
              <a:t>to determine if, to what extent and under which conditions arbitrators have the power to grant provisional measures</a:t>
            </a:r>
          </a:p>
          <a:p>
            <a:pPr algn="just"/>
            <a:r>
              <a:rPr lang="en-US" sz="7400" dirty="0"/>
              <a:t>When parties opt for institutional arbitration, the rules set out by the chosen institution may provide for the power of arbitrators to grant provisional measures</a:t>
            </a:r>
          </a:p>
          <a:p>
            <a:pPr algn="just"/>
            <a:r>
              <a:rPr lang="en-US" sz="7400" dirty="0"/>
              <a:t>If arbitrators do not have the power to grant </a:t>
            </a:r>
            <a:r>
              <a:rPr lang="en-US" sz="7400" i="1" dirty="0"/>
              <a:t>interim measures </a:t>
            </a:r>
            <a:r>
              <a:rPr lang="en-US" sz="7400" dirty="0"/>
              <a:t>in connection with disputes referred to arbitration, national state court will have jurisdiction to hear and decide such applications</a:t>
            </a:r>
          </a:p>
          <a:p>
            <a:pPr marL="0" indent="0" algn="ctr">
              <a:buNone/>
            </a:pPr>
            <a:r>
              <a:rPr lang="en-US" sz="7400" b="1" dirty="0">
                <a:solidFill>
                  <a:schemeClr val="accent2"/>
                </a:solidFill>
              </a:rPr>
              <a:t>If arbitrators are given the power to render provisional measures, does it mean that state courts are prohibited from exercising jurisdiction in relation to an application for interim measures ? Or the either arbitrators and state court may exercise jurisdiction in this matter ?</a:t>
            </a:r>
          </a:p>
          <a:p>
            <a:pPr marL="914400" lvl="2" indent="0" algn="just">
              <a:lnSpc>
                <a:spcPct val="80000"/>
              </a:lnSpc>
              <a:buNone/>
            </a:pPr>
            <a:endParaRPr lang="en-US" altLang="it-IT" sz="7400" dirty="0"/>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10</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3278174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55704" y="1476803"/>
            <a:ext cx="9601196" cy="1072190"/>
          </a:xfrm>
        </p:spPr>
        <p:txBody>
          <a:bodyPr>
            <a:normAutofit fontScale="90000"/>
          </a:bodyPr>
          <a:lstStyle/>
          <a:p>
            <a:r>
              <a:rPr lang="en-US" sz="2500" b="1" dirty="0">
                <a:solidFill>
                  <a:schemeClr val="accent4"/>
                </a:solidFill>
              </a:rPr>
              <a:t>PROVISIONAL AND PROTECTIVE MEASURES</a:t>
            </a:r>
            <a:br>
              <a:rPr lang="en-US" sz="2500" b="1" dirty="0">
                <a:solidFill>
                  <a:schemeClr val="accent4"/>
                </a:solidFill>
              </a:rPr>
            </a:br>
            <a:r>
              <a:rPr lang="en-US" altLang="it-IT" sz="2800" b="1" i="1" dirty="0">
                <a:ln w="3175" cmpd="sng">
                  <a:noFill/>
                </a:ln>
                <a:solidFill>
                  <a:schemeClr val="accent4"/>
                </a:solidFill>
                <a:latin typeface="+mj-lt"/>
                <a:ea typeface="+mj-ea"/>
                <a:cs typeface="+mj-cs"/>
              </a:rPr>
              <a:t>National laws provisions</a:t>
            </a:r>
            <a:br>
              <a:rPr lang="en-US" altLang="it-IT" sz="2800" b="1" dirty="0">
                <a:ln w="3175" cmpd="sng">
                  <a:noFill/>
                </a:ln>
                <a:solidFill>
                  <a:schemeClr val="accent4"/>
                </a:solidFill>
                <a:latin typeface="+mj-lt"/>
                <a:ea typeface="+mj-ea"/>
                <a:cs typeface="+mj-cs"/>
              </a:rPr>
            </a:b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18068" y="2249005"/>
            <a:ext cx="11203806" cy="4120006"/>
          </a:xfrm>
        </p:spPr>
        <p:txBody>
          <a:bodyPr>
            <a:normAutofit fontScale="32500" lnSpcReduction="20000"/>
          </a:bodyPr>
          <a:lstStyle/>
          <a:p>
            <a:pPr algn="just">
              <a:lnSpc>
                <a:spcPct val="90000"/>
              </a:lnSpc>
              <a:spcBef>
                <a:spcPts val="600"/>
              </a:spcBef>
              <a:defRPr/>
            </a:pPr>
            <a:endParaRPr lang="en-US" sz="2800" dirty="0"/>
          </a:p>
          <a:p>
            <a:r>
              <a:rPr lang="en-US" sz="8000" dirty="0"/>
              <a:t>Article</a:t>
            </a:r>
            <a:r>
              <a:rPr lang="en-US" sz="8800" dirty="0"/>
              <a:t> </a:t>
            </a:r>
            <a:r>
              <a:rPr lang="en-US" sz="7400" b="1" dirty="0">
                <a:solidFill>
                  <a:schemeClr val="accent2"/>
                </a:solidFill>
              </a:rPr>
              <a:t>17(1)</a:t>
            </a:r>
            <a:r>
              <a:rPr lang="en-US" sz="8000" b="1" dirty="0">
                <a:solidFill>
                  <a:schemeClr val="accent2"/>
                </a:solidFill>
              </a:rPr>
              <a:t> </a:t>
            </a:r>
            <a:r>
              <a:rPr lang="en-US" sz="8000" dirty="0"/>
              <a:t>and</a:t>
            </a:r>
            <a:r>
              <a:rPr lang="en-US" sz="8800" b="1" dirty="0">
                <a:solidFill>
                  <a:schemeClr val="accent2"/>
                </a:solidFill>
              </a:rPr>
              <a:t> </a:t>
            </a:r>
            <a:r>
              <a:rPr lang="en-US" sz="7400" b="1" dirty="0">
                <a:solidFill>
                  <a:schemeClr val="accent2"/>
                </a:solidFill>
              </a:rPr>
              <a:t>article 17(J) </a:t>
            </a:r>
            <a:r>
              <a:rPr lang="en-US" sz="8000" dirty="0"/>
              <a:t>of</a:t>
            </a:r>
            <a:r>
              <a:rPr lang="en-US" sz="8800" b="1" dirty="0">
                <a:solidFill>
                  <a:schemeClr val="accent2"/>
                </a:solidFill>
              </a:rPr>
              <a:t> </a:t>
            </a:r>
            <a:r>
              <a:rPr lang="en-US" sz="7400" b="1" dirty="0">
                <a:solidFill>
                  <a:schemeClr val="accent2"/>
                </a:solidFill>
              </a:rPr>
              <a:t>Uncitral Model Law</a:t>
            </a:r>
          </a:p>
          <a:p>
            <a:r>
              <a:rPr lang="en-US" sz="8000" dirty="0"/>
              <a:t>Article </a:t>
            </a:r>
            <a:r>
              <a:rPr lang="en-US" sz="7400" b="1" dirty="0">
                <a:solidFill>
                  <a:schemeClr val="accent2"/>
                </a:solidFill>
              </a:rPr>
              <a:t>818</a:t>
            </a:r>
            <a:r>
              <a:rPr lang="en-US" sz="8000" dirty="0"/>
              <a:t> of </a:t>
            </a:r>
            <a:r>
              <a:rPr lang="en-US" sz="7400" b="1" dirty="0">
                <a:solidFill>
                  <a:schemeClr val="accent2"/>
                </a:solidFill>
              </a:rPr>
              <a:t>Italian code of civil procedure </a:t>
            </a:r>
            <a:r>
              <a:rPr lang="en-US" sz="8000" dirty="0"/>
              <a:t>(</a:t>
            </a:r>
            <a:r>
              <a:rPr lang="en-US" sz="8000" dirty="0" err="1"/>
              <a:t>c.p.c.</a:t>
            </a:r>
            <a:r>
              <a:rPr lang="en-US" sz="8000" dirty="0"/>
              <a:t>)</a:t>
            </a:r>
          </a:p>
          <a:p>
            <a:pPr algn="just"/>
            <a:r>
              <a:rPr lang="en-US" sz="8000" dirty="0"/>
              <a:t>Article </a:t>
            </a:r>
            <a:r>
              <a:rPr lang="en-US" sz="7400" b="1" dirty="0">
                <a:solidFill>
                  <a:schemeClr val="accent2"/>
                </a:solidFill>
              </a:rPr>
              <a:t>1449</a:t>
            </a:r>
            <a:r>
              <a:rPr lang="en-US" sz="8000" dirty="0"/>
              <a:t> and article </a:t>
            </a:r>
            <a:r>
              <a:rPr lang="en-US" sz="7400" b="1" dirty="0">
                <a:solidFill>
                  <a:schemeClr val="accent2"/>
                </a:solidFill>
              </a:rPr>
              <a:t>1468</a:t>
            </a:r>
            <a:r>
              <a:rPr lang="en-US" sz="8000" dirty="0"/>
              <a:t> of </a:t>
            </a:r>
            <a:r>
              <a:rPr lang="en-US" sz="7400" b="1" dirty="0">
                <a:solidFill>
                  <a:schemeClr val="accent2"/>
                </a:solidFill>
              </a:rPr>
              <a:t>French Code of civil procedure </a:t>
            </a:r>
            <a:r>
              <a:rPr lang="en-US" sz="8000" dirty="0"/>
              <a:t>(see art. 1506(1) for international arbitration)</a:t>
            </a:r>
          </a:p>
          <a:p>
            <a:pPr algn="just"/>
            <a:r>
              <a:rPr lang="en-US" sz="8000" dirty="0"/>
              <a:t>Article </a:t>
            </a:r>
            <a:r>
              <a:rPr lang="en-US" sz="7400" b="1" dirty="0">
                <a:solidFill>
                  <a:schemeClr val="accent2"/>
                </a:solidFill>
              </a:rPr>
              <a:t>183 (1) of Swiss Private International Act </a:t>
            </a:r>
            <a:r>
              <a:rPr lang="en-US" sz="8000" dirty="0"/>
              <a:t>and article </a:t>
            </a:r>
            <a:r>
              <a:rPr lang="en-US" sz="7400" b="1" dirty="0">
                <a:solidFill>
                  <a:schemeClr val="accent2"/>
                </a:solidFill>
              </a:rPr>
              <a:t>374 of Swiss code of civil procedure</a:t>
            </a:r>
          </a:p>
          <a:p>
            <a:pPr algn="just"/>
            <a:r>
              <a:rPr lang="en-US" sz="8000" dirty="0"/>
              <a:t>Article </a:t>
            </a:r>
            <a:r>
              <a:rPr lang="en-US" sz="7400" b="1" dirty="0">
                <a:solidFill>
                  <a:schemeClr val="accent2"/>
                </a:solidFill>
              </a:rPr>
              <a:t>1041</a:t>
            </a:r>
            <a:r>
              <a:rPr lang="en-US" sz="8000" dirty="0"/>
              <a:t> of </a:t>
            </a:r>
            <a:r>
              <a:rPr lang="en-US" sz="7400" b="1" dirty="0">
                <a:solidFill>
                  <a:schemeClr val="accent2"/>
                </a:solidFill>
              </a:rPr>
              <a:t>German Code of Civil Procedure </a:t>
            </a:r>
            <a:r>
              <a:rPr lang="en-US" sz="8000" dirty="0"/>
              <a:t>(ZPO)</a:t>
            </a:r>
          </a:p>
          <a:p>
            <a:pPr algn="just"/>
            <a:r>
              <a:rPr lang="en-US" sz="8000" dirty="0"/>
              <a:t>Article </a:t>
            </a:r>
            <a:r>
              <a:rPr lang="en-US" sz="7400" b="1" dirty="0">
                <a:solidFill>
                  <a:schemeClr val="accent2"/>
                </a:solidFill>
              </a:rPr>
              <a:t>11</a:t>
            </a:r>
            <a:r>
              <a:rPr lang="en-US" sz="8000" dirty="0"/>
              <a:t> and article </a:t>
            </a:r>
            <a:r>
              <a:rPr lang="en-US" sz="7400" b="1" dirty="0">
                <a:solidFill>
                  <a:schemeClr val="accent2"/>
                </a:solidFill>
              </a:rPr>
              <a:t>23</a:t>
            </a:r>
            <a:r>
              <a:rPr lang="en-US" sz="8000" dirty="0"/>
              <a:t> of the </a:t>
            </a:r>
            <a:r>
              <a:rPr lang="en-US" sz="7400" b="1" dirty="0">
                <a:solidFill>
                  <a:schemeClr val="accent2"/>
                </a:solidFill>
              </a:rPr>
              <a:t>Spanish Arbitration Act 2023 </a:t>
            </a:r>
            <a:r>
              <a:rPr lang="en-US" sz="8000" dirty="0"/>
              <a:t>and article </a:t>
            </a:r>
            <a:r>
              <a:rPr lang="en-US" sz="7400" b="1" dirty="0">
                <a:solidFill>
                  <a:schemeClr val="accent2"/>
                </a:solidFill>
              </a:rPr>
              <a:t>722</a:t>
            </a:r>
            <a:r>
              <a:rPr lang="en-US" sz="8000" dirty="0"/>
              <a:t> of the </a:t>
            </a:r>
            <a:r>
              <a:rPr lang="en-US" sz="7400" b="1" dirty="0">
                <a:solidFill>
                  <a:schemeClr val="accent2"/>
                </a:solidFill>
              </a:rPr>
              <a:t>Spanish Code of Civil Procedure </a:t>
            </a:r>
            <a:r>
              <a:rPr lang="en-US" sz="8000" dirty="0"/>
              <a:t>(Ley de </a:t>
            </a:r>
            <a:r>
              <a:rPr lang="en-US" sz="8000" dirty="0" err="1"/>
              <a:t>enjuiciamiento</a:t>
            </a:r>
            <a:r>
              <a:rPr lang="en-US" sz="8000" dirty="0"/>
              <a:t> civil 2000)</a:t>
            </a:r>
          </a:p>
          <a:p>
            <a:pPr lvl="1" algn="just">
              <a:lnSpc>
                <a:spcPct val="120000"/>
              </a:lnSpc>
              <a:buFont typeface="Wingdings" panose="05000000000000000000" pitchFamily="2" charset="2"/>
              <a:buChar char="ü"/>
            </a:pPr>
            <a:endParaRPr lang="en-US" sz="8000" dirty="0"/>
          </a:p>
          <a:p>
            <a:pPr marL="914400" lvl="2" indent="0" algn="just">
              <a:lnSpc>
                <a:spcPct val="80000"/>
              </a:lnSpc>
              <a:buNone/>
            </a:pPr>
            <a:endParaRPr lang="en-US" altLang="it-IT" sz="8200" dirty="0"/>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11</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460672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55704" y="1476803"/>
            <a:ext cx="9601196" cy="1072190"/>
          </a:xfrm>
        </p:spPr>
        <p:txBody>
          <a:bodyPr>
            <a:normAutofit fontScale="90000"/>
          </a:bodyPr>
          <a:lstStyle/>
          <a:p>
            <a:r>
              <a:rPr lang="en-US" sz="2500" b="1" dirty="0">
                <a:solidFill>
                  <a:schemeClr val="accent4"/>
                </a:solidFill>
              </a:rPr>
              <a:t>PROVISIONAL AND PROTECTIVE MEASURES</a:t>
            </a:r>
            <a:br>
              <a:rPr lang="en-US" sz="2500" b="1" dirty="0">
                <a:solidFill>
                  <a:schemeClr val="accent4"/>
                </a:solidFill>
              </a:rPr>
            </a:br>
            <a:r>
              <a:rPr lang="en-US" altLang="it-IT" sz="2800" b="1" i="1" dirty="0">
                <a:ln w="3175" cmpd="sng">
                  <a:noFill/>
                </a:ln>
                <a:solidFill>
                  <a:schemeClr val="accent4"/>
                </a:solidFill>
                <a:latin typeface="+mj-lt"/>
                <a:ea typeface="+mj-ea"/>
                <a:cs typeface="+mj-cs"/>
              </a:rPr>
              <a:t>Institutional Rules of Arbitration</a:t>
            </a:r>
            <a:br>
              <a:rPr lang="en-US" altLang="it-IT" sz="2800" b="1" dirty="0">
                <a:ln w="3175" cmpd="sng">
                  <a:noFill/>
                </a:ln>
                <a:solidFill>
                  <a:schemeClr val="accent4"/>
                </a:solidFill>
                <a:latin typeface="+mj-lt"/>
                <a:ea typeface="+mj-ea"/>
                <a:cs typeface="+mj-cs"/>
              </a:rPr>
            </a:b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18068" y="2249005"/>
            <a:ext cx="11203806" cy="4120006"/>
          </a:xfrm>
        </p:spPr>
        <p:txBody>
          <a:bodyPr>
            <a:normAutofit fontScale="25000" lnSpcReduction="20000"/>
          </a:bodyPr>
          <a:lstStyle/>
          <a:p>
            <a:pPr algn="just">
              <a:lnSpc>
                <a:spcPct val="90000"/>
              </a:lnSpc>
              <a:spcBef>
                <a:spcPts val="600"/>
              </a:spcBef>
              <a:defRPr/>
            </a:pPr>
            <a:endParaRPr lang="en-US" sz="2800" dirty="0"/>
          </a:p>
          <a:p>
            <a:r>
              <a:rPr lang="en-US" sz="8000" dirty="0"/>
              <a:t>Article </a:t>
            </a:r>
            <a:r>
              <a:rPr lang="en-US" sz="9600" b="1" dirty="0">
                <a:solidFill>
                  <a:schemeClr val="accent2"/>
                </a:solidFill>
              </a:rPr>
              <a:t>26</a:t>
            </a:r>
            <a:r>
              <a:rPr lang="en-US" sz="8000" dirty="0"/>
              <a:t> of </a:t>
            </a:r>
            <a:r>
              <a:rPr lang="en-US" sz="9600" b="1" dirty="0">
                <a:solidFill>
                  <a:schemeClr val="accent2"/>
                </a:solidFill>
              </a:rPr>
              <a:t>UNCITRAL Arbitration  </a:t>
            </a:r>
          </a:p>
          <a:p>
            <a:r>
              <a:rPr lang="en-US" sz="9600" dirty="0"/>
              <a:t>Article </a:t>
            </a:r>
            <a:r>
              <a:rPr lang="en-US" sz="9600" b="1" dirty="0">
                <a:solidFill>
                  <a:schemeClr val="accent2"/>
                </a:solidFill>
              </a:rPr>
              <a:t>26</a:t>
            </a:r>
            <a:r>
              <a:rPr lang="en-US" sz="8000" dirty="0"/>
              <a:t> of </a:t>
            </a:r>
            <a:r>
              <a:rPr lang="en-US" sz="9600" b="1" dirty="0">
                <a:solidFill>
                  <a:schemeClr val="accent2"/>
                </a:solidFill>
              </a:rPr>
              <a:t>Arbitration Rules of Milan Chamber of Arbitration </a:t>
            </a:r>
            <a:r>
              <a:rPr lang="en-US" sz="8000" dirty="0"/>
              <a:t>(CAM)</a:t>
            </a:r>
          </a:p>
          <a:p>
            <a:r>
              <a:rPr lang="en-US" sz="8000" dirty="0"/>
              <a:t>Article </a:t>
            </a:r>
            <a:r>
              <a:rPr lang="en-US" sz="9600" b="1" dirty="0">
                <a:solidFill>
                  <a:schemeClr val="accent2"/>
                </a:solidFill>
              </a:rPr>
              <a:t>28</a:t>
            </a:r>
            <a:r>
              <a:rPr lang="en-US" sz="8000" dirty="0"/>
              <a:t> of </a:t>
            </a:r>
            <a:r>
              <a:rPr lang="en-US" sz="9600" b="1" dirty="0">
                <a:solidFill>
                  <a:schemeClr val="accent2"/>
                </a:solidFill>
              </a:rPr>
              <a:t>Arbitration Rules of the International Court of Arbitration of the International Chamber of Commerce </a:t>
            </a:r>
            <a:r>
              <a:rPr lang="en-US" sz="8000" dirty="0"/>
              <a:t>(ICC)</a:t>
            </a:r>
          </a:p>
          <a:p>
            <a:r>
              <a:rPr lang="en-US" sz="8000" dirty="0"/>
              <a:t>Article </a:t>
            </a:r>
            <a:r>
              <a:rPr lang="en-US" sz="9600" b="1" dirty="0">
                <a:solidFill>
                  <a:schemeClr val="accent2"/>
                </a:solidFill>
              </a:rPr>
              <a:t>29</a:t>
            </a:r>
            <a:r>
              <a:rPr lang="en-US" sz="8000" dirty="0"/>
              <a:t> of </a:t>
            </a:r>
            <a:r>
              <a:rPr lang="en-US" sz="9600" b="1" dirty="0">
                <a:solidFill>
                  <a:schemeClr val="accent2"/>
                </a:solidFill>
              </a:rPr>
              <a:t>Swiss Rules of International Arbitration</a:t>
            </a:r>
          </a:p>
          <a:p>
            <a:pPr marL="0" indent="0" algn="ctr">
              <a:buNone/>
            </a:pPr>
            <a:r>
              <a:rPr lang="en-US" sz="9600" b="1" dirty="0">
                <a:solidFill>
                  <a:schemeClr val="tx1"/>
                </a:solidFill>
                <a:highlight>
                  <a:srgbClr val="FFFF00"/>
                </a:highlight>
              </a:rPr>
              <a:t>What happens if the seat of arbitration is in a State whose laws prohibit arbitrators from granting provisional measures and parties selected an arbitral institution whose rules give the arbitrators the powers to grant such measures ?</a:t>
            </a:r>
          </a:p>
          <a:p>
            <a:pPr lvl="1" algn="just">
              <a:lnSpc>
                <a:spcPct val="120000"/>
              </a:lnSpc>
              <a:buFont typeface="Wingdings" panose="05000000000000000000" pitchFamily="2" charset="2"/>
              <a:buChar char="ü"/>
            </a:pPr>
            <a:endParaRPr lang="en-US" sz="8000" dirty="0"/>
          </a:p>
          <a:p>
            <a:pPr marL="914400" lvl="2" indent="0" algn="just">
              <a:lnSpc>
                <a:spcPct val="80000"/>
              </a:lnSpc>
              <a:buNone/>
            </a:pPr>
            <a:endParaRPr lang="en-US" altLang="it-IT" sz="8200" dirty="0"/>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12</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979963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55704" y="1476803"/>
            <a:ext cx="9601196" cy="1072190"/>
          </a:xfrm>
        </p:spPr>
        <p:txBody>
          <a:bodyPr>
            <a:normAutofit fontScale="90000"/>
          </a:bodyPr>
          <a:lstStyle/>
          <a:p>
            <a:r>
              <a:rPr lang="en-US" sz="2500" b="1" dirty="0">
                <a:solidFill>
                  <a:schemeClr val="accent4"/>
                </a:solidFill>
              </a:rPr>
              <a:t>PROVISIONAL AND PROTECTIVE MEASURES</a:t>
            </a:r>
            <a:br>
              <a:rPr lang="en-US" sz="2500" b="1" dirty="0">
                <a:solidFill>
                  <a:schemeClr val="accent4"/>
                </a:solidFill>
              </a:rPr>
            </a:br>
            <a:r>
              <a:rPr lang="en-US" altLang="it-IT" sz="2800" b="1" i="1" dirty="0">
                <a:ln w="3175" cmpd="sng">
                  <a:noFill/>
                </a:ln>
                <a:solidFill>
                  <a:schemeClr val="accent4"/>
                </a:solidFill>
                <a:latin typeface="+mj-lt"/>
                <a:ea typeface="+mj-ea"/>
                <a:cs typeface="+mj-cs"/>
              </a:rPr>
              <a:t>Emergency Arbitrator</a:t>
            </a:r>
            <a:br>
              <a:rPr lang="en-US" altLang="it-IT" sz="2800" b="1" dirty="0">
                <a:ln w="3175" cmpd="sng">
                  <a:noFill/>
                </a:ln>
                <a:solidFill>
                  <a:schemeClr val="accent4"/>
                </a:solidFill>
                <a:latin typeface="+mj-lt"/>
                <a:ea typeface="+mj-ea"/>
                <a:cs typeface="+mj-cs"/>
              </a:rPr>
            </a:b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18068" y="2249005"/>
            <a:ext cx="11203806" cy="4120006"/>
          </a:xfrm>
        </p:spPr>
        <p:txBody>
          <a:bodyPr>
            <a:normAutofit fontScale="40000" lnSpcReduction="20000"/>
          </a:bodyPr>
          <a:lstStyle/>
          <a:p>
            <a:pPr algn="just">
              <a:lnSpc>
                <a:spcPct val="90000"/>
              </a:lnSpc>
              <a:spcBef>
                <a:spcPts val="600"/>
              </a:spcBef>
              <a:defRPr/>
            </a:pPr>
            <a:endParaRPr lang="en-US" sz="2800" dirty="0"/>
          </a:p>
          <a:p>
            <a:pPr algn="just"/>
            <a:r>
              <a:rPr lang="en-US" sz="8000" dirty="0"/>
              <a:t>In recent times almost all the arbitral institution have inserted in their arbitration rules specific provisions about emergency arbitrators </a:t>
            </a:r>
          </a:p>
          <a:p>
            <a:pPr marL="0" indent="0" algn="ctr">
              <a:buNone/>
            </a:pPr>
            <a:r>
              <a:rPr lang="en-US" sz="7400" b="1" dirty="0">
                <a:solidFill>
                  <a:schemeClr val="tx1"/>
                </a:solidFill>
                <a:highlight>
                  <a:srgbClr val="FFFF00"/>
                </a:highlight>
              </a:rPr>
              <a:t>Emergency arbitrators may be appointed for granting urgent interim relief before the constitution of an arbitral tribunal</a:t>
            </a:r>
          </a:p>
          <a:p>
            <a:pPr lvl="2">
              <a:buFont typeface="Wingdings" panose="05000000000000000000" pitchFamily="2" charset="2"/>
              <a:buChar char="ü"/>
            </a:pPr>
            <a:r>
              <a:rPr lang="en-US" sz="6500" dirty="0"/>
              <a:t>Article</a:t>
            </a:r>
            <a:r>
              <a:rPr lang="en-US" sz="6000" b="1" dirty="0">
                <a:solidFill>
                  <a:schemeClr val="accent2"/>
                </a:solidFill>
              </a:rPr>
              <a:t> 44 </a:t>
            </a:r>
            <a:r>
              <a:rPr lang="en-US" sz="6600" dirty="0"/>
              <a:t>of </a:t>
            </a:r>
            <a:r>
              <a:rPr lang="en-US" sz="6000" b="1" dirty="0">
                <a:solidFill>
                  <a:schemeClr val="accent2"/>
                </a:solidFill>
              </a:rPr>
              <a:t>CAM Arbitration Rules</a:t>
            </a:r>
          </a:p>
          <a:p>
            <a:pPr lvl="2">
              <a:buFont typeface="Wingdings" panose="05000000000000000000" pitchFamily="2" charset="2"/>
              <a:buChar char="ü"/>
            </a:pPr>
            <a:r>
              <a:rPr lang="en-US" sz="6500" dirty="0"/>
              <a:t>Article</a:t>
            </a:r>
            <a:r>
              <a:rPr lang="en-US" sz="6600" b="1" dirty="0">
                <a:solidFill>
                  <a:srgbClr val="0070C0"/>
                </a:solidFill>
              </a:rPr>
              <a:t> </a:t>
            </a:r>
            <a:r>
              <a:rPr lang="en-US" sz="6000" b="1" dirty="0">
                <a:solidFill>
                  <a:schemeClr val="accent2"/>
                </a:solidFill>
              </a:rPr>
              <a:t>29</a:t>
            </a:r>
            <a:r>
              <a:rPr lang="en-US" sz="6600" b="1" dirty="0">
                <a:solidFill>
                  <a:srgbClr val="0070C0"/>
                </a:solidFill>
              </a:rPr>
              <a:t> </a:t>
            </a:r>
            <a:r>
              <a:rPr lang="en-US" sz="6600" dirty="0"/>
              <a:t>of </a:t>
            </a:r>
            <a:r>
              <a:rPr lang="en-US" sz="6000" b="1" dirty="0">
                <a:solidFill>
                  <a:schemeClr val="accent2"/>
                </a:solidFill>
              </a:rPr>
              <a:t>ICC Arbitration Rules</a:t>
            </a:r>
          </a:p>
          <a:p>
            <a:pPr marL="457200" lvl="1" indent="0" algn="just">
              <a:lnSpc>
                <a:spcPct val="120000"/>
              </a:lnSpc>
              <a:buNone/>
            </a:pPr>
            <a:endParaRPr lang="en-US" sz="8000" dirty="0"/>
          </a:p>
          <a:p>
            <a:pPr marL="914400" lvl="2" indent="0" algn="just">
              <a:lnSpc>
                <a:spcPct val="80000"/>
              </a:lnSpc>
              <a:buNone/>
            </a:pPr>
            <a:endParaRPr lang="en-US" altLang="it-IT" sz="8200" dirty="0"/>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13</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4061746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55704" y="1476803"/>
            <a:ext cx="9601196" cy="1072190"/>
          </a:xfrm>
        </p:spPr>
        <p:txBody>
          <a:bodyPr>
            <a:normAutofit fontScale="90000"/>
          </a:bodyPr>
          <a:lstStyle/>
          <a:p>
            <a:r>
              <a:rPr lang="en-US" sz="2500" b="1" dirty="0">
                <a:solidFill>
                  <a:schemeClr val="accent4"/>
                </a:solidFill>
              </a:rPr>
              <a:t>PROVISIONAL AND PROTECTIVE MEASURES</a:t>
            </a:r>
            <a:br>
              <a:rPr lang="en-US" sz="2500" b="1" dirty="0">
                <a:solidFill>
                  <a:schemeClr val="accent4"/>
                </a:solidFill>
              </a:rPr>
            </a:br>
            <a:r>
              <a:rPr lang="en-US" altLang="it-IT" sz="2800" b="1" i="1" dirty="0">
                <a:ln w="3175" cmpd="sng">
                  <a:noFill/>
                </a:ln>
                <a:solidFill>
                  <a:schemeClr val="accent4"/>
                </a:solidFill>
                <a:latin typeface="+mj-lt"/>
                <a:ea typeface="+mj-ea"/>
                <a:cs typeface="+mj-cs"/>
              </a:rPr>
              <a:t>Enforcement</a:t>
            </a:r>
            <a:br>
              <a:rPr lang="en-US" altLang="it-IT" sz="2800" b="1" dirty="0">
                <a:ln w="3175" cmpd="sng">
                  <a:noFill/>
                </a:ln>
                <a:solidFill>
                  <a:schemeClr val="accent4"/>
                </a:solidFill>
                <a:latin typeface="+mj-lt"/>
                <a:ea typeface="+mj-ea"/>
                <a:cs typeface="+mj-cs"/>
              </a:rPr>
            </a:b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18068" y="2471595"/>
            <a:ext cx="11203806" cy="3897415"/>
          </a:xfrm>
        </p:spPr>
        <p:txBody>
          <a:bodyPr>
            <a:normAutofit/>
          </a:bodyPr>
          <a:lstStyle/>
          <a:p>
            <a:pPr algn="just"/>
            <a:r>
              <a:rPr lang="en-US" sz="2000" dirty="0"/>
              <a:t>Arbitrators lack power to coercively enforce provisional measures absent voluntary compliance by the aggrieved party</a:t>
            </a:r>
          </a:p>
          <a:p>
            <a:pPr algn="just"/>
            <a:r>
              <a:rPr lang="en-US" sz="2000" dirty="0"/>
              <a:t>To enforce provisional measures rendered by arbitral tribunals against the will of the aggrieved party assistance from State courts is needed</a:t>
            </a:r>
          </a:p>
          <a:p>
            <a:r>
              <a:rPr lang="en-US" sz="2000" dirty="0"/>
              <a:t>As far as </a:t>
            </a:r>
            <a:r>
              <a:rPr lang="en-US" b="1" dirty="0">
                <a:solidFill>
                  <a:schemeClr val="accent2"/>
                </a:solidFill>
              </a:rPr>
              <a:t>domestic arbitral proceedings </a:t>
            </a:r>
            <a:r>
              <a:rPr lang="en-US" sz="2000" dirty="0"/>
              <a:t>is concerned, national laws may in principle provide for two main ways of enforcing provisional measures:</a:t>
            </a:r>
          </a:p>
          <a:p>
            <a:pPr marL="857250" lvl="1" indent="-400050" algn="just">
              <a:buFont typeface="+mj-lt"/>
              <a:buAutoNum type="romanLcPeriod"/>
            </a:pPr>
            <a:r>
              <a:rPr lang="en-US" sz="1800" dirty="0"/>
              <a:t>Allowing parties to obtain direct and immediate enforcement by state authorities, without the need of any intermediate proceedings (article 819-ter of Italian Code of Civile procedure)</a:t>
            </a:r>
          </a:p>
          <a:p>
            <a:pPr marL="857250" lvl="1" indent="-400050" algn="just">
              <a:buFont typeface="+mj-lt"/>
              <a:buAutoNum type="romanLcPeriod"/>
            </a:pPr>
            <a:r>
              <a:rPr lang="en-US" sz="1800" dirty="0"/>
              <a:t>Requiring parties to first obtain an exequatur from the State Courts and solely thereafter proceed to actual enforcement (art. 17H and 17I of UNCITRAL Model Law)</a:t>
            </a:r>
          </a:p>
          <a:p>
            <a:pPr marL="457200" lvl="1" indent="0" algn="just">
              <a:lnSpc>
                <a:spcPct val="120000"/>
              </a:lnSpc>
              <a:buNone/>
            </a:pPr>
            <a:endParaRPr lang="en-US" sz="8000" dirty="0"/>
          </a:p>
          <a:p>
            <a:pPr marL="914400" lvl="2" indent="0" algn="just">
              <a:lnSpc>
                <a:spcPct val="80000"/>
              </a:lnSpc>
              <a:buNone/>
            </a:pPr>
            <a:endParaRPr lang="en-US" altLang="it-IT" sz="8200" dirty="0"/>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14</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1964536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045338" y="948983"/>
            <a:ext cx="9601196" cy="1072190"/>
          </a:xfrm>
        </p:spPr>
        <p:txBody>
          <a:bodyPr>
            <a:normAutofit/>
          </a:bodyPr>
          <a:lstStyle/>
          <a:p>
            <a:pPr algn="ctr"/>
            <a:r>
              <a:rPr lang="en-US" sz="2500" b="1" dirty="0">
                <a:solidFill>
                  <a:schemeClr val="accent4"/>
                </a:solidFill>
              </a:rPr>
              <a:t>ARBITRAL PROCESS</a:t>
            </a:r>
            <a:br>
              <a:rPr lang="en-US" sz="2500" b="1" dirty="0">
                <a:solidFill>
                  <a:schemeClr val="accent4"/>
                </a:solidFill>
              </a:rPr>
            </a:br>
            <a:r>
              <a:rPr lang="en-US" sz="2500" b="1" i="1" dirty="0">
                <a:solidFill>
                  <a:schemeClr val="accent4"/>
                </a:solidFill>
              </a:rPr>
              <a:t>Party Autonomy</a:t>
            </a:r>
            <a:r>
              <a:rPr lang="en-US" sz="2500" b="1" dirty="0">
                <a:solidFill>
                  <a:schemeClr val="accent4"/>
                </a:solidFill>
              </a:rPr>
              <a:t> </a:t>
            </a: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687397" y="2555703"/>
            <a:ext cx="10684042" cy="3765980"/>
          </a:xfrm>
        </p:spPr>
        <p:txBody>
          <a:bodyPr>
            <a:normAutofit fontScale="85000" lnSpcReduction="20000"/>
          </a:bodyPr>
          <a:lstStyle/>
          <a:p>
            <a:pPr marL="0" marR="0" lvl="0" indent="0" algn="just" defTabSz="457200" rtl="0" eaLnBrk="1" fontAlgn="auto" latinLnBrk="0" hangingPunct="1">
              <a:lnSpc>
                <a:spcPct val="100000"/>
              </a:lnSpc>
              <a:spcBef>
                <a:spcPts val="1000"/>
              </a:spcBef>
              <a:spcAft>
                <a:spcPts val="0"/>
              </a:spcAft>
              <a:buClr>
                <a:srgbClr val="4472C4"/>
              </a:buClr>
              <a:buSzPct val="80000"/>
              <a:buNone/>
              <a:tabLst/>
              <a:defRPr/>
            </a:pPr>
            <a:r>
              <a:rPr kumimoji="0" lang="en-US" sz="2100" b="0" i="0" u="none" strike="noStrike" kern="1200" cap="none" spc="0" normalizeH="0" baseline="0" noProof="0" dirty="0">
                <a:ln>
                  <a:noFill/>
                </a:ln>
                <a:solidFill>
                  <a:prstClr val="black">
                    <a:lumMod val="75000"/>
                    <a:lumOff val="25000"/>
                  </a:prstClr>
                </a:solidFill>
                <a:effectLst/>
                <a:uLnTx/>
                <a:uFillTx/>
                <a:latin typeface="+mj-lt"/>
                <a:ea typeface="+mn-ea"/>
                <a:cs typeface="+mn-cs"/>
              </a:rPr>
              <a:t>Parties are free to agree on the rules of procedure that must be applied by the arbitrators (art. 19 UNCITRAL Model Law – Art. 816-</a:t>
            </a:r>
            <a:r>
              <a:rPr kumimoji="0" lang="en-US" sz="2100" b="0" i="1" u="none" strike="noStrike" kern="1200" cap="none" spc="0" normalizeH="0" baseline="0" noProof="0" dirty="0">
                <a:ln>
                  <a:noFill/>
                </a:ln>
                <a:solidFill>
                  <a:prstClr val="black">
                    <a:lumMod val="75000"/>
                    <a:lumOff val="25000"/>
                  </a:prstClr>
                </a:solidFill>
                <a:effectLst/>
                <a:uLnTx/>
                <a:uFillTx/>
                <a:latin typeface="+mj-lt"/>
                <a:ea typeface="+mn-ea"/>
                <a:cs typeface="+mn-cs"/>
              </a:rPr>
              <a:t>bis </a:t>
            </a:r>
            <a:r>
              <a:rPr kumimoji="0" lang="en-US" sz="2100" b="0" i="0" u="none" strike="noStrike" kern="1200" cap="none" spc="0" normalizeH="0" baseline="0" noProof="0" dirty="0" err="1">
                <a:ln>
                  <a:noFill/>
                </a:ln>
                <a:solidFill>
                  <a:prstClr val="black">
                    <a:lumMod val="75000"/>
                    <a:lumOff val="25000"/>
                  </a:prstClr>
                </a:solidFill>
                <a:effectLst/>
                <a:uLnTx/>
                <a:uFillTx/>
                <a:latin typeface="+mj-lt"/>
                <a:ea typeface="+mn-ea"/>
                <a:cs typeface="+mn-cs"/>
              </a:rPr>
              <a:t>c.p.c.</a:t>
            </a:r>
            <a:r>
              <a:rPr kumimoji="0" lang="en-US" sz="2100" b="0" i="0" u="none" strike="noStrike" kern="1200" cap="none" spc="0" normalizeH="0" baseline="0" noProof="0" dirty="0">
                <a:ln>
                  <a:noFill/>
                </a:ln>
                <a:solidFill>
                  <a:prstClr val="black">
                    <a:lumMod val="75000"/>
                    <a:lumOff val="25000"/>
                  </a:prstClr>
                </a:solidFill>
                <a:effectLst/>
                <a:uLnTx/>
                <a:uFillTx/>
                <a:latin typeface="+mj-lt"/>
                <a:ea typeface="+mn-ea"/>
                <a:cs typeface="+mn-cs"/>
              </a:rPr>
              <a:t>)</a:t>
            </a:r>
          </a:p>
          <a:p>
            <a:pPr algn="just">
              <a:spcBef>
                <a:spcPts val="1000"/>
              </a:spcBef>
              <a:spcAft>
                <a:spcPts val="0"/>
              </a:spcAft>
              <a:buClr>
                <a:srgbClr val="4472C4"/>
              </a:buClr>
              <a:buSzPct val="80000"/>
              <a:buFont typeface="Wingdings" panose="05000000000000000000" pitchFamily="2" charset="2"/>
              <a:buChar char="§"/>
              <a:defRPr/>
            </a:pPr>
            <a:r>
              <a:rPr kumimoji="0" lang="en-US" sz="2100" b="0" i="0" u="none" strike="noStrike" kern="1200" cap="none" spc="0" normalizeH="0" baseline="0" noProof="0" dirty="0">
                <a:ln>
                  <a:noFill/>
                </a:ln>
                <a:solidFill>
                  <a:prstClr val="black">
                    <a:lumMod val="75000"/>
                    <a:lumOff val="25000"/>
                  </a:prstClr>
                </a:solidFill>
                <a:effectLst/>
                <a:uLnTx/>
                <a:uFillTx/>
                <a:latin typeface="+mj-lt"/>
                <a:ea typeface="+mn-ea"/>
                <a:cs typeface="+mn-cs"/>
              </a:rPr>
              <a:t>Parties may exercise their </a:t>
            </a:r>
            <a:r>
              <a:rPr lang="en-US" sz="2100" b="1" dirty="0">
                <a:solidFill>
                  <a:schemeClr val="accent2"/>
                </a:solidFill>
              </a:rPr>
              <a:t>freedom to select the rules of procedure </a:t>
            </a:r>
          </a:p>
          <a:p>
            <a:pPr marL="857250" lvl="1" indent="-400050" algn="just">
              <a:spcBef>
                <a:spcPts val="1000"/>
              </a:spcBef>
              <a:spcAft>
                <a:spcPts val="0"/>
              </a:spcAft>
              <a:buClr>
                <a:srgbClr val="4472C4"/>
              </a:buClr>
              <a:buSzPct val="80000"/>
              <a:buFont typeface="+mj-lt"/>
              <a:buAutoNum type="romanLcPeriod"/>
              <a:defRPr/>
            </a:pPr>
            <a:r>
              <a:rPr kumimoji="0" lang="en-US" sz="2100" b="0" i="0" u="none" strike="noStrike" kern="1200" cap="none" spc="0" normalizeH="0" baseline="0" noProof="0" dirty="0">
                <a:ln>
                  <a:noFill/>
                </a:ln>
                <a:solidFill>
                  <a:prstClr val="black">
                    <a:lumMod val="75000"/>
                    <a:lumOff val="25000"/>
                  </a:prstClr>
                </a:solidFill>
                <a:effectLst/>
                <a:uLnTx/>
                <a:uFillTx/>
                <a:latin typeface="+mj-lt"/>
                <a:ea typeface="+mn-ea"/>
                <a:cs typeface="+mn-cs"/>
              </a:rPr>
              <a:t>usually, in international arbitration, by referring in their arbitration agreement to the rules of arbitration of an arbitral institution, or</a:t>
            </a:r>
          </a:p>
          <a:p>
            <a:pPr marL="857250" lvl="1" indent="-400050" algn="just">
              <a:spcBef>
                <a:spcPts val="1000"/>
              </a:spcBef>
              <a:spcAft>
                <a:spcPts val="0"/>
              </a:spcAft>
              <a:buClr>
                <a:srgbClr val="4472C4"/>
              </a:buClr>
              <a:buSzPct val="80000"/>
              <a:buFont typeface="+mj-lt"/>
              <a:buAutoNum type="romanLcPeriod"/>
              <a:defRPr/>
            </a:pPr>
            <a:r>
              <a:rPr kumimoji="0" lang="en-US" sz="2100" b="0" i="0" u="none" strike="noStrike" kern="1200" cap="none" spc="0" normalizeH="0" baseline="0" noProof="0" dirty="0">
                <a:ln>
                  <a:noFill/>
                </a:ln>
                <a:solidFill>
                  <a:prstClr val="black">
                    <a:lumMod val="75000"/>
                    <a:lumOff val="25000"/>
                  </a:prstClr>
                </a:solidFill>
                <a:effectLst/>
                <a:uLnTx/>
                <a:uFillTx/>
                <a:latin typeface="+mj-lt"/>
                <a:ea typeface="+mn-ea"/>
                <a:cs typeface="+mn-cs"/>
              </a:rPr>
              <a:t>by drafting themselves in their arbitration agreement (or in another written agreement concluded before the commencement of the arbitral process) the rules of procedure, or</a:t>
            </a:r>
          </a:p>
          <a:p>
            <a:pPr marL="857250" lvl="1" indent="-400050" algn="just">
              <a:spcBef>
                <a:spcPts val="1000"/>
              </a:spcBef>
              <a:spcAft>
                <a:spcPts val="0"/>
              </a:spcAft>
              <a:buClr>
                <a:srgbClr val="4472C4"/>
              </a:buClr>
              <a:buSzPct val="80000"/>
              <a:buFont typeface="+mj-lt"/>
              <a:buAutoNum type="romanLcPeriod"/>
              <a:defRPr/>
            </a:pPr>
            <a:r>
              <a:rPr kumimoji="0" lang="en-US" sz="2100" b="0" i="0" u="none" strike="noStrike" kern="1200" cap="none" spc="0" normalizeH="0" baseline="0" noProof="0" dirty="0">
                <a:ln>
                  <a:noFill/>
                </a:ln>
                <a:solidFill>
                  <a:prstClr val="black">
                    <a:lumMod val="75000"/>
                    <a:lumOff val="25000"/>
                  </a:prstClr>
                </a:solidFill>
                <a:effectLst/>
                <a:uLnTx/>
                <a:uFillTx/>
                <a:latin typeface="+mj-lt"/>
                <a:ea typeface="+mn-ea"/>
                <a:cs typeface="+mn-cs"/>
              </a:rPr>
              <a:t>giving the arbitrators the power to use their discretion in determining the rules of procedure</a:t>
            </a:r>
          </a:p>
          <a:p>
            <a:pPr marL="0" marR="0" lvl="0" indent="0" algn="just" defTabSz="457200" rtl="0" eaLnBrk="1" fontAlgn="auto" latinLnBrk="0" hangingPunct="1">
              <a:lnSpc>
                <a:spcPct val="100000"/>
              </a:lnSpc>
              <a:spcBef>
                <a:spcPts val="1000"/>
              </a:spcBef>
              <a:spcAft>
                <a:spcPts val="0"/>
              </a:spcAft>
              <a:buClr>
                <a:srgbClr val="4472C4"/>
              </a:buClr>
              <a:buSzPct val="80000"/>
              <a:buNone/>
              <a:tabLst/>
              <a:defRPr/>
            </a:pPr>
            <a:r>
              <a:rPr kumimoji="0" lang="en-US" sz="2100" b="0" i="0" u="none" strike="noStrike" kern="1200" cap="none" spc="0" normalizeH="0" baseline="0" noProof="0" dirty="0">
                <a:ln>
                  <a:noFill/>
                </a:ln>
                <a:solidFill>
                  <a:prstClr val="black">
                    <a:lumMod val="75000"/>
                    <a:lumOff val="25000"/>
                  </a:prstClr>
                </a:solidFill>
                <a:effectLst/>
                <a:uLnTx/>
                <a:uFillTx/>
                <a:latin typeface="+mj-lt"/>
                <a:ea typeface="+mn-ea"/>
                <a:cs typeface="+mn-cs"/>
              </a:rPr>
              <a:t>In determining the rules of procedure applicable to the arbitral process parties and arbitrators must respect some mandatory procedural requirements</a:t>
            </a:r>
          </a:p>
          <a:p>
            <a:pPr algn="just">
              <a:spcBef>
                <a:spcPts val="1000"/>
              </a:spcBef>
              <a:spcAft>
                <a:spcPts val="0"/>
              </a:spcAft>
              <a:buClr>
                <a:srgbClr val="4472C4"/>
              </a:buClr>
              <a:buSzPct val="80000"/>
              <a:buFont typeface="Wingdings" panose="05000000000000000000" pitchFamily="2" charset="2"/>
              <a:buChar char="§"/>
              <a:defRPr/>
            </a:pPr>
            <a:r>
              <a:rPr kumimoji="0" lang="en-US" sz="2100" b="0" i="0" u="none" strike="noStrike" kern="1200" cap="none" spc="0" normalizeH="0" baseline="0" noProof="0" dirty="0">
                <a:ln>
                  <a:noFill/>
                </a:ln>
                <a:solidFill>
                  <a:prstClr val="black">
                    <a:lumMod val="75000"/>
                    <a:lumOff val="25000"/>
                  </a:prstClr>
                </a:solidFill>
                <a:effectLst/>
                <a:uLnTx/>
                <a:uFillTx/>
                <a:latin typeface="+mj-lt"/>
                <a:ea typeface="+mn-ea"/>
                <a:cs typeface="+mn-cs"/>
              </a:rPr>
              <a:t>Each party must be given the right to be heard and to present his/her case (due process)</a:t>
            </a:r>
          </a:p>
          <a:p>
            <a:pPr algn="just">
              <a:spcBef>
                <a:spcPts val="1000"/>
              </a:spcBef>
              <a:spcAft>
                <a:spcPts val="0"/>
              </a:spcAft>
              <a:buClr>
                <a:srgbClr val="4472C4"/>
              </a:buClr>
              <a:buSzPct val="80000"/>
              <a:buFont typeface="Wingdings" panose="05000000000000000000" pitchFamily="2" charset="2"/>
              <a:buChar char="§"/>
              <a:defRPr/>
            </a:pPr>
            <a:r>
              <a:rPr kumimoji="0" lang="en-US" sz="2100" b="0" i="0" u="none" strike="noStrike" kern="1200" cap="none" spc="0" normalizeH="0" baseline="0" noProof="0" dirty="0">
                <a:ln>
                  <a:noFill/>
                </a:ln>
                <a:solidFill>
                  <a:prstClr val="black">
                    <a:lumMod val="75000"/>
                    <a:lumOff val="25000"/>
                  </a:prstClr>
                </a:solidFill>
                <a:effectLst/>
                <a:uLnTx/>
                <a:uFillTx/>
                <a:latin typeface="+mj-lt"/>
                <a:ea typeface="+mn-ea"/>
                <a:cs typeface="+mn-cs"/>
              </a:rPr>
              <a:t>Procedural fairness and equal treatment (art. 18 UNCITRAL Model Law)</a:t>
            </a:r>
          </a:p>
          <a:p>
            <a:pPr marL="914400" lvl="2" indent="0" algn="just">
              <a:lnSpc>
                <a:spcPct val="80000"/>
              </a:lnSpc>
              <a:buNone/>
            </a:pPr>
            <a:endParaRPr lang="en-US" altLang="it-IT" sz="8200" dirty="0"/>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2</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584370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045338" y="1151464"/>
            <a:ext cx="9601196" cy="1072190"/>
          </a:xfrm>
        </p:spPr>
        <p:txBody>
          <a:bodyPr>
            <a:normAutofit/>
          </a:bodyPr>
          <a:lstStyle/>
          <a:p>
            <a:pPr algn="ctr"/>
            <a:r>
              <a:rPr lang="en-US" sz="2500" b="1" dirty="0">
                <a:solidFill>
                  <a:schemeClr val="accent4"/>
                </a:solidFill>
              </a:rPr>
              <a:t>ARBITRAL PROCESS</a:t>
            </a:r>
            <a:br>
              <a:rPr lang="en-US" sz="2500" b="1" dirty="0">
                <a:solidFill>
                  <a:schemeClr val="accent4"/>
                </a:solidFill>
              </a:rPr>
            </a:br>
            <a:r>
              <a:rPr lang="en-US" sz="2500" b="1" i="1" dirty="0">
                <a:solidFill>
                  <a:schemeClr val="accent4"/>
                </a:solidFill>
              </a:rPr>
              <a:t>Party Autonomy</a:t>
            </a:r>
            <a:r>
              <a:rPr lang="en-US" sz="2500" b="1" dirty="0">
                <a:solidFill>
                  <a:schemeClr val="accent4"/>
                </a:solidFill>
              </a:rPr>
              <a:t> </a:t>
            </a: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61314" y="2555703"/>
            <a:ext cx="10891319" cy="3765980"/>
          </a:xfrm>
        </p:spPr>
        <p:txBody>
          <a:bodyPr>
            <a:normAutofit fontScale="70000" lnSpcReduction="20000"/>
          </a:bodyPr>
          <a:lstStyle/>
          <a:p>
            <a:pPr algn="just"/>
            <a:r>
              <a:rPr lang="en-US" sz="2700" dirty="0"/>
              <a:t>Rules of procedure agreed upon by the parties or determined by the arbitrators may refer to </a:t>
            </a:r>
          </a:p>
          <a:p>
            <a:pPr marL="857250" lvl="1" indent="-400050" algn="just">
              <a:buFont typeface="+mj-lt"/>
              <a:buAutoNum type="romanLcPeriod"/>
            </a:pPr>
            <a:r>
              <a:rPr lang="en-US" sz="2700" dirty="0"/>
              <a:t>the number, timing, sequence and format of the written submissions </a:t>
            </a:r>
          </a:p>
          <a:p>
            <a:pPr marL="857250" lvl="1" indent="-400050" algn="just">
              <a:buFont typeface="+mj-lt"/>
              <a:buAutoNum type="romanLcPeriod"/>
            </a:pPr>
            <a:r>
              <a:rPr lang="en-US" sz="2700" dirty="0"/>
              <a:t>the scope and modalities of the production of documents and the filing by the parties of witness and expert evidence </a:t>
            </a:r>
          </a:p>
          <a:p>
            <a:pPr marL="857250" lvl="1" indent="-400050" algn="just">
              <a:buFont typeface="+mj-lt"/>
              <a:buAutoNum type="romanLcPeriod"/>
            </a:pPr>
            <a:r>
              <a:rPr lang="en-US" sz="2700" dirty="0"/>
              <a:t>the organization and timing of the evidentiary hearings</a:t>
            </a:r>
          </a:p>
          <a:p>
            <a:pPr algn="just"/>
            <a:r>
              <a:rPr lang="en-US" sz="2700" b="1" dirty="0">
                <a:solidFill>
                  <a:schemeClr val="accent1"/>
                </a:solidFill>
              </a:rPr>
              <a:t>Adversarial principle </a:t>
            </a:r>
            <a:r>
              <a:rPr lang="en-US" sz="2700" dirty="0"/>
              <a:t>and </a:t>
            </a:r>
            <a:r>
              <a:rPr lang="en-US" sz="2700" b="1" dirty="0">
                <a:solidFill>
                  <a:schemeClr val="accent1"/>
                </a:solidFill>
              </a:rPr>
              <a:t>equal treatment </a:t>
            </a:r>
            <a:r>
              <a:rPr lang="en-US" sz="2700" dirty="0"/>
              <a:t>of parties imply, in essence</a:t>
            </a:r>
          </a:p>
          <a:p>
            <a:pPr lvl="1" algn="just">
              <a:buFont typeface="Wingdings" panose="05000000000000000000" pitchFamily="2" charset="2"/>
              <a:buChar char="§"/>
            </a:pPr>
            <a:r>
              <a:rPr lang="en-US" sz="2700" dirty="0"/>
              <a:t>balancing the parties’ right of defence with the efficient management of the proceedings, in the context of a transparent and foreseeable procedure</a:t>
            </a:r>
          </a:p>
          <a:p>
            <a:pPr lvl="1" algn="just">
              <a:buFont typeface="Wingdings" panose="05000000000000000000" pitchFamily="2" charset="2"/>
              <a:buChar char="§"/>
            </a:pPr>
            <a:r>
              <a:rPr lang="en-US" sz="2700" dirty="0"/>
              <a:t>granting each party an </a:t>
            </a:r>
            <a:r>
              <a:rPr lang="en-US" sz="2700" b="1" dirty="0">
                <a:solidFill>
                  <a:schemeClr val="accent1"/>
                </a:solidFill>
              </a:rPr>
              <a:t>equivalent procedural </a:t>
            </a:r>
            <a:r>
              <a:rPr lang="en-US" sz="2700" dirty="0"/>
              <a:t>status in respect of, </a:t>
            </a:r>
            <a:r>
              <a:rPr lang="en-US" sz="2700" i="1" dirty="0"/>
              <a:t>inter alia, </a:t>
            </a:r>
            <a:r>
              <a:rPr lang="en-US" sz="2700" dirty="0"/>
              <a:t>filing submissions, offering evidence and being present when evidence is gathered commenting on the counterparty’s submissions and requests for admission of evidence commenting on any legal, factual or technical issue that the tribunal wishes to raise ex officio or that it believes relevant for its decision</a:t>
            </a:r>
            <a:endParaRPr lang="en-US" altLang="it-IT" sz="2700" dirty="0"/>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3</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3577751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94936" y="1467262"/>
            <a:ext cx="9601196" cy="1072190"/>
          </a:xfrm>
        </p:spPr>
        <p:txBody>
          <a:bodyPr>
            <a:normAutofit fontScale="90000"/>
          </a:bodyPr>
          <a:lstStyle/>
          <a:p>
            <a:pPr algn="ctr"/>
            <a:r>
              <a:rPr lang="en-US" sz="2500" b="1" dirty="0">
                <a:solidFill>
                  <a:schemeClr val="accent4"/>
                </a:solidFill>
              </a:rPr>
              <a:t>MAJOR PROCEDURAL STEPS IN INTERNATIONAL ARBITRATION</a:t>
            </a:r>
            <a:br>
              <a:rPr lang="en-US" sz="2500" b="1" dirty="0">
                <a:solidFill>
                  <a:schemeClr val="accent4"/>
                </a:solidFill>
              </a:rPr>
            </a:b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462013" y="2328920"/>
            <a:ext cx="11203806" cy="4120006"/>
          </a:xfrm>
        </p:spPr>
        <p:txBody>
          <a:bodyPr>
            <a:normAutofit/>
          </a:bodyPr>
          <a:lstStyle/>
          <a:p>
            <a:pPr algn="just">
              <a:lnSpc>
                <a:spcPct val="90000"/>
              </a:lnSpc>
              <a:spcBef>
                <a:spcPts val="600"/>
              </a:spcBef>
              <a:defRPr/>
            </a:pPr>
            <a:endParaRPr lang="en-US" sz="2800" dirty="0"/>
          </a:p>
          <a:p>
            <a:pPr marL="914400" lvl="2" indent="0" algn="just">
              <a:lnSpc>
                <a:spcPct val="80000"/>
              </a:lnSpc>
              <a:buNone/>
            </a:pPr>
            <a:endParaRPr lang="en-US" altLang="it-IT" sz="8200" dirty="0"/>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4</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pic>
        <p:nvPicPr>
          <p:cNvPr id="6" name="Segnaposto contenuto 5">
            <a:extLst>
              <a:ext uri="{FF2B5EF4-FFF2-40B4-BE49-F238E27FC236}">
                <a16:creationId xmlns:a16="http://schemas.microsoft.com/office/drawing/2014/main" id="{25331C1F-7267-CD60-106B-54B2914DE4BD}"/>
              </a:ext>
            </a:extLst>
          </p:cNvPr>
          <p:cNvPicPr>
            <a:picLocks noChangeAspect="1"/>
          </p:cNvPicPr>
          <p:nvPr/>
        </p:nvPicPr>
        <p:blipFill>
          <a:blip r:embed="rId7"/>
          <a:stretch>
            <a:fillRect/>
          </a:stretch>
        </p:blipFill>
        <p:spPr>
          <a:xfrm>
            <a:off x="606582" y="2447609"/>
            <a:ext cx="10454365" cy="3670146"/>
          </a:xfrm>
          <a:prstGeom prst="rect">
            <a:avLst/>
          </a:prstGeom>
        </p:spPr>
      </p:pic>
    </p:spTree>
    <p:extLst>
      <p:ext uri="{BB962C8B-B14F-4D97-AF65-F5344CB8AC3E}">
        <p14:creationId xmlns:p14="http://schemas.microsoft.com/office/powerpoint/2010/main" val="1657868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55704" y="1476803"/>
            <a:ext cx="9601196" cy="1072190"/>
          </a:xfrm>
        </p:spPr>
        <p:txBody>
          <a:bodyPr>
            <a:normAutofit fontScale="90000"/>
          </a:bodyPr>
          <a:lstStyle/>
          <a:p>
            <a:r>
              <a:rPr lang="en-US" sz="2500" b="1" dirty="0">
                <a:solidFill>
                  <a:schemeClr val="accent4"/>
                </a:solidFill>
              </a:rPr>
              <a:t>REQUEST FOR ARBITRATION</a:t>
            </a:r>
            <a:br>
              <a:rPr lang="en-US" sz="2500" b="1" dirty="0">
                <a:solidFill>
                  <a:schemeClr val="accent4"/>
                </a:solidFill>
              </a:rPr>
            </a:br>
            <a:br>
              <a:rPr lang="en-US" altLang="it-IT" sz="2800" b="1" dirty="0">
                <a:ln w="3175" cmpd="sng">
                  <a:noFill/>
                </a:ln>
                <a:solidFill>
                  <a:schemeClr val="accent4"/>
                </a:solidFill>
                <a:latin typeface="+mj-lt"/>
                <a:ea typeface="+mj-ea"/>
                <a:cs typeface="+mj-cs"/>
              </a:rPr>
            </a:b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492509" y="2386209"/>
            <a:ext cx="11203806" cy="4120006"/>
          </a:xfrm>
        </p:spPr>
        <p:txBody>
          <a:bodyPr>
            <a:normAutofit fontScale="92500"/>
          </a:bodyPr>
          <a:lstStyle/>
          <a:p>
            <a:pPr algn="just"/>
            <a:r>
              <a:rPr lang="en-US" sz="2200" dirty="0"/>
              <a:t>Even though the procedural rules set out by arbitral institution vary in much relevant aspects, an “average” arbitral proceedings governed by institutional rules of arbitration may be normally commenced by:</a:t>
            </a:r>
          </a:p>
          <a:p>
            <a:pPr lvl="1">
              <a:buFont typeface="Wingdings" panose="05000000000000000000" pitchFamily="2" charset="2"/>
              <a:buChar char="§"/>
            </a:pPr>
            <a:r>
              <a:rPr lang="en-US" sz="2000" dirty="0"/>
              <a:t>issuing a </a:t>
            </a:r>
            <a:r>
              <a:rPr lang="en-US" sz="2300" b="1" dirty="0">
                <a:solidFill>
                  <a:schemeClr val="accent2"/>
                </a:solidFill>
              </a:rPr>
              <a:t>request for arbitration </a:t>
            </a:r>
            <a:r>
              <a:rPr lang="en-US" sz="2000" dirty="0"/>
              <a:t>containing, </a:t>
            </a:r>
            <a:r>
              <a:rPr lang="en-US" sz="2000" i="1" dirty="0"/>
              <a:t>inter alia</a:t>
            </a:r>
          </a:p>
          <a:p>
            <a:pPr marL="1314450" lvl="2" indent="-400050">
              <a:lnSpc>
                <a:spcPts val="2040"/>
              </a:lnSpc>
              <a:buFont typeface="+mj-lt"/>
              <a:buAutoNum type="romanLcPeriod"/>
            </a:pPr>
            <a:r>
              <a:rPr lang="en-US" sz="1800" dirty="0"/>
              <a:t>details of each of the parties</a:t>
            </a:r>
          </a:p>
          <a:p>
            <a:pPr marL="1314450" lvl="2" indent="-400050">
              <a:lnSpc>
                <a:spcPts val="2040"/>
              </a:lnSpc>
              <a:buFont typeface="+mj-lt"/>
              <a:buAutoNum type="romanLcPeriod"/>
            </a:pPr>
            <a:r>
              <a:rPr lang="en-US" sz="1800" dirty="0"/>
              <a:t>a description of the nature and circumstances of the parties’ dispute and of the legal basis upon which the claims are made</a:t>
            </a:r>
          </a:p>
          <a:p>
            <a:pPr marL="1314450" lvl="2" indent="-400050">
              <a:lnSpc>
                <a:spcPts val="2040"/>
              </a:lnSpc>
              <a:buFont typeface="+mj-lt"/>
              <a:buAutoNum type="romanLcPeriod"/>
            </a:pPr>
            <a:r>
              <a:rPr lang="en-US" sz="1800" b="0" i="0" u="none" strike="noStrike" baseline="0" dirty="0">
                <a:solidFill>
                  <a:srgbClr val="000000"/>
                </a:solidFill>
              </a:rPr>
              <a:t>a statement of the relief sought </a:t>
            </a:r>
            <a:endParaRPr lang="en-US" sz="1800" dirty="0"/>
          </a:p>
          <a:p>
            <a:pPr marL="1314450" lvl="2" indent="-400050">
              <a:lnSpc>
                <a:spcPts val="2040"/>
              </a:lnSpc>
              <a:buFont typeface="+mj-lt"/>
              <a:buAutoNum type="romanLcPeriod"/>
            </a:pPr>
            <a:r>
              <a:rPr lang="en-US" sz="1800" dirty="0"/>
              <a:t>indication of the arbitration agreement </a:t>
            </a:r>
          </a:p>
          <a:p>
            <a:pPr marL="1314450" lvl="2" indent="-400050" algn="just">
              <a:lnSpc>
                <a:spcPts val="2040"/>
              </a:lnSpc>
              <a:buFont typeface="+mj-lt"/>
              <a:buAutoNum type="romanLcPeriod"/>
            </a:pPr>
            <a:r>
              <a:rPr lang="en-US" sz="1800" dirty="0"/>
              <a:t>applicant’s position as regards the place and the language of the arbitration and the composition of the Arbitral Tribunal</a:t>
            </a:r>
          </a:p>
          <a:p>
            <a:pPr marL="1314450" lvl="2" indent="-400050" algn="just">
              <a:lnSpc>
                <a:spcPts val="2040"/>
              </a:lnSpc>
              <a:buFont typeface="+mj-lt"/>
              <a:buAutoNum type="romanLcPeriod"/>
            </a:pPr>
            <a:r>
              <a:rPr lang="en-US" sz="1800" dirty="0"/>
              <a:t>nomination of an arbitrator if it is so required by the arbitration agreement or by the rules</a:t>
            </a:r>
          </a:p>
          <a:p>
            <a:pPr marL="457200" lvl="1" indent="0" algn="just">
              <a:lnSpc>
                <a:spcPct val="120000"/>
              </a:lnSpc>
              <a:buNone/>
            </a:pPr>
            <a:endParaRPr lang="en-US" sz="8000" dirty="0"/>
          </a:p>
          <a:p>
            <a:pPr marL="914400" lvl="2" indent="0" algn="just">
              <a:lnSpc>
                <a:spcPct val="80000"/>
              </a:lnSpc>
              <a:buNone/>
            </a:pPr>
            <a:endParaRPr lang="en-US" altLang="it-IT" sz="8200" dirty="0"/>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5</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433029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55704" y="1476803"/>
            <a:ext cx="9601196" cy="1072190"/>
          </a:xfrm>
        </p:spPr>
        <p:txBody>
          <a:bodyPr>
            <a:normAutofit fontScale="90000"/>
          </a:bodyPr>
          <a:lstStyle/>
          <a:p>
            <a:r>
              <a:rPr lang="en-US" sz="2500" b="1" dirty="0">
                <a:solidFill>
                  <a:schemeClr val="accent4"/>
                </a:solidFill>
              </a:rPr>
              <a:t>ANSWER TO REQUEST FOR ARBITRATION</a:t>
            </a:r>
            <a:br>
              <a:rPr lang="en-US" sz="2500" b="1" dirty="0">
                <a:solidFill>
                  <a:schemeClr val="accent4"/>
                </a:solidFill>
              </a:rPr>
            </a:br>
            <a:br>
              <a:rPr lang="en-US" altLang="it-IT" sz="2800" b="1" dirty="0">
                <a:ln w="3175" cmpd="sng">
                  <a:noFill/>
                </a:ln>
                <a:solidFill>
                  <a:schemeClr val="accent4"/>
                </a:solidFill>
                <a:latin typeface="+mj-lt"/>
                <a:ea typeface="+mj-ea"/>
                <a:cs typeface="+mj-cs"/>
              </a:rPr>
            </a:b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492509" y="2386209"/>
            <a:ext cx="11203806" cy="4120006"/>
          </a:xfrm>
        </p:spPr>
        <p:txBody>
          <a:bodyPr>
            <a:normAutofit fontScale="92500" lnSpcReduction="10000"/>
          </a:bodyPr>
          <a:lstStyle/>
          <a:p>
            <a:pPr algn="just"/>
            <a:r>
              <a:rPr lang="en-US" sz="2200" dirty="0">
                <a:latin typeface="+mj-lt"/>
              </a:rPr>
              <a:t>Even though the procedural rules set out by arbitral institution vary in much relevant aspects, an “average” arbitral proceedings governed by institutional rules of arbitration may provide that the respondent shall reply to the request of arbitration by:</a:t>
            </a:r>
          </a:p>
          <a:p>
            <a:pPr lvl="1">
              <a:buFont typeface="Wingdings" panose="05000000000000000000" pitchFamily="2" charset="2"/>
              <a:buChar char="§"/>
            </a:pPr>
            <a:r>
              <a:rPr lang="en-US" sz="2000" dirty="0">
                <a:latin typeface="+mj-lt"/>
              </a:rPr>
              <a:t>filing an </a:t>
            </a:r>
            <a:r>
              <a:rPr lang="en-US" sz="2300" b="1" dirty="0">
                <a:solidFill>
                  <a:schemeClr val="accent2"/>
                </a:solidFill>
              </a:rPr>
              <a:t>answer to the request for arbitration </a:t>
            </a:r>
            <a:r>
              <a:rPr lang="en-US" sz="2000" dirty="0">
                <a:latin typeface="+mj-lt"/>
              </a:rPr>
              <a:t>containing, </a:t>
            </a:r>
            <a:r>
              <a:rPr lang="en-US" sz="2000" i="1" dirty="0">
                <a:latin typeface="+mj-lt"/>
              </a:rPr>
              <a:t>inter alia</a:t>
            </a:r>
          </a:p>
          <a:p>
            <a:pPr marL="1314450" lvl="2" indent="-400050">
              <a:buFont typeface="+mj-lt"/>
              <a:buAutoNum type="romanLcPeriod"/>
            </a:pPr>
            <a:r>
              <a:rPr lang="en-US" sz="1800" dirty="0">
                <a:latin typeface="+mj-lt"/>
              </a:rPr>
              <a:t>name and all other relevant details of the respondent</a:t>
            </a:r>
          </a:p>
          <a:p>
            <a:pPr marL="1314450" lvl="2" indent="-400050" algn="just">
              <a:buFont typeface="+mj-lt"/>
              <a:buAutoNum type="romanLcPeriod"/>
            </a:pPr>
            <a:r>
              <a:rPr lang="en-US" sz="1800" b="0" i="0" u="none" strike="noStrike" baseline="0" dirty="0">
                <a:solidFill>
                  <a:srgbClr val="000000"/>
                </a:solidFill>
                <a:latin typeface="+mj-lt"/>
              </a:rPr>
              <a:t>comments as to the nature and circumstances of the dispute giving rise to the claims and the basis upon which the claims are made </a:t>
            </a:r>
          </a:p>
          <a:p>
            <a:pPr marL="1314450" lvl="2" indent="-400050" algn="just">
              <a:buFont typeface="+mj-lt"/>
              <a:buAutoNum type="romanLcPeriod"/>
            </a:pPr>
            <a:r>
              <a:rPr lang="en-US" sz="1800" dirty="0">
                <a:solidFill>
                  <a:srgbClr val="000000"/>
                </a:solidFill>
                <a:latin typeface="+mj-lt"/>
              </a:rPr>
              <a:t>Response to </a:t>
            </a:r>
            <a:r>
              <a:rPr lang="en-US" sz="1800" b="0" i="0" u="none" strike="noStrike" baseline="0" dirty="0">
                <a:solidFill>
                  <a:srgbClr val="000000"/>
                </a:solidFill>
                <a:latin typeface="+mj-lt"/>
              </a:rPr>
              <a:t>the relief sought </a:t>
            </a:r>
            <a:endParaRPr lang="en-US" sz="1800" dirty="0">
              <a:latin typeface="+mj-lt"/>
            </a:endParaRPr>
          </a:p>
          <a:p>
            <a:pPr marL="1314450" lvl="2" indent="-400050" algn="just">
              <a:buFont typeface="+mj-lt"/>
              <a:buAutoNum type="romanLcPeriod"/>
            </a:pPr>
            <a:r>
              <a:rPr lang="en-US" sz="1800" dirty="0">
                <a:latin typeface="+mj-lt"/>
              </a:rPr>
              <a:t>observation as regards the place and the language of the arbitration and the composition of the Arbitral Tribunal</a:t>
            </a:r>
          </a:p>
          <a:p>
            <a:pPr marL="1314450" lvl="2" indent="-400050" algn="just">
              <a:buFont typeface="+mj-lt"/>
              <a:buAutoNum type="romanLcPeriod"/>
            </a:pPr>
            <a:r>
              <a:rPr lang="en-US" sz="1800" dirty="0">
                <a:latin typeface="+mj-lt"/>
              </a:rPr>
              <a:t>nomination of an arbitrator if it is so required by the arbitration agreement or by the rules</a:t>
            </a:r>
          </a:p>
          <a:p>
            <a:pPr marL="1314450" lvl="2" indent="-400050" algn="just">
              <a:buFont typeface="+mj-lt"/>
              <a:buAutoNum type="romanLcPeriod"/>
            </a:pPr>
            <a:r>
              <a:rPr lang="en-US" sz="1800" dirty="0">
                <a:latin typeface="+mj-lt"/>
              </a:rPr>
              <a:t>Any counterclaim, together with the indication as to </a:t>
            </a:r>
            <a:r>
              <a:rPr lang="en-US" sz="1800" b="0" i="0" u="none" strike="noStrike" baseline="0" dirty="0">
                <a:solidFill>
                  <a:srgbClr val="000000"/>
                </a:solidFill>
                <a:latin typeface="+mj-lt"/>
              </a:rPr>
              <a:t>the nature and circumstances of the dispute giving rise to the counterclaim and the basis upon which the counterclaim is made</a:t>
            </a:r>
            <a:r>
              <a:rPr lang="en-US" sz="1800" dirty="0">
                <a:latin typeface="+mj-lt"/>
              </a:rPr>
              <a:t> </a:t>
            </a:r>
          </a:p>
          <a:p>
            <a:pPr marL="457200" lvl="1" indent="0" algn="just">
              <a:lnSpc>
                <a:spcPct val="120000"/>
              </a:lnSpc>
              <a:buNone/>
            </a:pPr>
            <a:endParaRPr lang="en-US" sz="8000" dirty="0"/>
          </a:p>
          <a:p>
            <a:pPr marL="914400" lvl="2" indent="0" algn="just">
              <a:lnSpc>
                <a:spcPct val="80000"/>
              </a:lnSpc>
              <a:buNone/>
            </a:pPr>
            <a:endParaRPr lang="en-US" altLang="it-IT" sz="8200" dirty="0"/>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6</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1453163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990532" y="1675979"/>
            <a:ext cx="9601196" cy="1072190"/>
          </a:xfrm>
        </p:spPr>
        <p:txBody>
          <a:bodyPr>
            <a:normAutofit fontScale="90000"/>
          </a:bodyPr>
          <a:lstStyle/>
          <a:p>
            <a:r>
              <a:rPr lang="en-US" sz="2500" b="1" dirty="0">
                <a:solidFill>
                  <a:schemeClr val="accent4"/>
                </a:solidFill>
              </a:rPr>
              <a:t>PROCEDURAL ORDER</a:t>
            </a:r>
            <a:br>
              <a:rPr lang="en-US" sz="2500" b="1" dirty="0">
                <a:solidFill>
                  <a:schemeClr val="accent4"/>
                </a:solidFill>
              </a:rPr>
            </a:br>
            <a:br>
              <a:rPr lang="en-US" altLang="it-IT" sz="2800" b="1" dirty="0">
                <a:ln w="3175" cmpd="sng">
                  <a:noFill/>
                </a:ln>
                <a:solidFill>
                  <a:schemeClr val="accent4"/>
                </a:solidFill>
                <a:latin typeface="+mj-lt"/>
                <a:ea typeface="+mj-ea"/>
                <a:cs typeface="+mj-cs"/>
              </a:rPr>
            </a:b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492509" y="2386209"/>
            <a:ext cx="11203806" cy="4120006"/>
          </a:xfrm>
        </p:spPr>
        <p:txBody>
          <a:bodyPr>
            <a:normAutofit/>
          </a:bodyPr>
          <a:lstStyle/>
          <a:p>
            <a:pPr algn="just"/>
            <a:r>
              <a:rPr lang="en-US" sz="1800" dirty="0"/>
              <a:t>Once the arbitral tribunal was constituted, it is customary for arbitration rules set out by the major arbitral institutions to provide for the issuance of a procedural order by the arbitral tribunal, which usually contains indication as to</a:t>
            </a:r>
          </a:p>
          <a:p>
            <a:pPr marL="1257300" lvl="3" indent="-400050" algn="just">
              <a:buFont typeface="+mj-lt"/>
              <a:buAutoNum type="alphaLcPeriod"/>
            </a:pPr>
            <a:r>
              <a:rPr lang="en-GB" sz="1800" dirty="0">
                <a:cs typeface="Segoe UI" pitchFamily="34" charset="0"/>
              </a:rPr>
              <a:t>the number of exchanges of written submissions between the parties</a:t>
            </a:r>
          </a:p>
          <a:p>
            <a:pPr marL="1257300" lvl="3" indent="-400050" algn="just">
              <a:buFont typeface="+mj-lt"/>
              <a:buAutoNum type="alphaLcPeriod"/>
            </a:pPr>
            <a:r>
              <a:rPr lang="en-GB" sz="1800" dirty="0">
                <a:cs typeface="Segoe UI" pitchFamily="34" charset="0"/>
              </a:rPr>
              <a:t>the time limits for those exchanges</a:t>
            </a:r>
          </a:p>
          <a:p>
            <a:pPr marL="1257300" lvl="3" indent="-400050" algn="just">
              <a:buFont typeface="+mj-lt"/>
              <a:buAutoNum type="alphaLcPeriod"/>
            </a:pPr>
            <a:r>
              <a:rPr lang="en-GB" sz="1800" dirty="0">
                <a:cs typeface="Segoe UI" pitchFamily="34" charset="0"/>
              </a:rPr>
              <a:t>the way in which documentary evidence should be filed</a:t>
            </a:r>
          </a:p>
          <a:p>
            <a:pPr marL="1257300" lvl="3" indent="-400050" algn="just">
              <a:buFont typeface="+mj-lt"/>
              <a:buAutoNum type="alphaLcPeriod"/>
            </a:pPr>
            <a:r>
              <a:rPr lang="en-GB" sz="1800" dirty="0">
                <a:cs typeface="Segoe UI" pitchFamily="34" charset="0"/>
              </a:rPr>
              <a:t>the way in which witness (including expert witness) evidence should be presented</a:t>
            </a:r>
          </a:p>
          <a:p>
            <a:pPr marL="1257300" lvl="3" indent="-400050" algn="just">
              <a:buFont typeface="+mj-lt"/>
              <a:buAutoNum type="alphaLcPeriod"/>
            </a:pPr>
            <a:r>
              <a:rPr lang="en-GB" sz="1800" dirty="0">
                <a:cs typeface="Segoe UI" pitchFamily="34" charset="0"/>
              </a:rPr>
              <a:t>the need for organizing a hearing </a:t>
            </a:r>
          </a:p>
          <a:p>
            <a:pPr marL="1257300" lvl="3" indent="-400050" algn="just">
              <a:buFont typeface="+mj-lt"/>
              <a:buAutoNum type="alphaLcPeriod"/>
            </a:pPr>
            <a:r>
              <a:rPr lang="en-GB" sz="1800" dirty="0">
                <a:cs typeface="Segoe UI" pitchFamily="34" charset="0"/>
              </a:rPr>
              <a:t>To any other </a:t>
            </a:r>
            <a:r>
              <a:rPr lang="en-US" sz="1800" dirty="0">
                <a:cs typeface="Segoe UI" pitchFamily="34" charset="0"/>
              </a:rPr>
              <a:t>measures that may be adopted in respect of disputed procedural matters (bifurcation/ consolidation of arbitral proceedings, adding new claims)</a:t>
            </a:r>
          </a:p>
          <a:p>
            <a:pPr marL="457200" lvl="1" indent="0" algn="just">
              <a:lnSpc>
                <a:spcPct val="120000"/>
              </a:lnSpc>
              <a:buNone/>
            </a:pPr>
            <a:endParaRPr lang="en-US" sz="8000" dirty="0"/>
          </a:p>
          <a:p>
            <a:pPr marL="914400" lvl="2" indent="0" algn="just">
              <a:lnSpc>
                <a:spcPct val="80000"/>
              </a:lnSpc>
              <a:buNone/>
            </a:pPr>
            <a:endParaRPr lang="en-US" altLang="it-IT" sz="8200" dirty="0"/>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7</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3672298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2786310" y="1254944"/>
            <a:ext cx="6616203" cy="1072190"/>
          </a:xfrm>
        </p:spPr>
        <p:txBody>
          <a:bodyPr>
            <a:normAutofit fontScale="90000"/>
          </a:bodyPr>
          <a:lstStyle/>
          <a:p>
            <a:r>
              <a:rPr lang="en-US" sz="2500" b="1" dirty="0">
                <a:solidFill>
                  <a:schemeClr val="accent4"/>
                </a:solidFill>
              </a:rPr>
              <a:t>PROVISIONAL AND PROTECTIVE MEASURES IN INTERNATIONAL ARBITRATION</a:t>
            </a:r>
            <a:br>
              <a:rPr lang="en-US" sz="2500" b="1" dirty="0">
                <a:solidFill>
                  <a:schemeClr val="accent4"/>
                </a:solidFill>
              </a:rPr>
            </a:br>
            <a:r>
              <a:rPr lang="en-US" altLang="it-IT" sz="2800" b="1" i="1" dirty="0">
                <a:ln w="3175" cmpd="sng">
                  <a:noFill/>
                </a:ln>
                <a:solidFill>
                  <a:schemeClr val="accent4"/>
                </a:solidFill>
                <a:latin typeface="+mj-lt"/>
                <a:ea typeface="+mj-ea"/>
                <a:cs typeface="+mj-cs"/>
              </a:rPr>
              <a:t>Introductory Remarks</a:t>
            </a:r>
            <a:br>
              <a:rPr lang="en-US" altLang="it-IT" sz="2800" b="1" dirty="0">
                <a:ln w="3175" cmpd="sng">
                  <a:noFill/>
                </a:ln>
                <a:solidFill>
                  <a:schemeClr val="accent4"/>
                </a:solidFill>
                <a:latin typeface="+mj-lt"/>
                <a:ea typeface="+mj-ea"/>
                <a:cs typeface="+mj-cs"/>
              </a:rPr>
            </a:b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633742" y="2474145"/>
            <a:ext cx="10800785" cy="4180789"/>
          </a:xfrm>
        </p:spPr>
        <p:txBody>
          <a:bodyPr>
            <a:normAutofit/>
          </a:bodyPr>
          <a:lstStyle/>
          <a:p>
            <a:pPr algn="just"/>
            <a:r>
              <a:rPr lang="en-US" sz="2100" dirty="0"/>
              <a:t>A great variety of terms, including ‘interim measures’, ‘conservatory measures’, ‘provisional measures’, ‘protective measures’, are used to describe the issue we will be discussing</a:t>
            </a:r>
          </a:p>
          <a:p>
            <a:pPr lvl="1" algn="just">
              <a:buFont typeface="Wingdings" panose="05000000000000000000" pitchFamily="2" charset="2"/>
              <a:buChar char="§"/>
            </a:pPr>
            <a:r>
              <a:rPr lang="en-US" sz="2100" dirty="0"/>
              <a:t>All these terms, however, describes a situation where, prior to the final settlement of the case by the arbitral tribunal, the latter may be asked to render orders which have the aim of protecting and securing the rights of the parties just provisionally, during the time needed for the conclusion of the proceeding</a:t>
            </a:r>
          </a:p>
          <a:p>
            <a:pPr marL="57150" indent="0" algn="ctr">
              <a:buNone/>
            </a:pPr>
            <a:r>
              <a:rPr lang="en-US" sz="2100" b="1" dirty="0">
                <a:solidFill>
                  <a:schemeClr val="accent2"/>
                </a:solidFill>
              </a:rPr>
              <a:t>Provisional and protective measures are instruments to protect the rights of the parties while the final decision on the merits is pending</a:t>
            </a:r>
          </a:p>
          <a:p>
            <a:pPr algn="just"/>
            <a:r>
              <a:rPr lang="en-US" sz="2100" dirty="0"/>
              <a:t>Article 17 (2) Uncitral Model Law offers a general and broad definition of what is meant by provisional or interim measures that may be granted by the arbitral tribunal</a:t>
            </a:r>
          </a:p>
          <a:p>
            <a:pPr marL="457200" lvl="1" indent="0" algn="just">
              <a:lnSpc>
                <a:spcPct val="120000"/>
              </a:lnSpc>
              <a:buNone/>
            </a:pPr>
            <a:endParaRPr lang="en-US" sz="8000" dirty="0"/>
          </a:p>
          <a:p>
            <a:pPr marL="914400" lvl="2" indent="0" algn="just">
              <a:lnSpc>
                <a:spcPct val="80000"/>
              </a:lnSpc>
              <a:buNone/>
            </a:pPr>
            <a:endParaRPr lang="en-US" altLang="it-IT" sz="8200" dirty="0"/>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8</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635996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55704" y="1476803"/>
            <a:ext cx="9601196" cy="1072190"/>
          </a:xfrm>
        </p:spPr>
        <p:txBody>
          <a:bodyPr>
            <a:normAutofit fontScale="90000"/>
          </a:bodyPr>
          <a:lstStyle/>
          <a:p>
            <a:r>
              <a:rPr lang="en-US" sz="2500" b="1" dirty="0">
                <a:solidFill>
                  <a:schemeClr val="accent4"/>
                </a:solidFill>
              </a:rPr>
              <a:t>PROVISIONAL AND PROTECTIVE MEASURES</a:t>
            </a:r>
            <a:br>
              <a:rPr lang="en-US" sz="2500" b="1" dirty="0">
                <a:solidFill>
                  <a:schemeClr val="accent4"/>
                </a:solidFill>
              </a:rPr>
            </a:br>
            <a:r>
              <a:rPr lang="en-US" sz="2800" b="1" i="1" dirty="0">
                <a:solidFill>
                  <a:schemeClr val="accent4"/>
                </a:solidFill>
              </a:rPr>
              <a:t>Powers of Arbitrators</a:t>
            </a:r>
            <a:br>
              <a:rPr lang="en-US" altLang="it-IT" sz="2800" b="1" dirty="0">
                <a:ln w="3175" cmpd="sng">
                  <a:noFill/>
                </a:ln>
                <a:solidFill>
                  <a:schemeClr val="accent4"/>
                </a:solidFill>
                <a:latin typeface="+mj-lt"/>
                <a:ea typeface="+mj-ea"/>
                <a:cs typeface="+mj-cs"/>
              </a:rPr>
            </a:b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18068" y="2249005"/>
            <a:ext cx="11203806" cy="4120006"/>
          </a:xfrm>
        </p:spPr>
        <p:txBody>
          <a:bodyPr>
            <a:normAutofit/>
          </a:bodyPr>
          <a:lstStyle/>
          <a:p>
            <a:pPr algn="just">
              <a:lnSpc>
                <a:spcPct val="90000"/>
              </a:lnSpc>
              <a:spcBef>
                <a:spcPts val="600"/>
              </a:spcBef>
              <a:defRPr/>
            </a:pPr>
            <a:endParaRPr lang="en-US" sz="2800" dirty="0"/>
          </a:p>
          <a:p>
            <a:pPr marL="914400" lvl="2" indent="0" algn="just">
              <a:lnSpc>
                <a:spcPct val="80000"/>
              </a:lnSpc>
              <a:buNone/>
            </a:pPr>
            <a:endParaRPr lang="en-US" altLang="it-IT" sz="7400" dirty="0"/>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9</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pic>
        <p:nvPicPr>
          <p:cNvPr id="9" name="Immagine 8">
            <a:extLst>
              <a:ext uri="{FF2B5EF4-FFF2-40B4-BE49-F238E27FC236}">
                <a16:creationId xmlns:a16="http://schemas.microsoft.com/office/drawing/2014/main" id="{33142D31-B2CE-C400-7077-13C142C104B1}"/>
              </a:ext>
            </a:extLst>
          </p:cNvPr>
          <p:cNvPicPr>
            <a:picLocks noChangeAspect="1"/>
          </p:cNvPicPr>
          <p:nvPr/>
        </p:nvPicPr>
        <p:blipFill>
          <a:blip r:embed="rId7"/>
          <a:stretch>
            <a:fillRect/>
          </a:stretch>
        </p:blipFill>
        <p:spPr>
          <a:xfrm>
            <a:off x="514894" y="2289430"/>
            <a:ext cx="10970862" cy="3941976"/>
          </a:xfrm>
          <a:prstGeom prst="rect">
            <a:avLst/>
          </a:prstGeom>
        </p:spPr>
      </p:pic>
    </p:spTree>
    <p:extLst>
      <p:ext uri="{BB962C8B-B14F-4D97-AF65-F5344CB8AC3E}">
        <p14:creationId xmlns:p14="http://schemas.microsoft.com/office/powerpoint/2010/main" val="12319833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Ross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1493</Words>
  <Application>Microsoft Office PowerPoint</Application>
  <PresentationFormat>Widescreen</PresentationFormat>
  <Paragraphs>214</Paragraphs>
  <Slides>14</Slides>
  <Notes>13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14</vt:i4>
      </vt:variant>
    </vt:vector>
  </HeadingPairs>
  <TitlesOfParts>
    <vt:vector size="19" baseType="lpstr">
      <vt:lpstr>Arial</vt:lpstr>
      <vt:lpstr>Calibri</vt:lpstr>
      <vt:lpstr>Garamond</vt:lpstr>
      <vt:lpstr>Wingdings</vt:lpstr>
      <vt:lpstr>Organico</vt:lpstr>
      <vt:lpstr>Transnational civil litigation and International commercial arbitration Arbitral Process – Provisional and Protective Measures in International Arbitration Prof. Marco Farina</vt:lpstr>
      <vt:lpstr>ARBITRAL PROCESS Party Autonomy </vt:lpstr>
      <vt:lpstr>ARBITRAL PROCESS Party Autonomy </vt:lpstr>
      <vt:lpstr>MAJOR PROCEDURAL STEPS IN INTERNATIONAL ARBITRATION </vt:lpstr>
      <vt:lpstr>REQUEST FOR ARBITRATION  </vt:lpstr>
      <vt:lpstr>ANSWER TO REQUEST FOR ARBITRATION  </vt:lpstr>
      <vt:lpstr>PROCEDURAL ORDER  </vt:lpstr>
      <vt:lpstr>PROVISIONAL AND PROTECTIVE MEASURES IN INTERNATIONAL ARBITRATION Introductory Remarks </vt:lpstr>
      <vt:lpstr>PROVISIONAL AND PROTECTIVE MEASURES Powers of Arbitrators </vt:lpstr>
      <vt:lpstr>PROVISIONAL AND PROTECTIVE MEASURES Powers of Arbitrators </vt:lpstr>
      <vt:lpstr>PROVISIONAL AND PROTECTIVE MEASURES National laws provisions </vt:lpstr>
      <vt:lpstr>PROVISIONAL AND PROTECTIVE MEASURES Institutional Rules of Arbitration </vt:lpstr>
      <vt:lpstr>PROVISIONAL AND PROTECTIVE MEASURES Emergency Arbitrator </vt:lpstr>
      <vt:lpstr>PROVISIONAL AND PROTECTIVE MEASURES Enforcement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Consiglio di Corso di Laurea</dc:title>
  <dc:creator>CHIOMENTI</dc:creator>
  <cp:lastModifiedBy>AUTHOR</cp:lastModifiedBy>
  <cp:revision>188</cp:revision>
  <dcterms:created xsi:type="dcterms:W3CDTF">2020-05-07T05:19:42Z</dcterms:created>
  <dcterms:modified xsi:type="dcterms:W3CDTF">2023-11-08T11:53:20Z</dcterms:modified>
</cp:coreProperties>
</file>