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5"/>
  </p:notesMasterIdLst>
  <p:sldIdLst>
    <p:sldId id="256" r:id="rId2"/>
    <p:sldId id="458" r:id="rId3"/>
    <p:sldId id="471" r:id="rId4"/>
    <p:sldId id="472" r:id="rId5"/>
    <p:sldId id="473" r:id="rId6"/>
    <p:sldId id="474" r:id="rId7"/>
    <p:sldId id="475" r:id="rId8"/>
    <p:sldId id="476" r:id="rId9"/>
    <p:sldId id="477" r:id="rId10"/>
    <p:sldId id="478" r:id="rId11"/>
    <p:sldId id="479" r:id="rId12"/>
    <p:sldId id="480" r:id="rId13"/>
    <p:sldId id="4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613" autoAdjust="0"/>
  </p:normalViewPr>
  <p:slideViewPr>
    <p:cSldViewPr snapToGrid="0">
      <p:cViewPr varScale="1">
        <p:scale>
          <a:sx n="95" d="100"/>
          <a:sy n="95" d="100"/>
        </p:scale>
        <p:origin x="70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9271A-964D-4E35-9AFF-6CFCA7DA7BAA}" type="datetimeFigureOut">
              <a:rPr lang="it-IT" smtClean="0"/>
              <a:t>31/10/2023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6E62-8107-4512-9EF9-19AFA7ECAB33}" type="slidenum">
              <a:rPr lang="it-IT" smtClean="0"/>
              <a:t>‹N›</a:t>
            </a:fld>
            <a:endParaRPr lang="it-IT" dirty="0"/>
          </a:p>
        </p:txBody>
      </p:sp>
    </p:spTree>
    <p:extLst>
      <p:ext uri="{BB962C8B-B14F-4D97-AF65-F5344CB8AC3E}">
        <p14:creationId xmlns:p14="http://schemas.microsoft.com/office/powerpoint/2010/main" val="3360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2</a:t>
            </a:fld>
            <a:endParaRPr lang="it-IT"/>
          </a:p>
        </p:txBody>
      </p:sp>
    </p:spTree>
    <p:extLst>
      <p:ext uri="{BB962C8B-B14F-4D97-AF65-F5344CB8AC3E}">
        <p14:creationId xmlns:p14="http://schemas.microsoft.com/office/powerpoint/2010/main" val="202474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11</a:t>
            </a:fld>
            <a:endParaRPr lang="it-IT"/>
          </a:p>
        </p:txBody>
      </p:sp>
    </p:spTree>
    <p:extLst>
      <p:ext uri="{BB962C8B-B14F-4D97-AF65-F5344CB8AC3E}">
        <p14:creationId xmlns:p14="http://schemas.microsoft.com/office/powerpoint/2010/main" val="354078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12</a:t>
            </a:fld>
            <a:endParaRPr lang="it-IT"/>
          </a:p>
        </p:txBody>
      </p:sp>
    </p:spTree>
    <p:extLst>
      <p:ext uri="{BB962C8B-B14F-4D97-AF65-F5344CB8AC3E}">
        <p14:creationId xmlns:p14="http://schemas.microsoft.com/office/powerpoint/2010/main" val="840096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13</a:t>
            </a:fld>
            <a:endParaRPr lang="it-IT"/>
          </a:p>
        </p:txBody>
      </p:sp>
    </p:spTree>
    <p:extLst>
      <p:ext uri="{BB962C8B-B14F-4D97-AF65-F5344CB8AC3E}">
        <p14:creationId xmlns:p14="http://schemas.microsoft.com/office/powerpoint/2010/main" val="83712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3</a:t>
            </a:fld>
            <a:endParaRPr lang="it-IT"/>
          </a:p>
        </p:txBody>
      </p:sp>
    </p:spTree>
    <p:extLst>
      <p:ext uri="{BB962C8B-B14F-4D97-AF65-F5344CB8AC3E}">
        <p14:creationId xmlns:p14="http://schemas.microsoft.com/office/powerpoint/2010/main" val="143587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4</a:t>
            </a:fld>
            <a:endParaRPr lang="it-IT"/>
          </a:p>
        </p:txBody>
      </p:sp>
    </p:spTree>
    <p:extLst>
      <p:ext uri="{BB962C8B-B14F-4D97-AF65-F5344CB8AC3E}">
        <p14:creationId xmlns:p14="http://schemas.microsoft.com/office/powerpoint/2010/main" val="47731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5</a:t>
            </a:fld>
            <a:endParaRPr lang="it-IT"/>
          </a:p>
        </p:txBody>
      </p:sp>
    </p:spTree>
    <p:extLst>
      <p:ext uri="{BB962C8B-B14F-4D97-AF65-F5344CB8AC3E}">
        <p14:creationId xmlns:p14="http://schemas.microsoft.com/office/powerpoint/2010/main" val="57459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6</a:t>
            </a:fld>
            <a:endParaRPr lang="it-IT"/>
          </a:p>
        </p:txBody>
      </p:sp>
    </p:spTree>
    <p:extLst>
      <p:ext uri="{BB962C8B-B14F-4D97-AF65-F5344CB8AC3E}">
        <p14:creationId xmlns:p14="http://schemas.microsoft.com/office/powerpoint/2010/main" val="83945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7</a:t>
            </a:fld>
            <a:endParaRPr lang="it-IT"/>
          </a:p>
        </p:txBody>
      </p:sp>
    </p:spTree>
    <p:extLst>
      <p:ext uri="{BB962C8B-B14F-4D97-AF65-F5344CB8AC3E}">
        <p14:creationId xmlns:p14="http://schemas.microsoft.com/office/powerpoint/2010/main" val="333731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8</a:t>
            </a:fld>
            <a:endParaRPr lang="it-IT"/>
          </a:p>
        </p:txBody>
      </p:sp>
    </p:spTree>
    <p:extLst>
      <p:ext uri="{BB962C8B-B14F-4D97-AF65-F5344CB8AC3E}">
        <p14:creationId xmlns:p14="http://schemas.microsoft.com/office/powerpoint/2010/main" val="22221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9</a:t>
            </a:fld>
            <a:endParaRPr lang="it-IT"/>
          </a:p>
        </p:txBody>
      </p:sp>
    </p:spTree>
    <p:extLst>
      <p:ext uri="{BB962C8B-B14F-4D97-AF65-F5344CB8AC3E}">
        <p14:creationId xmlns:p14="http://schemas.microsoft.com/office/powerpoint/2010/main" val="244745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5536E62-8107-4512-9EF9-19AFA7ECAB33}" type="slidenum">
              <a:rPr lang="it-IT" smtClean="0"/>
              <a:t>10</a:t>
            </a:fld>
            <a:endParaRPr lang="it-IT"/>
          </a:p>
        </p:txBody>
      </p:sp>
    </p:spTree>
    <p:extLst>
      <p:ext uri="{BB962C8B-B14F-4D97-AF65-F5344CB8AC3E}">
        <p14:creationId xmlns:p14="http://schemas.microsoft.com/office/powerpoint/2010/main" val="2123776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C2ED20-51F1-48ED-8E67-F5CB745D53B1}" type="datetime1">
              <a:rPr lang="it-IT" smtClean="0"/>
              <a:t>31/10/2023</a:t>
            </a:fld>
            <a:endParaRPr lang="it-IT" dirty="0"/>
          </a:p>
        </p:txBody>
      </p:sp>
      <p:sp>
        <p:nvSpPr>
          <p:cNvPr id="5" name="Footer Placeholder 4"/>
          <p:cNvSpPr>
            <a:spLocks noGrp="1"/>
          </p:cNvSpPr>
          <p:nvPr>
            <p:ph type="ftr" sz="quarter" idx="11"/>
          </p:nvPr>
        </p:nvSpPr>
        <p:spPr>
          <a:xfrm>
            <a:off x="2692397" y="5037663"/>
            <a:ext cx="5214635" cy="279400"/>
          </a:xfrm>
        </p:spPr>
        <p:txBody>
          <a:bodyPr/>
          <a:lstStyle/>
          <a:p>
            <a:endParaRPr lang="it-IT" dirty="0"/>
          </a:p>
        </p:txBody>
      </p:sp>
      <p:sp>
        <p:nvSpPr>
          <p:cNvPr id="6" name="Slide Number Placeholder 5"/>
          <p:cNvSpPr>
            <a:spLocks noGrp="1"/>
          </p:cNvSpPr>
          <p:nvPr>
            <p:ph type="sldNum" sz="quarter" idx="12"/>
          </p:nvPr>
        </p:nvSpPr>
        <p:spPr>
          <a:xfrm>
            <a:off x="8956900" y="5037663"/>
            <a:ext cx="551167" cy="279400"/>
          </a:xfrm>
        </p:spPr>
        <p:txBody>
          <a:bodyPr/>
          <a:lstStyle/>
          <a:p>
            <a:fld id="{179643D5-DC5A-4F6D-B03B-A80BA77EAF1B}" type="slidenum">
              <a:rPr lang="it-IT" smtClean="0"/>
              <a:t>‹N›</a:t>
            </a:fld>
            <a:endParaRPr lang="it-IT"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Immagine 7">
            <a:extLst>
              <a:ext uri="{FF2B5EF4-FFF2-40B4-BE49-F238E27FC236}">
                <a16:creationId xmlns:a16="http://schemas.microsoft.com/office/drawing/2014/main" id="{AE44FF69-9017-FBEB-B55F-6651E5AFFD22}"/>
              </a:ext>
            </a:extLst>
          </p:cNvPr>
          <p:cNvPicPr>
            <a:picLocks noChangeAspect="1"/>
          </p:cNvPicPr>
          <p:nvPr userDrawn="1"/>
        </p:nvPicPr>
        <p:blipFill>
          <a:blip r:embed="rId4"/>
          <a:stretch>
            <a:fillRect/>
          </a:stretch>
        </p:blipFill>
        <p:spPr>
          <a:xfrm>
            <a:off x="161833" y="121743"/>
            <a:ext cx="1268078" cy="573074"/>
          </a:xfrm>
          <a:prstGeom prst="rect">
            <a:avLst/>
          </a:prstGeom>
        </p:spPr>
      </p:pic>
    </p:spTree>
    <p:extLst>
      <p:ext uri="{BB962C8B-B14F-4D97-AF65-F5344CB8AC3E}">
        <p14:creationId xmlns:p14="http://schemas.microsoft.com/office/powerpoint/2010/main" val="210774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164173-10BE-440A-907C-8F575C3F807D}" type="datetime1">
              <a:rPr lang="it-IT" smtClean="0"/>
              <a:t>31/10/2023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5841172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7126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2179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34318442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579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164173-10BE-440A-907C-8F575C3F807D}"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4665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2DE517-5B01-4D5E-BFDB-A4F1AE32424A}"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636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856562-1B7F-4661-8114-79E5C2A2E2E7}"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15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7C2ED20-51F1-48ED-8E67-F5CB745D53B1}"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pic>
        <p:nvPicPr>
          <p:cNvPr id="22" name="Immagine 21">
            <a:extLst>
              <a:ext uri="{FF2B5EF4-FFF2-40B4-BE49-F238E27FC236}">
                <a16:creationId xmlns:a16="http://schemas.microsoft.com/office/drawing/2014/main" id="{156BA7F4-0805-4640-8F88-995BF7DF836F}"/>
              </a:ext>
            </a:extLst>
          </p:cNvPr>
          <p:cNvPicPr>
            <a:picLocks noChangeAspect="1"/>
          </p:cNvPicPr>
          <p:nvPr userDrawn="1"/>
        </p:nvPicPr>
        <p:blipFill>
          <a:blip r:embed="rId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82483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2BB256-7C13-48F6-A54B-FFCDA34ECB82}"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7654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3BD179-B569-4E0B-B98C-C6E729EADC84}" type="datetime1">
              <a:rPr lang="it-IT" smtClean="0"/>
              <a:t>31/10/2023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00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E9FB61B-C60B-4A49-82DE-DF3D14022F19}" type="datetime1">
              <a:rPr lang="it-IT" smtClean="0"/>
              <a:t>31/10/2023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12241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C0F691E-8382-453A-AF16-CE0520A258DF}" type="datetime1">
              <a:rPr lang="it-IT" smtClean="0"/>
              <a:t>31/10/2023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02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09D6A85-532D-4815-8063-5733A274A71A}" type="datetime1">
              <a:rPr lang="it-IT" smtClean="0"/>
              <a:t>31/10/2023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7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7F7F2-9EFF-492D-8397-DB76C8BE79C8}" type="datetime1">
              <a:rPr lang="it-IT" smtClean="0"/>
              <a:t>31/10/2023</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402699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2A3D3CF-86B6-4DDF-AEFB-1EFD19436B97}" type="datetime1">
              <a:rPr lang="it-IT" smtClean="0"/>
              <a:t>31/10/2023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12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A07A58B-D8C5-43EA-8961-2A32491D26E3}" type="datetime1">
              <a:rPr lang="it-IT" smtClean="0"/>
              <a:t>31/10/2023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179643D5-DC5A-4F6D-B03B-A80BA77EAF1B}" type="slidenum">
              <a:rPr lang="it-IT" smtClean="0"/>
              <a:t>‹N›</a:t>
            </a:fld>
            <a:endParaRPr lang="it-IT" dirty="0"/>
          </a:p>
        </p:txBody>
      </p:sp>
    </p:spTree>
    <p:extLst>
      <p:ext uri="{BB962C8B-B14F-4D97-AF65-F5344CB8AC3E}">
        <p14:creationId xmlns:p14="http://schemas.microsoft.com/office/powerpoint/2010/main" val="239793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164173-10BE-440A-907C-8F575C3F807D}" type="datetime1">
              <a:rPr lang="it-IT" smtClean="0"/>
              <a:t>31/10/2023</a:t>
            </a:fld>
            <a:endParaRPr lang="it-IT"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9643D5-DC5A-4F6D-B03B-A80BA77EAF1B}" type="slidenum">
              <a:rPr lang="it-IT" smtClean="0"/>
              <a:t>‹N›</a:t>
            </a:fld>
            <a:endParaRPr lang="it-IT" dirty="0"/>
          </a:p>
        </p:txBody>
      </p:sp>
      <p:pic>
        <p:nvPicPr>
          <p:cNvPr id="12" name="Immagine 11">
            <a:extLst>
              <a:ext uri="{FF2B5EF4-FFF2-40B4-BE49-F238E27FC236}">
                <a16:creationId xmlns:a16="http://schemas.microsoft.com/office/drawing/2014/main" id="{956E3B30-8701-EC44-B01E-E53547028644}"/>
              </a:ext>
            </a:extLst>
          </p:cNvPr>
          <p:cNvPicPr>
            <a:picLocks noChangeAspect="1"/>
          </p:cNvPicPr>
          <p:nvPr userDrawn="1"/>
        </p:nvPicPr>
        <p:blipFill>
          <a:blip r:embed="rId22"/>
          <a:stretch>
            <a:fillRect/>
          </a:stretch>
        </p:blipFill>
        <p:spPr>
          <a:xfrm>
            <a:off x="161833" y="121743"/>
            <a:ext cx="1268078" cy="573074"/>
          </a:xfrm>
          <a:prstGeom prst="rect">
            <a:avLst/>
          </a:prstGeom>
        </p:spPr>
      </p:pic>
    </p:spTree>
    <p:extLst>
      <p:ext uri="{BB962C8B-B14F-4D97-AF65-F5344CB8AC3E}">
        <p14:creationId xmlns:p14="http://schemas.microsoft.com/office/powerpoint/2010/main" val="373610075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661" r:id="rId18"/>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9" name="Rectangle 46">
            <a:extLst>
              <a:ext uri="{FF2B5EF4-FFF2-40B4-BE49-F238E27FC236}">
                <a16:creationId xmlns:a16="http://schemas.microsoft.com/office/drawing/2014/main" id="{F9C97D2B-4176-4CF8-B399-32EF9377A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48">
            <a:extLst>
              <a:ext uri="{FF2B5EF4-FFF2-40B4-BE49-F238E27FC236}">
                <a16:creationId xmlns:a16="http://schemas.microsoft.com/office/drawing/2014/main" id="{C6CF3351-3FE1-4DC4-8752-B98720882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50" name="Picture 49">
              <a:extLst>
                <a:ext uri="{FF2B5EF4-FFF2-40B4-BE49-F238E27FC236}">
                  <a16:creationId xmlns:a16="http://schemas.microsoft.com/office/drawing/2014/main" id="{FEA73B3D-1C92-4563-947C-E0E77377B7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533A9268-C640-4670-A46B-618455F9F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dirty="0"/>
            </a:p>
          </p:txBody>
        </p:sp>
        <p:pic>
          <p:nvPicPr>
            <p:cNvPr id="52" name="Picture 51">
              <a:extLst>
                <a:ext uri="{FF2B5EF4-FFF2-40B4-BE49-F238E27FC236}">
                  <a16:creationId xmlns:a16="http://schemas.microsoft.com/office/drawing/2014/main" id="{D7B08D52-8B07-4796-9D95-2D0393A25A9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3" name="Picture 52">
              <a:extLst>
                <a:ext uri="{FF2B5EF4-FFF2-40B4-BE49-F238E27FC236}">
                  <a16:creationId xmlns:a16="http://schemas.microsoft.com/office/drawing/2014/main" id="{33BA49D3-A5CE-4245-B79E-9DEFB31C56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ED5F65A8-18C2-403C-BEA2-369B0DA96A36}"/>
              </a:ext>
            </a:extLst>
          </p:cNvPr>
          <p:cNvSpPr>
            <a:spLocks noGrp="1"/>
          </p:cNvSpPr>
          <p:nvPr>
            <p:ph type="ctrTitle"/>
          </p:nvPr>
        </p:nvSpPr>
        <p:spPr>
          <a:xfrm>
            <a:off x="4564279" y="1041401"/>
            <a:ext cx="6528018" cy="2345264"/>
          </a:xfrm>
        </p:spPr>
        <p:txBody>
          <a:bodyPr vert="horz" lIns="91440" tIns="45720" rIns="91440" bIns="45720" rtlCol="0">
            <a:normAutofit/>
          </a:bodyPr>
          <a:lstStyle/>
          <a:p>
            <a:pPr>
              <a:lnSpc>
                <a:spcPct val="90000"/>
              </a:lnSpc>
            </a:pPr>
            <a:r>
              <a:rPr lang="en-US" sz="3000" b="1" dirty="0"/>
              <a:t>Transnational civil litigation and International commercial arbitration</a:t>
            </a:r>
            <a:br>
              <a:rPr lang="en-US" sz="3000" dirty="0"/>
            </a:br>
            <a:r>
              <a:rPr lang="en-US" sz="3000" i="1" dirty="0"/>
              <a:t>Arbitrators</a:t>
            </a:r>
            <a:br>
              <a:rPr lang="en-US" sz="3000" i="1" dirty="0"/>
            </a:br>
            <a:r>
              <a:rPr lang="en-US" sz="3000" dirty="0"/>
              <a:t>Prof. Marco Farina</a:t>
            </a:r>
          </a:p>
        </p:txBody>
      </p:sp>
      <p:sp>
        <p:nvSpPr>
          <p:cNvPr id="3" name="Sottotitolo 2">
            <a:extLst>
              <a:ext uri="{FF2B5EF4-FFF2-40B4-BE49-F238E27FC236}">
                <a16:creationId xmlns:a16="http://schemas.microsoft.com/office/drawing/2014/main" id="{49ADEC7A-6661-4544-88CD-78BF8D9B6C7F}"/>
              </a:ext>
            </a:extLst>
          </p:cNvPr>
          <p:cNvSpPr>
            <a:spLocks noGrp="1"/>
          </p:cNvSpPr>
          <p:nvPr>
            <p:ph type="subTitle" idx="1"/>
          </p:nvPr>
        </p:nvSpPr>
        <p:spPr>
          <a:xfrm>
            <a:off x="4564279" y="3657597"/>
            <a:ext cx="6528018" cy="2079174"/>
          </a:xfrm>
        </p:spPr>
        <p:txBody>
          <a:bodyPr vert="horz" lIns="91440" tIns="45720" rIns="91440" bIns="45720" rtlCol="0">
            <a:normAutofit/>
          </a:bodyPr>
          <a:lstStyle/>
          <a:p>
            <a:pPr defTabSz="265176">
              <a:spcBef>
                <a:spcPts val="580"/>
              </a:spcBef>
            </a:pPr>
            <a:r>
              <a:rPr lang="en-US" i="0" kern="1200" cap="all" dirty="0">
                <a:latin typeface="+mj-lt"/>
                <a:ea typeface="+mj-ea"/>
                <a:cs typeface="+mj-cs"/>
              </a:rPr>
              <a:t>Università di Macerata</a:t>
            </a:r>
          </a:p>
          <a:p>
            <a:pPr defTabSz="265176">
              <a:spcBef>
                <a:spcPts val="580"/>
              </a:spcBef>
            </a:pPr>
            <a:r>
              <a:rPr lang="en-US" i="0" kern="1200" cap="all" dirty="0">
                <a:latin typeface="+mj-lt"/>
                <a:ea typeface="+mj-ea"/>
                <a:cs typeface="+mj-cs"/>
              </a:rPr>
              <a:t>International European Comparative Legal Studies</a:t>
            </a:r>
          </a:p>
          <a:p>
            <a:pPr defTabSz="265176">
              <a:spcBef>
                <a:spcPts val="580"/>
              </a:spcBef>
            </a:pPr>
            <a:r>
              <a:rPr lang="en-US" i="0" kern="1200" cap="all" dirty="0">
                <a:latin typeface="+mj-lt"/>
                <a:ea typeface="+mj-ea"/>
                <a:cs typeface="+mj-cs"/>
              </a:rPr>
              <a:t>31</a:t>
            </a:r>
            <a:r>
              <a:rPr lang="en-US" i="0" kern="1200" cap="all" baseline="30000" dirty="0">
                <a:latin typeface="+mj-lt"/>
                <a:ea typeface="+mj-ea"/>
                <a:cs typeface="+mj-cs"/>
              </a:rPr>
              <a:t>st</a:t>
            </a:r>
            <a:r>
              <a:rPr lang="en-US" i="0" kern="1200" cap="all" dirty="0">
                <a:latin typeface="+mj-lt"/>
                <a:ea typeface="+mj-ea"/>
                <a:cs typeface="+mj-cs"/>
              </a:rPr>
              <a:t> OCTOBER 2023</a:t>
            </a:r>
            <a:endParaRPr lang="en-US" dirty="0"/>
          </a:p>
        </p:txBody>
      </p:sp>
      <p:pic>
        <p:nvPicPr>
          <p:cNvPr id="29" name="Immagine 28">
            <a:extLst>
              <a:ext uri="{FF2B5EF4-FFF2-40B4-BE49-F238E27FC236}">
                <a16:creationId xmlns:a16="http://schemas.microsoft.com/office/drawing/2014/main" id="{04286BEB-9FE3-C113-C830-47C484C945EC}"/>
              </a:ext>
            </a:extLst>
          </p:cNvPr>
          <p:cNvPicPr>
            <a:picLocks noChangeAspect="1"/>
          </p:cNvPicPr>
          <p:nvPr/>
        </p:nvPicPr>
        <p:blipFill>
          <a:blip r:embed="rId5"/>
          <a:stretch>
            <a:fillRect/>
          </a:stretch>
        </p:blipFill>
        <p:spPr>
          <a:xfrm>
            <a:off x="1514197" y="1041400"/>
            <a:ext cx="2194560" cy="2194560"/>
          </a:xfrm>
          <a:prstGeom prst="rect">
            <a:avLst/>
          </a:prstGeom>
          <a:ln w="57150" cmpd="thickThin">
            <a:solidFill>
              <a:schemeClr val="tx1">
                <a:lumMod val="50000"/>
                <a:lumOff val="50000"/>
              </a:schemeClr>
            </a:solidFill>
            <a:miter lim="800000"/>
          </a:ln>
        </p:spPr>
      </p:pic>
      <p:cxnSp>
        <p:nvCxnSpPr>
          <p:cNvPr id="61" name="Straight Connector 54">
            <a:extLst>
              <a:ext uri="{FF2B5EF4-FFF2-40B4-BE49-F238E27FC236}">
                <a16:creationId xmlns:a16="http://schemas.microsoft.com/office/drawing/2014/main" id="{667325F5-61E6-4D70-BFF1-6DAA1DE0E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0768" y="3522131"/>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Immagine 26">
            <a:extLst>
              <a:ext uri="{FF2B5EF4-FFF2-40B4-BE49-F238E27FC236}">
                <a16:creationId xmlns:a16="http://schemas.microsoft.com/office/drawing/2014/main" id="{5A7DF705-C7EF-A06B-A402-7D36218D4A84}"/>
              </a:ext>
            </a:extLst>
          </p:cNvPr>
          <p:cNvPicPr>
            <a:picLocks noChangeAspect="1"/>
          </p:cNvPicPr>
          <p:nvPr/>
        </p:nvPicPr>
        <p:blipFill>
          <a:blip r:embed="rId6"/>
          <a:stretch>
            <a:fillRect/>
          </a:stretch>
        </p:blipFill>
        <p:spPr>
          <a:xfrm>
            <a:off x="1071037" y="3625766"/>
            <a:ext cx="3063240" cy="1140390"/>
          </a:xfrm>
          <a:prstGeom prst="rect">
            <a:avLst/>
          </a:prstGeom>
          <a:ln w="57150" cmpd="thickThin">
            <a:solidFill>
              <a:schemeClr val="tx1">
                <a:lumMod val="50000"/>
                <a:lumOff val="50000"/>
              </a:schemeClr>
            </a:solidFill>
            <a:miter lim="800000"/>
          </a:ln>
        </p:spPr>
      </p:pic>
      <p:sp>
        <p:nvSpPr>
          <p:cNvPr id="4" name="Segnaposto numero diapositiva 3">
            <a:extLst>
              <a:ext uri="{FF2B5EF4-FFF2-40B4-BE49-F238E27FC236}">
                <a16:creationId xmlns:a16="http://schemas.microsoft.com/office/drawing/2014/main" id="{D4DB4D14-1F3C-459F-8980-B627002FB657}"/>
              </a:ext>
            </a:extLst>
          </p:cNvPr>
          <p:cNvSpPr>
            <a:spLocks noGrp="1"/>
          </p:cNvSpPr>
          <p:nvPr>
            <p:ph type="sldNum" sz="quarter" idx="12"/>
          </p:nvPr>
        </p:nvSpPr>
        <p:spPr>
          <a:xfrm>
            <a:off x="10351008" y="5938374"/>
            <a:ext cx="551167" cy="279400"/>
          </a:xfrm>
        </p:spPr>
        <p:txBody>
          <a:bodyPr vert="horz" lIns="91440" tIns="45720" rIns="91440" bIns="45720" rtlCol="0">
            <a:normAutofit/>
          </a:bodyPr>
          <a:lstStyle/>
          <a:p>
            <a:pPr defTabSz="265176">
              <a:spcAft>
                <a:spcPts val="348"/>
              </a:spcAft>
            </a:pPr>
            <a:fld id="{179643D5-DC5A-4F6D-B03B-A80BA77EAF1B}" type="slidenum">
              <a:rPr lang="en-US" b="0" i="0" kern="1200">
                <a:latin typeface="+mn-lt"/>
                <a:ea typeface="+mn-ea"/>
                <a:cs typeface="+mn-cs"/>
              </a:rPr>
              <a:pPr defTabSz="265176">
                <a:spcAft>
                  <a:spcPts val="348"/>
                </a:spcAft>
              </a:pPr>
              <a:t>1</a:t>
            </a:fld>
            <a:endParaRPr lang="en-US" kern="1200" dirty="0">
              <a:latin typeface="+mn-lt"/>
              <a:ea typeface="+mn-ea"/>
              <a:cs typeface="+mn-cs"/>
            </a:endParaRPr>
          </a:p>
        </p:txBody>
      </p:sp>
    </p:spTree>
    <p:extLst>
      <p:ext uri="{BB962C8B-B14F-4D97-AF65-F5344CB8AC3E}">
        <p14:creationId xmlns:p14="http://schemas.microsoft.com/office/powerpoint/2010/main" val="303883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APPOINTMENT OF ARBITRATORS</a:t>
            </a:r>
            <a:br>
              <a:rPr lang="en-US" sz="2500" b="1" dirty="0">
                <a:solidFill>
                  <a:schemeClr val="accent4"/>
                </a:solidFill>
              </a:rPr>
            </a:br>
            <a:r>
              <a:rPr lang="en-US" altLang="it-IT" sz="2800" b="1" i="1" dirty="0">
                <a:ln w="3175" cmpd="sng">
                  <a:noFill/>
                </a:ln>
                <a:solidFill>
                  <a:schemeClr val="accent4"/>
                </a:solidFill>
                <a:latin typeface="+mj-lt"/>
                <a:ea typeface="+mj-ea"/>
                <a:cs typeface="+mj-cs"/>
              </a:rPr>
              <a:t>Qualification of arbitrators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14321" y="2386209"/>
            <a:ext cx="10781991" cy="4120006"/>
          </a:xfrm>
        </p:spPr>
        <p:txBody>
          <a:bodyPr>
            <a:normAutofit fontScale="40000" lnSpcReduction="20000"/>
          </a:bodyPr>
          <a:lstStyle/>
          <a:p>
            <a:pPr algn="just">
              <a:lnSpc>
                <a:spcPct val="90000"/>
              </a:lnSpc>
              <a:spcBef>
                <a:spcPts val="600"/>
              </a:spcBef>
              <a:defRPr/>
            </a:pPr>
            <a:endParaRPr lang="en-US" sz="2800" dirty="0"/>
          </a:p>
          <a:p>
            <a:pPr>
              <a:defRPr/>
            </a:pPr>
            <a:r>
              <a:rPr lang="it-IT" sz="4000" b="1" dirty="0">
                <a:ln w="3175" cmpd="sng">
                  <a:noFill/>
                </a:ln>
                <a:solidFill>
                  <a:schemeClr val="accent4"/>
                </a:solidFill>
                <a:latin typeface="+mj-lt"/>
                <a:ea typeface="+mj-ea"/>
                <a:cs typeface="+mj-cs"/>
              </a:rPr>
              <a:t>MANDATORY SUBJECTIVE REQUIREMENTS (INCAPACITY TO ACT AS ARBITRATOR)</a:t>
            </a:r>
          </a:p>
          <a:p>
            <a:pPr marL="0" indent="0">
              <a:buNone/>
            </a:pPr>
            <a:r>
              <a:rPr lang="en-US" sz="4400" b="1" u="sng" dirty="0"/>
              <a:t>Art. 812 Italian code of civil procedure </a:t>
            </a:r>
            <a:r>
              <a:rPr lang="en-US" sz="4400" dirty="0"/>
              <a:t>- </a:t>
            </a:r>
            <a:r>
              <a:rPr lang="en-US" sz="4400" i="1" dirty="0"/>
              <a:t>A person who, in whole or in part, has no legal capacity to act cannot be arbitrator. </a:t>
            </a:r>
            <a:r>
              <a:rPr lang="it-IT" sz="4400" i="1" dirty="0"/>
              <a:t> </a:t>
            </a:r>
          </a:p>
          <a:p>
            <a:pPr marL="0" indent="0">
              <a:buNone/>
              <a:defRPr/>
            </a:pPr>
            <a:r>
              <a:rPr lang="it-IT" sz="4400" b="1" u="sng" dirty="0"/>
              <a:t>Art. 13 Spanish Arbitration Act 2003 </a:t>
            </a:r>
            <a:r>
              <a:rPr lang="it-IT" sz="4400" dirty="0"/>
              <a:t>- </a:t>
            </a:r>
            <a:r>
              <a:rPr lang="en-US" sz="4400" i="1" dirty="0"/>
              <a:t>Persons in full possession of their civil rights may be arbitrators</a:t>
            </a:r>
            <a:r>
              <a:rPr lang="en-US" sz="4400" dirty="0"/>
              <a:t>. At least one arbitrator must be</a:t>
            </a:r>
            <a:r>
              <a:rPr lang="en-US" sz="4400" i="1" dirty="0"/>
              <a:t> </a:t>
            </a:r>
            <a:r>
              <a:rPr lang="en-US" sz="4500" dirty="0"/>
              <a:t>an attorney</a:t>
            </a:r>
          </a:p>
          <a:p>
            <a:pPr marL="0" indent="0" algn="l">
              <a:buNone/>
            </a:pPr>
            <a:r>
              <a:rPr lang="en-US" sz="4400" b="1" u="sng" dirty="0"/>
              <a:t>Art. 1450 of French Code of civil procedure</a:t>
            </a:r>
            <a:r>
              <a:rPr lang="en-US" sz="4400" dirty="0"/>
              <a:t> - </a:t>
            </a:r>
            <a:r>
              <a:rPr lang="en-US" sz="4400" i="1" dirty="0"/>
              <a:t>Only a natural person having full capacity to exercise his or her rights may act as </a:t>
            </a:r>
            <a:r>
              <a:rPr lang="it-IT" sz="4400" i="1" dirty="0"/>
              <a:t>an arbitrator</a:t>
            </a:r>
            <a:r>
              <a:rPr lang="it-IT" sz="4400" dirty="0"/>
              <a:t>.</a:t>
            </a:r>
            <a:endParaRPr lang="en-US" sz="4400" dirty="0"/>
          </a:p>
          <a:p>
            <a:pPr>
              <a:defRPr/>
            </a:pPr>
            <a:r>
              <a:rPr lang="it-IT" sz="4000" b="1" dirty="0">
                <a:ln w="3175" cmpd="sng">
                  <a:noFill/>
                </a:ln>
                <a:solidFill>
                  <a:schemeClr val="accent4"/>
                </a:solidFill>
                <a:latin typeface="+mj-lt"/>
                <a:ea typeface="+mj-ea"/>
                <a:cs typeface="+mj-cs"/>
              </a:rPr>
              <a:t>ADDITIONAL SUBJECTIVE REQUIREMENTS</a:t>
            </a:r>
          </a:p>
          <a:p>
            <a:pPr lvl="1" algn="just">
              <a:buFont typeface="Wingdings" panose="05000000000000000000" pitchFamily="2" charset="2"/>
              <a:buChar char="§"/>
              <a:defRPr/>
            </a:pPr>
            <a:r>
              <a:rPr lang="it-IT" sz="4500" dirty="0"/>
              <a:t>Parties may expressly agree (in the arbitration agreement or on other written document prior to the appointment of the arbitrators) on particular  qualifications of arbitrator relating, for </a:t>
            </a:r>
            <a:r>
              <a:rPr lang="it-IT" sz="4500" dirty="0" err="1"/>
              <a:t>example</a:t>
            </a:r>
            <a:r>
              <a:rPr lang="it-IT" sz="4500" dirty="0"/>
              <a:t>, to</a:t>
            </a:r>
          </a:p>
          <a:p>
            <a:pPr lvl="2">
              <a:buFont typeface="Wingdings" panose="05000000000000000000" pitchFamily="2" charset="2"/>
              <a:buChar char="ü"/>
              <a:defRPr/>
            </a:pPr>
            <a:r>
              <a:rPr lang="en-US" sz="4200" dirty="0"/>
              <a:t>Expertise (legal or technical background and qualification)</a:t>
            </a:r>
          </a:p>
          <a:p>
            <a:pPr lvl="2">
              <a:buFont typeface="Wingdings" panose="05000000000000000000" pitchFamily="2" charset="2"/>
              <a:buChar char="ü"/>
              <a:defRPr/>
            </a:pPr>
            <a:r>
              <a:rPr lang="en-US" sz="4200" dirty="0"/>
              <a:t>Nationality (equality of the parties)</a:t>
            </a:r>
            <a:endParaRPr lang="en-US" sz="4200" b="1" u="sng" dirty="0"/>
          </a:p>
          <a:p>
            <a:pPr lvl="2">
              <a:buFont typeface="Wingdings" panose="05000000000000000000" pitchFamily="2" charset="2"/>
              <a:buChar char="ü"/>
              <a:defRPr/>
            </a:pPr>
            <a:r>
              <a:rPr lang="en-US" sz="4200" dirty="0"/>
              <a:t>Language (less costly and smoother procedure) </a:t>
            </a:r>
            <a:endParaRPr lang="en-US" sz="4200" b="1" u="sng"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10</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64335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a:bodyPr>
          <a:lstStyle/>
          <a:p>
            <a:r>
              <a:rPr lang="en-US" sz="2500" b="1" dirty="0">
                <a:solidFill>
                  <a:schemeClr val="accent4"/>
                </a:solidFill>
              </a:rPr>
              <a:t>INDEPENDENCE AND IMPARTIALIY OF ARBITRATORS</a:t>
            </a:r>
            <a:br>
              <a:rPr lang="en-US" sz="2500" b="1" dirty="0">
                <a:solidFill>
                  <a:schemeClr val="accent4"/>
                </a:solidFill>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14321" y="2386209"/>
            <a:ext cx="10781991" cy="4120006"/>
          </a:xfrm>
        </p:spPr>
        <p:txBody>
          <a:bodyPr>
            <a:normAutofit fontScale="40000" lnSpcReduction="20000"/>
          </a:bodyPr>
          <a:lstStyle/>
          <a:p>
            <a:pPr algn="just">
              <a:lnSpc>
                <a:spcPct val="90000"/>
              </a:lnSpc>
              <a:spcBef>
                <a:spcPts val="600"/>
              </a:spcBef>
              <a:defRPr/>
            </a:pPr>
            <a:endParaRPr lang="en-US" sz="2800" dirty="0"/>
          </a:p>
          <a:p>
            <a:pPr>
              <a:defRPr/>
            </a:pPr>
            <a:r>
              <a:rPr lang="it-IT" sz="4000" b="1" dirty="0">
                <a:ln w="3175" cmpd="sng">
                  <a:noFill/>
                </a:ln>
                <a:solidFill>
                  <a:schemeClr val="accent4"/>
                </a:solidFill>
                <a:latin typeface="+mj-lt"/>
                <a:ea typeface="+mj-ea"/>
                <a:cs typeface="+mj-cs"/>
              </a:rPr>
              <a:t>GENERAL PRINCIPLE</a:t>
            </a:r>
          </a:p>
          <a:p>
            <a:pPr lvl="1" algn="just">
              <a:buFont typeface="Wingdings" panose="05000000000000000000" pitchFamily="2" charset="2"/>
              <a:buChar char="§"/>
            </a:pPr>
            <a:r>
              <a:rPr lang="en-US" sz="4000" dirty="0"/>
              <a:t>Arbitrators must be and remain independent and impartial throughout arbitration</a:t>
            </a:r>
          </a:p>
          <a:p>
            <a:pPr lvl="2" algn="just">
              <a:buFont typeface="Wingdings" panose="05000000000000000000" pitchFamily="2" charset="2"/>
              <a:buChar char="ü"/>
            </a:pPr>
            <a:r>
              <a:rPr lang="en-US" sz="3800" b="1" u="sng" dirty="0"/>
              <a:t>Independence</a:t>
            </a:r>
            <a:r>
              <a:rPr lang="en-US" sz="3800" dirty="0"/>
              <a:t> –</a:t>
            </a:r>
            <a:r>
              <a:rPr lang="it-IT" sz="4000" dirty="0">
                <a:solidFill>
                  <a:srgbClr val="002060"/>
                </a:solidFill>
                <a:latin typeface="+mj-lt"/>
              </a:rPr>
              <a:t> </a:t>
            </a:r>
            <a:r>
              <a:rPr lang="it-IT" sz="4000" i="1" dirty="0">
                <a:solidFill>
                  <a:schemeClr val="tx1"/>
                </a:solidFill>
                <a:latin typeface="+mj-lt"/>
              </a:rPr>
              <a:t>absence of a close personal, financial or professional relationship between the arbitrator and any of the parties of the arbitration or its counsel; absence of any material connection of the arbitrator with the dispute</a:t>
            </a:r>
          </a:p>
          <a:p>
            <a:pPr lvl="2" algn="just">
              <a:buFont typeface="Wingdings" panose="05000000000000000000" pitchFamily="2" charset="2"/>
              <a:buChar char="ü"/>
            </a:pPr>
            <a:r>
              <a:rPr lang="it-IT" sz="3800" b="1" u="sng" dirty="0">
                <a:solidFill>
                  <a:schemeClr val="tx1"/>
                </a:solidFill>
              </a:rPr>
              <a:t>Impartiality</a:t>
            </a:r>
            <a:r>
              <a:rPr lang="it-IT" sz="4000" i="1" dirty="0">
                <a:solidFill>
                  <a:schemeClr val="tx1"/>
                </a:solidFill>
                <a:latin typeface="+mj-lt"/>
              </a:rPr>
              <a:t> – </a:t>
            </a:r>
            <a:r>
              <a:rPr lang="en-US" sz="4000" i="1" dirty="0">
                <a:solidFill>
                  <a:schemeClr val="tx1"/>
                </a:solidFill>
                <a:latin typeface="+mj-lt"/>
              </a:rPr>
              <a:t>absence of prejudice or bias towards the parties</a:t>
            </a:r>
            <a:endParaRPr lang="it-IT" sz="4000" i="1" dirty="0">
              <a:solidFill>
                <a:schemeClr val="tx1"/>
              </a:solidFill>
              <a:latin typeface="+mj-lt"/>
            </a:endParaRPr>
          </a:p>
          <a:p>
            <a:pPr>
              <a:buFont typeface="Arial" panose="020B0604020202020204" pitchFamily="34" charset="0"/>
              <a:buChar char="•"/>
            </a:pPr>
            <a:r>
              <a:rPr lang="it-IT" sz="4000" b="1" dirty="0">
                <a:ln w="3175" cmpd="sng">
                  <a:noFill/>
                </a:ln>
                <a:solidFill>
                  <a:schemeClr val="accent4"/>
                </a:solidFill>
                <a:latin typeface="+mj-lt"/>
                <a:ea typeface="+mj-ea"/>
                <a:cs typeface="+mj-cs"/>
              </a:rPr>
              <a:t>LAW PROVISIONS</a:t>
            </a:r>
          </a:p>
          <a:p>
            <a:pPr lvl="1" algn="just">
              <a:buFont typeface="Wingdings" panose="05000000000000000000" pitchFamily="2" charset="2"/>
              <a:buChar char="§"/>
              <a:defRPr/>
            </a:pPr>
            <a:r>
              <a:rPr lang="en-US" sz="4200" dirty="0"/>
              <a:t>UNCITRAL Model Law (art. 12) – Circumstances giving rise to justifiable doubts as to impartiality or independence – </a:t>
            </a:r>
            <a:r>
              <a:rPr lang="en-US" sz="4200" b="1" dirty="0"/>
              <a:t>open clause</a:t>
            </a:r>
          </a:p>
          <a:p>
            <a:pPr lvl="1" algn="just">
              <a:buFont typeface="Wingdings" panose="05000000000000000000" pitchFamily="2" charset="2"/>
              <a:buChar char="§"/>
              <a:defRPr/>
            </a:pPr>
            <a:r>
              <a:rPr lang="en-US" sz="4200" dirty="0"/>
              <a:t>Spanish Arbitration Act 2016 - </a:t>
            </a:r>
            <a:r>
              <a:rPr lang="en-US" sz="4300" dirty="0"/>
              <a:t>Circumstances likely to give rise to justifiable doubts as to impartiality or independence</a:t>
            </a:r>
            <a:r>
              <a:rPr lang="en-US" sz="4400" dirty="0"/>
              <a:t>– </a:t>
            </a:r>
            <a:r>
              <a:rPr lang="en-US" sz="4400" b="1" dirty="0"/>
              <a:t>open clause</a:t>
            </a:r>
            <a:endParaRPr lang="en-US" sz="4300" dirty="0"/>
          </a:p>
          <a:p>
            <a:pPr lvl="1" algn="just">
              <a:buFont typeface="Wingdings" panose="05000000000000000000" pitchFamily="2" charset="2"/>
              <a:buChar char="§"/>
              <a:defRPr/>
            </a:pPr>
            <a:r>
              <a:rPr lang="en-US" sz="4300" dirty="0"/>
              <a:t>Italian Law -  Specific (red light) circumstances (art. 815, para 1, </a:t>
            </a:r>
            <a:r>
              <a:rPr lang="en-US" sz="4300" dirty="0" err="1"/>
              <a:t>c.p.c.</a:t>
            </a:r>
            <a:r>
              <a:rPr lang="en-US" sz="4300" dirty="0"/>
              <a:t>), supplemented by general and open clause (art. 815, 2 para, </a:t>
            </a:r>
            <a:r>
              <a:rPr lang="en-US" sz="4300" dirty="0" err="1"/>
              <a:t>c.p.c.</a:t>
            </a:r>
            <a:r>
              <a:rPr lang="en-US" sz="4300" dirty="0"/>
              <a:t> “</a:t>
            </a:r>
            <a:r>
              <a:rPr lang="en-US" sz="4000" i="1" dirty="0">
                <a:solidFill>
                  <a:schemeClr val="tx1"/>
                </a:solidFill>
                <a:latin typeface="+mj-lt"/>
              </a:rPr>
              <a:t>serious reasons of convenience, such as to affect the independence or impartiality of the arbitrator” </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11</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24457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INDEPENDENCE AND IMPARTIALIY OF ARBITRATORS</a:t>
            </a:r>
            <a:br>
              <a:rPr lang="en-US" sz="2500" b="1" dirty="0">
                <a:solidFill>
                  <a:schemeClr val="accent4"/>
                </a:solidFill>
              </a:rPr>
            </a:br>
            <a:r>
              <a:rPr lang="en-US" sz="2500" b="1" i="1" dirty="0">
                <a:solidFill>
                  <a:schemeClr val="accent4"/>
                </a:solidFill>
              </a:rPr>
              <a:t>Duties of arbitrators</a:t>
            </a:r>
            <a:br>
              <a:rPr lang="en-US" sz="2500" b="1" i="1" dirty="0">
                <a:solidFill>
                  <a:schemeClr val="accent4"/>
                </a:solidFill>
              </a:rPr>
            </a:br>
            <a:endParaRPr lang="it-IT" sz="2500" b="1" i="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14321" y="2386209"/>
            <a:ext cx="10781991" cy="4158970"/>
          </a:xfrm>
        </p:spPr>
        <p:txBody>
          <a:bodyPr>
            <a:normAutofit fontScale="47500" lnSpcReduction="20000"/>
          </a:bodyPr>
          <a:lstStyle/>
          <a:p>
            <a:pPr>
              <a:buFont typeface="Arial" panose="020B0604020202020204" pitchFamily="34" charset="0"/>
              <a:buChar char="•"/>
            </a:pPr>
            <a:r>
              <a:rPr lang="it-IT" sz="3800" b="1" dirty="0">
                <a:ln w="3175" cmpd="sng">
                  <a:noFill/>
                </a:ln>
                <a:solidFill>
                  <a:schemeClr val="accent4"/>
                </a:solidFill>
                <a:latin typeface="+mj-lt"/>
                <a:ea typeface="+mj-ea"/>
                <a:cs typeface="+mj-cs"/>
              </a:rPr>
              <a:t>DUTY OF DISCLOSURE</a:t>
            </a:r>
          </a:p>
          <a:p>
            <a:pPr lvl="1" algn="just">
              <a:buFont typeface="Wingdings" panose="05000000000000000000" pitchFamily="2" charset="2"/>
              <a:buChar char="§"/>
              <a:defRPr/>
            </a:pPr>
            <a:r>
              <a:rPr lang="en-US" sz="3800" dirty="0"/>
              <a:t>Before accepting any appointment, arbitrators must disclose the existence of any circumstance that are likely to give rise to justifiable doubts as to their impartiality or independence</a:t>
            </a:r>
          </a:p>
          <a:p>
            <a:pPr lvl="2" algn="just">
              <a:buFont typeface="Wingdings" panose="05000000000000000000" pitchFamily="2" charset="2"/>
              <a:buChar char="ü"/>
              <a:defRPr/>
            </a:pPr>
            <a:r>
              <a:rPr lang="en-US" sz="3800" b="1" dirty="0"/>
              <a:t>Italian Law - Art. 813 </a:t>
            </a:r>
            <a:r>
              <a:rPr lang="en-US" sz="3800" b="1" dirty="0" err="1"/>
              <a:t>c.p.c.</a:t>
            </a:r>
            <a:r>
              <a:rPr lang="en-US" sz="3800" b="1" dirty="0"/>
              <a:t> </a:t>
            </a:r>
            <a:r>
              <a:rPr lang="en-US" sz="3800" dirty="0"/>
              <a:t>“</a:t>
            </a:r>
            <a:r>
              <a:rPr lang="en-US" sz="3800" i="1" dirty="0"/>
              <a:t>The acceptance of the arbitrators is given in writing, by the signing of the compromise or the minutes of the first session, and shall be accompanied, under penalty of nullity, by a declaration stating any circumstances relevant under Article 815, first paragraph, or the non-existence thereof. The arbitrator must renew the declaration if there are any circumstances that have arisen</a:t>
            </a:r>
            <a:r>
              <a:rPr lang="en-US" sz="3800" dirty="0"/>
              <a:t>”</a:t>
            </a:r>
          </a:p>
          <a:p>
            <a:pPr lvl="2" algn="just">
              <a:buFont typeface="Wingdings" panose="05000000000000000000" pitchFamily="2" charset="2"/>
              <a:buChar char="ü"/>
            </a:pPr>
            <a:r>
              <a:rPr lang="en-US" sz="3800" b="1" dirty="0"/>
              <a:t>French Law - </a:t>
            </a:r>
            <a:r>
              <a:rPr lang="it-IT" sz="3800" b="1" dirty="0"/>
              <a:t>Article 1456 c.p.c. </a:t>
            </a:r>
            <a:r>
              <a:rPr lang="en-US" sz="3800" dirty="0"/>
              <a:t>“</a:t>
            </a:r>
            <a:r>
              <a:rPr lang="en-US" sz="3800" i="1" dirty="0"/>
              <a:t>Before accepting a mandate, an arbitrator shall disclose any circumstance that may affect his or her independence or impartiality. He or she also shall disclose promptly any such circumstance that may arise after accepting the mandate”</a:t>
            </a:r>
          </a:p>
          <a:p>
            <a:pPr lvl="2" algn="just">
              <a:buFont typeface="Wingdings" panose="05000000000000000000" pitchFamily="2" charset="2"/>
              <a:buChar char="ü"/>
            </a:pPr>
            <a:r>
              <a:rPr lang="en-US" sz="3800" b="1" dirty="0"/>
              <a:t>Spanish Law – Article 17 Arbitration Act 2003 </a:t>
            </a:r>
            <a:r>
              <a:rPr lang="en-US" sz="3800" dirty="0"/>
              <a:t>“</a:t>
            </a:r>
            <a:r>
              <a:rPr lang="en-US" sz="3800" i="1" dirty="0"/>
              <a:t>Persons proposed to act as arbitrators must disclose any circumstances likely to give rise to justifiable doubts as to their impartiality or independence. From the time of their appointment, arbitrators will without delay disclose any such circumstances to the parties. At any time during arbitration, a party may ask arbitrators to clarify their relationships with any of the other parties”</a:t>
            </a:r>
          </a:p>
          <a:p>
            <a:pPr lvl="2" algn="just">
              <a:buFont typeface="Wingdings" panose="05000000000000000000" pitchFamily="2" charset="2"/>
              <a:buChar char="ü"/>
            </a:pPr>
            <a:r>
              <a:rPr lang="en-US" sz="3800" b="1" dirty="0"/>
              <a:t>Institutional rules</a:t>
            </a:r>
            <a:endParaRPr lang="en-US" sz="3800" i="1" dirty="0"/>
          </a:p>
          <a:p>
            <a:pPr lvl="3" algn="just">
              <a:buFont typeface="Wingdings" panose="05000000000000000000" pitchFamily="2" charset="2"/>
              <a:buChar char="ü"/>
              <a:defRPr/>
            </a:pPr>
            <a:endParaRPr lang="en-US" sz="2400" i="1" dirty="0"/>
          </a:p>
          <a:p>
            <a:pPr lvl="2" algn="just">
              <a:buFont typeface="Wingdings" panose="05000000000000000000" pitchFamily="2" charset="2"/>
              <a:buChar char="ü"/>
              <a:defRPr/>
            </a:pPr>
            <a:endParaRPr lang="en-US" sz="43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89942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INDEPENDENCE AND IMPARTIALIY OF ARBITRATORS</a:t>
            </a:r>
            <a:br>
              <a:rPr lang="en-US" sz="2500" b="1" dirty="0">
                <a:solidFill>
                  <a:schemeClr val="accent4"/>
                </a:solidFill>
              </a:rPr>
            </a:br>
            <a:r>
              <a:rPr lang="en-US" sz="2500" b="1" i="1" dirty="0">
                <a:solidFill>
                  <a:schemeClr val="accent4"/>
                </a:solidFill>
              </a:rPr>
              <a:t>Challenge and removal of arbitrators</a:t>
            </a:r>
            <a:br>
              <a:rPr lang="en-US" sz="2500" b="1" i="1" dirty="0">
                <a:solidFill>
                  <a:schemeClr val="accent4"/>
                </a:solidFill>
              </a:rPr>
            </a:br>
            <a:endParaRPr lang="it-IT" sz="2500" b="1" i="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614321" y="2386209"/>
            <a:ext cx="10781991" cy="4158970"/>
          </a:xfrm>
        </p:spPr>
        <p:txBody>
          <a:bodyPr>
            <a:normAutofit fontScale="47500" lnSpcReduction="20000"/>
          </a:bodyPr>
          <a:lstStyle/>
          <a:p>
            <a:pPr>
              <a:buFont typeface="Arial" panose="020B0604020202020204" pitchFamily="34" charset="0"/>
              <a:buChar char="•"/>
            </a:pPr>
            <a:r>
              <a:rPr lang="it-IT" sz="3800" b="1" dirty="0">
                <a:ln w="3175" cmpd="sng">
                  <a:noFill/>
                </a:ln>
                <a:solidFill>
                  <a:schemeClr val="accent4"/>
                </a:solidFill>
                <a:latin typeface="+mj-lt"/>
                <a:ea typeface="+mj-ea"/>
                <a:cs typeface="+mj-cs"/>
              </a:rPr>
              <a:t>CHALLENGE OF ARBITRATORS</a:t>
            </a:r>
          </a:p>
          <a:p>
            <a:pPr lvl="1" algn="just">
              <a:buFont typeface="Wingdings" panose="05000000000000000000" pitchFamily="2" charset="2"/>
              <a:buChar char="§"/>
              <a:defRPr/>
            </a:pPr>
            <a:r>
              <a:rPr lang="en-US" sz="3800" dirty="0"/>
              <a:t>Parties have the right to challenge the appointment of arbitrators who may lack independence or impartiality</a:t>
            </a:r>
            <a:endParaRPr lang="en-US" sz="3600" dirty="0"/>
          </a:p>
          <a:p>
            <a:pPr lvl="2" algn="just">
              <a:buFont typeface="Wingdings" panose="05000000000000000000" pitchFamily="2" charset="2"/>
              <a:buChar char="ü"/>
              <a:defRPr/>
            </a:pPr>
            <a:r>
              <a:rPr lang="it-IT" sz="3800" dirty="0"/>
              <a:t>Grounds for challenging arbitrators are those provided for by the </a:t>
            </a:r>
            <a:r>
              <a:rPr lang="it-IT" sz="3800" i="1" dirty="0"/>
              <a:t>lex arbitri </a:t>
            </a:r>
            <a:r>
              <a:rPr lang="it-IT" sz="3800" dirty="0"/>
              <a:t>or by the institutional arbitration rules applicable to the arbitration</a:t>
            </a:r>
          </a:p>
          <a:p>
            <a:pPr lvl="2" algn="just">
              <a:buFont typeface="Wingdings" panose="05000000000000000000" pitchFamily="2" charset="2"/>
              <a:buChar char="ü"/>
              <a:defRPr/>
            </a:pPr>
            <a:r>
              <a:rPr lang="en-US" sz="3800" dirty="0"/>
              <a:t>Courts of the state where the arbitration is seated is competent</a:t>
            </a:r>
          </a:p>
          <a:p>
            <a:pPr lvl="2" algn="just">
              <a:buFont typeface="Wingdings" panose="05000000000000000000" pitchFamily="2" charset="2"/>
              <a:buChar char="ü"/>
              <a:defRPr/>
            </a:pPr>
            <a:r>
              <a:rPr lang="en-US" sz="3800" dirty="0"/>
              <a:t>Challenge procedures are aimed at removing arbitrator</a:t>
            </a:r>
          </a:p>
          <a:p>
            <a:pPr lvl="2" algn="just">
              <a:buFont typeface="Wingdings" panose="05000000000000000000" pitchFamily="2" charset="2"/>
              <a:buChar char="ü"/>
              <a:defRPr/>
            </a:pPr>
            <a:r>
              <a:rPr lang="en-US" sz="3800" dirty="0"/>
              <a:t>Party-appointed arbitrator can be challenged by the appointing party only for circumstances unknown at the time of the appointment – </a:t>
            </a:r>
            <a:r>
              <a:rPr lang="en-US" sz="3800" b="1" dirty="0">
                <a:highlight>
                  <a:srgbClr val="FFFF00"/>
                </a:highlight>
              </a:rPr>
              <a:t>Party appointed are subject to the same standard of impartiality and independence</a:t>
            </a:r>
            <a:r>
              <a:rPr lang="en-US" sz="3800" b="1" dirty="0"/>
              <a:t> </a:t>
            </a:r>
            <a:r>
              <a:rPr lang="en-US" sz="3800" dirty="0"/>
              <a:t>? </a:t>
            </a:r>
          </a:p>
          <a:p>
            <a:pPr lvl="2" algn="just">
              <a:buFont typeface="Wingdings" panose="05000000000000000000" pitchFamily="2" charset="2"/>
              <a:buChar char="ü"/>
              <a:defRPr/>
            </a:pPr>
            <a:r>
              <a:rPr lang="en-US" sz="3800" dirty="0"/>
              <a:t>Unsuccessful challenge is not final. Parties may challenge the award or the enforcement or recognition of the award due to the serious lack of independence or impartiality of the arbitrators unsuccessfully challenged</a:t>
            </a:r>
          </a:p>
          <a:p>
            <a:pPr lvl="2" algn="just">
              <a:buFont typeface="Wingdings" panose="05000000000000000000" pitchFamily="2" charset="2"/>
              <a:buChar char="ü"/>
              <a:defRPr/>
            </a:pPr>
            <a:endParaRPr lang="en-US" sz="3800" dirty="0"/>
          </a:p>
          <a:p>
            <a:pPr lvl="3" algn="just">
              <a:buFont typeface="Wingdings" panose="05000000000000000000" pitchFamily="2" charset="2"/>
              <a:buChar char="ü"/>
              <a:defRPr/>
            </a:pPr>
            <a:endParaRPr lang="en-US" sz="2400" i="1" dirty="0"/>
          </a:p>
          <a:p>
            <a:pPr lvl="2" algn="just">
              <a:buFont typeface="Wingdings" panose="05000000000000000000" pitchFamily="2" charset="2"/>
              <a:buChar char="ü"/>
              <a:defRPr/>
            </a:pPr>
            <a:endParaRPr lang="en-US" sz="43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13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38990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97413" y="1338512"/>
            <a:ext cx="9601196" cy="1072190"/>
          </a:xfrm>
        </p:spPr>
        <p:txBody>
          <a:bodyPr>
            <a:normAutofit/>
          </a:bodyPr>
          <a:lstStyle/>
          <a:p>
            <a:pPr algn="ctr"/>
            <a:r>
              <a:rPr lang="en-US" sz="2500" b="1" dirty="0">
                <a:solidFill>
                  <a:schemeClr val="accent4"/>
                </a:solidFill>
              </a:rPr>
              <a:t>APPOINTMENT OF ARBITRATORS</a:t>
            </a:r>
            <a:br>
              <a:rPr lang="en-US" sz="2500" b="1" dirty="0">
                <a:solidFill>
                  <a:schemeClr val="accent4"/>
                </a:solidFill>
              </a:rPr>
            </a:br>
            <a:r>
              <a:rPr lang="en-US" sz="2500" b="1" i="1" dirty="0">
                <a:solidFill>
                  <a:schemeClr val="accent4"/>
                </a:solidFill>
              </a:rPr>
              <a:t>Introductory remarks</a:t>
            </a:r>
            <a:r>
              <a:rPr lang="en-US" sz="2500" b="1" dirty="0">
                <a:solidFill>
                  <a:schemeClr val="accent4"/>
                </a:solidFill>
              </a:rPr>
              <a:t> </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62013" y="2328920"/>
            <a:ext cx="11203806" cy="4120006"/>
          </a:xfrm>
        </p:spPr>
        <p:txBody>
          <a:bodyPr>
            <a:normAutofit fontScale="25000" lnSpcReduction="20000"/>
          </a:bodyPr>
          <a:lstStyle/>
          <a:p>
            <a:pPr algn="just">
              <a:lnSpc>
                <a:spcPct val="90000"/>
              </a:lnSpc>
              <a:spcBef>
                <a:spcPts val="600"/>
              </a:spcBef>
              <a:defRPr/>
            </a:pPr>
            <a:endParaRPr lang="en-US" sz="2800" dirty="0"/>
          </a:p>
          <a:p>
            <a:pPr eaLnBrk="1" hangingPunct="1">
              <a:lnSpc>
                <a:spcPct val="80000"/>
              </a:lnSpc>
              <a:spcAft>
                <a:spcPts val="600"/>
              </a:spcAft>
            </a:pPr>
            <a:r>
              <a:rPr lang="en-US" altLang="it-IT" sz="8800" b="1" dirty="0">
                <a:ln w="3175" cmpd="sng">
                  <a:noFill/>
                </a:ln>
                <a:solidFill>
                  <a:schemeClr val="accent4"/>
                </a:solidFill>
                <a:latin typeface="+mj-lt"/>
                <a:ea typeface="+mj-ea"/>
                <a:cs typeface="+mj-cs"/>
              </a:rPr>
              <a:t>Constitution of Arbitral Tribunal</a:t>
            </a:r>
          </a:p>
          <a:p>
            <a:pPr lvl="1" algn="just">
              <a:lnSpc>
                <a:spcPct val="80000"/>
              </a:lnSpc>
              <a:buFont typeface="Wingdings" panose="05000000000000000000" pitchFamily="2" charset="2"/>
              <a:buChar char="§"/>
            </a:pPr>
            <a:r>
              <a:rPr lang="en-US" sz="8800" dirty="0"/>
              <a:t>No standing “arbitral court”</a:t>
            </a:r>
          </a:p>
          <a:p>
            <a:pPr lvl="2" algn="just">
              <a:lnSpc>
                <a:spcPct val="80000"/>
              </a:lnSpc>
              <a:buFont typeface="Wingdings" panose="05000000000000000000" pitchFamily="2" charset="2"/>
              <a:buChar char="ü"/>
            </a:pPr>
            <a:r>
              <a:rPr lang="en-US" sz="8800" dirty="0"/>
              <a:t>For having a dispute resolved by arbitration, an arbitral tribunal must be separately constituted for that specific dispute</a:t>
            </a:r>
            <a:endParaRPr lang="en-US" sz="8800" i="1" dirty="0"/>
          </a:p>
          <a:p>
            <a:pPr algn="just">
              <a:lnSpc>
                <a:spcPct val="80000"/>
              </a:lnSpc>
            </a:pPr>
            <a:r>
              <a:rPr lang="en-US" altLang="it-IT" sz="8800" b="1" dirty="0">
                <a:ln w="3175" cmpd="sng">
                  <a:noFill/>
                </a:ln>
                <a:solidFill>
                  <a:schemeClr val="accent4"/>
                </a:solidFill>
                <a:latin typeface="+mj-lt"/>
                <a:ea typeface="+mj-ea"/>
                <a:cs typeface="+mj-cs"/>
              </a:rPr>
              <a:t>Parties’ Autonomy</a:t>
            </a:r>
          </a:p>
          <a:p>
            <a:pPr lvl="1" algn="just">
              <a:lnSpc>
                <a:spcPct val="80000"/>
              </a:lnSpc>
              <a:buFont typeface="Wingdings" panose="05000000000000000000" pitchFamily="2" charset="2"/>
              <a:buChar char="§"/>
            </a:pPr>
            <a:r>
              <a:rPr lang="en-US" altLang="it-IT" sz="8800" dirty="0"/>
              <a:t>As a matter of principle, parties are free to select number of arbitrators and mechanism for their appointment</a:t>
            </a:r>
          </a:p>
          <a:p>
            <a:pPr lvl="2" algn="just">
              <a:buFont typeface="Wingdings" panose="05000000000000000000" pitchFamily="2" charset="2"/>
              <a:buChar char="ü"/>
            </a:pPr>
            <a:r>
              <a:rPr lang="en-US" altLang="it-IT" sz="8800" dirty="0"/>
              <a:t>Parties to the same arbitration agreement and arbitral process must be given equal rights to appoint arbitrators - </a:t>
            </a:r>
            <a:r>
              <a:rPr lang="en-US" altLang="it-IT" sz="8800" b="1" dirty="0"/>
              <a:t>P</a:t>
            </a:r>
            <a:r>
              <a:rPr lang="en-US" sz="8800" b="1" dirty="0"/>
              <a:t>rinciple of the parties’ equality in the constitution of the arbitral tribunal</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2</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58437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338512"/>
            <a:ext cx="9601196" cy="1072190"/>
          </a:xfrm>
        </p:spPr>
        <p:txBody>
          <a:bodyPr>
            <a:normAutofit/>
          </a:bodyPr>
          <a:lstStyle/>
          <a:p>
            <a:pPr algn="ctr"/>
            <a:r>
              <a:rPr lang="en-US" sz="2500" b="1" dirty="0">
                <a:solidFill>
                  <a:schemeClr val="accent4"/>
                </a:solidFill>
              </a:rPr>
              <a:t>APPOINTMENT OF ARBITRATORS</a:t>
            </a:r>
            <a:br>
              <a:rPr lang="en-US" sz="2500" b="1" dirty="0">
                <a:solidFill>
                  <a:schemeClr val="accent4"/>
                </a:solidFill>
              </a:rPr>
            </a:br>
            <a:r>
              <a:rPr lang="en-US" sz="2500" b="1" i="1" dirty="0">
                <a:solidFill>
                  <a:schemeClr val="accent4"/>
                </a:solidFill>
              </a:rPr>
              <a:t>Number of arbitrators</a:t>
            </a: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62013" y="2328920"/>
            <a:ext cx="11203806" cy="4120006"/>
          </a:xfrm>
        </p:spPr>
        <p:txBody>
          <a:bodyPr>
            <a:normAutofit fontScale="25000" lnSpcReduction="20000"/>
          </a:bodyPr>
          <a:lstStyle/>
          <a:p>
            <a:pPr algn="just">
              <a:lnSpc>
                <a:spcPct val="90000"/>
              </a:lnSpc>
              <a:spcBef>
                <a:spcPts val="600"/>
              </a:spcBef>
              <a:defRPr/>
            </a:pPr>
            <a:endParaRPr lang="en-US" sz="2800" dirty="0"/>
          </a:p>
          <a:p>
            <a:pPr eaLnBrk="1" hangingPunct="1">
              <a:lnSpc>
                <a:spcPct val="120000"/>
              </a:lnSpc>
              <a:spcAft>
                <a:spcPts val="600"/>
              </a:spcAft>
            </a:pPr>
            <a:r>
              <a:rPr lang="en-US" altLang="it-IT" sz="8000" b="1" dirty="0">
                <a:ln w="3175" cmpd="sng">
                  <a:noFill/>
                </a:ln>
                <a:solidFill>
                  <a:schemeClr val="accent4"/>
                </a:solidFill>
                <a:latin typeface="+mj-lt"/>
                <a:ea typeface="+mj-ea"/>
                <a:cs typeface="+mj-cs"/>
              </a:rPr>
              <a:t>Panel of arbitrators </a:t>
            </a:r>
            <a:r>
              <a:rPr lang="en-US" altLang="it-IT" sz="8000" b="1" i="1" dirty="0">
                <a:ln w="3175" cmpd="sng">
                  <a:noFill/>
                </a:ln>
                <a:solidFill>
                  <a:schemeClr val="accent4"/>
                </a:solidFill>
                <a:latin typeface="+mj-lt"/>
                <a:ea typeface="+mj-ea"/>
                <a:cs typeface="+mj-cs"/>
              </a:rPr>
              <a:t>vs </a:t>
            </a:r>
            <a:r>
              <a:rPr lang="en-US" altLang="it-IT" sz="8000" b="1" dirty="0">
                <a:ln w="3175" cmpd="sng">
                  <a:noFill/>
                </a:ln>
                <a:solidFill>
                  <a:schemeClr val="accent4"/>
                </a:solidFill>
                <a:latin typeface="+mj-lt"/>
                <a:ea typeface="+mj-ea"/>
                <a:cs typeface="+mj-cs"/>
              </a:rPr>
              <a:t>sole arbitrator</a:t>
            </a:r>
          </a:p>
          <a:p>
            <a:pPr lvl="1" algn="just">
              <a:lnSpc>
                <a:spcPct val="120000"/>
              </a:lnSpc>
              <a:buFont typeface="Wingdings" panose="05000000000000000000" pitchFamily="2" charset="2"/>
              <a:buChar char="§"/>
            </a:pPr>
            <a:r>
              <a:rPr lang="en-US" sz="8000" u="sng" dirty="0"/>
              <a:t>Sole arbitrator</a:t>
            </a:r>
            <a:r>
              <a:rPr lang="en-US" sz="8000" dirty="0"/>
              <a:t> – One single arbitrator is given jurisdiction to decide the dispute</a:t>
            </a:r>
          </a:p>
          <a:p>
            <a:pPr lvl="2" algn="just">
              <a:lnSpc>
                <a:spcPct val="120000"/>
              </a:lnSpc>
              <a:buFont typeface="Wingdings" panose="05000000000000000000" pitchFamily="2" charset="2"/>
              <a:buChar char="ü"/>
            </a:pPr>
            <a:r>
              <a:rPr lang="en-US" sz="8000" dirty="0"/>
              <a:t>Less costly, easier and more rapid appointment. In smaller cases this is the preferred solution</a:t>
            </a:r>
          </a:p>
          <a:p>
            <a:pPr lvl="3" algn="just">
              <a:lnSpc>
                <a:spcPct val="120000"/>
              </a:lnSpc>
              <a:buFont typeface="Wingdings" panose="05000000000000000000" pitchFamily="2" charset="2"/>
              <a:buChar char="ü"/>
            </a:pPr>
            <a:r>
              <a:rPr lang="en-US" sz="8000" dirty="0"/>
              <a:t>Drawback: parties cannot appoint </a:t>
            </a:r>
            <a:r>
              <a:rPr lang="en-US" sz="8000" b="1" i="1" u="sng" dirty="0"/>
              <a:t>their</a:t>
            </a:r>
            <a:r>
              <a:rPr lang="en-US" sz="8000" b="1" i="1" dirty="0"/>
              <a:t> </a:t>
            </a:r>
            <a:r>
              <a:rPr lang="en-US" sz="8000" dirty="0"/>
              <a:t>arbitrator</a:t>
            </a:r>
          </a:p>
          <a:p>
            <a:pPr lvl="1" algn="just">
              <a:lnSpc>
                <a:spcPct val="120000"/>
              </a:lnSpc>
              <a:buFont typeface="Wingdings" panose="05000000000000000000" pitchFamily="2" charset="2"/>
              <a:buChar char="§"/>
            </a:pPr>
            <a:r>
              <a:rPr lang="en-US" altLang="it-IT" sz="8000" u="sng" dirty="0"/>
              <a:t>Panel of arbitrators</a:t>
            </a:r>
            <a:r>
              <a:rPr lang="en-US" altLang="it-IT" sz="8000" dirty="0"/>
              <a:t> – Three (or more) arbitrators are appointed for deciding the dispute</a:t>
            </a:r>
          </a:p>
          <a:p>
            <a:pPr lvl="3" algn="just">
              <a:lnSpc>
                <a:spcPct val="120000"/>
              </a:lnSpc>
              <a:buFont typeface="Wingdings" panose="05000000000000000000" pitchFamily="2" charset="2"/>
              <a:buChar char="ü"/>
            </a:pPr>
            <a:r>
              <a:rPr lang="en-US" altLang="it-IT" sz="8000" dirty="0"/>
              <a:t> more expensive and takes longer to appoint</a:t>
            </a:r>
          </a:p>
          <a:p>
            <a:pPr lvl="4" algn="just">
              <a:lnSpc>
                <a:spcPct val="120000"/>
              </a:lnSpc>
              <a:buFont typeface="Wingdings" panose="05000000000000000000" pitchFamily="2" charset="2"/>
              <a:buChar char="ü"/>
            </a:pPr>
            <a:r>
              <a:rPr lang="en-US" altLang="it-IT" sz="8000" dirty="0"/>
              <a:t>In complex cases, this is the preferred solution as it offers the advantages of collegiality (each party appoint at least one arbitrator, different legal and technical expertise and legal traditions can be ensured, extra set of eyes)  </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3</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65786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APPOINTMENT OF ARBITRATORS</a:t>
            </a:r>
            <a:br>
              <a:rPr lang="en-US" sz="2500" b="1" dirty="0">
                <a:solidFill>
                  <a:schemeClr val="accent4"/>
                </a:solidFill>
              </a:rPr>
            </a:br>
            <a:r>
              <a:rPr lang="en-US" altLang="it-IT" sz="2800" b="1" i="1" dirty="0">
                <a:ln w="3175" cmpd="sng">
                  <a:noFill/>
                </a:ln>
                <a:solidFill>
                  <a:schemeClr val="accent4"/>
                </a:solidFill>
                <a:latin typeface="+mj-lt"/>
                <a:ea typeface="+mj-ea"/>
                <a:cs typeface="+mj-cs"/>
              </a:rPr>
              <a:t>National laws provisions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62013" y="2328920"/>
            <a:ext cx="11203806" cy="4120006"/>
          </a:xfrm>
        </p:spPr>
        <p:txBody>
          <a:bodyPr>
            <a:normAutofit fontScale="25000" lnSpcReduction="20000"/>
          </a:bodyPr>
          <a:lstStyle/>
          <a:p>
            <a:pPr algn="just">
              <a:lnSpc>
                <a:spcPct val="90000"/>
              </a:lnSpc>
              <a:spcBef>
                <a:spcPts val="600"/>
              </a:spcBef>
              <a:defRPr/>
            </a:pPr>
            <a:endParaRPr lang="en-US" sz="2800" dirty="0"/>
          </a:p>
          <a:p>
            <a:pPr>
              <a:lnSpc>
                <a:spcPct val="120000"/>
              </a:lnSpc>
            </a:pPr>
            <a:r>
              <a:rPr lang="en-US" sz="7600" b="1" dirty="0">
                <a:ln w="3175" cmpd="sng">
                  <a:noFill/>
                </a:ln>
                <a:solidFill>
                  <a:schemeClr val="accent4"/>
                </a:solidFill>
                <a:latin typeface="+mj-lt"/>
                <a:ea typeface="+mj-ea"/>
                <a:cs typeface="+mj-cs"/>
              </a:rPr>
              <a:t>ART. 809 AND 810 OF ITALIAN ARBITRATION LAW (CODE OF CIVIL PROCEDURE)</a:t>
            </a:r>
          </a:p>
          <a:p>
            <a:pPr lvl="1" algn="just">
              <a:lnSpc>
                <a:spcPct val="120000"/>
              </a:lnSpc>
              <a:buFont typeface="Wingdings" panose="05000000000000000000" pitchFamily="2" charset="2"/>
              <a:buChar char="ü"/>
            </a:pPr>
            <a:r>
              <a:rPr lang="en-US" sz="8200" dirty="0"/>
              <a:t>Arbitration Agreement must provide for the numbers of arbitrators and the way in which they must be appointed</a:t>
            </a:r>
          </a:p>
          <a:p>
            <a:pPr lvl="1" algn="just">
              <a:lnSpc>
                <a:spcPct val="120000"/>
              </a:lnSpc>
              <a:buFont typeface="Wingdings" panose="05000000000000000000" pitchFamily="2" charset="2"/>
              <a:buChar char="ü"/>
            </a:pPr>
            <a:r>
              <a:rPr lang="en-US" sz="8200" dirty="0"/>
              <a:t>Odd number of arbitrators. If an even number of arbitrators is indicated, an additional arbitrator must be appointed</a:t>
            </a:r>
          </a:p>
          <a:p>
            <a:pPr lvl="1" algn="just">
              <a:lnSpc>
                <a:spcPct val="120000"/>
              </a:lnSpc>
              <a:buFont typeface="Wingdings" panose="05000000000000000000" pitchFamily="2" charset="2"/>
              <a:buChar char="ü"/>
            </a:pPr>
            <a:r>
              <a:rPr lang="en-US" sz="8200" dirty="0"/>
              <a:t>If no indication of numbers, the arbitral tribunal will be composed of a panel of 3 arbitrators</a:t>
            </a:r>
          </a:p>
          <a:p>
            <a:pPr lvl="1" algn="just">
              <a:lnSpc>
                <a:spcPct val="120000"/>
              </a:lnSpc>
              <a:buFont typeface="Wingdings" panose="05000000000000000000" pitchFamily="2" charset="2"/>
              <a:buChar char="ü"/>
            </a:pPr>
            <a:r>
              <a:rPr lang="en-US" sz="8200" dirty="0"/>
              <a:t>If parties fail to indicate a particular method of appointment, it must be understood that they wanted to give themselves power to appoint arbitrators, then article 810 shall apply as a default mechanism</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4</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3302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APPOINTMENT OF ARBITRATORS</a:t>
            </a:r>
            <a:br>
              <a:rPr lang="en-US" sz="2500" b="1" dirty="0">
                <a:solidFill>
                  <a:schemeClr val="accent4"/>
                </a:solidFill>
              </a:rPr>
            </a:br>
            <a:r>
              <a:rPr lang="en-US" altLang="it-IT" sz="2800" b="1" i="1" dirty="0">
                <a:ln w="3175" cmpd="sng">
                  <a:noFill/>
                </a:ln>
                <a:solidFill>
                  <a:schemeClr val="accent4"/>
                </a:solidFill>
                <a:latin typeface="+mj-lt"/>
                <a:ea typeface="+mj-ea"/>
                <a:cs typeface="+mj-cs"/>
              </a:rPr>
              <a:t>National laws provisions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462013" y="2328920"/>
            <a:ext cx="11203806" cy="4120006"/>
          </a:xfrm>
        </p:spPr>
        <p:txBody>
          <a:bodyPr>
            <a:normAutofit fontScale="25000" lnSpcReduction="20000"/>
          </a:bodyPr>
          <a:lstStyle/>
          <a:p>
            <a:pPr algn="just">
              <a:lnSpc>
                <a:spcPct val="90000"/>
              </a:lnSpc>
              <a:spcBef>
                <a:spcPts val="600"/>
              </a:spcBef>
              <a:defRPr/>
            </a:pPr>
            <a:endParaRPr lang="en-US" sz="2800" dirty="0"/>
          </a:p>
          <a:p>
            <a:pPr>
              <a:lnSpc>
                <a:spcPct val="120000"/>
              </a:lnSpc>
            </a:pPr>
            <a:r>
              <a:rPr lang="en-US" sz="7600" b="1" dirty="0">
                <a:ln w="3175" cmpd="sng">
                  <a:noFill/>
                </a:ln>
                <a:solidFill>
                  <a:schemeClr val="accent4"/>
                </a:solidFill>
                <a:latin typeface="+mj-lt"/>
                <a:ea typeface="+mj-ea"/>
                <a:cs typeface="+mj-cs"/>
              </a:rPr>
              <a:t>ART. 12  AND 15 OF SPANISH ARBITRATION LAW (ACT ON ARBITRATION 60/2003)</a:t>
            </a:r>
          </a:p>
          <a:p>
            <a:pPr lvl="1" algn="just">
              <a:lnSpc>
                <a:spcPct val="120000"/>
              </a:lnSpc>
              <a:buFont typeface="Wingdings" panose="05000000000000000000" pitchFamily="2" charset="2"/>
              <a:buChar char="ü"/>
            </a:pPr>
            <a:r>
              <a:rPr lang="en-US" sz="8200" dirty="0"/>
              <a:t>Odd number of arbitrators. </a:t>
            </a:r>
          </a:p>
          <a:p>
            <a:pPr lvl="1" algn="just">
              <a:lnSpc>
                <a:spcPct val="120000"/>
              </a:lnSpc>
              <a:buFont typeface="Wingdings" panose="05000000000000000000" pitchFamily="2" charset="2"/>
              <a:buChar char="ü"/>
            </a:pPr>
            <a:r>
              <a:rPr lang="en-US" sz="8200" dirty="0"/>
              <a:t>If no indication of numbers, the arbitral tribunal will be composed of a sole arbitrator</a:t>
            </a:r>
          </a:p>
          <a:p>
            <a:pPr lvl="1" algn="just">
              <a:lnSpc>
                <a:spcPct val="120000"/>
              </a:lnSpc>
              <a:buFont typeface="Wingdings" panose="05000000000000000000" pitchFamily="2" charset="2"/>
              <a:buChar char="ü"/>
            </a:pPr>
            <a:r>
              <a:rPr lang="en-US" sz="8200" dirty="0"/>
              <a:t>Parties are free to agree on appointing procedure, provided that the principle of equality is ensured</a:t>
            </a:r>
          </a:p>
          <a:p>
            <a:pPr lvl="1" algn="just">
              <a:lnSpc>
                <a:spcPct val="120000"/>
              </a:lnSpc>
              <a:buFont typeface="Wingdings" panose="05000000000000000000" pitchFamily="2" charset="2"/>
              <a:buChar char="ü"/>
            </a:pPr>
            <a:r>
              <a:rPr lang="en-US" sz="8200" dirty="0"/>
              <a:t>If parties fail to agree on appointing procedure, default mechanism shall apply (art. 15, para 2)</a:t>
            </a:r>
          </a:p>
          <a:p>
            <a:pPr lvl="1" algn="just">
              <a:lnSpc>
                <a:spcPct val="120000"/>
              </a:lnSpc>
              <a:buFont typeface="Wingdings" panose="05000000000000000000" pitchFamily="2" charset="2"/>
              <a:buChar char="ü"/>
            </a:pPr>
            <a:r>
              <a:rPr lang="en-US" sz="8200" dirty="0"/>
              <a:t>Appointment of arbitrators by state court if the agreed procedure cannot work for whatever reason</a:t>
            </a:r>
          </a:p>
          <a:p>
            <a:pPr lvl="1" algn="just">
              <a:lnSpc>
                <a:spcPct val="120000"/>
              </a:lnSpc>
              <a:buFont typeface="Wingdings" panose="05000000000000000000" pitchFamily="2" charset="2"/>
              <a:buChar char="ü"/>
            </a:pPr>
            <a:r>
              <a:rPr lang="en-US" sz="8200" dirty="0"/>
              <a:t>Court appointment by lot, after a list of three is formed</a:t>
            </a:r>
          </a:p>
          <a:p>
            <a:pPr marL="457200" lvl="1" indent="0" algn="just">
              <a:lnSpc>
                <a:spcPct val="120000"/>
              </a:lnSpc>
              <a:buNone/>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5</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6359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APPOINTMENT OF ARBITRATORS</a:t>
            </a:r>
            <a:br>
              <a:rPr lang="en-US" sz="2500" b="1" dirty="0">
                <a:solidFill>
                  <a:schemeClr val="accent4"/>
                </a:solidFill>
              </a:rPr>
            </a:br>
            <a:r>
              <a:rPr lang="en-US" altLang="it-IT" sz="2800" b="1" i="1" dirty="0">
                <a:ln w="3175" cmpd="sng">
                  <a:noFill/>
                </a:ln>
                <a:solidFill>
                  <a:schemeClr val="accent4"/>
                </a:solidFill>
                <a:latin typeface="+mj-lt"/>
                <a:ea typeface="+mj-ea"/>
                <a:cs typeface="+mj-cs"/>
              </a:rPr>
              <a:t>National laws provisions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25000" lnSpcReduction="20000"/>
          </a:bodyPr>
          <a:lstStyle/>
          <a:p>
            <a:pPr algn="just">
              <a:lnSpc>
                <a:spcPct val="90000"/>
              </a:lnSpc>
              <a:spcBef>
                <a:spcPts val="600"/>
              </a:spcBef>
              <a:defRPr/>
            </a:pPr>
            <a:endParaRPr lang="en-US" sz="2800" dirty="0"/>
          </a:p>
          <a:p>
            <a:pPr>
              <a:lnSpc>
                <a:spcPct val="120000"/>
              </a:lnSpc>
            </a:pPr>
            <a:r>
              <a:rPr lang="en-US" sz="7600" b="1" dirty="0">
                <a:ln w="3175" cmpd="sng">
                  <a:noFill/>
                </a:ln>
                <a:solidFill>
                  <a:schemeClr val="accent4"/>
                </a:solidFill>
                <a:latin typeface="+mj-lt"/>
                <a:ea typeface="+mj-ea"/>
                <a:cs typeface="+mj-cs"/>
              </a:rPr>
              <a:t>ART. 1444, 1451 AND 1452 OF FRENCH ARBITRATION LAW (CODE OF CIVIL PROCEDURE)</a:t>
            </a:r>
          </a:p>
          <a:p>
            <a:pPr lvl="1" algn="just">
              <a:lnSpc>
                <a:spcPct val="120000"/>
              </a:lnSpc>
              <a:buFont typeface="Wingdings" panose="05000000000000000000" pitchFamily="2" charset="2"/>
              <a:buChar char="ü"/>
            </a:pPr>
            <a:r>
              <a:rPr lang="en-US" sz="8200" dirty="0"/>
              <a:t>Arbitration Agreement must provide for the numbers of arbitrators and the way in which they must be appointed. </a:t>
            </a:r>
          </a:p>
          <a:p>
            <a:pPr lvl="1" algn="just">
              <a:lnSpc>
                <a:spcPct val="120000"/>
              </a:lnSpc>
              <a:buFont typeface="Wingdings" panose="05000000000000000000" pitchFamily="2" charset="2"/>
              <a:buChar char="ü"/>
            </a:pPr>
            <a:r>
              <a:rPr lang="en-US" sz="8200" dirty="0"/>
              <a:t>If no indication of numbers, there’s no default provision</a:t>
            </a:r>
          </a:p>
          <a:p>
            <a:pPr lvl="1" algn="just">
              <a:lnSpc>
                <a:spcPct val="120000"/>
              </a:lnSpc>
              <a:buFont typeface="Wingdings" panose="05000000000000000000" pitchFamily="2" charset="2"/>
              <a:buChar char="ü"/>
            </a:pPr>
            <a:r>
              <a:rPr lang="en-US" sz="8200" dirty="0"/>
              <a:t>Sole arbitrator or uneven number of arbitrators. If an even number of arbitrators is indicated, an additional arbitrator must be appointed</a:t>
            </a:r>
          </a:p>
          <a:p>
            <a:pPr lvl="1" algn="just">
              <a:lnSpc>
                <a:spcPct val="120000"/>
              </a:lnSpc>
              <a:buFont typeface="Wingdings" panose="05000000000000000000" pitchFamily="2" charset="2"/>
              <a:buChar char="ü"/>
            </a:pPr>
            <a:r>
              <a:rPr lang="en-US" sz="8200" dirty="0"/>
              <a:t>If parties cannot agree on designating the sole arbitrator, state court will provide</a:t>
            </a:r>
          </a:p>
          <a:p>
            <a:pPr lvl="1" algn="just">
              <a:lnSpc>
                <a:spcPct val="120000"/>
              </a:lnSpc>
              <a:buFont typeface="Wingdings" panose="05000000000000000000" pitchFamily="2" charset="2"/>
              <a:buChar char="ü"/>
            </a:pPr>
            <a:r>
              <a:rPr lang="en-US" sz="8200" dirty="0"/>
              <a:t>If parties agreed on panel of three arbitrators, art. 1452, para 2, shall apply</a:t>
            </a:r>
          </a:p>
          <a:p>
            <a:pPr lvl="1" algn="just">
              <a:lnSpc>
                <a:spcPct val="120000"/>
              </a:lnSpc>
              <a:buFont typeface="Wingdings" panose="05000000000000000000" pitchFamily="2" charset="2"/>
              <a:buChar char="ü"/>
            </a:pPr>
            <a:endParaRPr lang="en-US" sz="8000" dirty="0"/>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6</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6067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APPOINTMENT OF ARBITRATORS</a:t>
            </a:r>
            <a:br>
              <a:rPr lang="en-US" sz="2500" b="1" dirty="0">
                <a:solidFill>
                  <a:schemeClr val="accent4"/>
                </a:solidFill>
              </a:rPr>
            </a:br>
            <a:r>
              <a:rPr lang="en-US" altLang="it-IT" sz="2800" b="1" i="1" dirty="0">
                <a:ln w="3175" cmpd="sng">
                  <a:noFill/>
                </a:ln>
                <a:solidFill>
                  <a:schemeClr val="accent4"/>
                </a:solidFill>
                <a:latin typeface="+mj-lt"/>
                <a:ea typeface="+mj-ea"/>
                <a:cs typeface="+mj-cs"/>
              </a:rPr>
              <a:t>National laws provisions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25000" lnSpcReduction="20000"/>
          </a:bodyPr>
          <a:lstStyle/>
          <a:p>
            <a:pPr algn="just">
              <a:lnSpc>
                <a:spcPct val="90000"/>
              </a:lnSpc>
              <a:spcBef>
                <a:spcPts val="600"/>
              </a:spcBef>
              <a:defRPr/>
            </a:pPr>
            <a:endParaRPr lang="en-US" sz="2800" dirty="0"/>
          </a:p>
          <a:p>
            <a:pPr>
              <a:lnSpc>
                <a:spcPct val="120000"/>
              </a:lnSpc>
            </a:pPr>
            <a:r>
              <a:rPr lang="en-US" sz="7600" b="1" dirty="0">
                <a:ln w="3175" cmpd="sng">
                  <a:noFill/>
                </a:ln>
                <a:solidFill>
                  <a:schemeClr val="accent4"/>
                </a:solidFill>
                <a:latin typeface="+mj-lt"/>
                <a:ea typeface="+mj-ea"/>
                <a:cs typeface="+mj-cs"/>
              </a:rPr>
              <a:t>ART. 15 AND 16 UK ARBITRATION LAW (UK ARBITRATION ACT 1996)</a:t>
            </a:r>
          </a:p>
          <a:p>
            <a:pPr lvl="1" algn="just">
              <a:lnSpc>
                <a:spcPct val="120000"/>
              </a:lnSpc>
              <a:buFont typeface="Wingdings" panose="05000000000000000000" pitchFamily="2" charset="2"/>
              <a:buChar char="ü"/>
            </a:pPr>
            <a:r>
              <a:rPr lang="en-US" sz="8200" dirty="0"/>
              <a:t>Parties may agree on number of arbitrators. If no indication of numbers, the arbitral tribunal shall consist of a sole arbitrator</a:t>
            </a:r>
          </a:p>
          <a:p>
            <a:pPr lvl="1" algn="just">
              <a:lnSpc>
                <a:spcPct val="120000"/>
              </a:lnSpc>
              <a:buFont typeface="Wingdings" panose="05000000000000000000" pitchFamily="2" charset="2"/>
              <a:buChar char="ü"/>
            </a:pPr>
            <a:r>
              <a:rPr lang="en-US" sz="8200" dirty="0"/>
              <a:t>Even number of arbitrators is contemplated. In such cases, parties are deemed as they have intended  that an umpire or a chairman – who will both have a casting vote –  must be appointed</a:t>
            </a:r>
          </a:p>
          <a:p>
            <a:pPr lvl="1" algn="just">
              <a:lnSpc>
                <a:spcPct val="120000"/>
              </a:lnSpc>
              <a:buFont typeface="Wingdings" panose="05000000000000000000" pitchFamily="2" charset="2"/>
              <a:buChar char="ü"/>
            </a:pPr>
            <a:r>
              <a:rPr lang="en-US" sz="8300" dirty="0"/>
              <a:t>If or to the extent that there is no agreement on procedure for appointing arbitrators, default mechanism provided for in article 16 shall apply</a:t>
            </a:r>
          </a:p>
          <a:p>
            <a:pPr lvl="1" algn="just">
              <a:lnSpc>
                <a:spcPct val="120000"/>
              </a:lnSpc>
              <a:buFont typeface="Wingdings" panose="05000000000000000000" pitchFamily="2" charset="2"/>
              <a:buChar char="ü"/>
            </a:pPr>
            <a:r>
              <a:rPr lang="en-US" sz="8300" dirty="0"/>
              <a:t>If the agreed or default procedure can not work, state courts shall be responsible for appointing arbitrators </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7</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123198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APPOINTMENT OF ARBITRATORS</a:t>
            </a:r>
            <a:br>
              <a:rPr lang="en-US" sz="2500" b="1" dirty="0">
                <a:solidFill>
                  <a:schemeClr val="accent4"/>
                </a:solidFill>
              </a:rPr>
            </a:br>
            <a:r>
              <a:rPr lang="en-US" altLang="it-IT" sz="2800" b="1" i="1" dirty="0">
                <a:ln w="3175" cmpd="sng">
                  <a:noFill/>
                </a:ln>
                <a:solidFill>
                  <a:schemeClr val="accent4"/>
                </a:solidFill>
                <a:latin typeface="+mj-lt"/>
                <a:ea typeface="+mj-ea"/>
                <a:cs typeface="+mj-cs"/>
              </a:rPr>
              <a:t>Uncitral Model Law</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25000" lnSpcReduction="20000"/>
          </a:bodyPr>
          <a:lstStyle/>
          <a:p>
            <a:pPr algn="just">
              <a:lnSpc>
                <a:spcPct val="90000"/>
              </a:lnSpc>
              <a:spcBef>
                <a:spcPts val="600"/>
              </a:spcBef>
              <a:defRPr/>
            </a:pPr>
            <a:endParaRPr lang="en-US" sz="2800" dirty="0"/>
          </a:p>
          <a:p>
            <a:pPr>
              <a:lnSpc>
                <a:spcPct val="120000"/>
              </a:lnSpc>
            </a:pPr>
            <a:r>
              <a:rPr lang="en-US" sz="7600" b="1" dirty="0">
                <a:ln w="3175" cmpd="sng">
                  <a:noFill/>
                </a:ln>
                <a:solidFill>
                  <a:schemeClr val="accent4"/>
                </a:solidFill>
                <a:latin typeface="+mj-lt"/>
                <a:ea typeface="+mj-ea"/>
                <a:cs typeface="+mj-cs"/>
              </a:rPr>
              <a:t>ART. 10</a:t>
            </a:r>
          </a:p>
          <a:p>
            <a:pPr lvl="1" algn="just">
              <a:lnSpc>
                <a:spcPct val="120000"/>
              </a:lnSpc>
              <a:buFont typeface="Wingdings" panose="05000000000000000000" pitchFamily="2" charset="2"/>
              <a:buChar char="ü"/>
            </a:pPr>
            <a:r>
              <a:rPr lang="en-US" sz="8200" dirty="0"/>
              <a:t>Parties may agree on number of arbitrators. If no indication of numbers, the arbitral tribunal shall consist of 3 arbitrators</a:t>
            </a:r>
          </a:p>
          <a:p>
            <a:pPr>
              <a:lnSpc>
                <a:spcPct val="120000"/>
              </a:lnSpc>
            </a:pPr>
            <a:r>
              <a:rPr lang="en-US" sz="7600" b="1" dirty="0">
                <a:ln w="3175" cmpd="sng">
                  <a:noFill/>
                </a:ln>
                <a:solidFill>
                  <a:schemeClr val="accent4"/>
                </a:solidFill>
                <a:latin typeface="+mj-lt"/>
                <a:ea typeface="+mj-ea"/>
                <a:cs typeface="+mj-cs"/>
              </a:rPr>
              <a:t>ART. 11</a:t>
            </a:r>
          </a:p>
          <a:p>
            <a:pPr lvl="1" algn="just">
              <a:lnSpc>
                <a:spcPct val="120000"/>
              </a:lnSpc>
              <a:buFont typeface="Wingdings" panose="05000000000000000000" pitchFamily="2" charset="2"/>
              <a:buChar char="ü"/>
            </a:pPr>
            <a:r>
              <a:rPr lang="en-US" sz="8300" dirty="0"/>
              <a:t>Parties are free to agree on procedure for appointing arbitrators</a:t>
            </a:r>
          </a:p>
          <a:p>
            <a:pPr lvl="1" algn="just">
              <a:lnSpc>
                <a:spcPct val="120000"/>
              </a:lnSpc>
              <a:buFont typeface="Wingdings" panose="05000000000000000000" pitchFamily="2" charset="2"/>
              <a:buChar char="ü"/>
            </a:pPr>
            <a:r>
              <a:rPr lang="en-US" sz="8300" dirty="0"/>
              <a:t>Failing any agreement, default mechanism shall apply</a:t>
            </a:r>
          </a:p>
          <a:p>
            <a:pPr lvl="1" algn="just">
              <a:lnSpc>
                <a:spcPct val="120000"/>
              </a:lnSpc>
              <a:buFont typeface="Wingdings" panose="05000000000000000000" pitchFamily="2" charset="2"/>
              <a:buChar char="ü"/>
            </a:pPr>
            <a:r>
              <a:rPr lang="en-US" sz="8300" dirty="0"/>
              <a:t>If agreed or default procedure cannot work, state court shall have the power to appoint arbitrators on behalf of defaulting party</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8</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422253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42D8E99D-4920-4ED2-8490-50582F1A8C4B}"/>
              </a:ext>
            </a:extLst>
          </p:cNvPr>
          <p:cNvSpPr>
            <a:spLocks noGrp="1"/>
          </p:cNvSpPr>
          <p:nvPr>
            <p:ph type="title"/>
          </p:nvPr>
        </p:nvSpPr>
        <p:spPr>
          <a:xfrm>
            <a:off x="1155704" y="1476803"/>
            <a:ext cx="9601196" cy="1072190"/>
          </a:xfrm>
        </p:spPr>
        <p:txBody>
          <a:bodyPr>
            <a:normAutofit fontScale="90000"/>
          </a:bodyPr>
          <a:lstStyle/>
          <a:p>
            <a:r>
              <a:rPr lang="en-US" sz="2500" b="1" dirty="0">
                <a:solidFill>
                  <a:schemeClr val="accent4"/>
                </a:solidFill>
              </a:rPr>
              <a:t>APPOINTMENT AND CONFIRMATION OF ARBITRATORS</a:t>
            </a:r>
            <a:br>
              <a:rPr lang="en-US" sz="2500" b="1" dirty="0">
                <a:solidFill>
                  <a:schemeClr val="accent4"/>
                </a:solidFill>
              </a:rPr>
            </a:br>
            <a:r>
              <a:rPr lang="en-US" altLang="it-IT" sz="2800" b="1" i="1" dirty="0">
                <a:ln w="3175" cmpd="sng">
                  <a:noFill/>
                </a:ln>
                <a:solidFill>
                  <a:schemeClr val="accent4"/>
                </a:solidFill>
                <a:latin typeface="+mj-lt"/>
                <a:ea typeface="+mj-ea"/>
                <a:cs typeface="+mj-cs"/>
              </a:rPr>
              <a:t>Institutiona</a:t>
            </a:r>
            <a:r>
              <a:rPr lang="en-US" altLang="it-IT" sz="2800" b="1" i="1" dirty="0">
                <a:solidFill>
                  <a:schemeClr val="accent4"/>
                </a:solidFill>
              </a:rPr>
              <a:t>l rules</a:t>
            </a:r>
            <a:br>
              <a:rPr lang="en-US" altLang="it-IT" sz="2800" b="1" dirty="0">
                <a:ln w="3175" cmpd="sng">
                  <a:noFill/>
                </a:ln>
                <a:solidFill>
                  <a:schemeClr val="accent4"/>
                </a:solidFill>
                <a:latin typeface="+mj-lt"/>
                <a:ea typeface="+mj-ea"/>
                <a:cs typeface="+mj-cs"/>
              </a:rPr>
            </a:br>
            <a:endParaRPr lang="it-IT" sz="2500" b="1" dirty="0">
              <a:solidFill>
                <a:schemeClr val="accent4"/>
              </a:solidFill>
            </a:endParaRPr>
          </a:p>
        </p:txBody>
      </p:sp>
      <p:cxnSp>
        <p:nvCxnSpPr>
          <p:cNvPr id="53" name="Straight Connector 5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D484054A-41BC-415C-90C5-E95D10A61B99}"/>
              </a:ext>
            </a:extLst>
          </p:cNvPr>
          <p:cNvSpPr>
            <a:spLocks noGrp="1"/>
          </p:cNvSpPr>
          <p:nvPr>
            <p:ph idx="1"/>
          </p:nvPr>
        </p:nvSpPr>
        <p:spPr>
          <a:xfrm>
            <a:off x="518068" y="2249005"/>
            <a:ext cx="11203806" cy="4120006"/>
          </a:xfrm>
        </p:spPr>
        <p:txBody>
          <a:bodyPr>
            <a:normAutofit fontScale="25000" lnSpcReduction="20000"/>
          </a:bodyPr>
          <a:lstStyle/>
          <a:p>
            <a:pPr algn="just">
              <a:lnSpc>
                <a:spcPct val="90000"/>
              </a:lnSpc>
              <a:spcBef>
                <a:spcPts val="600"/>
              </a:spcBef>
              <a:defRPr/>
            </a:pPr>
            <a:endParaRPr lang="en-US" sz="2800" dirty="0"/>
          </a:p>
          <a:p>
            <a:pPr>
              <a:lnSpc>
                <a:spcPct val="120000"/>
              </a:lnSpc>
            </a:pPr>
            <a:r>
              <a:rPr lang="en-US" sz="8200" b="1" u="sng" dirty="0"/>
              <a:t>Milan Chamber of Arbitration (CAM Rules)</a:t>
            </a:r>
            <a:r>
              <a:rPr lang="en-US" sz="8200" dirty="0"/>
              <a:t> </a:t>
            </a:r>
          </a:p>
          <a:p>
            <a:pPr lvl="1">
              <a:lnSpc>
                <a:spcPct val="120000"/>
              </a:lnSpc>
              <a:buFont typeface="Wingdings" panose="05000000000000000000" pitchFamily="2" charset="2"/>
              <a:buChar char="ü"/>
            </a:pPr>
            <a:r>
              <a:rPr lang="en-US" sz="7800" dirty="0"/>
              <a:t>Articles 14 and 15</a:t>
            </a:r>
          </a:p>
          <a:p>
            <a:pPr>
              <a:lnSpc>
                <a:spcPct val="120000"/>
              </a:lnSpc>
            </a:pPr>
            <a:r>
              <a:rPr lang="en-US" sz="8000" b="1" u="sng" dirty="0"/>
              <a:t>Swiss Rules of International Arbitration 2021</a:t>
            </a:r>
          </a:p>
          <a:p>
            <a:pPr lvl="1" algn="just">
              <a:lnSpc>
                <a:spcPct val="120000"/>
              </a:lnSpc>
              <a:buFont typeface="Wingdings" panose="05000000000000000000" pitchFamily="2" charset="2"/>
              <a:buChar char="ü"/>
            </a:pPr>
            <a:r>
              <a:rPr lang="en-US" sz="8300" dirty="0"/>
              <a:t>Articles 10 and 11</a:t>
            </a:r>
          </a:p>
          <a:p>
            <a:pPr>
              <a:lnSpc>
                <a:spcPct val="120000"/>
              </a:lnSpc>
            </a:pPr>
            <a:r>
              <a:rPr lang="en-US" sz="8000" b="1" u="sng" dirty="0" err="1"/>
              <a:t>Icc</a:t>
            </a:r>
            <a:r>
              <a:rPr lang="en-US" sz="8000" b="1" u="sng" dirty="0"/>
              <a:t> Rules 2021</a:t>
            </a:r>
          </a:p>
          <a:p>
            <a:pPr lvl="1" algn="just">
              <a:lnSpc>
                <a:spcPct val="120000"/>
              </a:lnSpc>
              <a:buFont typeface="Wingdings" panose="05000000000000000000" pitchFamily="2" charset="2"/>
              <a:buChar char="ü"/>
            </a:pPr>
            <a:r>
              <a:rPr lang="en-US" sz="8300" dirty="0"/>
              <a:t>Article 12</a:t>
            </a:r>
          </a:p>
          <a:p>
            <a:pPr>
              <a:lnSpc>
                <a:spcPct val="120000"/>
              </a:lnSpc>
            </a:pPr>
            <a:r>
              <a:rPr lang="en-US" sz="8000" b="1" u="sng" dirty="0"/>
              <a:t>SIAC Rules 2016</a:t>
            </a:r>
          </a:p>
          <a:p>
            <a:pPr lvl="1" algn="just">
              <a:lnSpc>
                <a:spcPct val="120000"/>
              </a:lnSpc>
              <a:buFont typeface="Wingdings" panose="05000000000000000000" pitchFamily="2" charset="2"/>
              <a:buChar char="ü"/>
            </a:pPr>
            <a:r>
              <a:rPr lang="en-US" sz="8300" dirty="0"/>
              <a:t>Articles 9, 10 and 11</a:t>
            </a:r>
          </a:p>
          <a:p>
            <a:pPr marL="914400" lvl="2" indent="0" algn="just">
              <a:lnSpc>
                <a:spcPct val="80000"/>
              </a:lnSpc>
              <a:buNone/>
            </a:pPr>
            <a:endParaRPr lang="en-US" altLang="it-IT" sz="8200" dirty="0"/>
          </a:p>
          <a:p>
            <a:pPr marL="457200" lvl="1" indent="0" algn="just">
              <a:lnSpc>
                <a:spcPct val="80000"/>
              </a:lnSpc>
              <a:buNone/>
            </a:pPr>
            <a:endParaRPr lang="en-US" altLang="it-IT" sz="8400" u="sng" dirty="0"/>
          </a:p>
          <a:p>
            <a:pPr marL="457200" lvl="1" indent="0" algn="just">
              <a:buNone/>
            </a:pPr>
            <a:endParaRPr lang="en-US" sz="7600" b="0" kern="12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8800" dirty="0"/>
          </a:p>
          <a:p>
            <a:pPr algn="just">
              <a:lnSpc>
                <a:spcPct val="90000"/>
              </a:lnSpc>
              <a:spcBef>
                <a:spcPts val="600"/>
              </a:spcBef>
              <a:defRPr/>
            </a:pPr>
            <a:endParaRPr lang="en-US" sz="3100" dirty="0"/>
          </a:p>
          <a:p>
            <a:pPr algn="just">
              <a:lnSpc>
                <a:spcPct val="90000"/>
              </a:lnSpc>
              <a:spcBef>
                <a:spcPts val="600"/>
              </a:spcBef>
              <a:defRPr/>
            </a:pPr>
            <a:endParaRPr lang="en-US" sz="3100" dirty="0"/>
          </a:p>
          <a:p>
            <a:pPr algn="just">
              <a:lnSpc>
                <a:spcPct val="90000"/>
              </a:lnSpc>
              <a:spcBef>
                <a:spcPts val="600"/>
              </a:spcBef>
              <a:buFont typeface="Arial" panose="020B0604020202020204" pitchFamily="34" charset="0"/>
              <a:buChar char="•"/>
              <a:defRPr/>
            </a:pPr>
            <a:endParaRPr lang="it-IT" sz="5500" dirty="0"/>
          </a:p>
        </p:txBody>
      </p:sp>
      <p:sp>
        <p:nvSpPr>
          <p:cNvPr id="4" name="Segnaposto numero diapositiva 3">
            <a:extLst>
              <a:ext uri="{FF2B5EF4-FFF2-40B4-BE49-F238E27FC236}">
                <a16:creationId xmlns:a16="http://schemas.microsoft.com/office/drawing/2014/main" id="{F70FAAFA-88F8-4D1F-BD6A-582A342A2FBF}"/>
              </a:ext>
            </a:extLst>
          </p:cNvPr>
          <p:cNvSpPr>
            <a:spLocks noGrp="1"/>
          </p:cNvSpPr>
          <p:nvPr>
            <p:ph type="sldNum" sz="quarter" idx="12"/>
          </p:nvPr>
        </p:nvSpPr>
        <p:spPr>
          <a:xfrm>
            <a:off x="10353901" y="5969000"/>
            <a:ext cx="542697" cy="279400"/>
          </a:xfrm>
        </p:spPr>
        <p:txBody>
          <a:bodyPr>
            <a:normAutofit/>
          </a:bodyPr>
          <a:lstStyle/>
          <a:p>
            <a:pPr>
              <a:spcAft>
                <a:spcPts val="600"/>
              </a:spcAft>
            </a:pPr>
            <a:fld id="{179643D5-DC5A-4F6D-B03B-A80BA77EAF1B}" type="slidenum">
              <a:rPr lang="it-IT" smtClean="0"/>
              <a:pPr>
                <a:spcAft>
                  <a:spcPts val="600"/>
                </a:spcAft>
              </a:pPr>
              <a:t>9</a:t>
            </a:fld>
            <a:endParaRPr lang="it-IT" dirty="0"/>
          </a:p>
        </p:txBody>
      </p:sp>
      <p:pic>
        <p:nvPicPr>
          <p:cNvPr id="7" name="Immagine 6">
            <a:extLst>
              <a:ext uri="{FF2B5EF4-FFF2-40B4-BE49-F238E27FC236}">
                <a16:creationId xmlns:a16="http://schemas.microsoft.com/office/drawing/2014/main" id="{F869A3F7-FD46-FD6D-EEDE-EBD4B86E6E1F}"/>
              </a:ext>
            </a:extLst>
          </p:cNvPr>
          <p:cNvPicPr>
            <a:picLocks noChangeAspect="1"/>
          </p:cNvPicPr>
          <p:nvPr/>
        </p:nvPicPr>
        <p:blipFill>
          <a:blip r:embed="rId5"/>
          <a:stretch>
            <a:fillRect/>
          </a:stretch>
        </p:blipFill>
        <p:spPr>
          <a:xfrm>
            <a:off x="1013989" y="626595"/>
            <a:ext cx="1937442" cy="793698"/>
          </a:xfrm>
          <a:prstGeom prst="rect">
            <a:avLst/>
          </a:prstGeom>
        </p:spPr>
      </p:pic>
      <p:pic>
        <p:nvPicPr>
          <p:cNvPr id="14" name="Immagine 13">
            <a:extLst>
              <a:ext uri="{FF2B5EF4-FFF2-40B4-BE49-F238E27FC236}">
                <a16:creationId xmlns:a16="http://schemas.microsoft.com/office/drawing/2014/main" id="{F67C8A39-B6FB-72CB-450E-6CC647FED522}"/>
              </a:ext>
            </a:extLst>
          </p:cNvPr>
          <p:cNvPicPr>
            <a:picLocks noChangeAspect="1"/>
          </p:cNvPicPr>
          <p:nvPr/>
        </p:nvPicPr>
        <p:blipFill>
          <a:blip r:embed="rId6"/>
          <a:stretch>
            <a:fillRect/>
          </a:stretch>
        </p:blipFill>
        <p:spPr>
          <a:xfrm>
            <a:off x="9468045" y="609600"/>
            <a:ext cx="1288855" cy="793698"/>
          </a:xfrm>
          <a:prstGeom prst="rect">
            <a:avLst/>
          </a:prstGeom>
        </p:spPr>
      </p:pic>
    </p:spTree>
    <p:extLst>
      <p:ext uri="{BB962C8B-B14F-4D97-AF65-F5344CB8AC3E}">
        <p14:creationId xmlns:p14="http://schemas.microsoft.com/office/powerpoint/2010/main" val="35456913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1554</Words>
  <Application>Microsoft Office PowerPoint</Application>
  <PresentationFormat>Widescreen</PresentationFormat>
  <Paragraphs>223</Paragraphs>
  <Slides>13</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Garamond</vt:lpstr>
      <vt:lpstr>Wingdings</vt:lpstr>
      <vt:lpstr>Organico</vt:lpstr>
      <vt:lpstr>Transnational civil litigation and International commercial arbitration Arbitrators Prof. Marco Farina</vt:lpstr>
      <vt:lpstr>APPOINTMENT OF ARBITRATORS Introductory remarks </vt:lpstr>
      <vt:lpstr>APPOINTMENT OF ARBITRATORS Number of arbitrators</vt:lpstr>
      <vt:lpstr>APPOINTMENT OF ARBITRATORS National laws provisions </vt:lpstr>
      <vt:lpstr>APPOINTMENT OF ARBITRATORS National laws provisions </vt:lpstr>
      <vt:lpstr>APPOINTMENT OF ARBITRATORS National laws provisions </vt:lpstr>
      <vt:lpstr>APPOINTMENT OF ARBITRATORS National laws provisions </vt:lpstr>
      <vt:lpstr>APPOINTMENT OF ARBITRATORS Uncitral Model Law </vt:lpstr>
      <vt:lpstr>APPOINTMENT AND CONFIRMATION OF ARBITRATORS Institutional rules </vt:lpstr>
      <vt:lpstr>APPOINTMENT OF ARBITRATORS Qualification of arbitrators </vt:lpstr>
      <vt:lpstr>INDEPENDENCE AND IMPARTIALIY OF ARBITRATORS </vt:lpstr>
      <vt:lpstr>INDEPENDENCE AND IMPARTIALIY OF ARBITRATORS Duties of arbitrators </vt:lpstr>
      <vt:lpstr>INDEPENDENCE AND IMPARTIALIY OF ARBITRATORS Challenge and removal of arbitrators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Consiglio di Corso di Laurea</dc:title>
  <dc:creator>CHIOMENTI</dc:creator>
  <cp:lastModifiedBy>AUTHOR</cp:lastModifiedBy>
  <cp:revision>171</cp:revision>
  <dcterms:created xsi:type="dcterms:W3CDTF">2020-05-07T05:19:42Z</dcterms:created>
  <dcterms:modified xsi:type="dcterms:W3CDTF">2023-10-31T15:47:16Z</dcterms:modified>
</cp:coreProperties>
</file>