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slideMaster6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9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7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5152320" y="1326600"/>
            <a:ext cx="4426200" cy="3287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Fai clic per modificare il formato del testo della struttura</a:t>
            </a:r>
            <a:endParaRPr b="0" lang="it-IT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Secondo livello struttura</a:t>
            </a:r>
            <a:endParaRPr b="0" lang="it-IT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Terzo livello struttura</a:t>
            </a:r>
            <a:endParaRPr b="0" lang="it-IT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latin typeface="Arial"/>
              </a:rPr>
              <a:t>Quarto livello struttura</a:t>
            </a:r>
            <a:endParaRPr b="0" lang="it-IT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Quinto livello struttura</a:t>
            </a:r>
            <a:endParaRPr b="0" lang="it-IT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Sesto livello struttura</a:t>
            </a:r>
            <a:endParaRPr b="0" lang="it-IT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latin typeface="Arial"/>
              </a:rPr>
              <a:t>Settimo livello struttura</a:t>
            </a:r>
            <a:endParaRPr b="0" lang="it-IT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6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Corano e i Cinque Pilastri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30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t (preghiera rituale)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48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0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Si svolge cinque volte al giorno: alba, mezzogiorno, metà pomeriggio, tramonto e sera.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Consiste in una sequenza di movimenti (stare in piedi, inginocchiarsi e prosternarsi) chiamata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rak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ʽ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, rivolti nella direzione della Ka’ba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qibla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), accompagnati dalla recitazione di versetti del Corano.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Può svolgere da soli o preferibilmente in gruppo.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In gruppo i movimenti e la recitazione sono guidati da una persona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Im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che gli altri seguono.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preghiera del venerdì è comunitaria e si svolge preferibilmente in moschea.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La preghiera va svolta in condizioni di purità rituale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e dunque prima di compierla si fanno delle abluzioni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Wu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ḍ</a:t>
            </a:r>
            <a:r>
              <a:rPr b="0" i="1" lang="it-IT" sz="3200" spc="-1" strike="noStrike">
                <a:solidFill>
                  <a:srgbClr val="000000"/>
                </a:solidFill>
                <a:latin typeface="Century Schoolbook"/>
                <a:ea typeface="Century Schoolbook"/>
              </a:rPr>
              <a:t>ū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’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432000" indent="-323280" algn="ctr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Zak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t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250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Quota fissa (obbligatoria) dei beni di ogni credente abbiente per gli scopi della comunità 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“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Il ricavato delle elemosine serve per i poveri e per chi ha bisogno, e per chi è incaricato di raccoglierle, e per quelli dei quali abbiamo ammansito il cuore, e serve per riscattare lo schiavo e il debitore insolvente, e per la lotta sul sentiero di Dio e per il viandante. Questo è un obbligo imposto da Dio, Dio è sapiente e saggio.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” (9: 60)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Per i sunniti è generalmente al 2,5 annuo dei propri beni mobili annuali sopra una certa soglia.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In alcuni Paesi è riscossa come una tassa; più frequentemente oggi è donata su base volontaria entro la comunità locale.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Si distingue dalla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sad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qa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(elemosina donata liberamente) e dalle tasse tradizionali,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khar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j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(tassa sui terreni)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e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 jizya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(tassa pagata dai non-musulmani)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awm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52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68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Si svolge durante il mese lunare di Rama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ḍā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n, durante il quale è stato rivelato il Corano.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Consiste nel digiuno e nell’astinenza da ingerire alcunché (acqua, fumo …) dall’alba al tramonto.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Al tramonto si interrompe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), solitamente in un’atmosfera comunitaria di celebrazione.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un obbligo per chi è nelle condizioni di salute di sostenerlo.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ajj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54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7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Pellegrinaggio annuale alla Mecca.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un obbligo religioso almeno una volta nella vita per chiunque sia nelle condizioni di compierlo.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 pellegrini sono in una condizione particolare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ḥrām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nel seguire regole di purità rituale e abbigliamento.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Si svolge in alcuni giorni del mese di Dh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al-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ijja, l’ultimo del calendario lunare.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Consiste una serie precisa di atti rituali svolti collettivamente dai pellegrini attorno alla Ka’ba e in alcune località attorno alla Mecca.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Corano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32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6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Rivelato progressivamente al Profeta dal c. 610 AD alla sua morte nel 632 AD.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 Musulmani lo considerano Parola di Dio. Rivelazione definitiva di Dio all’Umanità.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È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 considerato inimitabile e “intraducibile”. 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L’opinione prevalente lo considera eterno e non creato.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Diviso in sure (capitoli) e ay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 (versetti) meccani e medinesi.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Struttura ritmica e rimata.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Redazione scritta del testo consonantico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rasm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) sotto ‘Uthm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 bin ‘Aff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 (c. 650).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scienze coraniche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34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5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Commentario esplicativo (Tafs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r)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Commentario allegorico/mistico (Ta’w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Cause della rivelazione (“discesa”)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Grammatica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Scienza delle Qir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ā’āt (letture)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Tajwīd (recitazione salmodiata) ...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Sura 1 Al-Fatiha (aprente)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236" name="" descr=""/>
          <p:cNvPicPr/>
          <p:nvPr/>
        </p:nvPicPr>
        <p:blipFill>
          <a:blip r:embed="rId1"/>
          <a:stretch/>
        </p:blipFill>
        <p:spPr>
          <a:xfrm>
            <a:off x="1620000" y="1357200"/>
            <a:ext cx="7019280" cy="3256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"/>
          <p:cNvSpPr/>
          <p:nvPr/>
        </p:nvSpPr>
        <p:spPr>
          <a:xfrm>
            <a:off x="540000" y="141480"/>
            <a:ext cx="9070920" cy="45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1 Nel nome di Dio, il clemente, il compassionevole. 2 Sia lodato Dio, il signore dei mondi, 3 il clemente, il compassionevole, 4 colui che possiede il giorno del giudizio. 5 Te adoriamo, Te chiamiamo in aiuto. 6 Guidaci alla diritta via, 7 la via di quelli che hai colmato di grazia, non quelli che ti fanno adirare, non quelli che errano.</a:t>
            </a:r>
            <a:endParaRPr b="0" lang="it-IT" sz="3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3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(Trad. Ida Zilio-Grandi)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Sura 112 al-Ikhl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āṣ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 (Il Culto sincero)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39" name=""/>
          <p:cNvSpPr/>
          <p:nvPr/>
        </p:nvSpPr>
        <p:spPr>
          <a:xfrm>
            <a:off x="504000" y="1326600"/>
            <a:ext cx="442620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66000"/>
          </a:bodyPr>
          <a:p>
            <a:pPr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Nel nome di Dio, il clemente, il compassionevole</a:t>
            </a:r>
            <a:endParaRPr b="0" lang="it-IT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1 Di’: «Egli, Dio, è uno, 2 Dio l’eterno, 3 non ha generato, non è generato, 4 non c’è nessuno pari suo».</a:t>
            </a:r>
            <a:endParaRPr b="0" lang="it-IT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(Trad. Ida Zilio-Grandi)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240" name=""/>
          <p:cNvSpPr/>
          <p:nvPr/>
        </p:nvSpPr>
        <p:spPr>
          <a:xfrm>
            <a:off x="5152680" y="1326600"/>
            <a:ext cx="442620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41" name="" descr=""/>
          <p:cNvPicPr/>
          <p:nvPr/>
        </p:nvPicPr>
        <p:blipFill>
          <a:blip r:embed="rId1"/>
          <a:stretch/>
        </p:blipFill>
        <p:spPr>
          <a:xfrm>
            <a:off x="5969520" y="1080000"/>
            <a:ext cx="2849760" cy="3850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Cinque Pilastri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43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Shah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āda (testimonianza di fede)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Salāt (preghiera rituale)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Zakā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t (tassa rituale)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awm (digiuno del mese di Rama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ḍ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ān)</a:t>
            </a:r>
            <a:endParaRPr b="0" lang="it-IT" sz="32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Ḥajj (pellegrinaggio annuale)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"/>
          <p:cNvSpPr/>
          <p:nvPr/>
        </p:nvSpPr>
        <p:spPr>
          <a:xfrm>
            <a:off x="504000" y="226080"/>
            <a:ext cx="9070920" cy="94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Al-Shah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āda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245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5000"/>
          </a:bodyPr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i-IN" sz="3600" spc="-1" strike="noStrike">
                <a:solidFill>
                  <a:srgbClr val="000000"/>
                </a:solidFill>
                <a:latin typeface="Arial"/>
                <a:cs typeface="DejaVu Sans"/>
              </a:rPr>
              <a:t>أشهد أن لا إله إلا الله وأشهد أن محمدا رسول الله</a:t>
            </a: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‎</a:t>
            </a:r>
            <a:endParaRPr b="0" lang="it-IT" sz="36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“</a:t>
            </a: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Attesto che non vi è altro Dio che Dio e che Muhammad è il suo Inviato” </a:t>
            </a:r>
            <a:endParaRPr b="0" lang="it-IT" sz="3600" spc="-1" strike="noStrike">
              <a:latin typeface="Arial"/>
            </a:endParaRPr>
          </a:p>
          <a:p>
            <a:pPr marL="432000" indent="-32328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Affermazione delle due verità fondamentali della fede musulmana, l’Unicità di Dio (</a:t>
            </a:r>
            <a:r>
              <a:rPr b="0" i="1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Taw</a:t>
            </a:r>
            <a:r>
              <a:rPr b="0" i="1" lang="it-IT" sz="3600" spc="-1" strike="noStrike">
                <a:solidFill>
                  <a:srgbClr val="000000"/>
                </a:solidFill>
                <a:latin typeface="Arial"/>
                <a:ea typeface="Arial"/>
              </a:rPr>
              <a:t>ḥī</a:t>
            </a:r>
            <a:r>
              <a:rPr b="0" i="1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d</a:t>
            </a:r>
            <a:r>
              <a:rPr b="0" lang="it-IT" sz="3600" spc="-1" strike="noStrike">
                <a:solidFill>
                  <a:srgbClr val="000000"/>
                </a:solidFill>
                <a:latin typeface="Arial"/>
                <a:ea typeface="DejaVu Sans"/>
              </a:rPr>
              <a:t>) e la Profezia di Muhammad. La sua affermazione solenne, con intenzione e testimoni, segna l’atto di conversione. </a:t>
            </a:r>
            <a:endParaRPr b="0" lang="it-IT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" descr=""/>
          <p:cNvPicPr/>
          <p:nvPr/>
        </p:nvPicPr>
        <p:blipFill>
          <a:blip r:embed="rId1"/>
          <a:stretch/>
        </p:blipFill>
        <p:spPr>
          <a:xfrm>
            <a:off x="1278360" y="1022400"/>
            <a:ext cx="7619040" cy="3694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2023-02-14T12:05:34Z</dcterms:created>
  <dc:creator/>
  <dc:description/>
  <dc:language>it-IT</dc:language>
  <cp:lastModifiedBy/>
  <dcterms:modified xsi:type="dcterms:W3CDTF">2023-02-21T11:10:40Z</dcterms:modified>
  <cp:revision>10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