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slideMaster6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_rels/slideLayout31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72.xml.rels" ContentType="application/vnd.openxmlformats-package.relationships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</p:sld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x="10080625" cy="567055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12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13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32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44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49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50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51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6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6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67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70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71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74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75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78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8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82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83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86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87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88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89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90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194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19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99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20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204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205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20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208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209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21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212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213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21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216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21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219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220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221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22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224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225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226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227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228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3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6.xml"/><Relationship Id="rId8" Type="http://schemas.openxmlformats.org/officeDocument/2006/relationships/slideLayout" Target="../slideLayouts/slideLayout67.xml"/><Relationship Id="rId9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it-IT" sz="1800" spc="-1" strike="noStrike">
                <a:latin typeface="Arial"/>
              </a:rPr>
              <a:t>Fai clic per modificare il formato del testo del titolo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0920" cy="3287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latin typeface="Arial"/>
              </a:rPr>
              <a:t>Fai clic per modificare il formato del testo della struttura</a:t>
            </a:r>
            <a:endParaRPr b="0" lang="it-IT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800" spc="-1" strike="noStrike">
                <a:latin typeface="Arial"/>
              </a:rPr>
              <a:t>Secondo livello struttura</a:t>
            </a:r>
            <a:endParaRPr b="0" lang="it-IT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latin typeface="Arial"/>
              </a:rPr>
              <a:t>Terzo livello struttura</a:t>
            </a:r>
            <a:endParaRPr b="0" lang="it-IT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800" spc="-1" strike="noStrike">
                <a:latin typeface="Arial"/>
              </a:rPr>
              <a:t>Quarto livello struttura</a:t>
            </a:r>
            <a:endParaRPr b="0" lang="it-IT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latin typeface="Arial"/>
              </a:rPr>
              <a:t>Quinto livello struttura</a:t>
            </a:r>
            <a:endParaRPr b="0" lang="it-IT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latin typeface="Arial"/>
              </a:rPr>
              <a:t>Sesto livello struttura</a:t>
            </a:r>
            <a:endParaRPr b="0" lang="it-IT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latin typeface="Arial"/>
              </a:rPr>
              <a:t>Settimo livello struttura</a:t>
            </a:r>
            <a:endParaRPr b="0" lang="it-IT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it-IT" sz="4400" spc="-1" strike="noStrike">
                <a:latin typeface="Arial"/>
              </a:rPr>
              <a:t>Fai clic per modificare il formato del testo del titolo</a:t>
            </a:r>
            <a:endParaRPr b="0" lang="it-IT" sz="44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latin typeface="Arial"/>
              </a:rPr>
              <a:t>Fai clic per modificare il formato del testo della struttura</a:t>
            </a:r>
            <a:endParaRPr b="0" lang="it-IT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800" spc="-1" strike="noStrike">
                <a:latin typeface="Arial"/>
              </a:rPr>
              <a:t>Secondo livello struttura</a:t>
            </a:r>
            <a:endParaRPr b="0" lang="it-IT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400" spc="-1" strike="noStrike">
                <a:latin typeface="Arial"/>
              </a:rPr>
              <a:t>Terzo livello struttura</a:t>
            </a:r>
            <a:endParaRPr b="0" lang="it-IT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000" spc="-1" strike="noStrike">
                <a:latin typeface="Arial"/>
              </a:rPr>
              <a:t>Quarto livello struttura</a:t>
            </a:r>
            <a:endParaRPr b="0" lang="it-IT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latin typeface="Arial"/>
              </a:rPr>
              <a:t>Quinto livello struttura</a:t>
            </a:r>
            <a:endParaRPr b="0" lang="it-IT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latin typeface="Arial"/>
              </a:rPr>
              <a:t>Sesto livello struttura</a:t>
            </a:r>
            <a:endParaRPr b="0" lang="it-IT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latin typeface="Arial"/>
              </a:rPr>
              <a:t>Settimo livello struttura</a:t>
            </a:r>
            <a:endParaRPr b="0" lang="it-IT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it-IT" sz="1800" spc="-1" strike="noStrike">
                <a:latin typeface="Arial"/>
              </a:rPr>
              <a:t>Fai clic per modificare il formato del testo del titolo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latin typeface="Arial"/>
              </a:rPr>
              <a:t>Fai clic per modificare il formato del testo della struttura</a:t>
            </a:r>
            <a:endParaRPr b="0" lang="it-IT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800" spc="-1" strike="noStrike">
                <a:latin typeface="Arial"/>
              </a:rPr>
              <a:t>Secondo livello struttura</a:t>
            </a:r>
            <a:endParaRPr b="0" lang="it-IT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400" spc="-1" strike="noStrike">
                <a:latin typeface="Arial"/>
              </a:rPr>
              <a:t>Terzo livello struttura</a:t>
            </a:r>
            <a:endParaRPr b="0" lang="it-IT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000" spc="-1" strike="noStrike">
                <a:latin typeface="Arial"/>
              </a:rPr>
              <a:t>Quarto livello struttura</a:t>
            </a:r>
            <a:endParaRPr b="0" lang="it-IT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latin typeface="Arial"/>
              </a:rPr>
              <a:t>Quinto livello struttura</a:t>
            </a:r>
            <a:endParaRPr b="0" lang="it-IT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latin typeface="Arial"/>
              </a:rPr>
              <a:t>Sesto livello struttura</a:t>
            </a:r>
            <a:endParaRPr b="0" lang="it-IT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latin typeface="Arial"/>
              </a:rPr>
              <a:t>Settimo livello struttura</a:t>
            </a:r>
            <a:endParaRPr b="0" lang="it-IT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it-IT" sz="4400" spc="-1" strike="noStrike">
                <a:latin typeface="Arial"/>
              </a:rPr>
              <a:t>Fai clic per modificare il formato del testo del titolo</a:t>
            </a:r>
            <a:endParaRPr b="0" lang="it-IT" sz="4400" spc="-1" strike="noStrike"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latin typeface="Arial"/>
              </a:rPr>
              <a:t>Fai clic per modificare il formato del testo della struttura</a:t>
            </a:r>
            <a:endParaRPr b="0" lang="it-IT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800" spc="-1" strike="noStrike">
                <a:latin typeface="Arial"/>
              </a:rPr>
              <a:t>Secondo livello struttura</a:t>
            </a:r>
            <a:endParaRPr b="0" lang="it-IT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400" spc="-1" strike="noStrike">
                <a:latin typeface="Arial"/>
              </a:rPr>
              <a:t>Terzo livello struttura</a:t>
            </a:r>
            <a:endParaRPr b="0" lang="it-IT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000" spc="-1" strike="noStrike">
                <a:latin typeface="Arial"/>
              </a:rPr>
              <a:t>Quarto livello struttura</a:t>
            </a:r>
            <a:endParaRPr b="0" lang="it-IT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latin typeface="Arial"/>
              </a:rPr>
              <a:t>Quinto livello struttura</a:t>
            </a:r>
            <a:endParaRPr b="0" lang="it-IT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latin typeface="Arial"/>
              </a:rPr>
              <a:t>Sesto livello struttura</a:t>
            </a:r>
            <a:endParaRPr b="0" lang="it-IT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latin typeface="Arial"/>
              </a:rPr>
              <a:t>Settimo livello struttura</a:t>
            </a:r>
            <a:endParaRPr b="0" lang="it-IT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it-IT" sz="1800" spc="-1" strike="noStrike">
                <a:latin typeface="Arial"/>
              </a:rPr>
              <a:t>Fai clic per modificare il formato del testo del titolo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200" cy="3287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latin typeface="Arial"/>
              </a:rPr>
              <a:t>Fai clic per modificare il formato del testo della struttura</a:t>
            </a:r>
            <a:endParaRPr b="0" lang="it-IT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800" spc="-1" strike="noStrike">
                <a:latin typeface="Arial"/>
              </a:rPr>
              <a:t>Secondo livello struttura</a:t>
            </a:r>
            <a:endParaRPr b="0" lang="it-IT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latin typeface="Arial"/>
              </a:rPr>
              <a:t>Terzo livello struttura</a:t>
            </a:r>
            <a:endParaRPr b="0" lang="it-IT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800" spc="-1" strike="noStrike">
                <a:latin typeface="Arial"/>
              </a:rPr>
              <a:t>Quarto livello struttura</a:t>
            </a:r>
            <a:endParaRPr b="0" lang="it-IT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latin typeface="Arial"/>
              </a:rPr>
              <a:t>Quinto livello struttura</a:t>
            </a:r>
            <a:endParaRPr b="0" lang="it-IT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latin typeface="Arial"/>
              </a:rPr>
              <a:t>Sesto livello struttura</a:t>
            </a:r>
            <a:endParaRPr b="0" lang="it-IT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latin typeface="Arial"/>
              </a:rPr>
              <a:t>Settimo livello struttura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 type="body"/>
          </p:nvPr>
        </p:nvSpPr>
        <p:spPr>
          <a:xfrm>
            <a:off x="5152320" y="1326600"/>
            <a:ext cx="4426200" cy="3287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latin typeface="Arial"/>
              </a:rPr>
              <a:t>Fai clic per modificare il formato del testo della struttura</a:t>
            </a:r>
            <a:endParaRPr b="0" lang="it-IT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800" spc="-1" strike="noStrike">
                <a:latin typeface="Arial"/>
              </a:rPr>
              <a:t>Secondo livello struttura</a:t>
            </a:r>
            <a:endParaRPr b="0" lang="it-IT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latin typeface="Arial"/>
              </a:rPr>
              <a:t>Terzo livello struttura</a:t>
            </a:r>
            <a:endParaRPr b="0" lang="it-IT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800" spc="-1" strike="noStrike">
                <a:latin typeface="Arial"/>
              </a:rPr>
              <a:t>Quarto livello struttura</a:t>
            </a:r>
            <a:endParaRPr b="0" lang="it-IT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latin typeface="Arial"/>
              </a:rPr>
              <a:t>Quinto livello struttura</a:t>
            </a:r>
            <a:endParaRPr b="0" lang="it-IT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latin typeface="Arial"/>
              </a:rPr>
              <a:t>Sesto livello struttura</a:t>
            </a:r>
            <a:endParaRPr b="0" lang="it-IT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latin typeface="Arial"/>
              </a:rPr>
              <a:t>Settimo livello struttura</a:t>
            </a:r>
            <a:endParaRPr b="0" lang="it-IT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it-IT" sz="4400" spc="-1" strike="noStrike">
                <a:latin typeface="Arial"/>
              </a:rPr>
              <a:t>Fai clic per modificare il formato del testo del titolo</a:t>
            </a:r>
            <a:endParaRPr b="0" lang="it-IT" sz="4400" spc="-1" strike="noStrike">
              <a:latin typeface="Arial"/>
            </a:endParaRPr>
          </a:p>
        </p:txBody>
      </p:sp>
      <p:sp>
        <p:nvSpPr>
          <p:cNvPr id="19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latin typeface="Arial"/>
              </a:rPr>
              <a:t>Fai clic per modificare il formato del testo della struttura</a:t>
            </a:r>
            <a:endParaRPr b="0" lang="it-IT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800" spc="-1" strike="noStrike">
                <a:latin typeface="Arial"/>
              </a:rPr>
              <a:t>Secondo livello struttura</a:t>
            </a:r>
            <a:endParaRPr b="0" lang="it-IT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400" spc="-1" strike="noStrike">
                <a:latin typeface="Arial"/>
              </a:rPr>
              <a:t>Terzo livello struttura</a:t>
            </a:r>
            <a:endParaRPr b="0" lang="it-IT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000" spc="-1" strike="noStrike">
                <a:latin typeface="Arial"/>
              </a:rPr>
              <a:t>Quarto livello struttura</a:t>
            </a:r>
            <a:endParaRPr b="0" lang="it-IT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latin typeface="Arial"/>
              </a:rPr>
              <a:t>Quinto livello struttura</a:t>
            </a:r>
            <a:endParaRPr b="0" lang="it-IT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latin typeface="Arial"/>
              </a:rPr>
              <a:t>Sesto livello struttura</a:t>
            </a:r>
            <a:endParaRPr b="0" lang="it-IT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latin typeface="Arial"/>
              </a:rPr>
              <a:t>Settimo livello struttura</a:t>
            </a:r>
            <a:endParaRPr b="0" lang="it-IT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9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5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6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"/>
          <p:cNvSpPr/>
          <p:nvPr/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it-IT" sz="4400" spc="-1" strike="noStrike">
                <a:solidFill>
                  <a:srgbClr val="000000"/>
                </a:solidFill>
                <a:latin typeface="Arial"/>
                <a:ea typeface="DejaVu Sans"/>
              </a:rPr>
              <a:t>Il Corano e i Cinque Pilastri</a:t>
            </a:r>
            <a:endParaRPr b="0" lang="it-IT" sz="4400" spc="-1" strike="noStrike">
              <a:latin typeface="Arial"/>
            </a:endParaRPr>
          </a:p>
        </p:txBody>
      </p:sp>
      <p:sp>
        <p:nvSpPr>
          <p:cNvPr id="230" name=""/>
          <p:cNvSpPr/>
          <p:nvPr/>
        </p:nvSpPr>
        <p:spPr>
          <a:xfrm>
            <a:off x="504000" y="1326600"/>
            <a:ext cx="9070920" cy="3287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"/>
          <p:cNvSpPr/>
          <p:nvPr/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it-IT" sz="4400" spc="-1" strike="noStrike">
                <a:solidFill>
                  <a:srgbClr val="000000"/>
                </a:solidFill>
                <a:latin typeface="Arial"/>
                <a:ea typeface="Arial"/>
              </a:rPr>
              <a:t>Ṣ</a:t>
            </a:r>
            <a:r>
              <a:rPr b="0" lang="it-IT" sz="4400" spc="-1" strike="noStrike">
                <a:solidFill>
                  <a:srgbClr val="000000"/>
                </a:solidFill>
                <a:latin typeface="Arial"/>
                <a:ea typeface="DejaVu Sans"/>
              </a:rPr>
              <a:t>al</a:t>
            </a:r>
            <a:r>
              <a:rPr b="0" lang="it-IT" sz="4400" spc="-1" strike="noStrike">
                <a:solidFill>
                  <a:srgbClr val="000000"/>
                </a:solidFill>
                <a:latin typeface="Arial"/>
                <a:ea typeface="Arial"/>
              </a:rPr>
              <a:t>ā</a:t>
            </a:r>
            <a:r>
              <a:rPr b="0" lang="it-IT" sz="4400" spc="-1" strike="noStrike">
                <a:solidFill>
                  <a:srgbClr val="000000"/>
                </a:solidFill>
                <a:latin typeface="Arial"/>
                <a:ea typeface="DejaVu Sans"/>
              </a:rPr>
              <a:t>t (preghiera rituale)</a:t>
            </a:r>
            <a:endParaRPr b="0" lang="it-IT" sz="4400" spc="-1" strike="noStrike">
              <a:latin typeface="Arial"/>
            </a:endParaRPr>
          </a:p>
        </p:txBody>
      </p:sp>
      <p:sp>
        <p:nvSpPr>
          <p:cNvPr id="248" name=""/>
          <p:cNvSpPr/>
          <p:nvPr/>
        </p:nvSpPr>
        <p:spPr>
          <a:xfrm>
            <a:off x="504000" y="1326600"/>
            <a:ext cx="9070920" cy="3287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 fontScale="20000"/>
          </a:bodyPr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solidFill>
                  <a:srgbClr val="000000"/>
                </a:solidFill>
                <a:latin typeface="Arial"/>
                <a:ea typeface="DejaVu Sans"/>
              </a:rPr>
              <a:t>Si svolge cinque volte al giorno: alba, mezzogiorno, metà pomeriggio, tramonto e sera.</a:t>
            </a:r>
            <a:endParaRPr b="0" lang="it-IT" sz="32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solidFill>
                  <a:srgbClr val="000000"/>
                </a:solidFill>
                <a:latin typeface="Arial"/>
                <a:ea typeface="DejaVu Sans"/>
              </a:rPr>
              <a:t>Consiste in una sequenza di movimenti (stare in piedi, inginocchiarsi e prosternarsi) chiamata </a:t>
            </a:r>
            <a:r>
              <a:rPr b="0" i="1" lang="it-IT" sz="3200" spc="-1" strike="noStrike">
                <a:solidFill>
                  <a:srgbClr val="000000"/>
                </a:solidFill>
                <a:latin typeface="Arial"/>
                <a:ea typeface="DejaVu Sans"/>
              </a:rPr>
              <a:t>rak</a:t>
            </a:r>
            <a:r>
              <a:rPr b="0" i="1" lang="it-IT" sz="3200" spc="-1" strike="noStrike">
                <a:solidFill>
                  <a:srgbClr val="000000"/>
                </a:solidFill>
                <a:latin typeface="Arial"/>
                <a:ea typeface="Arial"/>
              </a:rPr>
              <a:t>ʽ</a:t>
            </a:r>
            <a:r>
              <a:rPr b="0" i="1" lang="it-IT" sz="3200" spc="-1" strike="noStrike">
                <a:solidFill>
                  <a:srgbClr val="000000"/>
                </a:solidFill>
                <a:latin typeface="Arial"/>
                <a:ea typeface="DejaVu Sans"/>
              </a:rPr>
              <a:t>a</a:t>
            </a:r>
            <a:r>
              <a:rPr b="0" lang="it-IT" sz="3200" spc="-1" strike="noStrike">
                <a:solidFill>
                  <a:srgbClr val="000000"/>
                </a:solidFill>
                <a:latin typeface="Arial"/>
                <a:ea typeface="DejaVu Sans"/>
              </a:rPr>
              <a:t>, rivolti nella direzione della Ka’ba (</a:t>
            </a:r>
            <a:r>
              <a:rPr b="0" i="1" lang="it-IT" sz="3200" spc="-1" strike="noStrike">
                <a:solidFill>
                  <a:srgbClr val="000000"/>
                </a:solidFill>
                <a:latin typeface="Arial"/>
                <a:ea typeface="DejaVu Sans"/>
              </a:rPr>
              <a:t>qibla</a:t>
            </a:r>
            <a:r>
              <a:rPr b="0" lang="it-IT" sz="3200" spc="-1" strike="noStrike">
                <a:solidFill>
                  <a:srgbClr val="000000"/>
                </a:solidFill>
                <a:latin typeface="Arial"/>
                <a:ea typeface="DejaVu Sans"/>
              </a:rPr>
              <a:t>), accompagnati dalla recitazione di versetti del Corano.</a:t>
            </a:r>
            <a:endParaRPr b="0" lang="it-IT" sz="32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solidFill>
                  <a:srgbClr val="000000"/>
                </a:solidFill>
                <a:latin typeface="Arial"/>
                <a:ea typeface="DejaVu Sans"/>
              </a:rPr>
              <a:t>Può svolgere da soli o preferibilmente in gruppo.</a:t>
            </a:r>
            <a:endParaRPr b="0" lang="it-IT" sz="32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solidFill>
                  <a:srgbClr val="000000"/>
                </a:solidFill>
                <a:latin typeface="Arial"/>
                <a:ea typeface="DejaVu Sans"/>
              </a:rPr>
              <a:t>In gruppo i movimenti e la recitazione sono guidati da una persona (</a:t>
            </a:r>
            <a:r>
              <a:rPr b="0" i="1" lang="it-IT" sz="3200" spc="-1" strike="noStrike">
                <a:solidFill>
                  <a:srgbClr val="000000"/>
                </a:solidFill>
                <a:latin typeface="Arial"/>
                <a:ea typeface="DejaVu Sans"/>
              </a:rPr>
              <a:t>Im</a:t>
            </a:r>
            <a:r>
              <a:rPr b="0" i="1" lang="it-IT" sz="3200" spc="-1" strike="noStrike">
                <a:solidFill>
                  <a:srgbClr val="000000"/>
                </a:solidFill>
                <a:latin typeface="Arial"/>
                <a:ea typeface="Arial"/>
              </a:rPr>
              <a:t>ā</a:t>
            </a:r>
            <a:r>
              <a:rPr b="0" i="1" lang="it-IT" sz="3200" spc="-1" strike="noStrike">
                <a:solidFill>
                  <a:srgbClr val="000000"/>
                </a:solidFill>
                <a:latin typeface="Arial"/>
                <a:ea typeface="DejaVu Sans"/>
              </a:rPr>
              <a:t>m</a:t>
            </a:r>
            <a:r>
              <a:rPr b="0" lang="it-IT" sz="3200" spc="-1" strike="noStrike">
                <a:solidFill>
                  <a:srgbClr val="000000"/>
                </a:solidFill>
                <a:latin typeface="Arial"/>
                <a:ea typeface="DejaVu Sans"/>
              </a:rPr>
              <a:t>) che gli altri seguono.</a:t>
            </a:r>
            <a:endParaRPr b="0" lang="it-IT" sz="32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solidFill>
                  <a:srgbClr val="000000"/>
                </a:solidFill>
                <a:latin typeface="Arial"/>
                <a:ea typeface="DejaVu Sans"/>
              </a:rPr>
              <a:t>La preghiera del venerdì è comunitaria e si svolge preferibilmente in moschea. </a:t>
            </a:r>
            <a:endParaRPr b="0" lang="it-IT" sz="32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solidFill>
                  <a:srgbClr val="000000"/>
                </a:solidFill>
                <a:latin typeface="Arial"/>
                <a:ea typeface="DejaVu Sans"/>
              </a:rPr>
              <a:t>La preghiera va svolta in condizioni di purità rituale (</a:t>
            </a:r>
            <a:r>
              <a:rPr b="0" i="1" lang="it-IT" sz="3200" spc="-1" strike="noStrike">
                <a:solidFill>
                  <a:srgbClr val="000000"/>
                </a:solidFill>
                <a:latin typeface="Arial"/>
                <a:ea typeface="Arial"/>
              </a:rPr>
              <a:t>Ṭ</a:t>
            </a:r>
            <a:r>
              <a:rPr b="0" i="1" lang="it-IT" sz="3200" spc="-1" strike="noStrike">
                <a:solidFill>
                  <a:srgbClr val="000000"/>
                </a:solidFill>
                <a:latin typeface="Arial"/>
                <a:ea typeface="DejaVu Sans"/>
              </a:rPr>
              <a:t>ah</a:t>
            </a:r>
            <a:r>
              <a:rPr b="0" i="1" lang="it-IT" sz="3200" spc="-1" strike="noStrike">
                <a:solidFill>
                  <a:srgbClr val="000000"/>
                </a:solidFill>
                <a:latin typeface="Arial"/>
                <a:ea typeface="Arial"/>
              </a:rPr>
              <a:t>ā</a:t>
            </a:r>
            <a:r>
              <a:rPr b="0" i="1" lang="it-IT" sz="3200" spc="-1" strike="noStrike">
                <a:solidFill>
                  <a:srgbClr val="000000"/>
                </a:solidFill>
                <a:latin typeface="Arial"/>
                <a:ea typeface="DejaVu Sans"/>
              </a:rPr>
              <a:t>ra</a:t>
            </a:r>
            <a:r>
              <a:rPr b="0" lang="it-IT" sz="3200" spc="-1" strike="noStrike">
                <a:solidFill>
                  <a:srgbClr val="000000"/>
                </a:solidFill>
                <a:latin typeface="Arial"/>
                <a:ea typeface="DejaVu Sans"/>
              </a:rPr>
              <a:t>) e dunque prima di compierla si fanno delle abluzioni (</a:t>
            </a:r>
            <a:r>
              <a:rPr b="0" i="1" lang="it-IT" sz="3200" spc="-1" strike="noStrike">
                <a:solidFill>
                  <a:srgbClr val="000000"/>
                </a:solidFill>
                <a:latin typeface="Arial"/>
                <a:ea typeface="DejaVu Sans"/>
              </a:rPr>
              <a:t>Wu</a:t>
            </a:r>
            <a:r>
              <a:rPr b="0" i="1" lang="it-IT" sz="3200" spc="-1" strike="noStrike">
                <a:solidFill>
                  <a:srgbClr val="000000"/>
                </a:solidFill>
                <a:latin typeface="Arial"/>
                <a:ea typeface="Arial"/>
              </a:rPr>
              <a:t>ḍ</a:t>
            </a:r>
            <a:r>
              <a:rPr b="0" i="1" lang="it-IT" sz="3200" spc="-1" strike="noStrike">
                <a:solidFill>
                  <a:srgbClr val="000000"/>
                </a:solidFill>
                <a:latin typeface="Century Schoolbook"/>
                <a:ea typeface="Century Schoolbook"/>
              </a:rPr>
              <a:t>ū</a:t>
            </a:r>
            <a:r>
              <a:rPr b="0" i="1" lang="it-IT" sz="3200" spc="-1" strike="noStrike">
                <a:solidFill>
                  <a:srgbClr val="000000"/>
                </a:solidFill>
                <a:latin typeface="Arial"/>
                <a:ea typeface="DejaVu Sans"/>
              </a:rPr>
              <a:t>’</a:t>
            </a:r>
            <a:r>
              <a:rPr b="0" lang="it-IT" sz="3200" spc="-1" strike="noStrike">
                <a:solidFill>
                  <a:srgbClr val="000000"/>
                </a:solidFill>
                <a:latin typeface="Arial"/>
                <a:ea typeface="DejaVu Sans"/>
              </a:rPr>
              <a:t>).</a:t>
            </a:r>
            <a:endParaRPr b="0" lang="it-IT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"/>
          <p:cNvSpPr/>
          <p:nvPr/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marL="432000" indent="-323280" algn="ctr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solidFill>
                  <a:srgbClr val="000000"/>
                </a:solidFill>
                <a:latin typeface="Arial"/>
                <a:ea typeface="DejaVu Sans"/>
              </a:rPr>
              <a:t>Zak</a:t>
            </a:r>
            <a:r>
              <a:rPr b="0" lang="it-IT" sz="3200" spc="-1" strike="noStrike">
                <a:solidFill>
                  <a:srgbClr val="000000"/>
                </a:solidFill>
                <a:latin typeface="Arial"/>
                <a:ea typeface="Arial"/>
              </a:rPr>
              <a:t>ā</a:t>
            </a:r>
            <a:r>
              <a:rPr b="0" lang="it-IT" sz="3200" spc="-1" strike="noStrike">
                <a:solidFill>
                  <a:srgbClr val="000000"/>
                </a:solidFill>
                <a:latin typeface="Arial"/>
                <a:ea typeface="Microsoft YaHei"/>
              </a:rPr>
              <a:t>t</a:t>
            </a:r>
            <a:endParaRPr b="0" lang="it-IT" sz="3200" spc="-1" strike="noStrike">
              <a:latin typeface="Arial"/>
            </a:endParaRPr>
          </a:p>
        </p:txBody>
      </p:sp>
      <p:sp>
        <p:nvSpPr>
          <p:cNvPr id="250" name=""/>
          <p:cNvSpPr/>
          <p:nvPr/>
        </p:nvSpPr>
        <p:spPr>
          <a:xfrm>
            <a:off x="504000" y="1326600"/>
            <a:ext cx="9070920" cy="3287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 fontScale="18000"/>
          </a:bodyPr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solidFill>
                  <a:srgbClr val="000000"/>
                </a:solidFill>
                <a:latin typeface="Arial"/>
                <a:ea typeface="DejaVu Sans"/>
              </a:rPr>
              <a:t>Quota fissa (obbligatoria) dei beni di ogni credente abbiente per gli scopi della comunità .</a:t>
            </a:r>
            <a:endParaRPr b="0" lang="it-IT" sz="32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i="1" lang="it-IT" sz="3200" spc="-1" strike="noStrike">
                <a:solidFill>
                  <a:srgbClr val="000000"/>
                </a:solidFill>
                <a:latin typeface="Arial"/>
                <a:ea typeface="Microsoft YaHei"/>
              </a:rPr>
              <a:t>“</a:t>
            </a:r>
            <a:r>
              <a:rPr b="0" i="1" lang="it-IT" sz="3200" spc="-1" strike="noStrike">
                <a:solidFill>
                  <a:srgbClr val="000000"/>
                </a:solidFill>
                <a:latin typeface="Arial"/>
                <a:ea typeface="Microsoft YaHei"/>
              </a:rPr>
              <a:t>Il ricavato delle elemosine serve per i poveri e per chi ha bisogno, e per chi è incaricato di raccoglierle, e per quelli dei quali abbiamo ammansito il cuore, e serve per riscattare lo schiavo e il debitore insolvente, e per la lotta sul sentiero di Dio e per il viandante. Questo è un obbligo imposto da Dio, Dio è sapiente e saggio.</a:t>
            </a:r>
            <a:r>
              <a:rPr b="0" lang="it-IT" sz="3200" spc="-1" strike="noStrike">
                <a:solidFill>
                  <a:srgbClr val="000000"/>
                </a:solidFill>
                <a:latin typeface="Arial"/>
                <a:ea typeface="Microsoft YaHei"/>
              </a:rPr>
              <a:t>” (9: 60)</a:t>
            </a:r>
            <a:endParaRPr b="0" lang="it-IT" sz="32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r>
              <a:rPr b="0" lang="it-IT" sz="3200" spc="-1" strike="noStrike">
                <a:solidFill>
                  <a:srgbClr val="000000"/>
                </a:solidFill>
                <a:latin typeface="Arial"/>
                <a:ea typeface="Microsoft YaHei"/>
              </a:rPr>
              <a:t>Per i sunniti è generalmente al 2,5 annuo dei propri beni mobili annuali sopra una certa soglia.</a:t>
            </a:r>
            <a:endParaRPr b="0" lang="it-IT" sz="32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solidFill>
                  <a:srgbClr val="000000"/>
                </a:solidFill>
                <a:latin typeface="Arial"/>
                <a:ea typeface="Microsoft YaHei"/>
              </a:rPr>
              <a:t>In alcuni Paesi è riscossa come una tassa; più frequentemente oggi è donata su base volontaria entro la comunità locale. </a:t>
            </a:r>
            <a:endParaRPr b="0" lang="it-IT" sz="32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solidFill>
                  <a:srgbClr val="000000"/>
                </a:solidFill>
                <a:latin typeface="Arial"/>
                <a:ea typeface="Microsoft YaHei"/>
              </a:rPr>
              <a:t>Si distingue dalla </a:t>
            </a:r>
            <a:r>
              <a:rPr b="0" i="1" lang="it-IT" sz="3200" spc="-1" strike="noStrike">
                <a:solidFill>
                  <a:srgbClr val="000000"/>
                </a:solidFill>
                <a:latin typeface="Arial"/>
                <a:ea typeface="Microsoft YaHei"/>
              </a:rPr>
              <a:t>sad</a:t>
            </a:r>
            <a:r>
              <a:rPr b="0" i="1" lang="it-IT" sz="3200" spc="-1" strike="noStrike">
                <a:solidFill>
                  <a:srgbClr val="000000"/>
                </a:solidFill>
                <a:latin typeface="Arial"/>
                <a:ea typeface="Arial"/>
              </a:rPr>
              <a:t>ā</a:t>
            </a:r>
            <a:r>
              <a:rPr b="0" i="1" lang="it-IT" sz="3200" spc="-1" strike="noStrike">
                <a:solidFill>
                  <a:srgbClr val="000000"/>
                </a:solidFill>
                <a:latin typeface="Arial"/>
                <a:ea typeface="Microsoft YaHei"/>
              </a:rPr>
              <a:t>qa </a:t>
            </a:r>
            <a:r>
              <a:rPr b="0" lang="it-IT" sz="3200" spc="-1" strike="noStrike">
                <a:solidFill>
                  <a:srgbClr val="000000"/>
                </a:solidFill>
                <a:latin typeface="Arial"/>
                <a:ea typeface="Microsoft YaHei"/>
              </a:rPr>
              <a:t>(elemosina donata liberamente) e dalle tasse tradizionali, </a:t>
            </a:r>
            <a:r>
              <a:rPr b="0" i="1" lang="it-IT" sz="3200" spc="-1" strike="noStrike">
                <a:solidFill>
                  <a:srgbClr val="000000"/>
                </a:solidFill>
                <a:latin typeface="Arial"/>
                <a:ea typeface="Microsoft YaHei"/>
              </a:rPr>
              <a:t> khar</a:t>
            </a:r>
            <a:r>
              <a:rPr b="0" i="1" lang="it-IT" sz="3200" spc="-1" strike="noStrike">
                <a:solidFill>
                  <a:srgbClr val="000000"/>
                </a:solidFill>
                <a:latin typeface="Arial"/>
                <a:ea typeface="Arial"/>
              </a:rPr>
              <a:t>ā</a:t>
            </a:r>
            <a:r>
              <a:rPr b="0" i="1" lang="it-IT" sz="3200" spc="-1" strike="noStrike">
                <a:solidFill>
                  <a:srgbClr val="000000"/>
                </a:solidFill>
                <a:latin typeface="Arial"/>
                <a:ea typeface="Microsoft YaHei"/>
              </a:rPr>
              <a:t>j </a:t>
            </a:r>
            <a:r>
              <a:rPr b="0" lang="it-IT" sz="3200" spc="-1" strike="noStrike">
                <a:solidFill>
                  <a:srgbClr val="000000"/>
                </a:solidFill>
                <a:latin typeface="Arial"/>
                <a:ea typeface="Microsoft YaHei"/>
              </a:rPr>
              <a:t>(tassa sui terreni)</a:t>
            </a:r>
            <a:r>
              <a:rPr b="0" i="1" lang="it-IT" sz="3200" spc="-1" strike="noStrike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r>
              <a:rPr b="0" lang="it-IT" sz="3200" spc="-1" strike="noStrike">
                <a:solidFill>
                  <a:srgbClr val="000000"/>
                </a:solidFill>
                <a:latin typeface="Arial"/>
                <a:ea typeface="Microsoft YaHei"/>
              </a:rPr>
              <a:t>e</a:t>
            </a:r>
            <a:r>
              <a:rPr b="0" i="1" lang="it-IT" sz="3200" spc="-1" strike="noStrike">
                <a:solidFill>
                  <a:srgbClr val="000000"/>
                </a:solidFill>
                <a:latin typeface="Arial"/>
                <a:ea typeface="Microsoft YaHei"/>
              </a:rPr>
              <a:t> jizya </a:t>
            </a:r>
            <a:r>
              <a:rPr b="0" lang="it-IT" sz="3200" spc="-1" strike="noStrike">
                <a:solidFill>
                  <a:srgbClr val="000000"/>
                </a:solidFill>
                <a:latin typeface="Arial"/>
                <a:ea typeface="Microsoft YaHei"/>
              </a:rPr>
              <a:t>(tassa pagata dai non-musulmani)</a:t>
            </a:r>
            <a:endParaRPr b="0" lang="it-IT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"/>
          <p:cNvSpPr/>
          <p:nvPr/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it-IT" sz="4400" spc="-1" strike="noStrike">
                <a:solidFill>
                  <a:srgbClr val="000000"/>
                </a:solidFill>
                <a:latin typeface="Arial"/>
                <a:ea typeface="Arial"/>
              </a:rPr>
              <a:t>Ṣ</a:t>
            </a:r>
            <a:r>
              <a:rPr b="0" lang="it-IT" sz="4400" spc="-1" strike="noStrike">
                <a:solidFill>
                  <a:srgbClr val="000000"/>
                </a:solidFill>
                <a:latin typeface="Arial"/>
                <a:ea typeface="DejaVu Sans"/>
              </a:rPr>
              <a:t>awm</a:t>
            </a:r>
            <a:endParaRPr b="0" lang="it-IT" sz="4400" spc="-1" strike="noStrike">
              <a:latin typeface="Arial"/>
            </a:endParaRPr>
          </a:p>
        </p:txBody>
      </p:sp>
      <p:sp>
        <p:nvSpPr>
          <p:cNvPr id="252" name=""/>
          <p:cNvSpPr/>
          <p:nvPr/>
        </p:nvSpPr>
        <p:spPr>
          <a:xfrm>
            <a:off x="504000" y="1326600"/>
            <a:ext cx="9070920" cy="3287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 fontScale="68000"/>
          </a:bodyPr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solidFill>
                  <a:srgbClr val="000000"/>
                </a:solidFill>
                <a:latin typeface="Arial"/>
                <a:ea typeface="DejaVu Sans"/>
              </a:rPr>
              <a:t>Si svolge durante il mese lunare di Rama</a:t>
            </a:r>
            <a:r>
              <a:rPr b="0" lang="it-IT" sz="3200" spc="-1" strike="noStrike">
                <a:solidFill>
                  <a:srgbClr val="000000"/>
                </a:solidFill>
                <a:latin typeface="Arial"/>
                <a:ea typeface="Arial"/>
              </a:rPr>
              <a:t>ḍā</a:t>
            </a:r>
            <a:r>
              <a:rPr b="0" lang="it-IT" sz="3200" spc="-1" strike="noStrike">
                <a:solidFill>
                  <a:srgbClr val="000000"/>
                </a:solidFill>
                <a:latin typeface="Arial"/>
                <a:ea typeface="DejaVu Sans"/>
              </a:rPr>
              <a:t>n, durante il quale è stato rivelato il Corano.</a:t>
            </a:r>
            <a:endParaRPr b="0" lang="it-IT" sz="32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solidFill>
                  <a:srgbClr val="000000"/>
                </a:solidFill>
                <a:latin typeface="Arial"/>
                <a:ea typeface="DejaVu Sans"/>
              </a:rPr>
              <a:t>Consiste nel digiuno e nell’astinenza da ingerire alcunché (acqua, fumo …) dall’alba al tramonto. </a:t>
            </a:r>
            <a:endParaRPr b="0" lang="it-IT" sz="32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solidFill>
                  <a:srgbClr val="000000"/>
                </a:solidFill>
                <a:latin typeface="Arial"/>
                <a:ea typeface="DejaVu Sans"/>
              </a:rPr>
              <a:t>Al tramonto si interrompe (</a:t>
            </a:r>
            <a:r>
              <a:rPr b="0" i="1" lang="it-IT" sz="3200" spc="-1" strike="noStrike">
                <a:solidFill>
                  <a:srgbClr val="000000"/>
                </a:solidFill>
                <a:latin typeface="Arial"/>
                <a:ea typeface="DejaVu Sans"/>
              </a:rPr>
              <a:t>Fi</a:t>
            </a:r>
            <a:r>
              <a:rPr b="0" i="1" lang="it-IT" sz="3200" spc="-1" strike="noStrike">
                <a:solidFill>
                  <a:srgbClr val="000000"/>
                </a:solidFill>
                <a:latin typeface="Arial"/>
                <a:ea typeface="Arial"/>
              </a:rPr>
              <a:t>ṭ</a:t>
            </a:r>
            <a:r>
              <a:rPr b="0" i="1" lang="it-IT" sz="3200" spc="-1" strike="noStrike">
                <a:solidFill>
                  <a:srgbClr val="000000"/>
                </a:solidFill>
                <a:latin typeface="Arial"/>
                <a:ea typeface="DejaVu Sans"/>
              </a:rPr>
              <a:t>r</a:t>
            </a:r>
            <a:r>
              <a:rPr b="0" lang="it-IT" sz="3200" spc="-1" strike="noStrike">
                <a:solidFill>
                  <a:srgbClr val="000000"/>
                </a:solidFill>
                <a:latin typeface="Arial"/>
                <a:ea typeface="DejaVu Sans"/>
              </a:rPr>
              <a:t>), solitamente in un’atmosfera comunitaria di celebrazione. </a:t>
            </a:r>
            <a:endParaRPr b="0" lang="it-IT" sz="32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solidFill>
                  <a:srgbClr val="000000"/>
                </a:solidFill>
                <a:latin typeface="Arial"/>
                <a:ea typeface="Arial"/>
              </a:rPr>
              <a:t>È</a:t>
            </a:r>
            <a:r>
              <a:rPr b="0" lang="it-IT" sz="3200" spc="-1" strike="noStrike">
                <a:solidFill>
                  <a:srgbClr val="000000"/>
                </a:solidFill>
                <a:latin typeface="Arial"/>
                <a:ea typeface="DejaVu Sans"/>
              </a:rPr>
              <a:t> un obbligo per chi è nelle condizioni di salute di sostenerlo. </a:t>
            </a:r>
            <a:endParaRPr b="0" lang="it-IT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"/>
          <p:cNvSpPr/>
          <p:nvPr/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it-IT" sz="4400" spc="-1" strike="noStrike">
                <a:solidFill>
                  <a:srgbClr val="000000"/>
                </a:solidFill>
                <a:latin typeface="Arial"/>
                <a:ea typeface="Arial"/>
              </a:rPr>
              <a:t>Ḥ</a:t>
            </a:r>
            <a:r>
              <a:rPr b="0" lang="it-IT" sz="4400" spc="-1" strike="noStrike">
                <a:solidFill>
                  <a:srgbClr val="000000"/>
                </a:solidFill>
                <a:latin typeface="Arial"/>
                <a:ea typeface="DejaVu Sans"/>
              </a:rPr>
              <a:t>ajj</a:t>
            </a:r>
            <a:endParaRPr b="0" lang="it-IT" sz="4400" spc="-1" strike="noStrike">
              <a:latin typeface="Arial"/>
            </a:endParaRPr>
          </a:p>
        </p:txBody>
      </p:sp>
      <p:sp>
        <p:nvSpPr>
          <p:cNvPr id="254" name=""/>
          <p:cNvSpPr/>
          <p:nvPr/>
        </p:nvSpPr>
        <p:spPr>
          <a:xfrm>
            <a:off x="504000" y="1326600"/>
            <a:ext cx="9070920" cy="3287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 fontScale="37000"/>
          </a:bodyPr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solidFill>
                  <a:srgbClr val="000000"/>
                </a:solidFill>
                <a:latin typeface="Arial"/>
                <a:ea typeface="DejaVu Sans"/>
              </a:rPr>
              <a:t>Pellegrinaggio annuale alla Mecca. </a:t>
            </a:r>
            <a:endParaRPr b="0" lang="it-IT" sz="32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solidFill>
                  <a:srgbClr val="000000"/>
                </a:solidFill>
                <a:latin typeface="Arial"/>
                <a:ea typeface="Arial"/>
              </a:rPr>
              <a:t>È</a:t>
            </a:r>
            <a:r>
              <a:rPr b="0" lang="it-IT" sz="3200" spc="-1" strike="noStrike">
                <a:solidFill>
                  <a:srgbClr val="000000"/>
                </a:solidFill>
                <a:latin typeface="Arial"/>
                <a:ea typeface="DejaVu Sans"/>
              </a:rPr>
              <a:t> un obbligo religioso almeno una volta nella vita per chiunque sia nelle condizioni di compierlo.</a:t>
            </a:r>
            <a:endParaRPr b="0" lang="it-IT" sz="32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solidFill>
                  <a:srgbClr val="000000"/>
                </a:solidFill>
                <a:latin typeface="Arial"/>
                <a:ea typeface="DejaVu Sans"/>
              </a:rPr>
              <a:t>I pellegrini sono in una condizione particolare (</a:t>
            </a:r>
            <a:r>
              <a:rPr b="0" i="1" lang="it-IT" sz="3200" spc="-1" strike="noStrike">
                <a:solidFill>
                  <a:srgbClr val="000000"/>
                </a:solidFill>
                <a:latin typeface="Arial"/>
                <a:ea typeface="DejaVu Sans"/>
              </a:rPr>
              <a:t>i</a:t>
            </a:r>
            <a:r>
              <a:rPr b="0" i="1" lang="it-IT" sz="3200" spc="-1" strike="noStrike">
                <a:solidFill>
                  <a:srgbClr val="000000"/>
                </a:solidFill>
                <a:latin typeface="Arial"/>
                <a:ea typeface="Arial"/>
              </a:rPr>
              <a:t>ḥrām</a:t>
            </a:r>
            <a:r>
              <a:rPr b="0" lang="it-IT" sz="3200" spc="-1" strike="noStrike">
                <a:solidFill>
                  <a:srgbClr val="000000"/>
                </a:solidFill>
                <a:latin typeface="Arial"/>
                <a:ea typeface="Arial"/>
              </a:rPr>
              <a:t>) nel seguire regole di purità rituale e abbigliamento.</a:t>
            </a:r>
            <a:endParaRPr b="0" lang="it-IT" sz="32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solidFill>
                  <a:srgbClr val="000000"/>
                </a:solidFill>
                <a:latin typeface="Arial"/>
                <a:ea typeface="DejaVu Sans"/>
              </a:rPr>
              <a:t>Si svolge in alcuni giorni del mese di Dh</a:t>
            </a:r>
            <a:r>
              <a:rPr b="0" lang="it-IT" sz="3200" spc="-1" strike="noStrike">
                <a:solidFill>
                  <a:srgbClr val="000000"/>
                </a:solidFill>
                <a:latin typeface="Arial"/>
                <a:ea typeface="Arial"/>
              </a:rPr>
              <a:t>ū</a:t>
            </a:r>
            <a:r>
              <a:rPr b="0" lang="it-IT" sz="3200" spc="-1" strike="noStrike">
                <a:solidFill>
                  <a:srgbClr val="000000"/>
                </a:solidFill>
                <a:latin typeface="Arial"/>
                <a:ea typeface="DejaVu Sans"/>
              </a:rPr>
              <a:t> al-</a:t>
            </a:r>
            <a:r>
              <a:rPr b="0" lang="it-IT" sz="3200" spc="-1" strike="noStrike">
                <a:solidFill>
                  <a:srgbClr val="000000"/>
                </a:solidFill>
                <a:latin typeface="Arial"/>
                <a:ea typeface="Arial"/>
              </a:rPr>
              <a:t>Ḥ</a:t>
            </a:r>
            <a:r>
              <a:rPr b="0" lang="it-IT" sz="3200" spc="-1" strike="noStrike">
                <a:solidFill>
                  <a:srgbClr val="000000"/>
                </a:solidFill>
                <a:latin typeface="Arial"/>
                <a:ea typeface="DejaVu Sans"/>
              </a:rPr>
              <a:t>ijja, l’ultimo del calendario lunare.</a:t>
            </a:r>
            <a:endParaRPr b="0" lang="it-IT" sz="32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solidFill>
                  <a:srgbClr val="000000"/>
                </a:solidFill>
                <a:latin typeface="Arial"/>
                <a:ea typeface="DejaVu Sans"/>
              </a:rPr>
              <a:t>Consiste una serie precisa di atti rituali svolti collettivamente dai pellegrini attorno alla Ka’ba e in alcune località attorno alla Mecca. </a:t>
            </a:r>
            <a:endParaRPr b="0" lang="it-IT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"/>
          <p:cNvSpPr/>
          <p:nvPr/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it-IT" sz="4400" spc="-1" strike="noStrike">
                <a:solidFill>
                  <a:srgbClr val="000000"/>
                </a:solidFill>
                <a:latin typeface="Arial"/>
                <a:ea typeface="DejaVu Sans"/>
              </a:rPr>
              <a:t>Il Corano</a:t>
            </a:r>
            <a:endParaRPr b="0" lang="it-IT" sz="4400" spc="-1" strike="noStrike">
              <a:latin typeface="Arial"/>
            </a:endParaRPr>
          </a:p>
        </p:txBody>
      </p:sp>
      <p:sp>
        <p:nvSpPr>
          <p:cNvPr id="232" name=""/>
          <p:cNvSpPr/>
          <p:nvPr/>
        </p:nvSpPr>
        <p:spPr>
          <a:xfrm>
            <a:off x="504000" y="1326600"/>
            <a:ext cx="9070920" cy="3287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 fontScale="36000"/>
          </a:bodyPr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solidFill>
                  <a:srgbClr val="000000"/>
                </a:solidFill>
                <a:latin typeface="Arial"/>
                <a:ea typeface="DejaVu Sans"/>
              </a:rPr>
              <a:t>Rivelato progressivamente al Profeta dal c. 610 AD alla sua morte nel 632 AD. </a:t>
            </a:r>
            <a:endParaRPr b="0" lang="it-IT" sz="32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solidFill>
                  <a:srgbClr val="000000"/>
                </a:solidFill>
                <a:latin typeface="Arial"/>
                <a:ea typeface="DejaVu Sans"/>
              </a:rPr>
              <a:t>I Musulmani lo considerano Parola di Dio. Rivelazione definitiva di Dio all’Umanità. </a:t>
            </a:r>
            <a:r>
              <a:rPr b="0" lang="it-IT" sz="3200" spc="-1" strike="noStrike">
                <a:solidFill>
                  <a:srgbClr val="000000"/>
                </a:solidFill>
                <a:latin typeface="Arial"/>
                <a:ea typeface="Arial"/>
              </a:rPr>
              <a:t>È</a:t>
            </a:r>
            <a:r>
              <a:rPr b="0" lang="it-IT" sz="3200" spc="-1" strike="noStrike">
                <a:solidFill>
                  <a:srgbClr val="000000"/>
                </a:solidFill>
                <a:latin typeface="Arial"/>
                <a:ea typeface="DejaVu Sans"/>
              </a:rPr>
              <a:t> considerato inimitabile e “intraducibile”. </a:t>
            </a:r>
            <a:endParaRPr b="0" lang="it-IT" sz="32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solidFill>
                  <a:srgbClr val="000000"/>
                </a:solidFill>
                <a:latin typeface="Arial"/>
                <a:ea typeface="DejaVu Sans"/>
              </a:rPr>
              <a:t>L’opinione prevalente lo considera eterno e non creato.</a:t>
            </a:r>
            <a:endParaRPr b="0" lang="it-IT" sz="32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solidFill>
                  <a:srgbClr val="000000"/>
                </a:solidFill>
                <a:latin typeface="Arial"/>
                <a:ea typeface="DejaVu Sans"/>
              </a:rPr>
              <a:t>Diviso in sure (capitoli) e ay</a:t>
            </a:r>
            <a:r>
              <a:rPr b="0" lang="it-IT" sz="3200" spc="-1" strike="noStrike">
                <a:solidFill>
                  <a:srgbClr val="000000"/>
                </a:solidFill>
                <a:latin typeface="Arial"/>
                <a:ea typeface="Arial"/>
              </a:rPr>
              <a:t>ā</a:t>
            </a:r>
            <a:r>
              <a:rPr b="0" lang="it-IT" sz="3200" spc="-1" strike="noStrike">
                <a:solidFill>
                  <a:srgbClr val="000000"/>
                </a:solidFill>
                <a:latin typeface="Arial"/>
                <a:ea typeface="DejaVu Sans"/>
              </a:rPr>
              <a:t>t (versetti) meccani e medinesi.</a:t>
            </a:r>
            <a:endParaRPr b="0" lang="it-IT" sz="32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solidFill>
                  <a:srgbClr val="000000"/>
                </a:solidFill>
                <a:latin typeface="Arial"/>
                <a:ea typeface="DejaVu Sans"/>
              </a:rPr>
              <a:t>Struttura ritmica e rimata.</a:t>
            </a:r>
            <a:endParaRPr b="0" lang="it-IT" sz="32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solidFill>
                  <a:srgbClr val="000000"/>
                </a:solidFill>
                <a:latin typeface="Arial"/>
                <a:ea typeface="DejaVu Sans"/>
              </a:rPr>
              <a:t>Redazione scritta del testo consonantico (</a:t>
            </a:r>
            <a:r>
              <a:rPr b="0" i="1" lang="it-IT" sz="3200" spc="-1" strike="noStrike">
                <a:solidFill>
                  <a:srgbClr val="000000"/>
                </a:solidFill>
                <a:latin typeface="Arial"/>
                <a:ea typeface="DejaVu Sans"/>
              </a:rPr>
              <a:t>rasm</a:t>
            </a:r>
            <a:r>
              <a:rPr b="0" lang="it-IT" sz="3200" spc="-1" strike="noStrike">
                <a:solidFill>
                  <a:srgbClr val="000000"/>
                </a:solidFill>
                <a:latin typeface="Arial"/>
                <a:ea typeface="DejaVu Sans"/>
              </a:rPr>
              <a:t>) sotto ‘Uthm</a:t>
            </a:r>
            <a:r>
              <a:rPr b="0" lang="it-IT" sz="3200" spc="-1" strike="noStrike">
                <a:solidFill>
                  <a:srgbClr val="000000"/>
                </a:solidFill>
                <a:latin typeface="Arial"/>
                <a:ea typeface="Arial"/>
              </a:rPr>
              <a:t>ā</a:t>
            </a:r>
            <a:r>
              <a:rPr b="0" lang="it-IT" sz="3200" spc="-1" strike="noStrike">
                <a:solidFill>
                  <a:srgbClr val="000000"/>
                </a:solidFill>
                <a:latin typeface="Arial"/>
                <a:ea typeface="DejaVu Sans"/>
              </a:rPr>
              <a:t>n bin ‘Aff</a:t>
            </a:r>
            <a:r>
              <a:rPr b="0" lang="it-IT" sz="3200" spc="-1" strike="noStrike">
                <a:solidFill>
                  <a:srgbClr val="000000"/>
                </a:solidFill>
                <a:latin typeface="Arial"/>
                <a:ea typeface="Arial"/>
              </a:rPr>
              <a:t>ā</a:t>
            </a:r>
            <a:r>
              <a:rPr b="0" lang="it-IT" sz="3200" spc="-1" strike="noStrike">
                <a:solidFill>
                  <a:srgbClr val="000000"/>
                </a:solidFill>
                <a:latin typeface="Arial"/>
                <a:ea typeface="DejaVu Sans"/>
              </a:rPr>
              <a:t>n (c. 650). </a:t>
            </a:r>
            <a:endParaRPr b="0" lang="it-IT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"/>
          <p:cNvSpPr/>
          <p:nvPr/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it-IT" sz="4400" spc="-1" strike="noStrike">
                <a:solidFill>
                  <a:srgbClr val="000000"/>
                </a:solidFill>
                <a:latin typeface="Arial"/>
                <a:ea typeface="DejaVu Sans"/>
              </a:rPr>
              <a:t>Le scienze coraniche</a:t>
            </a:r>
            <a:endParaRPr b="0" lang="it-IT" sz="4400" spc="-1" strike="noStrike">
              <a:latin typeface="Arial"/>
            </a:endParaRPr>
          </a:p>
        </p:txBody>
      </p:sp>
      <p:sp>
        <p:nvSpPr>
          <p:cNvPr id="234" name=""/>
          <p:cNvSpPr/>
          <p:nvPr/>
        </p:nvSpPr>
        <p:spPr>
          <a:xfrm>
            <a:off x="504000" y="1326600"/>
            <a:ext cx="9070920" cy="3287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 fontScale="85000"/>
          </a:bodyPr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solidFill>
                  <a:srgbClr val="000000"/>
                </a:solidFill>
                <a:latin typeface="Arial"/>
                <a:ea typeface="DejaVu Sans"/>
              </a:rPr>
              <a:t>Commentario esplicativo (Tafs</a:t>
            </a:r>
            <a:r>
              <a:rPr b="0" lang="it-IT" sz="3200" spc="-1" strike="noStrike">
                <a:solidFill>
                  <a:srgbClr val="000000"/>
                </a:solidFill>
                <a:latin typeface="Arial"/>
                <a:ea typeface="Arial"/>
              </a:rPr>
              <a:t>ī</a:t>
            </a:r>
            <a:r>
              <a:rPr b="0" lang="it-IT" sz="3200" spc="-1" strike="noStrike">
                <a:solidFill>
                  <a:srgbClr val="000000"/>
                </a:solidFill>
                <a:latin typeface="Arial"/>
                <a:ea typeface="DejaVu Sans"/>
              </a:rPr>
              <a:t>r)</a:t>
            </a:r>
            <a:endParaRPr b="0" lang="it-IT" sz="32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solidFill>
                  <a:srgbClr val="000000"/>
                </a:solidFill>
                <a:latin typeface="Arial"/>
                <a:ea typeface="DejaVu Sans"/>
              </a:rPr>
              <a:t>Commentario allegorico/mistico (Ta’w</a:t>
            </a:r>
            <a:r>
              <a:rPr b="0" lang="it-IT" sz="3200" spc="-1" strike="noStrike">
                <a:solidFill>
                  <a:srgbClr val="000000"/>
                </a:solidFill>
                <a:latin typeface="Arial"/>
                <a:ea typeface="Arial"/>
              </a:rPr>
              <a:t>ī</a:t>
            </a:r>
            <a:r>
              <a:rPr b="0" lang="it-IT" sz="3200" spc="-1" strike="noStrike">
                <a:solidFill>
                  <a:srgbClr val="000000"/>
                </a:solidFill>
                <a:latin typeface="Arial"/>
                <a:ea typeface="DejaVu Sans"/>
              </a:rPr>
              <a:t>l)</a:t>
            </a:r>
            <a:endParaRPr b="0" lang="it-IT" sz="32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solidFill>
                  <a:srgbClr val="000000"/>
                </a:solidFill>
                <a:latin typeface="Arial"/>
                <a:ea typeface="DejaVu Sans"/>
              </a:rPr>
              <a:t>Cause della rivelazione (“discesa”)</a:t>
            </a:r>
            <a:endParaRPr b="0" lang="it-IT" sz="32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solidFill>
                  <a:srgbClr val="000000"/>
                </a:solidFill>
                <a:latin typeface="Arial"/>
                <a:ea typeface="DejaVu Sans"/>
              </a:rPr>
              <a:t>Grammatica</a:t>
            </a:r>
            <a:endParaRPr b="0" lang="it-IT" sz="32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solidFill>
                  <a:srgbClr val="000000"/>
                </a:solidFill>
                <a:latin typeface="Arial"/>
                <a:ea typeface="DejaVu Sans"/>
              </a:rPr>
              <a:t>Scienza delle Qir</a:t>
            </a:r>
            <a:r>
              <a:rPr b="0" lang="it-IT" sz="3200" spc="-1" strike="noStrike">
                <a:solidFill>
                  <a:srgbClr val="000000"/>
                </a:solidFill>
                <a:latin typeface="Arial"/>
                <a:ea typeface="Arial"/>
              </a:rPr>
              <a:t>ā’āt (letture)</a:t>
            </a:r>
            <a:endParaRPr b="0" lang="it-IT" sz="32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solidFill>
                  <a:srgbClr val="000000"/>
                </a:solidFill>
                <a:latin typeface="Arial"/>
                <a:ea typeface="Arial"/>
              </a:rPr>
              <a:t>Tajwīd (recitazione salmodiata) ...</a:t>
            </a:r>
            <a:endParaRPr b="0" lang="it-IT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"/>
          <p:cNvSpPr/>
          <p:nvPr/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it-IT" sz="4400" spc="-1" strike="noStrike">
                <a:solidFill>
                  <a:srgbClr val="000000"/>
                </a:solidFill>
                <a:latin typeface="Arial"/>
                <a:ea typeface="DejaVu Sans"/>
              </a:rPr>
              <a:t>Sura 1 Al-Fatiha (aprente)</a:t>
            </a:r>
            <a:endParaRPr b="0" lang="it-IT" sz="4400" spc="-1" strike="noStrike">
              <a:latin typeface="Arial"/>
            </a:endParaRPr>
          </a:p>
        </p:txBody>
      </p:sp>
      <p:pic>
        <p:nvPicPr>
          <p:cNvPr id="236" name="" descr=""/>
          <p:cNvPicPr/>
          <p:nvPr/>
        </p:nvPicPr>
        <p:blipFill>
          <a:blip r:embed="rId1"/>
          <a:stretch/>
        </p:blipFill>
        <p:spPr>
          <a:xfrm>
            <a:off x="1620000" y="1357200"/>
            <a:ext cx="7019280" cy="3256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"/>
          <p:cNvSpPr/>
          <p:nvPr/>
        </p:nvSpPr>
        <p:spPr>
          <a:xfrm>
            <a:off x="540000" y="141480"/>
            <a:ext cx="9070920" cy="4557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endParaRPr b="0" lang="it-IT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it-IT" sz="3200" spc="-1" strike="noStrike">
                <a:solidFill>
                  <a:srgbClr val="000000"/>
                </a:solidFill>
                <a:latin typeface="Arial"/>
                <a:ea typeface="DejaVu Sans"/>
              </a:rPr>
              <a:t>1 Nel nome di Dio, il clemente, il compassionevole. 2 Sia lodato Dio, il signore dei mondi, 3 il clemente, il compassionevole, 4 colui che possiede il giorno del giudizio. 5 Te adoriamo, Te chiamiamo in aiuto. 6 Guidaci alla diritta via, 7 la via di quelli che hai colmato di grazia, non quelli che ti fanno adirare, non quelli che errano.</a:t>
            </a:r>
            <a:endParaRPr b="0" lang="it-IT" sz="32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it-IT" sz="32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it-IT" sz="3200" spc="-1" strike="noStrike">
                <a:solidFill>
                  <a:srgbClr val="000000"/>
                </a:solidFill>
                <a:latin typeface="Arial"/>
                <a:ea typeface="DejaVu Sans"/>
              </a:rPr>
              <a:t>(Trad. Ida Zilio-Grandi)</a:t>
            </a:r>
            <a:endParaRPr b="0" lang="it-IT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"/>
          <p:cNvSpPr/>
          <p:nvPr/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it-IT" sz="4400" spc="-1" strike="noStrike">
                <a:solidFill>
                  <a:srgbClr val="000000"/>
                </a:solidFill>
                <a:latin typeface="Arial"/>
                <a:ea typeface="DejaVu Sans"/>
              </a:rPr>
              <a:t>Sura 112 al-Ikhl</a:t>
            </a:r>
            <a:r>
              <a:rPr b="0" lang="it-IT" sz="4400" spc="-1" strike="noStrike">
                <a:solidFill>
                  <a:srgbClr val="000000"/>
                </a:solidFill>
                <a:latin typeface="Arial"/>
                <a:ea typeface="Arial"/>
              </a:rPr>
              <a:t>āṣ</a:t>
            </a:r>
            <a:r>
              <a:rPr b="0" lang="it-IT" sz="4400" spc="-1" strike="noStrike">
                <a:solidFill>
                  <a:srgbClr val="000000"/>
                </a:solidFill>
                <a:latin typeface="Arial"/>
                <a:ea typeface="DejaVu Sans"/>
              </a:rPr>
              <a:t> (Il Culto sincero)</a:t>
            </a:r>
            <a:endParaRPr b="0" lang="it-IT" sz="4400" spc="-1" strike="noStrike">
              <a:latin typeface="Arial"/>
            </a:endParaRPr>
          </a:p>
        </p:txBody>
      </p:sp>
      <p:sp>
        <p:nvSpPr>
          <p:cNvPr id="239" name=""/>
          <p:cNvSpPr/>
          <p:nvPr/>
        </p:nvSpPr>
        <p:spPr>
          <a:xfrm>
            <a:off x="504000" y="1326600"/>
            <a:ext cx="4426200" cy="3287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 fontScale="66000"/>
          </a:bodyPr>
          <a:p>
            <a:pPr>
              <a:lnSpc>
                <a:spcPct val="100000"/>
              </a:lnSpc>
            </a:pPr>
            <a:r>
              <a:rPr b="0" lang="it-IT" sz="3200" spc="-1" strike="noStrike">
                <a:solidFill>
                  <a:srgbClr val="000000"/>
                </a:solidFill>
                <a:latin typeface="Arial"/>
                <a:ea typeface="DejaVu Sans"/>
              </a:rPr>
              <a:t>Nel nome di Dio, il clemente, il compassionevole</a:t>
            </a:r>
            <a:endParaRPr b="0" lang="it-IT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3200" spc="-1" strike="noStrike">
                <a:solidFill>
                  <a:srgbClr val="000000"/>
                </a:solidFill>
                <a:latin typeface="Arial"/>
                <a:ea typeface="DejaVu Sans"/>
              </a:rPr>
              <a:t>1 Di’: «Egli, Dio, è uno, 2 Dio l’eterno, 3 non ha generato, non è generato, 4 non c’è nessuno pari suo».</a:t>
            </a:r>
            <a:endParaRPr b="0" lang="it-IT" sz="32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1417"/>
              </a:spcBef>
            </a:pPr>
            <a:r>
              <a:rPr b="0" lang="it-IT" sz="3200" spc="-1" strike="noStrike">
                <a:solidFill>
                  <a:srgbClr val="000000"/>
                </a:solidFill>
                <a:latin typeface="Arial"/>
                <a:ea typeface="DejaVu Sans"/>
              </a:rPr>
              <a:t>(Trad. Ida Zilio-Grandi)</a:t>
            </a:r>
            <a:endParaRPr b="0" lang="it-IT" sz="3200" spc="-1" strike="noStrike">
              <a:latin typeface="Arial"/>
            </a:endParaRPr>
          </a:p>
        </p:txBody>
      </p:sp>
      <p:sp>
        <p:nvSpPr>
          <p:cNvPr id="240" name=""/>
          <p:cNvSpPr/>
          <p:nvPr/>
        </p:nvSpPr>
        <p:spPr>
          <a:xfrm>
            <a:off x="5152680" y="1326600"/>
            <a:ext cx="4426200" cy="3287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41" name="" descr=""/>
          <p:cNvPicPr/>
          <p:nvPr/>
        </p:nvPicPr>
        <p:blipFill>
          <a:blip r:embed="rId1"/>
          <a:stretch/>
        </p:blipFill>
        <p:spPr>
          <a:xfrm>
            <a:off x="5969520" y="1080000"/>
            <a:ext cx="2849760" cy="3850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"/>
          <p:cNvSpPr/>
          <p:nvPr/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it-IT" sz="4400" spc="-1" strike="noStrike">
                <a:solidFill>
                  <a:srgbClr val="000000"/>
                </a:solidFill>
                <a:latin typeface="Arial"/>
                <a:ea typeface="DejaVu Sans"/>
              </a:rPr>
              <a:t>I Cinque Pilastri</a:t>
            </a:r>
            <a:endParaRPr b="0" lang="it-IT" sz="4400" spc="-1" strike="noStrike">
              <a:latin typeface="Arial"/>
            </a:endParaRPr>
          </a:p>
        </p:txBody>
      </p:sp>
      <p:sp>
        <p:nvSpPr>
          <p:cNvPr id="243" name=""/>
          <p:cNvSpPr/>
          <p:nvPr/>
        </p:nvSpPr>
        <p:spPr>
          <a:xfrm>
            <a:off x="504000" y="1326600"/>
            <a:ext cx="9070920" cy="3287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solidFill>
                  <a:srgbClr val="000000"/>
                </a:solidFill>
                <a:latin typeface="Arial"/>
                <a:ea typeface="DejaVu Sans"/>
              </a:rPr>
              <a:t>Shah</a:t>
            </a:r>
            <a:r>
              <a:rPr b="0" lang="it-IT" sz="3200" spc="-1" strike="noStrike">
                <a:solidFill>
                  <a:srgbClr val="000000"/>
                </a:solidFill>
                <a:latin typeface="Arial"/>
                <a:ea typeface="Arial"/>
              </a:rPr>
              <a:t>āda (testimonianza di fede)</a:t>
            </a:r>
            <a:endParaRPr b="0" lang="it-IT" sz="32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solidFill>
                  <a:srgbClr val="000000"/>
                </a:solidFill>
                <a:latin typeface="Arial"/>
                <a:ea typeface="Arial"/>
              </a:rPr>
              <a:t>Salāt (preghiera rituale)</a:t>
            </a:r>
            <a:endParaRPr b="0" lang="it-IT" sz="32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solidFill>
                  <a:srgbClr val="000000"/>
                </a:solidFill>
                <a:latin typeface="Arial"/>
                <a:ea typeface="Arial"/>
              </a:rPr>
              <a:t>Zakā</a:t>
            </a:r>
            <a:r>
              <a:rPr b="0" lang="it-IT" sz="3200" spc="-1" strike="noStrike">
                <a:solidFill>
                  <a:srgbClr val="000000"/>
                </a:solidFill>
                <a:latin typeface="Arial"/>
                <a:ea typeface="Microsoft YaHei"/>
              </a:rPr>
              <a:t>t (tassa rituale)</a:t>
            </a:r>
            <a:endParaRPr b="0" lang="it-IT" sz="32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solidFill>
                  <a:srgbClr val="000000"/>
                </a:solidFill>
                <a:latin typeface="Arial"/>
                <a:ea typeface="Arial"/>
              </a:rPr>
              <a:t>Ṣ</a:t>
            </a:r>
            <a:r>
              <a:rPr b="0" lang="it-IT" sz="3200" spc="-1" strike="noStrike">
                <a:solidFill>
                  <a:srgbClr val="000000"/>
                </a:solidFill>
                <a:latin typeface="Arial"/>
                <a:ea typeface="Microsoft YaHei"/>
              </a:rPr>
              <a:t>awm (digiuno del mese di Rama</a:t>
            </a:r>
            <a:r>
              <a:rPr b="0" lang="it-IT" sz="3200" spc="-1" strike="noStrike">
                <a:solidFill>
                  <a:srgbClr val="000000"/>
                </a:solidFill>
                <a:latin typeface="Arial"/>
                <a:ea typeface="Arial"/>
              </a:rPr>
              <a:t>ḍ</a:t>
            </a:r>
            <a:r>
              <a:rPr b="0" lang="it-IT" sz="3200" spc="-1" strike="noStrike">
                <a:solidFill>
                  <a:srgbClr val="000000"/>
                </a:solidFill>
                <a:latin typeface="Arial"/>
                <a:ea typeface="Arial"/>
              </a:rPr>
              <a:t>ān)</a:t>
            </a:r>
            <a:endParaRPr b="0" lang="it-IT" sz="32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solidFill>
                  <a:srgbClr val="000000"/>
                </a:solidFill>
                <a:latin typeface="Arial"/>
                <a:ea typeface="Arial"/>
              </a:rPr>
              <a:t>Ḥajj (pellegrinaggio annuale)</a:t>
            </a:r>
            <a:endParaRPr b="0" lang="it-IT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"/>
          <p:cNvSpPr/>
          <p:nvPr/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it-IT" sz="4400" spc="-1" strike="noStrike">
                <a:solidFill>
                  <a:srgbClr val="000000"/>
                </a:solidFill>
                <a:latin typeface="Arial"/>
                <a:ea typeface="DejaVu Sans"/>
              </a:rPr>
              <a:t>Al-Shah</a:t>
            </a:r>
            <a:r>
              <a:rPr b="0" lang="it-IT" sz="4400" spc="-1" strike="noStrike">
                <a:solidFill>
                  <a:srgbClr val="000000"/>
                </a:solidFill>
                <a:latin typeface="Arial"/>
                <a:ea typeface="Arial"/>
              </a:rPr>
              <a:t>āda</a:t>
            </a:r>
            <a:endParaRPr b="0" lang="it-IT" sz="4400" spc="-1" strike="noStrike">
              <a:latin typeface="Arial"/>
            </a:endParaRPr>
          </a:p>
        </p:txBody>
      </p:sp>
      <p:sp>
        <p:nvSpPr>
          <p:cNvPr id="245" name=""/>
          <p:cNvSpPr/>
          <p:nvPr/>
        </p:nvSpPr>
        <p:spPr>
          <a:xfrm>
            <a:off x="504000" y="1326600"/>
            <a:ext cx="9070920" cy="3287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 fontScale="45000"/>
          </a:bodyPr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i-IN" sz="3600" spc="-1" strike="noStrike">
                <a:solidFill>
                  <a:srgbClr val="000000"/>
                </a:solidFill>
                <a:latin typeface="Arial"/>
                <a:cs typeface="DejaVu Sans"/>
              </a:rPr>
              <a:t>أشهد أن لا إله إلا الله وأشهد أن محمدا رسول الله</a:t>
            </a:r>
            <a:r>
              <a:rPr b="0" lang="it-IT" sz="3600" spc="-1" strike="noStrike">
                <a:solidFill>
                  <a:srgbClr val="000000"/>
                </a:solidFill>
                <a:latin typeface="Arial"/>
                <a:ea typeface="DejaVu Sans"/>
              </a:rPr>
              <a:t>‎</a:t>
            </a:r>
            <a:endParaRPr b="0" lang="it-IT" sz="36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600" spc="-1" strike="noStrike">
                <a:solidFill>
                  <a:srgbClr val="000000"/>
                </a:solidFill>
                <a:latin typeface="Arial"/>
                <a:ea typeface="DejaVu Sans"/>
              </a:rPr>
              <a:t>“</a:t>
            </a:r>
            <a:r>
              <a:rPr b="0" lang="it-IT" sz="3600" spc="-1" strike="noStrike">
                <a:solidFill>
                  <a:srgbClr val="000000"/>
                </a:solidFill>
                <a:latin typeface="Arial"/>
                <a:ea typeface="DejaVu Sans"/>
              </a:rPr>
              <a:t>Attesto che non vi è altro Dio che Dio e che Muhammad è il suo Inviato” </a:t>
            </a:r>
            <a:endParaRPr b="0" lang="it-IT" sz="36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600" spc="-1" strike="noStrike">
                <a:solidFill>
                  <a:srgbClr val="000000"/>
                </a:solidFill>
                <a:latin typeface="Arial"/>
                <a:ea typeface="DejaVu Sans"/>
              </a:rPr>
              <a:t>Affermazione delle due verità fondamentali della fede musulmana, l’Unicità di Dio (</a:t>
            </a:r>
            <a:r>
              <a:rPr b="0" i="1" lang="it-IT" sz="3600" spc="-1" strike="noStrike">
                <a:solidFill>
                  <a:srgbClr val="000000"/>
                </a:solidFill>
                <a:latin typeface="Arial"/>
                <a:ea typeface="DejaVu Sans"/>
              </a:rPr>
              <a:t>Taw</a:t>
            </a:r>
            <a:r>
              <a:rPr b="0" i="1" lang="it-IT" sz="3600" spc="-1" strike="noStrike">
                <a:solidFill>
                  <a:srgbClr val="000000"/>
                </a:solidFill>
                <a:latin typeface="Arial"/>
                <a:ea typeface="Arial"/>
              </a:rPr>
              <a:t>ḥī</a:t>
            </a:r>
            <a:r>
              <a:rPr b="0" i="1" lang="it-IT" sz="3600" spc="-1" strike="noStrike">
                <a:solidFill>
                  <a:srgbClr val="000000"/>
                </a:solidFill>
                <a:latin typeface="Arial"/>
                <a:ea typeface="DejaVu Sans"/>
              </a:rPr>
              <a:t>d</a:t>
            </a:r>
            <a:r>
              <a:rPr b="0" lang="it-IT" sz="3600" spc="-1" strike="noStrike">
                <a:solidFill>
                  <a:srgbClr val="000000"/>
                </a:solidFill>
                <a:latin typeface="Arial"/>
                <a:ea typeface="DejaVu Sans"/>
              </a:rPr>
              <a:t>) e la Profezia di Muhammad. La sua affermazione solenne, con intenzione e testimoni, segna l’atto di conversione. </a:t>
            </a:r>
            <a:endParaRPr b="0" lang="it-IT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" descr=""/>
          <p:cNvPicPr/>
          <p:nvPr/>
        </p:nvPicPr>
        <p:blipFill>
          <a:blip r:embed="rId1"/>
          <a:stretch/>
        </p:blipFill>
        <p:spPr>
          <a:xfrm>
            <a:off x="1278360" y="1022400"/>
            <a:ext cx="7619040" cy="3694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1685</TotalTime>
  <Application>LibreOffice/7.1.4.2$Windows_X86_64 LibreOffice_project/a529a4fab45b75fefc5b6226684193eb000654f6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2023-02-14T12:05:34Z</dcterms:created>
  <dc:creator/>
  <dc:description/>
  <dc:language>it-IT</dc:language>
  <cp:lastModifiedBy/>
  <dcterms:modified xsi:type="dcterms:W3CDTF">2023-02-21T11:10:40Z</dcterms:modified>
  <cp:revision>10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