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_rels/slideLayout3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30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</p:sldIdLst>
  <p:sldSz cx="10080625" cy="567055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8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9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94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9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98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01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05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06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10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11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12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13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r>
              <a:rPr b="0" lang="it-IT" sz="1800" spc="-1" strike="noStrike">
                <a:latin typeface="Arial"/>
              </a:rPr>
              <a:t>Fai clic per modificare il formato del testo del titolo</a:t>
            </a:r>
            <a:endParaRPr b="0" lang="it-IT" sz="18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920" cy="3287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pc="-1" strike="noStrike">
                <a:latin typeface="Arial"/>
              </a:rPr>
              <a:t>Fai clic per modificare il formato del testo della struttura</a:t>
            </a:r>
            <a:endParaRPr b="0" lang="it-IT" sz="18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1800" spc="-1" strike="noStrike">
                <a:latin typeface="Arial"/>
              </a:rPr>
              <a:t>Secondo livello struttura</a:t>
            </a:r>
            <a:endParaRPr b="0" lang="it-IT" sz="1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pc="-1" strike="noStrike">
                <a:latin typeface="Arial"/>
              </a:rPr>
              <a:t>Terzo livello struttura</a:t>
            </a:r>
            <a:endParaRPr b="0" lang="it-IT" sz="18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1800" spc="-1" strike="noStrike">
                <a:latin typeface="Arial"/>
              </a:rPr>
              <a:t>Quarto livello struttura</a:t>
            </a:r>
            <a:endParaRPr b="0" lang="it-IT" sz="18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pc="-1" strike="noStrike">
                <a:latin typeface="Arial"/>
              </a:rPr>
              <a:t>Quinto livello struttura</a:t>
            </a:r>
            <a:endParaRPr b="0" lang="it-IT" sz="18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pc="-1" strike="noStrike">
                <a:latin typeface="Arial"/>
              </a:rPr>
              <a:t>Sesto livello struttura</a:t>
            </a:r>
            <a:endParaRPr b="0" lang="it-IT" sz="18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pc="-1" strike="noStrike">
                <a:latin typeface="Arial"/>
              </a:rPr>
              <a:t>Settimo livello struttura</a:t>
            </a:r>
            <a:endParaRPr b="0" lang="it-IT" sz="18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it-IT" sz="4400" spc="-1" strike="noStrike">
                <a:latin typeface="Arial"/>
              </a:rPr>
              <a:t>Fai clic per modificare il formato del testo del titolo</a:t>
            </a:r>
            <a:endParaRPr b="0" lang="it-IT" sz="4400" spc="-1" strike="noStrike"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latin typeface="Arial"/>
              </a:rPr>
              <a:t>Fai clic per modificare il formato del testo della struttura</a:t>
            </a:r>
            <a:endParaRPr b="0" lang="it-IT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2800" spc="-1" strike="noStrike">
                <a:latin typeface="Arial"/>
              </a:rPr>
              <a:t>Secondo livello struttura</a:t>
            </a:r>
            <a:endParaRPr b="0" lang="it-IT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400" spc="-1" strike="noStrike">
                <a:latin typeface="Arial"/>
              </a:rPr>
              <a:t>Terzo livello struttura</a:t>
            </a:r>
            <a:endParaRPr b="0" lang="it-IT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2000" spc="-1" strike="noStrike">
                <a:latin typeface="Arial"/>
              </a:rPr>
              <a:t>Quarto livello struttura</a:t>
            </a:r>
            <a:endParaRPr b="0" lang="it-IT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latin typeface="Arial"/>
              </a:rPr>
              <a:t>Quinto livello struttura</a:t>
            </a:r>
            <a:endParaRPr b="0" lang="it-IT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latin typeface="Arial"/>
              </a:rPr>
              <a:t>Sesto livello struttura</a:t>
            </a:r>
            <a:endParaRPr b="0" lang="it-IT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latin typeface="Arial"/>
              </a:rPr>
              <a:t>Settimo livello struttura</a:t>
            </a:r>
            <a:endParaRPr b="0" lang="it-IT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r>
              <a:rPr b="0" lang="it-IT" sz="1800" spc="-1" strike="noStrike">
                <a:latin typeface="Arial"/>
              </a:rPr>
              <a:t>Fai clic per modificare il formato del testo del titolo</a:t>
            </a:r>
            <a:endParaRPr b="0" lang="it-IT" sz="1800" spc="-1" strike="noStrike">
              <a:latin typeface="Arial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latin typeface="Arial"/>
              </a:rPr>
              <a:t>Fai clic per modificare il formato del testo della struttura</a:t>
            </a:r>
            <a:endParaRPr b="0" lang="it-IT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2800" spc="-1" strike="noStrike">
                <a:latin typeface="Arial"/>
              </a:rPr>
              <a:t>Secondo livello struttura</a:t>
            </a:r>
            <a:endParaRPr b="0" lang="it-IT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400" spc="-1" strike="noStrike">
                <a:latin typeface="Arial"/>
              </a:rPr>
              <a:t>Terzo livello struttura</a:t>
            </a:r>
            <a:endParaRPr b="0" lang="it-IT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2000" spc="-1" strike="noStrike">
                <a:latin typeface="Arial"/>
              </a:rPr>
              <a:t>Quarto livello struttura</a:t>
            </a:r>
            <a:endParaRPr b="0" lang="it-IT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latin typeface="Arial"/>
              </a:rPr>
              <a:t>Quinto livello struttura</a:t>
            </a:r>
            <a:endParaRPr b="0" lang="it-IT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latin typeface="Arial"/>
              </a:rPr>
              <a:t>Sesto livello struttura</a:t>
            </a:r>
            <a:endParaRPr b="0" lang="it-IT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latin typeface="Arial"/>
              </a:rPr>
              <a:t>Settimo livello struttura</a:t>
            </a:r>
            <a:endParaRPr b="0" lang="it-IT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7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"/>
          <p:cNvSpPr/>
          <p:nvPr/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DejaVu Sans"/>
              </a:rPr>
              <a:t>Il Fiqh e la Shar</a:t>
            </a: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Arial"/>
              </a:rPr>
              <a:t>ī</a:t>
            </a: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Century Schoolbook"/>
              </a:rPr>
              <a:t>ʽa</a:t>
            </a:r>
            <a:endParaRPr b="0" lang="it-IT" sz="4400" spc="-1" strike="noStrike">
              <a:latin typeface="Arial"/>
            </a:endParaRPr>
          </a:p>
        </p:txBody>
      </p:sp>
      <p:sp>
        <p:nvSpPr>
          <p:cNvPr id="115" name=""/>
          <p:cNvSpPr/>
          <p:nvPr/>
        </p:nvSpPr>
        <p:spPr>
          <a:xfrm>
            <a:off x="504000" y="1326600"/>
            <a:ext cx="9070920" cy="328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marL="216000" indent="-215280" algn="just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Fiqh 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(“comprensione”). La disciplina della giurisprudenza islamica, letteralmente la 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comprensione 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umana della Legge di origine divina.</a:t>
            </a:r>
            <a:endParaRPr b="0" lang="it-IT" sz="3200" spc="-1" strike="noStrike">
              <a:latin typeface="Arial"/>
            </a:endParaRPr>
          </a:p>
          <a:p>
            <a:pPr marL="216000" indent="-215280" algn="just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Microsoft YaHei"/>
              </a:rPr>
              <a:t>Shar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ī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Century Schoolbook"/>
              </a:rPr>
              <a:t>ʽa 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Century Schoolbook"/>
              </a:rPr>
              <a:t>(la “via da seguire”). La 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Century Schoolbook"/>
              </a:rPr>
              <a:t>Legge 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Century Schoolbook"/>
              </a:rPr>
              <a:t>religiosa musulmana, che Dio vuole gli umani seguano.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Century Schoolbook"/>
              </a:rPr>
              <a:t> </a:t>
            </a:r>
            <a:endParaRPr b="0" lang="it-IT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"/>
          <p:cNvSpPr/>
          <p:nvPr/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DejaVu Sans"/>
              </a:rPr>
              <a:t>Al-Ash</a:t>
            </a: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Arial"/>
              </a:rPr>
              <a:t>ʽarī e la scuola ash’arita</a:t>
            </a:r>
            <a:endParaRPr b="0" lang="it-IT" sz="4400" spc="-1" strike="noStrike">
              <a:latin typeface="Arial"/>
            </a:endParaRPr>
          </a:p>
        </p:txBody>
      </p:sp>
      <p:sp>
        <p:nvSpPr>
          <p:cNvPr id="133" name=""/>
          <p:cNvSpPr/>
          <p:nvPr/>
        </p:nvSpPr>
        <p:spPr>
          <a:xfrm>
            <a:off x="504000" y="1326600"/>
            <a:ext cx="9070920" cy="328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 fontScale="48000"/>
          </a:bodyPr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Microsoft YaHei"/>
              </a:rPr>
              <a:t>Al-Ash’ar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ī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Microsoft YaHei"/>
              </a:rPr>
              <a:t> (c. 874-936), 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Microsoft YaHei"/>
              </a:rPr>
              <a:t>mutakallim 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Microsoft YaHei"/>
              </a:rPr>
              <a:t>(teologo) che si distacca dalla dottrina mu’tazilita. La ragione al servizio della fede.</a:t>
            </a:r>
            <a:endParaRPr b="0" lang="it-IT" sz="32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Unicità e onnipotenza di Dio come creatore.</a:t>
            </a:r>
            <a:endParaRPr b="0" lang="it-IT" sz="32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Eternità del Corano e degli attributi di Dio 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bilā kayfa 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(senza comprendere come). </a:t>
            </a:r>
            <a:endParaRPr b="0" lang="it-IT" sz="32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Atti umani creati da Dio e ‘acquisiti’ dall’uomo (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iktisāb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). Libero arbitrio limitato ma responsabilità umana. </a:t>
            </a:r>
            <a:endParaRPr b="0" lang="it-IT" sz="32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Atomismo e occasionalismo. </a:t>
            </a:r>
            <a:endParaRPr b="0" lang="it-IT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"/>
          <p:cNvSpPr/>
          <p:nvPr/>
        </p:nvSpPr>
        <p:spPr>
          <a:xfrm>
            <a:off x="504000" y="74160"/>
            <a:ext cx="9070920" cy="124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DejaVu Sans"/>
              </a:rPr>
              <a:t>Le tre scuole tradizionali della teologia sunnita</a:t>
            </a:r>
            <a:endParaRPr b="0" lang="it-IT" sz="4400" spc="-1" strike="noStrike">
              <a:latin typeface="Arial"/>
            </a:endParaRPr>
          </a:p>
        </p:txBody>
      </p:sp>
      <p:sp>
        <p:nvSpPr>
          <p:cNvPr id="135" name=""/>
          <p:cNvSpPr/>
          <p:nvPr/>
        </p:nvSpPr>
        <p:spPr>
          <a:xfrm>
            <a:off x="504000" y="1326600"/>
            <a:ext cx="9070920" cy="328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/>
          </a:bodyPr>
          <a:p>
            <a:pPr>
              <a:lnSpc>
                <a:spcPct val="100000"/>
              </a:lnSpc>
              <a:spcBef>
                <a:spcPts val="1417"/>
              </a:spcBef>
            </a:pPr>
            <a:endParaRPr b="0" lang="it-IT" sz="18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200" spc="-1" strike="noStrike">
                <a:solidFill>
                  <a:srgbClr val="000000"/>
                </a:solidFill>
                <a:latin typeface="Arial"/>
                <a:ea typeface="DejaVu Sans"/>
              </a:rPr>
              <a:t>Ash’ariti, si rifanno alla dottrina di al-Ash’ar</a:t>
            </a:r>
            <a:r>
              <a:rPr b="0" lang="it-IT" sz="2200" spc="-1" strike="noStrike">
                <a:solidFill>
                  <a:srgbClr val="000000"/>
                </a:solidFill>
                <a:latin typeface="Arial"/>
                <a:ea typeface="Arial"/>
              </a:rPr>
              <a:t>ī</a:t>
            </a:r>
            <a:r>
              <a:rPr b="0" lang="it-IT" sz="2200" spc="-1" strike="noStrike">
                <a:solidFill>
                  <a:srgbClr val="000000"/>
                </a:solidFill>
                <a:latin typeface="Arial"/>
                <a:ea typeface="DejaVu Sans"/>
              </a:rPr>
              <a:t> e ai suoi metodi.</a:t>
            </a:r>
            <a:endParaRPr b="0" lang="it-IT" sz="22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200" spc="-1" strike="noStrike">
                <a:solidFill>
                  <a:srgbClr val="000000"/>
                </a:solidFill>
                <a:latin typeface="Arial"/>
                <a:ea typeface="DejaVu Sans"/>
              </a:rPr>
              <a:t>Maturiditi, fanno riferimento a al-M</a:t>
            </a:r>
            <a:r>
              <a:rPr b="0" lang="it-IT" sz="2200" spc="-1" strike="noStrike">
                <a:solidFill>
                  <a:srgbClr val="000000"/>
                </a:solidFill>
                <a:latin typeface="Arial"/>
                <a:ea typeface="Arial"/>
              </a:rPr>
              <a:t>ā</a:t>
            </a:r>
            <a:r>
              <a:rPr b="0" lang="it-IT" sz="2200" spc="-1" strike="noStrike">
                <a:solidFill>
                  <a:srgbClr val="000000"/>
                </a:solidFill>
                <a:latin typeface="Arial"/>
                <a:ea typeface="DejaVu Sans"/>
              </a:rPr>
              <a:t>tur</a:t>
            </a:r>
            <a:r>
              <a:rPr b="0" lang="it-IT" sz="2200" spc="-1" strike="noStrike">
                <a:solidFill>
                  <a:srgbClr val="000000"/>
                </a:solidFill>
                <a:latin typeface="Arial"/>
                <a:ea typeface="Arial"/>
              </a:rPr>
              <a:t>ī</a:t>
            </a:r>
            <a:r>
              <a:rPr b="0" lang="it-IT" sz="2200" spc="-1" strike="noStrike">
                <a:solidFill>
                  <a:srgbClr val="000000"/>
                </a:solidFill>
                <a:latin typeface="Arial"/>
                <a:ea typeface="DejaVu Sans"/>
              </a:rPr>
              <a:t>d</a:t>
            </a:r>
            <a:r>
              <a:rPr b="0" lang="it-IT" sz="2200" spc="-1" strike="noStrike">
                <a:solidFill>
                  <a:srgbClr val="000000"/>
                </a:solidFill>
                <a:latin typeface="Arial"/>
                <a:ea typeface="Arial"/>
              </a:rPr>
              <a:t>ī</a:t>
            </a:r>
            <a:r>
              <a:rPr b="0" lang="it-IT" sz="2200" spc="-1" strike="noStrike">
                <a:solidFill>
                  <a:srgbClr val="000000"/>
                </a:solidFill>
                <a:latin typeface="Arial"/>
                <a:ea typeface="DejaVu Sans"/>
              </a:rPr>
              <a:t> (c. 853-944). Scuola più aperta ai metodi razionali e a una parziale libertà umana (</a:t>
            </a:r>
            <a:r>
              <a:rPr b="0" i="1" lang="it-IT" sz="2200" spc="-1" strike="noStrike">
                <a:solidFill>
                  <a:srgbClr val="000000"/>
                </a:solidFill>
                <a:latin typeface="Arial"/>
                <a:ea typeface="DejaVu Sans"/>
              </a:rPr>
              <a:t>ikhtiy</a:t>
            </a:r>
            <a:r>
              <a:rPr b="0" i="1" lang="it-IT" sz="2200" spc="-1" strike="noStrike">
                <a:solidFill>
                  <a:srgbClr val="000000"/>
                </a:solidFill>
                <a:latin typeface="Arial"/>
                <a:ea typeface="Arial"/>
              </a:rPr>
              <a:t>ā</a:t>
            </a:r>
            <a:r>
              <a:rPr b="0" i="1" lang="it-IT" sz="2200" spc="-1" strike="noStrike">
                <a:solidFill>
                  <a:srgbClr val="000000"/>
                </a:solidFill>
                <a:latin typeface="Arial"/>
                <a:ea typeface="DejaVu Sans"/>
              </a:rPr>
              <a:t>r</a:t>
            </a:r>
            <a:r>
              <a:rPr b="0" lang="it-IT" sz="2200" spc="-1" strike="noStrike">
                <a:solidFill>
                  <a:srgbClr val="000000"/>
                </a:solidFill>
                <a:latin typeface="Arial"/>
                <a:ea typeface="DejaVu Sans"/>
              </a:rPr>
              <a:t>). Scuola più diffusa nell’Oriente islamico. </a:t>
            </a:r>
            <a:endParaRPr b="0" lang="it-IT" sz="22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200" spc="-1" strike="noStrike">
                <a:solidFill>
                  <a:srgbClr val="000000"/>
                </a:solidFill>
                <a:latin typeface="Arial"/>
                <a:ea typeface="DejaVu Sans"/>
              </a:rPr>
              <a:t>Athariti, tradizionalisti e scritturalisti, ispirati all’insegnamento di Ibn </a:t>
            </a:r>
            <a:r>
              <a:rPr b="0" lang="it-IT" sz="2200" spc="-1" strike="noStrike">
                <a:solidFill>
                  <a:srgbClr val="000000"/>
                </a:solidFill>
                <a:latin typeface="Arial"/>
                <a:ea typeface="Arial"/>
              </a:rPr>
              <a:t>Ḥ</a:t>
            </a:r>
            <a:r>
              <a:rPr b="0" lang="it-IT" sz="2200" spc="-1" strike="noStrike">
                <a:solidFill>
                  <a:srgbClr val="000000"/>
                </a:solidFill>
                <a:latin typeface="Arial"/>
                <a:ea typeface="DejaVu Sans"/>
              </a:rPr>
              <a:t>anbal. </a:t>
            </a:r>
            <a:endParaRPr b="0" lang="it-IT" sz="2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"/>
          <p:cNvSpPr/>
          <p:nvPr/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DejaVu Sans"/>
              </a:rPr>
              <a:t>La </a:t>
            </a:r>
            <a:r>
              <a:rPr b="0" i="1" lang="it-IT" sz="4400" spc="-1" strike="noStrike">
                <a:solidFill>
                  <a:srgbClr val="000000"/>
                </a:solidFill>
                <a:latin typeface="Arial"/>
                <a:ea typeface="DejaVu Sans"/>
              </a:rPr>
              <a:t>falsafa</a:t>
            </a:r>
            <a:endParaRPr b="0" lang="it-IT" sz="4400" spc="-1" strike="noStrike">
              <a:latin typeface="Arial"/>
            </a:endParaRPr>
          </a:p>
        </p:txBody>
      </p:sp>
      <p:sp>
        <p:nvSpPr>
          <p:cNvPr id="137" name=""/>
          <p:cNvSpPr/>
          <p:nvPr/>
        </p:nvSpPr>
        <p:spPr>
          <a:xfrm>
            <a:off x="504000" y="1326600"/>
            <a:ext cx="9070920" cy="328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 fontScale="70000"/>
          </a:bodyPr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400" spc="-1" strike="noStrike">
                <a:solidFill>
                  <a:srgbClr val="000000"/>
                </a:solidFill>
                <a:latin typeface="Arial"/>
                <a:ea typeface="DejaVu Sans"/>
              </a:rPr>
              <a:t>Epoca abbaside: movimento di traduzione greco-arabo.</a:t>
            </a:r>
            <a:endParaRPr b="0" lang="it-IT" sz="24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400" spc="-1" strike="noStrike">
                <a:solidFill>
                  <a:srgbClr val="000000"/>
                </a:solidFill>
                <a:latin typeface="Arial"/>
                <a:ea typeface="DejaVu Sans"/>
              </a:rPr>
              <a:t>Al-Kind</a:t>
            </a:r>
            <a:r>
              <a:rPr b="0" lang="it-IT" sz="2400" spc="-1" strike="noStrike">
                <a:solidFill>
                  <a:srgbClr val="000000"/>
                </a:solidFill>
                <a:latin typeface="Arial"/>
                <a:ea typeface="Arial"/>
              </a:rPr>
              <a:t>ī</a:t>
            </a:r>
            <a:r>
              <a:rPr b="0" lang="it-IT" sz="2400" spc="-1" strike="noStrike">
                <a:solidFill>
                  <a:srgbClr val="000000"/>
                </a:solidFill>
                <a:latin typeface="Arial"/>
                <a:ea typeface="DejaVu Sans"/>
              </a:rPr>
              <a:t>, la scuola aristotelica di Baghdad (IX-X) secolo.</a:t>
            </a:r>
            <a:endParaRPr b="0" lang="it-IT" sz="24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400" spc="-1" strike="noStrike">
                <a:solidFill>
                  <a:srgbClr val="000000"/>
                </a:solidFill>
                <a:latin typeface="Arial"/>
                <a:ea typeface="DejaVu Sans"/>
              </a:rPr>
              <a:t>La riflessione originale di Ibn S</a:t>
            </a:r>
            <a:r>
              <a:rPr b="0" lang="it-IT" sz="2400" spc="-1" strike="noStrike">
                <a:solidFill>
                  <a:srgbClr val="000000"/>
                </a:solidFill>
                <a:latin typeface="Arial"/>
                <a:ea typeface="Arial"/>
              </a:rPr>
              <a:t>ī</a:t>
            </a:r>
            <a:r>
              <a:rPr b="0" lang="it-IT" sz="2400" spc="-1" strike="noStrike">
                <a:solidFill>
                  <a:srgbClr val="000000"/>
                </a:solidFill>
                <a:latin typeface="Arial"/>
                <a:ea typeface="DejaVu Sans"/>
              </a:rPr>
              <a:t>n</a:t>
            </a:r>
            <a:r>
              <a:rPr b="0" lang="it-IT" sz="2400" spc="-1" strike="noStrike">
                <a:solidFill>
                  <a:srgbClr val="000000"/>
                </a:solidFill>
                <a:latin typeface="Arial"/>
                <a:ea typeface="Arial"/>
              </a:rPr>
              <a:t>ā</a:t>
            </a:r>
            <a:r>
              <a:rPr b="0" lang="it-IT" sz="2400" spc="-1" strike="noStrike">
                <a:solidFill>
                  <a:srgbClr val="000000"/>
                </a:solidFill>
                <a:latin typeface="Arial"/>
                <a:ea typeface="DejaVu Sans"/>
              </a:rPr>
              <a:t> (m. 1037).</a:t>
            </a:r>
            <a:endParaRPr b="0" lang="it-IT" sz="24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400" spc="-1" strike="noStrike">
                <a:solidFill>
                  <a:srgbClr val="000000"/>
                </a:solidFill>
                <a:latin typeface="Arial"/>
                <a:ea typeface="DejaVu Sans"/>
              </a:rPr>
              <a:t>La </a:t>
            </a:r>
            <a:r>
              <a:rPr b="0" i="1" lang="it-IT" sz="2400" spc="-1" strike="noStrike">
                <a:solidFill>
                  <a:srgbClr val="000000"/>
                </a:solidFill>
                <a:latin typeface="Arial"/>
                <a:ea typeface="DejaVu Sans"/>
              </a:rPr>
              <a:t>falsafa </a:t>
            </a:r>
            <a:r>
              <a:rPr b="0" lang="it-IT" sz="2400" spc="-1" strike="noStrike">
                <a:solidFill>
                  <a:srgbClr val="000000"/>
                </a:solidFill>
                <a:latin typeface="Arial"/>
                <a:ea typeface="DejaVu Sans"/>
              </a:rPr>
              <a:t>in al-Andalus (Ibn </a:t>
            </a:r>
            <a:r>
              <a:rPr b="0" lang="it-IT" sz="2400" spc="-1" strike="noStrike">
                <a:solidFill>
                  <a:srgbClr val="000000"/>
                </a:solidFill>
                <a:latin typeface="Arial"/>
                <a:ea typeface="Arial"/>
              </a:rPr>
              <a:t>Ṭ</a:t>
            </a:r>
            <a:r>
              <a:rPr b="0" lang="it-IT" sz="2400" spc="-1" strike="noStrike">
                <a:solidFill>
                  <a:srgbClr val="000000"/>
                </a:solidFill>
                <a:latin typeface="Arial"/>
                <a:ea typeface="DejaVu Sans"/>
              </a:rPr>
              <a:t>ufayl, Ibn Rushd). </a:t>
            </a:r>
            <a:endParaRPr b="0" lang="it-IT" sz="24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400" spc="-1" strike="noStrike">
                <a:solidFill>
                  <a:srgbClr val="000000"/>
                </a:solidFill>
                <a:latin typeface="Arial"/>
                <a:ea typeface="DejaVu Sans"/>
              </a:rPr>
              <a:t>Ruolo della ragione e della logica come strumenti di base per la conoscenza.</a:t>
            </a:r>
            <a:endParaRPr b="0" lang="it-IT" sz="24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400" spc="-1" strike="noStrike">
                <a:solidFill>
                  <a:srgbClr val="000000"/>
                </a:solidFill>
                <a:latin typeface="Arial"/>
                <a:ea typeface="DejaVu Sans"/>
              </a:rPr>
              <a:t>Studio delle scienze naturali, della politica, della metafisica razionale.</a:t>
            </a:r>
            <a:endParaRPr b="0" lang="it-IT" sz="24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400" spc="-1" strike="noStrike">
                <a:solidFill>
                  <a:srgbClr val="000000"/>
                </a:solidFill>
                <a:latin typeface="Arial"/>
                <a:ea typeface="DejaVu Sans"/>
              </a:rPr>
              <a:t>Dibattito con gli ‘ulam</a:t>
            </a:r>
            <a:r>
              <a:rPr b="0" lang="it-IT" sz="2400" spc="-1" strike="noStrike">
                <a:solidFill>
                  <a:srgbClr val="000000"/>
                </a:solidFill>
                <a:latin typeface="Arial"/>
                <a:ea typeface="Arial"/>
              </a:rPr>
              <a:t>ā</a:t>
            </a:r>
            <a:r>
              <a:rPr b="0" lang="it-IT" sz="2400" spc="-1" strike="noStrike">
                <a:solidFill>
                  <a:srgbClr val="000000"/>
                </a:solidFill>
                <a:latin typeface="Arial"/>
                <a:ea typeface="DejaVu Sans"/>
              </a:rPr>
              <a:t>’. </a:t>
            </a:r>
            <a:endParaRPr b="0" lang="it-IT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"/>
          <p:cNvSpPr/>
          <p:nvPr/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DejaVu Sans"/>
              </a:rPr>
              <a:t>I metodi nel primo secolo </a:t>
            </a:r>
            <a:r>
              <a:rPr b="0" i="1" lang="it-IT" sz="4400" spc="-1" strike="noStrike">
                <a:solidFill>
                  <a:srgbClr val="000000"/>
                </a:solidFill>
                <a:latin typeface="Arial"/>
                <a:ea typeface="DejaVu Sans"/>
              </a:rPr>
              <a:t>hijr</a:t>
            </a:r>
            <a:r>
              <a:rPr b="0" i="1" lang="it-IT" sz="4400" spc="-1" strike="noStrike">
                <a:solidFill>
                  <a:srgbClr val="000000"/>
                </a:solidFill>
                <a:latin typeface="Arial"/>
                <a:ea typeface="Arial"/>
              </a:rPr>
              <a:t>ī</a:t>
            </a:r>
            <a:endParaRPr b="0" lang="it-IT" sz="4400" spc="-1" strike="noStrike">
              <a:latin typeface="Arial"/>
            </a:endParaRPr>
          </a:p>
        </p:txBody>
      </p:sp>
      <p:sp>
        <p:nvSpPr>
          <p:cNvPr id="117" name=""/>
          <p:cNvSpPr/>
          <p:nvPr/>
        </p:nvSpPr>
        <p:spPr>
          <a:xfrm>
            <a:off x="504000" y="1326600"/>
            <a:ext cx="9070920" cy="328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/>
          </a:bodyPr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Opinione ragionevole (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ra’y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).</a:t>
            </a:r>
            <a:endParaRPr b="0" lang="it-IT" sz="32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Tradizione vivente locale.</a:t>
            </a:r>
            <a:endParaRPr b="0" lang="it-IT" sz="32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Assimilazione della consuetudine dei territori conquistati.</a:t>
            </a:r>
            <a:endParaRPr b="0" lang="it-IT" sz="32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Sforzo interpretativo (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ijtih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ād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)</a:t>
            </a:r>
            <a:endParaRPr b="0" lang="it-IT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"/>
          <p:cNvSpPr/>
          <p:nvPr/>
        </p:nvSpPr>
        <p:spPr>
          <a:xfrm>
            <a:off x="504000" y="74160"/>
            <a:ext cx="9070920" cy="124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DejaVu Sans"/>
              </a:rPr>
              <a:t>Le scuole canoniche sunnite (</a:t>
            </a:r>
            <a:r>
              <a:rPr b="0" i="1" lang="it-IT" sz="4400" spc="-1" strike="noStrike">
                <a:solidFill>
                  <a:srgbClr val="000000"/>
                </a:solidFill>
                <a:latin typeface="Arial"/>
                <a:ea typeface="DejaVu Sans"/>
              </a:rPr>
              <a:t>Madh</a:t>
            </a:r>
            <a:r>
              <a:rPr b="0" i="1" lang="it-IT" sz="4400" spc="-1" strike="noStrike">
                <a:solidFill>
                  <a:srgbClr val="000000"/>
                </a:solidFill>
                <a:latin typeface="Arial"/>
                <a:ea typeface="Arial"/>
              </a:rPr>
              <a:t>āhib)</a:t>
            </a:r>
            <a:endParaRPr b="0" lang="it-IT" sz="4400" spc="-1" strike="noStrike">
              <a:latin typeface="Arial"/>
            </a:endParaRPr>
          </a:p>
        </p:txBody>
      </p:sp>
      <p:sp>
        <p:nvSpPr>
          <p:cNvPr id="119" name=""/>
          <p:cNvSpPr/>
          <p:nvPr/>
        </p:nvSpPr>
        <p:spPr>
          <a:xfrm>
            <a:off x="504000" y="1326600"/>
            <a:ext cx="9070920" cy="328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 fontScale="59000"/>
          </a:bodyPr>
          <a:p>
            <a:pPr>
              <a:lnSpc>
                <a:spcPct val="100000"/>
              </a:lnSpc>
              <a:spcBef>
                <a:spcPts val="1417"/>
              </a:spcBef>
            </a:pPr>
            <a:endParaRPr b="0" lang="it-IT" sz="18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Ab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ū Hanīfa (c. 699-767). Scuola hanafita, più legata all’opinione personale. </a:t>
            </a:r>
            <a:endParaRPr b="0" lang="it-IT" sz="32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Microsoft YaHei"/>
              </a:rPr>
              <a:t>M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ā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Microsoft YaHei"/>
              </a:rPr>
              <a:t>lik Ibn Anas (711-795). Scuola malikita associata alla tradizione di Medina.</a:t>
            </a:r>
            <a:endParaRPr b="0" lang="it-IT" sz="32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Microsoft YaHei"/>
              </a:rPr>
              <a:t>Al-Sh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āfiʽī (767-820). Scuola shafiita. Sintesi e definizione degli Usul al-Fiqh.</a:t>
            </a:r>
            <a:endParaRPr b="0" lang="it-IT" sz="32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Ibn Ḥanbal (780-855). Scuola hanbalita, più legata agli 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ahadith.</a:t>
            </a:r>
            <a:endParaRPr b="0" lang="it-IT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417"/>
              </a:spcBef>
            </a:pPr>
            <a:endParaRPr b="0" lang="it-IT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"/>
          <p:cNvSpPr/>
          <p:nvPr/>
        </p:nvSpPr>
        <p:spPr>
          <a:xfrm>
            <a:off x="504000" y="74160"/>
            <a:ext cx="9070920" cy="124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DejaVu Sans"/>
              </a:rPr>
              <a:t>Fonti e metodi canonici (U</a:t>
            </a: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Arial"/>
              </a:rPr>
              <a:t>ṣ</a:t>
            </a:r>
            <a:r>
              <a:rPr b="0" lang="it-IT" sz="4400" spc="-1" strike="noStrike">
                <a:solidFill>
                  <a:srgbClr val="000000"/>
                </a:solidFill>
                <a:latin typeface="Century Schoolbook"/>
                <a:ea typeface="Century Schoolbook"/>
              </a:rPr>
              <a:t>ū</a:t>
            </a: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DejaVu Sans"/>
              </a:rPr>
              <a:t>l al-Fiqh)</a:t>
            </a:r>
            <a:endParaRPr b="0" lang="it-IT" sz="4400" spc="-1" strike="noStrike">
              <a:latin typeface="Arial"/>
            </a:endParaRPr>
          </a:p>
        </p:txBody>
      </p:sp>
      <p:sp>
        <p:nvSpPr>
          <p:cNvPr id="121" name=""/>
          <p:cNvSpPr/>
          <p:nvPr/>
        </p:nvSpPr>
        <p:spPr>
          <a:xfrm>
            <a:off x="504000" y="1326600"/>
            <a:ext cx="9070920" cy="328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 fontScale="55000"/>
          </a:bodyPr>
          <a:p>
            <a:pPr>
              <a:lnSpc>
                <a:spcPct val="100000"/>
              </a:lnSpc>
              <a:spcBef>
                <a:spcPts val="1417"/>
              </a:spcBef>
            </a:pPr>
            <a:endParaRPr b="0" lang="it-IT" sz="18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Testo esplicito del Corano</a:t>
            </a:r>
            <a:endParaRPr b="0" lang="it-IT" sz="32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Sunna del Profeta </a:t>
            </a:r>
            <a:endParaRPr b="0" lang="it-IT" sz="32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Consenso della comunità o degli ‘Ulama’ (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Ijm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ā’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)</a:t>
            </a:r>
            <a:endParaRPr b="0" lang="it-IT" sz="32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Ragionamento analogico (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Qiyās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)</a:t>
            </a:r>
            <a:endParaRPr b="0" lang="it-IT" sz="32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it-IT" sz="32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Disaccordo tra varie tendenze sul peso relativo della sunna e agli ahadith e del ragionamento individuale. </a:t>
            </a:r>
            <a:endParaRPr b="0" lang="it-IT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"/>
          <p:cNvSpPr/>
          <p:nvPr/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it-IT" sz="4400" spc="-1" strike="noStrike">
                <a:latin typeface="Arial"/>
              </a:rPr>
              <a:t>La classificazione degli atti umani</a:t>
            </a:r>
            <a:endParaRPr b="0" lang="it-IT" sz="4400" spc="-1" strike="noStrike">
              <a:latin typeface="Arial"/>
            </a:endParaRPr>
          </a:p>
        </p:txBody>
      </p:sp>
      <p:sp>
        <p:nvSpPr>
          <p:cNvPr id="123" name=""/>
          <p:cNvSpPr/>
          <p:nvPr/>
        </p:nvSpPr>
        <p:spPr>
          <a:xfrm>
            <a:off x="504000" y="1124280"/>
            <a:ext cx="9070920" cy="3690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just">
              <a:lnSpc>
                <a:spcPct val="100000"/>
              </a:lnSpc>
            </a:pPr>
            <a:r>
              <a:rPr b="0" lang="it-IT" sz="2600" spc="-1" strike="noStrike">
                <a:latin typeface="Arial"/>
              </a:rPr>
              <a:t>Il fiqh considera tutte le azioni umane classificabili in cinque categorie etico/giuridiche:</a:t>
            </a:r>
            <a:endParaRPr b="0" lang="it-IT" sz="2600" spc="-1" strike="noStrike">
              <a:latin typeface="Arial"/>
            </a:endParaRPr>
          </a:p>
          <a:p>
            <a:pPr marL="216000" indent="-215640" algn="just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600" spc="-1" strike="noStrike">
                <a:latin typeface="Arial"/>
              </a:rPr>
              <a:t>Obbligatorie</a:t>
            </a:r>
            <a:endParaRPr b="0" lang="it-IT" sz="2600" spc="-1" strike="noStrike">
              <a:latin typeface="Arial"/>
            </a:endParaRPr>
          </a:p>
          <a:p>
            <a:pPr marL="216000" indent="-215640" algn="just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600" spc="-1" strike="noStrike">
                <a:latin typeface="Arial"/>
              </a:rPr>
              <a:t>Raccomandate</a:t>
            </a:r>
            <a:endParaRPr b="0" lang="it-IT" sz="2600" spc="-1" strike="noStrike">
              <a:latin typeface="Arial"/>
            </a:endParaRPr>
          </a:p>
          <a:p>
            <a:pPr marL="216000" indent="-215640" algn="just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600" spc="-1" strike="noStrike">
                <a:latin typeface="Arial"/>
              </a:rPr>
              <a:t>Indifferenti</a:t>
            </a:r>
            <a:endParaRPr b="0" lang="it-IT" sz="2600" spc="-1" strike="noStrike">
              <a:latin typeface="Arial"/>
            </a:endParaRPr>
          </a:p>
          <a:p>
            <a:pPr marL="216000" indent="-215640" algn="just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600" spc="-1" strike="noStrike">
                <a:latin typeface="Arial"/>
              </a:rPr>
              <a:t>Biasimevoli </a:t>
            </a:r>
            <a:r>
              <a:rPr b="0" i="1" lang="it-IT" sz="2600" spc="-1" strike="noStrike">
                <a:latin typeface="Arial"/>
              </a:rPr>
              <a:t>(Makr</a:t>
            </a:r>
            <a:r>
              <a:rPr b="0" i="1" lang="it-IT" sz="2600" spc="-1" strike="noStrike">
                <a:latin typeface="Arial"/>
                <a:ea typeface="Arial"/>
              </a:rPr>
              <a:t>ūh. </a:t>
            </a:r>
            <a:r>
              <a:rPr b="0" lang="it-IT" sz="2600" spc="-1" strike="noStrike">
                <a:latin typeface="Arial"/>
                <a:ea typeface="Arial"/>
              </a:rPr>
              <a:t>Giuridicamente consentite e valide, ma sgradite a Dio</a:t>
            </a:r>
            <a:r>
              <a:rPr b="0" i="1" lang="it-IT" sz="2600" spc="-1" strike="noStrike">
                <a:latin typeface="Arial"/>
                <a:ea typeface="Arial"/>
              </a:rPr>
              <a:t>)</a:t>
            </a:r>
            <a:endParaRPr b="0" lang="it-IT" sz="2600" spc="-1" strike="noStrike">
              <a:latin typeface="Arial"/>
            </a:endParaRPr>
          </a:p>
          <a:p>
            <a:pPr marL="216000" indent="-215640" algn="just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600" spc="-1" strike="noStrike">
                <a:latin typeface="Arial"/>
                <a:ea typeface="Arial"/>
              </a:rPr>
              <a:t>Vietate (</a:t>
            </a:r>
            <a:r>
              <a:rPr b="0" i="1" lang="it-IT" sz="2600" spc="-1" strike="noStrike">
                <a:latin typeface="Arial"/>
                <a:ea typeface="Arial"/>
              </a:rPr>
              <a:t>Ḥarām</a:t>
            </a:r>
            <a:r>
              <a:rPr b="0" lang="it-IT" sz="2600" spc="-1" strike="noStrike">
                <a:latin typeface="Arial"/>
                <a:ea typeface="Arial"/>
              </a:rPr>
              <a:t>).</a:t>
            </a:r>
            <a:endParaRPr b="0" lang="it-IT" sz="26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it-IT" sz="2600" spc="-1" strike="noStrike">
                <a:latin typeface="Arial"/>
                <a:ea typeface="Arial"/>
              </a:rPr>
              <a:t>Le prime quattro categorie comprendono gli atti leciti (</a:t>
            </a:r>
            <a:r>
              <a:rPr b="0" i="1" lang="it-IT" sz="2600" spc="-1" strike="noStrike">
                <a:latin typeface="Arial"/>
                <a:ea typeface="Arial"/>
              </a:rPr>
              <a:t>Ḥalāl</a:t>
            </a:r>
            <a:r>
              <a:rPr b="0" lang="it-IT" sz="2600" spc="-1" strike="noStrike">
                <a:latin typeface="Arial"/>
                <a:ea typeface="Arial"/>
              </a:rPr>
              <a:t>).</a:t>
            </a:r>
            <a:endParaRPr b="0" lang="it-IT" sz="26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it-IT" sz="2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"/>
          <p:cNvSpPr/>
          <p:nvPr/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DejaVu Sans"/>
              </a:rPr>
              <a:t>Il Kal</a:t>
            </a: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Arial"/>
              </a:rPr>
              <a:t>ām (teologia dialettica)</a:t>
            </a:r>
            <a:endParaRPr b="0" lang="it-IT" sz="4400" spc="-1" strike="noStrike">
              <a:latin typeface="Arial"/>
            </a:endParaRPr>
          </a:p>
        </p:txBody>
      </p:sp>
      <p:sp>
        <p:nvSpPr>
          <p:cNvPr id="125" name=""/>
          <p:cNvSpPr/>
          <p:nvPr/>
        </p:nvSpPr>
        <p:spPr>
          <a:xfrm>
            <a:off x="504000" y="1326600"/>
            <a:ext cx="9070920" cy="328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/>
          </a:bodyPr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Dibattito sulla successione al Profeta.</a:t>
            </a:r>
            <a:endParaRPr b="0" lang="it-IT" sz="32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Dibattito sul libero arbitrio</a:t>
            </a:r>
            <a:endParaRPr b="0" lang="it-IT" sz="32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Dibattito sugli attributi di Dio e la natura del Corano.</a:t>
            </a:r>
            <a:endParaRPr b="0" lang="it-IT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"/>
          <p:cNvSpPr/>
          <p:nvPr/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DejaVu Sans"/>
              </a:rPr>
              <a:t>Le prime scuole</a:t>
            </a:r>
            <a:endParaRPr b="0" lang="it-IT" sz="4400" spc="-1" strike="noStrike">
              <a:latin typeface="Arial"/>
            </a:endParaRPr>
          </a:p>
        </p:txBody>
      </p:sp>
      <p:sp>
        <p:nvSpPr>
          <p:cNvPr id="127" name=""/>
          <p:cNvSpPr/>
          <p:nvPr/>
        </p:nvSpPr>
        <p:spPr>
          <a:xfrm>
            <a:off x="504000" y="1326600"/>
            <a:ext cx="9070920" cy="328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 fontScale="81000"/>
          </a:bodyPr>
          <a:p>
            <a:pPr marL="432000" indent="-323280" algn="just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Epoca Umayyade</a:t>
            </a:r>
            <a:endParaRPr b="0" lang="it-IT" sz="3200" spc="-1" strike="noStrike">
              <a:latin typeface="Arial"/>
            </a:endParaRPr>
          </a:p>
          <a:p>
            <a:pPr marL="432000" indent="-323280" algn="just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Jabariti: Tutto dipende da Dio, anche il governo Umayyade.</a:t>
            </a:r>
            <a:endParaRPr b="0" lang="it-IT" sz="3200" spc="-1" strike="noStrike">
              <a:latin typeface="Arial"/>
            </a:endParaRPr>
          </a:p>
          <a:p>
            <a:pPr marL="432000" indent="-323280" algn="just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Qadariti: Gli esseri umani hanno 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qadar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, potere di decidere, inclusi i Califfi Umayyadi.</a:t>
            </a:r>
            <a:endParaRPr b="0" lang="it-IT" sz="3200" spc="-1" strike="noStrike">
              <a:latin typeface="Arial"/>
            </a:endParaRPr>
          </a:p>
          <a:p>
            <a:pPr marL="432000" indent="-323280" algn="just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Murji’iti: si sospende il giudizio sulla legittimità religiosa dei governanti. </a:t>
            </a:r>
            <a:endParaRPr b="0" lang="it-IT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"/>
          <p:cNvSpPr/>
          <p:nvPr/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DejaVu Sans"/>
              </a:rPr>
              <a:t>La scuola mu’tazilita</a:t>
            </a:r>
            <a:endParaRPr b="0" lang="it-IT" sz="4400" spc="-1" strike="noStrike">
              <a:latin typeface="Arial"/>
            </a:endParaRPr>
          </a:p>
        </p:txBody>
      </p:sp>
      <p:sp>
        <p:nvSpPr>
          <p:cNvPr id="129" name=""/>
          <p:cNvSpPr/>
          <p:nvPr/>
        </p:nvSpPr>
        <p:spPr>
          <a:xfrm>
            <a:off x="504000" y="1326600"/>
            <a:ext cx="9070920" cy="328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 fontScale="70000"/>
          </a:bodyPr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Scuola razionalista fondata da W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āṣil Ibn ‘Aṭā’ (c. 700-748).  Cinque punti dottrinali:</a:t>
            </a:r>
            <a:endParaRPr b="0" lang="it-IT" sz="32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Assoluta unicità di Dio</a:t>
            </a:r>
            <a:endParaRPr b="0" lang="it-IT" sz="32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Giustizia di Dio </a:t>
            </a:r>
            <a:endParaRPr b="0" lang="it-IT" sz="32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La “promessa e la minaccia”</a:t>
            </a:r>
            <a:endParaRPr b="0" lang="it-IT" sz="32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Posizione intermedia del peccatore</a:t>
            </a:r>
            <a:endParaRPr b="0" lang="it-IT" sz="32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Invitare al bene e proibire il male.</a:t>
            </a:r>
            <a:endParaRPr b="0" lang="it-IT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"/>
          <p:cNvSpPr/>
          <p:nvPr/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DejaVu Sans"/>
              </a:rPr>
              <a:t>La </a:t>
            </a:r>
            <a:r>
              <a:rPr b="0" i="1" lang="it-IT" sz="4400" spc="-1" strike="noStrike">
                <a:solidFill>
                  <a:srgbClr val="000000"/>
                </a:solidFill>
                <a:latin typeface="Arial"/>
                <a:ea typeface="DejaVu Sans"/>
              </a:rPr>
              <a:t>mi</a:t>
            </a:r>
            <a:r>
              <a:rPr b="0" i="1" lang="it-IT" sz="4400" spc="-1" strike="noStrike">
                <a:solidFill>
                  <a:srgbClr val="000000"/>
                </a:solidFill>
                <a:latin typeface="Arial"/>
                <a:ea typeface="Arial"/>
              </a:rPr>
              <a:t>ḥna</a:t>
            </a:r>
            <a:endParaRPr b="0" lang="it-IT" sz="4400" spc="-1" strike="noStrike">
              <a:latin typeface="Arial"/>
            </a:endParaRPr>
          </a:p>
        </p:txBody>
      </p:sp>
      <p:sp>
        <p:nvSpPr>
          <p:cNvPr id="131" name=""/>
          <p:cNvSpPr/>
          <p:nvPr/>
        </p:nvSpPr>
        <p:spPr>
          <a:xfrm>
            <a:off x="504000" y="1326600"/>
            <a:ext cx="9070920" cy="328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 fontScale="88000"/>
          </a:bodyPr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Sotto al-Ma’m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ūn e i suoi successori, il califfato abbaside adotta la dottrina mu’tazilita del Corano 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creato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. </a:t>
            </a:r>
            <a:endParaRPr b="0" lang="it-IT" sz="32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Opposizione degli ‘Ulama tradizionalisti (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muḥaddathūn, athariyyun) 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con Ibn Ḥanbal. </a:t>
            </a:r>
            <a:endParaRPr b="0" lang="it-IT" sz="32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Al-Mutawakkil (851) rovescia la precedente politica. Marginalizzazione dei muʽtaziliti.</a:t>
            </a:r>
            <a:endParaRPr b="0" lang="it-IT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</TotalTime>
  <Application>LibreOffice/7.1.4.2$Windows_X86_64 LibreOffice_project/a529a4fab45b75fefc5b6226684193eb000654f6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2023-02-18T15:36:36Z</dcterms:created>
  <dc:creator/>
  <dc:description/>
  <dc:language>it-IT</dc:language>
  <cp:lastModifiedBy/>
  <dcterms:modified xsi:type="dcterms:W3CDTF">2023-03-06T10:58:48Z</dcterms:modified>
  <cp:revision>4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