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Fai clic per modificare il formato del testo della struttura</a:t>
            </a:r>
            <a:endParaRPr b="0" lang="it-IT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Secondo livello struttura</a:t>
            </a:r>
            <a:endParaRPr b="0" lang="it-IT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Terzo livello struttura</a:t>
            </a:r>
            <a:endParaRPr b="0" lang="it-IT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Quarto livello struttura</a:t>
            </a:r>
            <a:endParaRPr b="0" lang="it-IT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Quinto livello struttura</a:t>
            </a:r>
            <a:endParaRPr b="0" lang="it-IT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Sesto livello struttura</a:t>
            </a:r>
            <a:endParaRPr b="0" lang="it-IT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Settimo livello struttura</a:t>
            </a:r>
            <a:endParaRPr b="0" lang="it-IT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Il Fiqh e la Shar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Century Schoolbook"/>
              </a:rPr>
              <a:t>ʽa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15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marL="216000" indent="-21528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Fiqh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(“comprensione”). La disciplina della giurisprudenza islamica, letteralmente la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comprensione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umana della Legge di origine divina.</a:t>
            </a:r>
            <a:endParaRPr b="0" lang="it-IT" sz="3200" spc="-1" strike="noStrike">
              <a:latin typeface="Arial"/>
            </a:endParaRPr>
          </a:p>
          <a:p>
            <a:pPr marL="216000" indent="-21528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Shar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Century Schoolbook"/>
              </a:rPr>
              <a:t>ʽa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Century Schoolbook"/>
              </a:rPr>
              <a:t>(la “via da seguire”). La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Century Schoolbook"/>
              </a:rPr>
              <a:t>Legge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Century Schoolbook"/>
              </a:rPr>
              <a:t>religiosa musulmana, che Dio vuole gli umani seguano.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Century Schoolbook"/>
              </a:rPr>
              <a:t>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Al-Ash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ʽarī e la scuola ash’arita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48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Al-Ash’ar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 (c. 874-936),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mutakallim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(teologo) che si distacca dalla dottrina mu’tazilita. La ragione al servizio della fede.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Unicità e onnipotenza di Dio come creatore.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Eternità del Corano e degli attributi di Dio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bilā kayfa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(senza comprendere come).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Atti umani creati da Dio e ‘acquisiti’ dall’uomo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iktisāb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). Libero arbitrio limitato ma responsabilità umana.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Atomismo e occasionalismo.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504000" y="74160"/>
            <a:ext cx="9070920" cy="124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Le tre scuole tradizionali della teologia sunnita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>
              <a:lnSpc>
                <a:spcPct val="100000"/>
              </a:lnSpc>
              <a:spcBef>
                <a:spcPts val="1417"/>
              </a:spcBef>
            </a:pPr>
            <a:endParaRPr b="0" lang="it-IT" sz="18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Ash’ariti, si rifanno alla dottrina di al-Ash’ar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 e ai suoi metodi.</a:t>
            </a:r>
            <a:endParaRPr b="0" lang="it-IT" sz="2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Maturiditi, fanno riferimento a al-M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tur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d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 (c. 853-944). Scuola più aperta ai metodi razionali e a una parziale libertà umana (</a:t>
            </a:r>
            <a:r>
              <a:rPr b="0" i="1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ikhtiy</a:t>
            </a:r>
            <a:r>
              <a:rPr b="0" i="1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i="1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r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). Scuola più diffusa nell’Oriente islamico. </a:t>
            </a:r>
            <a:endParaRPr b="0" lang="it-IT" sz="2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Athariti, tradizionalisti e scritturalisti, ispirati all’insegnamento di Ibn 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Ḥ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anbal. </a:t>
            </a:r>
            <a:endParaRPr b="0" lang="it-IT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</a:t>
            </a:r>
            <a:r>
              <a:rPr b="0" i="1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falsafa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70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Epoca abbaside: movimento di traduzione greco-arabo.</a:t>
            </a:r>
            <a:endParaRPr b="0" lang="it-IT" sz="24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Al-Kind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, la scuola aristotelica di Baghdad (IX-X) secolo.</a:t>
            </a:r>
            <a:endParaRPr b="0" lang="it-IT" sz="24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La riflessione originale di Ibn S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n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 (m. 1037).</a:t>
            </a:r>
            <a:endParaRPr b="0" lang="it-IT" sz="24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La </a:t>
            </a:r>
            <a:r>
              <a:rPr b="0" i="1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falsafa 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in al-Andalus (Ibn 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Ṭ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ufayl, Ibn Rushd). </a:t>
            </a:r>
            <a:endParaRPr b="0" lang="it-IT" sz="24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Ruolo della ragione e della logica come strumenti di base per la conoscenza.</a:t>
            </a:r>
            <a:endParaRPr b="0" lang="it-IT" sz="24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Studio delle scienze naturali, della politica, della metafisica razionale.</a:t>
            </a:r>
            <a:endParaRPr b="0" lang="it-IT" sz="24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Dibattito con gli ‘ulam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’. </a:t>
            </a:r>
            <a:endParaRPr b="0" lang="it-IT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 metodi nel primo secolo </a:t>
            </a:r>
            <a:r>
              <a:rPr b="0" i="1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hijr</a:t>
            </a:r>
            <a:r>
              <a:rPr b="0" i="1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17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Opinione ragionevole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ra’y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).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Tradizione vivente locale.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Assimilazione della consuetudine dei territori conquistati.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Sforzo interpretativo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ijtih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ād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)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"/>
          <p:cNvSpPr/>
          <p:nvPr/>
        </p:nvSpPr>
        <p:spPr>
          <a:xfrm>
            <a:off x="504000" y="74160"/>
            <a:ext cx="9070920" cy="124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Le scuole canoniche sunnite (</a:t>
            </a:r>
            <a:r>
              <a:rPr b="0" i="1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Madh</a:t>
            </a:r>
            <a:r>
              <a:rPr b="0" i="1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āhib)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19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59000"/>
          </a:bodyPr>
          <a:p>
            <a:pPr>
              <a:lnSpc>
                <a:spcPct val="100000"/>
              </a:lnSpc>
              <a:spcBef>
                <a:spcPts val="1417"/>
              </a:spcBef>
            </a:pPr>
            <a:endParaRPr b="0" lang="it-IT" sz="18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Ab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ū Hanīfa (c. 699-767). Scuola hanafita, più legata all’opinione personale.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M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lik Ibn Anas (711-795). Scuola malikita associata alla tradizione di Medina.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Al-Sh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āfiʽī (767-820). Scuola shafiita. Sintesi e definizione degli Usul al-Fiqh.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Ibn Ḥanbal (780-855). Scuola hanbalita, più legata agli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ahadith.</a:t>
            </a:r>
            <a:endParaRPr b="0" lang="it-IT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"/>
          <p:cNvSpPr/>
          <p:nvPr/>
        </p:nvSpPr>
        <p:spPr>
          <a:xfrm>
            <a:off x="504000" y="74160"/>
            <a:ext cx="9070920" cy="124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Fonti e metodi canonici (U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ṣ</a:t>
            </a:r>
            <a:r>
              <a:rPr b="0" lang="it-IT" sz="4400" spc="-1" strike="noStrike">
                <a:solidFill>
                  <a:srgbClr val="000000"/>
                </a:solidFill>
                <a:latin typeface="Century Schoolbook"/>
                <a:ea typeface="Century Schoolbook"/>
              </a:rPr>
              <a:t>ū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 al-Fiqh)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21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55000"/>
          </a:bodyPr>
          <a:p>
            <a:pPr>
              <a:lnSpc>
                <a:spcPct val="100000"/>
              </a:lnSpc>
              <a:spcBef>
                <a:spcPts val="1417"/>
              </a:spcBef>
            </a:pPr>
            <a:endParaRPr b="0" lang="it-IT" sz="18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Testo esplicito del Corano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Sunna del Profeta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Consenso della comunità o degli ‘Ulama’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Ijm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ā’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)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Ragionamento analogico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Qiyās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)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it-IT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Disaccordo tra varie tendenze sul peso relativo della sunna e agli ahadith e del ragionamento individuale.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latin typeface="Arial"/>
              </a:rPr>
              <a:t>La classificazione degli atti umani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23" name=""/>
          <p:cNvSpPr/>
          <p:nvPr/>
        </p:nvSpPr>
        <p:spPr>
          <a:xfrm>
            <a:off x="504000" y="1124280"/>
            <a:ext cx="9070920" cy="369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just">
              <a:lnSpc>
                <a:spcPct val="100000"/>
              </a:lnSpc>
            </a:pPr>
            <a:r>
              <a:rPr b="0" lang="it-IT" sz="2600" spc="-1" strike="noStrike">
                <a:latin typeface="Arial"/>
              </a:rPr>
              <a:t>Il fiqh considera tutte le azioni umane classificabili in cinque categorie etico/giuridiche:</a:t>
            </a:r>
            <a:endParaRPr b="0" lang="it-IT" sz="2600" spc="-1" strike="noStrike"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latin typeface="Arial"/>
              </a:rPr>
              <a:t>Obbligatorie</a:t>
            </a:r>
            <a:endParaRPr b="0" lang="it-IT" sz="2600" spc="-1" strike="noStrike"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latin typeface="Arial"/>
              </a:rPr>
              <a:t>Raccomandate</a:t>
            </a:r>
            <a:endParaRPr b="0" lang="it-IT" sz="2600" spc="-1" strike="noStrike"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latin typeface="Arial"/>
              </a:rPr>
              <a:t>Indifferenti</a:t>
            </a:r>
            <a:endParaRPr b="0" lang="it-IT" sz="2600" spc="-1" strike="noStrike"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latin typeface="Arial"/>
              </a:rPr>
              <a:t>Biasimevoli </a:t>
            </a:r>
            <a:r>
              <a:rPr b="0" i="1" lang="it-IT" sz="2600" spc="-1" strike="noStrike">
                <a:latin typeface="Arial"/>
              </a:rPr>
              <a:t>(Makr</a:t>
            </a:r>
            <a:r>
              <a:rPr b="0" i="1" lang="it-IT" sz="2600" spc="-1" strike="noStrike">
                <a:latin typeface="Arial"/>
                <a:ea typeface="Arial"/>
              </a:rPr>
              <a:t>ūh. </a:t>
            </a:r>
            <a:r>
              <a:rPr b="0" lang="it-IT" sz="2600" spc="-1" strike="noStrike">
                <a:latin typeface="Arial"/>
                <a:ea typeface="Arial"/>
              </a:rPr>
              <a:t>Giuridicamente consentite e valide, ma sgradite a Dio</a:t>
            </a:r>
            <a:r>
              <a:rPr b="0" i="1" lang="it-IT" sz="2600" spc="-1" strike="noStrike">
                <a:latin typeface="Arial"/>
                <a:ea typeface="Arial"/>
              </a:rPr>
              <a:t>)</a:t>
            </a:r>
            <a:endParaRPr b="0" lang="it-IT" sz="2600" spc="-1" strike="noStrike"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latin typeface="Arial"/>
                <a:ea typeface="Arial"/>
              </a:rPr>
              <a:t>Vietate (</a:t>
            </a:r>
            <a:r>
              <a:rPr b="0" i="1" lang="it-IT" sz="2600" spc="-1" strike="noStrike">
                <a:latin typeface="Arial"/>
                <a:ea typeface="Arial"/>
              </a:rPr>
              <a:t>Ḥarām</a:t>
            </a:r>
            <a:r>
              <a:rPr b="0" lang="it-IT" sz="2600" spc="-1" strike="noStrike">
                <a:latin typeface="Arial"/>
                <a:ea typeface="Arial"/>
              </a:rPr>
              <a:t>).</a:t>
            </a:r>
            <a:endParaRPr b="0" lang="it-IT" sz="2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it-IT" sz="2600" spc="-1" strike="noStrike">
                <a:latin typeface="Arial"/>
                <a:ea typeface="Arial"/>
              </a:rPr>
              <a:t>Le prime quattro categorie comprendono gli atti leciti (</a:t>
            </a:r>
            <a:r>
              <a:rPr b="0" i="1" lang="it-IT" sz="2600" spc="-1" strike="noStrike">
                <a:latin typeface="Arial"/>
                <a:ea typeface="Arial"/>
              </a:rPr>
              <a:t>Ḥalāl</a:t>
            </a:r>
            <a:r>
              <a:rPr b="0" lang="it-IT" sz="2600" spc="-1" strike="noStrike">
                <a:latin typeface="Arial"/>
                <a:ea typeface="Arial"/>
              </a:rPr>
              <a:t>).</a:t>
            </a:r>
            <a:endParaRPr b="0" lang="it-IT" sz="2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Il Kal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ām (teologia dialettica)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25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Dibattito sulla successione al Profeta.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Dibattito sul libero arbitrio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Dibattito sugli attributi di Dio e la natura del Corano.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Le prime scuole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81000"/>
          </a:bodyPr>
          <a:p>
            <a:pPr marL="432000" indent="-32328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Epoca Umayyade</a:t>
            </a:r>
            <a:endParaRPr b="0" lang="it-IT" sz="3200" spc="-1" strike="noStrike">
              <a:latin typeface="Arial"/>
            </a:endParaRPr>
          </a:p>
          <a:p>
            <a:pPr marL="432000" indent="-32328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Jabariti: Tutto dipende da Dio, anche il governo Umayyade.</a:t>
            </a:r>
            <a:endParaRPr b="0" lang="it-IT" sz="3200" spc="-1" strike="noStrike">
              <a:latin typeface="Arial"/>
            </a:endParaRPr>
          </a:p>
          <a:p>
            <a:pPr marL="432000" indent="-32328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Qadariti: Gli esseri umani hanno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qadar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, potere di decidere, inclusi i Califfi Umayyadi.</a:t>
            </a:r>
            <a:endParaRPr b="0" lang="it-IT" sz="3200" spc="-1" strike="noStrike">
              <a:latin typeface="Arial"/>
            </a:endParaRPr>
          </a:p>
          <a:p>
            <a:pPr marL="432000" indent="-32328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Murji’iti: si sospende il giudizio sulla legittimità religiosa dei governanti.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scuola mu’tazilita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70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Scuola razionalista fondata da W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āṣil Ibn ‘Aṭā’ (c. 700-748).  Cinque punti dottrinali: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Assoluta unicità di Dio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Giustizia di Dio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La “promessa e la minaccia”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Posizione intermedia del peccatore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Invitare al bene e proibire il male.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</a:t>
            </a:r>
            <a:r>
              <a:rPr b="0" i="1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mi</a:t>
            </a:r>
            <a:r>
              <a:rPr b="0" i="1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ḥna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88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Sotto al-Ma’m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ūn e i suoi successori, il califfato abbaside adotta la dottrina mu’tazilita del Corano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creato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Opposizione degli ‘Ulama tradizionalisti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muḥaddathūn, athariyyun)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con Ibn Ḥanbal.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Al-Mutawakkil (851) rovescia la precedente politica. Marginalizzazione dei muʽtaziliti.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Application>LibreOffice/7.1.4.2$Windows_X86_64 LibreOffice_project/a529a4fab45b75fefc5b6226684193eb000654f6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2023-02-18T15:36:36Z</dcterms:created>
  <dc:creator/>
  <dc:description/>
  <dc:language>it-IT</dc:language>
  <cp:lastModifiedBy/>
  <dcterms:modified xsi:type="dcterms:W3CDTF">2023-03-06T10:58:48Z</dcterms:modified>
  <cp:revision>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