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media/image1.png" ContentType="image/png"/>
  <Override PartName="/ppt/media/image2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23444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196452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23444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196452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123444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196452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123444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196452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123444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196452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123444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196452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1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2" name="PlaceHolder 4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 type="body"/>
          </p:nvPr>
        </p:nvSpPr>
        <p:spPr>
          <a:xfrm>
            <a:off x="123444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 type="body"/>
          </p:nvPr>
        </p:nvSpPr>
        <p:spPr>
          <a:xfrm>
            <a:off x="196452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50" name="PlaceHolder 6"/>
          <p:cNvSpPr>
            <a:spLocks noGrp="1"/>
          </p:cNvSpPr>
          <p:nvPr>
            <p:ph type="body"/>
          </p:nvPr>
        </p:nvSpPr>
        <p:spPr>
          <a:xfrm>
            <a:off x="123444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51" name="PlaceHolder 7"/>
          <p:cNvSpPr>
            <a:spLocks noGrp="1"/>
          </p:cNvSpPr>
          <p:nvPr>
            <p:ph type="body"/>
          </p:nvPr>
        </p:nvSpPr>
        <p:spPr>
          <a:xfrm>
            <a:off x="196452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1" name="PlaceHolder 4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123444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1964520" y="132660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8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9" name="PlaceHolder 6"/>
          <p:cNvSpPr>
            <a:spLocks noGrp="1"/>
          </p:cNvSpPr>
          <p:nvPr>
            <p:ph type="body"/>
          </p:nvPr>
        </p:nvSpPr>
        <p:spPr>
          <a:xfrm>
            <a:off x="123444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90" name="PlaceHolder 7"/>
          <p:cNvSpPr>
            <a:spLocks noGrp="1"/>
          </p:cNvSpPr>
          <p:nvPr>
            <p:ph type="body"/>
          </p:nvPr>
        </p:nvSpPr>
        <p:spPr>
          <a:xfrm>
            <a:off x="1964520" y="3044160"/>
            <a:ext cx="695160" cy="156816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3287880"/>
          </a:xfrm>
          <a:prstGeom prst="rect">
            <a:avLst/>
          </a:prstGeom>
        </p:spPr>
        <p:txBody>
          <a:bodyPr lIns="0" rIns="0" tIns="0" bIns="0">
            <a:normAutofit fontScale="61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610640" y="304416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it-IT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610640" y="1326600"/>
            <a:ext cx="1053720" cy="1568160"/>
          </a:xfrm>
          <a:prstGeom prst="rect">
            <a:avLst/>
          </a:prstGeom>
        </p:spPr>
        <p:txBody>
          <a:bodyPr lIns="0" rIns="0" tIns="0" bIns="0">
            <a:normAutofit fontScale="20000"/>
          </a:bodyPr>
          <a:p>
            <a:endParaRPr b="0" lang="it-IT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2159640" cy="1568160"/>
          </a:xfrm>
          <a:prstGeom prst="rect">
            <a:avLst/>
          </a:prstGeom>
        </p:spPr>
        <p:txBody>
          <a:bodyPr lIns="0" rIns="0" tIns="0" bIns="0">
            <a:normAutofit fontScale="56000"/>
          </a:bodyPr>
          <a:p>
            <a:endParaRPr b="0" lang="it-IT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 fontScale="9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it-IT" sz="4400" spc="-1" strike="noStrike">
                <a:latin typeface="Arial"/>
              </a:rPr>
              <a:t>Fai clic per modificare il formato del testo del titolo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latin typeface="Arial"/>
              </a:rPr>
              <a:t>Fai clic per modificare il formato del testo della struttura</a:t>
            </a:r>
            <a:endParaRPr b="0" lang="it-IT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800" spc="-1" strike="noStrike">
                <a:latin typeface="Arial"/>
              </a:rPr>
              <a:t>Secondo livello struttura</a:t>
            </a:r>
            <a:endParaRPr b="0" lang="it-IT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400" spc="-1" strike="noStrike">
                <a:latin typeface="Arial"/>
              </a:rPr>
              <a:t>Terzo livello struttura</a:t>
            </a:r>
            <a:endParaRPr b="0" lang="it-IT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2000" spc="-1" strike="noStrike">
                <a:latin typeface="Arial"/>
              </a:rPr>
              <a:t>Quarto livello struttura</a:t>
            </a:r>
            <a:endParaRPr b="0" lang="it-IT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Quinto livello struttura</a:t>
            </a:r>
            <a:endParaRPr b="0" lang="it-IT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Sesto livello struttura</a:t>
            </a:r>
            <a:endParaRPr b="0" lang="it-IT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2000" spc="-1" strike="noStrike">
                <a:latin typeface="Arial"/>
              </a:rPr>
              <a:t>Settimo livello struttura</a:t>
            </a:r>
            <a:endParaRPr b="0" lang="it-IT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it-IT" sz="1800" spc="-1" strike="noStrike">
                <a:latin typeface="Arial"/>
              </a:rPr>
              <a:t>Fai clic per modificare il formato del testo del titolo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159640" cy="328788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body"/>
          </p:nvPr>
        </p:nvSpPr>
        <p:spPr>
          <a:xfrm>
            <a:off x="2772360" y="1326600"/>
            <a:ext cx="2159640" cy="3287880"/>
          </a:xfrm>
          <a:prstGeom prst="rect">
            <a:avLst/>
          </a:prstGeom>
        </p:spPr>
        <p:txBody>
          <a:bodyPr lIns="0" rIns="0" tIns="0" bIns="0">
            <a:normAutofit fontScale="4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Fai clic per modificare il formato del testo della struttura</a:t>
            </a:r>
            <a:endParaRPr b="0" lang="it-IT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Secondo livello struttura</a:t>
            </a:r>
            <a:endParaRPr b="0" lang="it-IT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Terzo livello struttura</a:t>
            </a:r>
            <a:endParaRPr b="0" lang="it-IT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it-IT" sz="1800" spc="-1" strike="noStrike">
                <a:latin typeface="Arial"/>
              </a:rPr>
              <a:t>Quarto livello struttura</a:t>
            </a:r>
            <a:endParaRPr b="0" lang="it-IT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Quinto livello struttura</a:t>
            </a:r>
            <a:endParaRPr b="0" lang="it-IT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Sesto livello struttura</a:t>
            </a:r>
            <a:endParaRPr b="0" lang="it-IT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1800" spc="-1" strike="noStrike">
                <a:latin typeface="Arial"/>
              </a:rPr>
              <a:t>Settimo livello struttura</a:t>
            </a:r>
            <a:endParaRPr b="0" lang="it-IT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Il Corano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36000"/>
          </a:bodyPr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Rivelato progressivamente al Profeta dal c. 610 AD alla sua morte nel 632 AD. 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I Musulmani lo considerano Parola di Dio. Rivelazione definitiva di Dio all’Umanità.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È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 considerato inimitabile e “intraducibile”. 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L’opinione prevalente lo considera eterno e non creato.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Diviso in sure (capitoli) e ay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 (versetti) meccani e medinesi.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Struttura ritmica e rimata.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Redazione scritta del testo consonantico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rasm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 sotto ‘Uthm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 bin ‘Aff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 (c. 650). 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Le scienze coraniche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504000" y="1326600"/>
            <a:ext cx="907020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0000"/>
          </a:bodyPr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Commentario esplicativo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Tafs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r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Commentario allegorico/mistico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Ta’w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ī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l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)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Cause della rivelazione (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Asb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āb al-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Nuz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ūl;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lett. ‘cause della 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discesa’)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Grammatica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Scienza delle 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Qir</a:t>
            </a: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ā’āt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(letture)</a:t>
            </a:r>
            <a:endParaRPr b="0" lang="it-IT" sz="3200" spc="-1" strike="noStrike">
              <a:latin typeface="Arial"/>
            </a:endParaRPr>
          </a:p>
          <a:p>
            <a:pPr marL="432000" indent="-32256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Tajwīd</a:t>
            </a: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Arial"/>
              </a:rPr>
              <a:t> (recitazione salmodiata) ...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Sura 1 Al-Fatiha (aprente)</a:t>
            </a:r>
            <a:endParaRPr b="0" lang="it-IT" sz="4400" spc="-1" strike="noStrike">
              <a:latin typeface="Arial"/>
            </a:endParaRPr>
          </a:p>
        </p:txBody>
      </p:sp>
      <p:pic>
        <p:nvPicPr>
          <p:cNvPr id="196" name="" descr=""/>
          <p:cNvPicPr/>
          <p:nvPr/>
        </p:nvPicPr>
        <p:blipFill>
          <a:blip r:embed="rId1"/>
          <a:stretch/>
        </p:blipFill>
        <p:spPr>
          <a:xfrm>
            <a:off x="1620000" y="1357200"/>
            <a:ext cx="7018560" cy="3256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"/>
          <p:cNvSpPr/>
          <p:nvPr/>
        </p:nvSpPr>
        <p:spPr>
          <a:xfrm>
            <a:off x="540000" y="141480"/>
            <a:ext cx="9070200" cy="455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endParaRPr b="0" lang="it-IT" sz="1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1 Nel nome di Dio, il clemente, il compassionevole. 2 Sia lodato Dio, il signore dei mondi, 3 il clemente, il compassionevole, 4 colui che possiede il giorno del giudizio. 5 Te adoriamo, Te chiamiamo in aiuto. 6 Guidaci alla diritta via, 7 la via di quelli che hai colmato di grazia, non quelli che ti fanno adirare, non quelli che errano.</a:t>
            </a:r>
            <a:endParaRPr b="0" lang="it-IT" sz="32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it-IT" sz="32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(Trad. Ida Zilio-Grandi)</a:t>
            </a:r>
            <a:endParaRPr b="0" lang="it-IT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"/>
          <p:cNvSpPr/>
          <p:nvPr/>
        </p:nvSpPr>
        <p:spPr>
          <a:xfrm>
            <a:off x="504000" y="226080"/>
            <a:ext cx="9070200" cy="94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Sura 112 al-Ikhl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Arial"/>
              </a:rPr>
              <a:t>āṣ</a:t>
            </a:r>
            <a:r>
              <a:rPr b="0" lang="it-IT" sz="4400" spc="-1" strike="noStrike">
                <a:solidFill>
                  <a:srgbClr val="000000"/>
                </a:solidFill>
                <a:latin typeface="Arial"/>
                <a:ea typeface="DejaVu Sans"/>
              </a:rPr>
              <a:t> (Il Culto sincero)</a:t>
            </a:r>
            <a:endParaRPr b="0" lang="it-IT" sz="4400" spc="-1" strike="noStrike"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504000" y="1326600"/>
            <a:ext cx="442548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66000"/>
          </a:bodyPr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Nel nome di Dio, il clemente, il compassionevole</a:t>
            </a:r>
            <a:endParaRPr b="0" lang="it-IT" sz="3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1 Di’: «Egli, Dio, è uno, 2 Dio l’eterno, 3 non ha generato, non è generato, 4 non c’è nessuno pari suo».</a:t>
            </a:r>
            <a:endParaRPr b="0" lang="it-IT" sz="3200" spc="-1" strike="noStrike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417"/>
              </a:spcBef>
            </a:pPr>
            <a:r>
              <a:rPr b="0" lang="it-IT" sz="3200" spc="-1" strike="noStrike">
                <a:solidFill>
                  <a:srgbClr val="000000"/>
                </a:solidFill>
                <a:latin typeface="Arial"/>
                <a:ea typeface="DejaVu Sans"/>
              </a:rPr>
              <a:t>(Trad. Ida Zilio-Grandi)</a:t>
            </a:r>
            <a:endParaRPr b="0" lang="it-IT" sz="3200" spc="-1" strike="noStrike"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5152680" y="1326600"/>
            <a:ext cx="4425480" cy="328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1" name="" descr=""/>
          <p:cNvPicPr/>
          <p:nvPr/>
        </p:nvPicPr>
        <p:blipFill>
          <a:blip r:embed="rId1"/>
          <a:stretch/>
        </p:blipFill>
        <p:spPr>
          <a:xfrm>
            <a:off x="5969520" y="1080000"/>
            <a:ext cx="2849040" cy="3849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1689</TotalTime>
  <Application>LibreOffice/7.1.4.2$Windows_X86_64 LibreOffice_project/a529a4fab45b75fefc5b6226684193eb000654f6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2023-02-14T12:05:34Z</dcterms:created>
  <dc:creator/>
  <dc:description/>
  <dc:language>it-IT</dc:language>
  <cp:lastModifiedBy/>
  <dcterms:modified xsi:type="dcterms:W3CDTF">2024-02-16T21:05:24Z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