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it-IT" sz="1400" spc="-1" strike="noStrike">
                <a:latin typeface="Times New Roman"/>
              </a:rPr>
              <a:t>&lt;data/ora&gt;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it-IT" sz="1400" spc="-1" strike="noStrike">
                <a:latin typeface="Times New Roman"/>
              </a:rPr>
              <a:t>&lt;piè di pagina&gt;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297D6753-3259-42C7-9909-6D1703A18B99}" type="slidenum">
              <a:rPr b="0" lang="it-IT" sz="1400" spc="-1" strike="noStrike">
                <a:latin typeface="Times New Roman"/>
              </a:rPr>
              <a:t>&lt;numero&gt;</a:t>
            </a:fld>
            <a:endParaRPr b="0" lang="it-I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Cinque Pilastri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Shah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āda (testimonianza di fede)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Salāt (preghiera rituale)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Zakā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t (tassa rituale)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awm (digiuno del mese di Rama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ḍān)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Ḥajj (pellegrinaggio annuale)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Al-Shah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āda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5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i-IN" sz="3600" spc="-1" strike="noStrike">
                <a:solidFill>
                  <a:srgbClr val="000000"/>
                </a:solidFill>
                <a:latin typeface="Arial"/>
                <a:cs typeface="DejaVu Sans"/>
              </a:rPr>
              <a:t>أشهد أن لا إله إلا الله وأشهد أن محمدا رسول الله</a:t>
            </a:r>
            <a:r>
              <a:rPr b="0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‎</a:t>
            </a:r>
            <a:endParaRPr b="0" lang="it-IT" sz="36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“</a:t>
            </a:r>
            <a:r>
              <a:rPr b="0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Attesto che non vi è altro Dio che Dio e che Muhammad è il suo Inviato” </a:t>
            </a:r>
            <a:endParaRPr b="0" lang="it-IT" sz="36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Affermazione delle due verità fondamentali della fede musulmana, l’Unicità di Dio (</a:t>
            </a:r>
            <a:r>
              <a:rPr b="0" i="1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Taw</a:t>
            </a:r>
            <a:r>
              <a:rPr b="0" i="1" lang="it-IT" sz="3600" spc="-1" strike="noStrike">
                <a:solidFill>
                  <a:srgbClr val="000000"/>
                </a:solidFill>
                <a:latin typeface="Arial"/>
                <a:ea typeface="Arial"/>
              </a:rPr>
              <a:t>ḥī</a:t>
            </a:r>
            <a:r>
              <a:rPr b="0" i="1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d</a:t>
            </a:r>
            <a:r>
              <a:rPr b="0" lang="it-IT" sz="3600" spc="-1" strike="noStrike">
                <a:solidFill>
                  <a:srgbClr val="000000"/>
                </a:solidFill>
                <a:latin typeface="Arial"/>
                <a:ea typeface="DejaVu Sans"/>
              </a:rPr>
              <a:t>) e la Profezia di Muhammad. La sua affermazione solenne, con intenzione e testimoni, segna l’atto di conversione. </a:t>
            </a:r>
            <a:endParaRPr b="0" lang="it-IT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1278000" y="1022040"/>
            <a:ext cx="7617960" cy="369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al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t (preghiera rituale)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20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Si svolge cinque volte al giorno: alba, mezzogiorno, metà pomeriggio, tramonto e sera.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Consiste in una sequenza di movimenti (stare in piedi, inginocchiarsi e prosternarsi) chiamata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rak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ʽ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rivolti nella direzione della Ka’ba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qibla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), accompagnati dalla recitazione di versetti del Corano.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Può svolgere da soli o preferibilmente in gruppo.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In gruppo i movimenti e la recitazione sono guidati da una persona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Im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 che gli altri seguono.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La preghiera del venerdì è comunitaria e si svolge preferibilmente in moschea.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La preghiera va svolta in condizioni di purità rituale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Ṭ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ah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 e dunque prima di compierla si fanno delle abluzioni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Wu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ḍ</a:t>
            </a:r>
            <a:r>
              <a:rPr b="0" i="1" lang="it-IT" sz="3200" spc="-1" strike="noStrike">
                <a:solidFill>
                  <a:srgbClr val="000000"/>
                </a:solidFill>
                <a:latin typeface="Century Schoolbook"/>
                <a:ea typeface="Century Schoolbook"/>
              </a:rPr>
              <a:t>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’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432000" indent="-322920" algn="ctr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Zak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t</a:t>
            </a:r>
            <a:endParaRPr b="0" lang="it-IT" sz="3200" spc="-1" strike="noStrike"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18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Quota fissa (obbligatoria) dei beni di ogni credente abbiente per gli scopi della comunità 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“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Il ricavato delle elemosine serve per i poveri e per chi ha bisogno, e per chi è incaricato di raccoglierle, e per quelli dei quali abbiamo ammansito il cuore, e serve per riscattare lo schiavo e il debitore insolvente, e per la lotta sul sentiero di Dio e per il viandante. Questo è un obbligo imposto da Dio, Dio è sapiente e saggio.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” (9: 60)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Per i sunniti è generalmente al 2,5 annuo dei propri beni mobili annuali sopra una certa soglia.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In alcuni Paesi è riscossa come una tassa; più frequentemente oggi è donata su base volontaria entro la comunità locale.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Si distingue dalla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sad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qa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(elemosina donata liberamente) e dalle tasse tradizionali,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khar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j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(tassa sui terreni)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e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jizya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(tassa pagata dai non-musulmani)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awm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68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Si svolge durante il mese lunare di Rama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ḍā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n, durante il quale è stato rivelato il Corano.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Consiste nel digiuno e nell’astinenza da ingerire alcunché (acqua, fumo …) dall’alba al tramonto.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Al tramonto si interrompe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ṭ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), solitamente in un’atmosfera comunitaria di celebrazione.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È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un obbligo per chi è nelle condizioni di salute di sostenerlo.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ajj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37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Pellegrinaggio annuale alla Mecca.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È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un obbligo religioso almeno una volta nella vita per chiunque sia nelle condizioni di compierlo.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 pellegrini sono in una condizione particolare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ḥrām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nel seguire regole di purità rituale e abbigliamento.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Si svolge in alcuni giorni del mese di Dh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al-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ijja, l’ultimo del calendario lunare.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Consiste una serie precisa di atti rituali svolti collettivamente dai pellegrini attorno alla Ka’ba e in alcune località attorno alla Mecca.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2024-02-16T18:24:23Z</dcterms:created>
  <dc:creator/>
  <dc:description/>
  <dc:language>it-IT</dc:language>
  <cp:lastModifiedBy/>
  <dcterms:modified xsi:type="dcterms:W3CDTF">2024-02-16T18:26:10Z</dcterms:modified>
  <cp:revision>2</cp:revision>
  <dc:subject/>
  <dc:title/>
</cp:coreProperties>
</file>