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6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6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6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Fai clic per modificare il formato del testo del titolo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 fontScale="94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Fai clic per modificare il formato del testo del titolo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it-IT" sz="1800" spc="-1" strike="noStrike">
                <a:latin typeface="Arial"/>
              </a:rPr>
              <a:t>Fai clic per modificare il formato del testo del titolo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Fai clic per modificare il formato del testo della struttura</a:t>
            </a:r>
            <a:endParaRPr b="0" lang="it-IT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Secondo livello struttura</a:t>
            </a:r>
            <a:endParaRPr b="0" lang="it-IT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Terzo livello struttura</a:t>
            </a:r>
            <a:endParaRPr b="0" lang="it-IT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Quarto livello struttura</a:t>
            </a:r>
            <a:endParaRPr b="0" lang="it-IT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Quinto livello struttura</a:t>
            </a:r>
            <a:endParaRPr b="0" lang="it-IT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Sesto livello struttura</a:t>
            </a:r>
            <a:endParaRPr b="0" lang="it-IT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Settimo livello struttura</a:t>
            </a:r>
            <a:endParaRPr b="0" lang="it-IT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"/>
          <p:cNvSpPr/>
          <p:nvPr/>
        </p:nvSpPr>
        <p:spPr>
          <a:xfrm>
            <a:off x="504000" y="226080"/>
            <a:ext cx="907056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Il Fiqh e la Shar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Century Schoolbook"/>
              </a:rPr>
              <a:t>ʽa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15" name=""/>
          <p:cNvSpPr/>
          <p:nvPr/>
        </p:nvSpPr>
        <p:spPr>
          <a:xfrm>
            <a:off x="504000" y="1326600"/>
            <a:ext cx="9070560" cy="328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marL="216000" indent="-21492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Fiqh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(“comprensione”). La disciplina della giurisprudenza islamica, letteralmente la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comprensione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umana della Legge di origine divina.</a:t>
            </a:r>
            <a:endParaRPr b="0" lang="it-IT" sz="3200" spc="-1" strike="noStrike">
              <a:latin typeface="Arial"/>
            </a:endParaRPr>
          </a:p>
          <a:p>
            <a:pPr marL="216000" indent="-21492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Shar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Century Schoolbook"/>
              </a:rPr>
              <a:t>ʽa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Century Schoolbook"/>
              </a:rPr>
              <a:t>(la “via da seguire”). La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Century Schoolbook"/>
              </a:rPr>
              <a:t>Legge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Century Schoolbook"/>
              </a:rPr>
              <a:t>religiosa musulmana, che Dio vuole gli umani seguano.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Century Schoolbook"/>
              </a:rPr>
              <a:t> 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"/>
          <p:cNvSpPr/>
          <p:nvPr/>
        </p:nvSpPr>
        <p:spPr>
          <a:xfrm>
            <a:off x="504000" y="226080"/>
            <a:ext cx="907056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I metodi nel primo secolo </a:t>
            </a:r>
            <a:r>
              <a:rPr b="0" i="1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hijr</a:t>
            </a:r>
            <a:r>
              <a:rPr b="0" i="1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17" name=""/>
          <p:cNvSpPr/>
          <p:nvPr/>
        </p:nvSpPr>
        <p:spPr>
          <a:xfrm>
            <a:off x="504000" y="1326600"/>
            <a:ext cx="9070560" cy="328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Opinione ragionevole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ra’y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).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Tradizione vivente locale.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Assimilazione della consuetudine dei territori conquistati.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Sforzo interpretativo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ijtih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ād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)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"/>
          <p:cNvSpPr/>
          <p:nvPr/>
        </p:nvSpPr>
        <p:spPr>
          <a:xfrm>
            <a:off x="504000" y="74160"/>
            <a:ext cx="9070560" cy="12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Le scuole canoniche sunnite (</a:t>
            </a:r>
            <a:r>
              <a:rPr b="0" i="1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Madh</a:t>
            </a:r>
            <a:r>
              <a:rPr b="0" i="1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āhib)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19" name=""/>
          <p:cNvSpPr/>
          <p:nvPr/>
        </p:nvSpPr>
        <p:spPr>
          <a:xfrm>
            <a:off x="504000" y="1326600"/>
            <a:ext cx="9070560" cy="328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59000"/>
          </a:bodyPr>
          <a:p>
            <a:pPr>
              <a:lnSpc>
                <a:spcPct val="100000"/>
              </a:lnSpc>
              <a:spcBef>
                <a:spcPts val="1417"/>
              </a:spcBef>
            </a:pPr>
            <a:endParaRPr b="0" lang="it-IT" sz="18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Ab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ū Hanīfa (c. 699-767). Scuola hanafita, più legata all’opinione personale. 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M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lik Ibn Anas (711-795). Scuola malikita associata alla tradizione di Medina.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Al-Sh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āfiʽī (767-820). Scuola shafiita. Sintesi e definizione degli Usul al-Fiqh.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Ibn Ḥanbal (780-855). Scuola hanbalita, più legata agli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ahadith.</a:t>
            </a:r>
            <a:endParaRPr b="0" lang="it-IT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"/>
          <p:cNvSpPr/>
          <p:nvPr/>
        </p:nvSpPr>
        <p:spPr>
          <a:xfrm>
            <a:off x="504000" y="74160"/>
            <a:ext cx="9070560" cy="12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Fonti e metodi canonici (U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ṣ</a:t>
            </a:r>
            <a:r>
              <a:rPr b="0" lang="it-IT" sz="4400" spc="-1" strike="noStrike">
                <a:solidFill>
                  <a:srgbClr val="000000"/>
                </a:solidFill>
                <a:latin typeface="Century Schoolbook"/>
                <a:ea typeface="Century Schoolbook"/>
              </a:rPr>
              <a:t>ū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 al-Fiqh)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21" name=""/>
          <p:cNvSpPr/>
          <p:nvPr/>
        </p:nvSpPr>
        <p:spPr>
          <a:xfrm>
            <a:off x="504000" y="1326600"/>
            <a:ext cx="9070560" cy="328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55000"/>
          </a:bodyPr>
          <a:p>
            <a:pPr>
              <a:lnSpc>
                <a:spcPct val="100000"/>
              </a:lnSpc>
              <a:spcBef>
                <a:spcPts val="1417"/>
              </a:spcBef>
            </a:pPr>
            <a:endParaRPr b="0" lang="it-IT" sz="18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Testo esplicito del Corano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Sunna del Profeta 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Consenso della comunità o degli ‘Ulama’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Ijm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ā’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)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Ragionamento analogico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Qiyās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)</a:t>
            </a:r>
            <a:endParaRPr b="0" lang="it-IT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it-IT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Disaccordo tra varie tendenze sul peso relativo della sunna e agli ahadith e del ragionamento individuale. 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"/>
          <p:cNvSpPr/>
          <p:nvPr/>
        </p:nvSpPr>
        <p:spPr>
          <a:xfrm>
            <a:off x="504000" y="226080"/>
            <a:ext cx="907056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La classificazione degli atti umani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23" name=""/>
          <p:cNvSpPr/>
          <p:nvPr/>
        </p:nvSpPr>
        <p:spPr>
          <a:xfrm>
            <a:off x="504000" y="1124280"/>
            <a:ext cx="9070560" cy="368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just">
              <a:lnSpc>
                <a:spcPct val="100000"/>
              </a:lnSpc>
            </a:pP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DejaVu Sans"/>
              </a:rPr>
              <a:t>Il fiqh considera tutte le azioni umane classificabili in cinque categorie etico/giuridiche:</a:t>
            </a:r>
            <a:endParaRPr b="0" lang="it-IT" sz="2600" spc="-1" strike="noStrike">
              <a:latin typeface="Arial"/>
            </a:endParaRPr>
          </a:p>
          <a:p>
            <a:pPr marL="216000" indent="-21528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DejaVu Sans"/>
              </a:rPr>
              <a:t>Obbligatorie (</a:t>
            </a:r>
            <a:r>
              <a:rPr b="0" i="1" lang="it-IT" sz="2600" spc="-1" strike="noStrike">
                <a:solidFill>
                  <a:srgbClr val="000000"/>
                </a:solidFill>
                <a:latin typeface="Arial"/>
                <a:ea typeface="DejaVu Sans"/>
              </a:rPr>
              <a:t>W</a:t>
            </a:r>
            <a:r>
              <a:rPr b="0" i="1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i="1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jib</a:t>
            </a: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)</a:t>
            </a:r>
            <a:endParaRPr b="0" lang="it-IT" sz="2600" spc="-1" strike="noStrike">
              <a:latin typeface="Arial"/>
            </a:endParaRPr>
          </a:p>
          <a:p>
            <a:pPr marL="216000" indent="-21528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DejaVu Sans"/>
              </a:rPr>
              <a:t>Raccomandate </a:t>
            </a:r>
            <a:endParaRPr b="0" lang="it-IT" sz="2600" spc="-1" strike="noStrike">
              <a:latin typeface="Arial"/>
            </a:endParaRPr>
          </a:p>
          <a:p>
            <a:pPr marL="216000" indent="-21528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DejaVu Sans"/>
              </a:rPr>
              <a:t>Indifferenti</a:t>
            </a:r>
            <a:endParaRPr b="0" lang="it-IT" sz="2600" spc="-1" strike="noStrike">
              <a:latin typeface="Arial"/>
            </a:endParaRPr>
          </a:p>
          <a:p>
            <a:pPr marL="216000" indent="-21528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DejaVu Sans"/>
              </a:rPr>
              <a:t>Biasimevoli (</a:t>
            </a:r>
            <a:r>
              <a:rPr b="0" i="1" lang="it-IT" sz="2600" spc="-1" strike="noStrike">
                <a:solidFill>
                  <a:srgbClr val="000000"/>
                </a:solidFill>
                <a:latin typeface="Arial"/>
                <a:ea typeface="DejaVu Sans"/>
              </a:rPr>
              <a:t>Makr</a:t>
            </a:r>
            <a:r>
              <a:rPr b="0" i="1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ūh. </a:t>
            </a: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Giuridicamente consentite e valide, ma sgradite a Dio)</a:t>
            </a:r>
            <a:endParaRPr b="0" lang="it-IT" sz="2600" spc="-1" strike="noStrike">
              <a:latin typeface="Arial"/>
            </a:endParaRPr>
          </a:p>
          <a:p>
            <a:pPr marL="216000" indent="-21528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Vietate (</a:t>
            </a:r>
            <a:r>
              <a:rPr b="0" i="1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Ḥarām</a:t>
            </a: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).</a:t>
            </a:r>
            <a:endParaRPr b="0" lang="it-IT" sz="2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Le prime quattro categorie comprendono gli atti leciti (</a:t>
            </a:r>
            <a:r>
              <a:rPr b="0" i="1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Ḥalāl</a:t>
            </a: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).</a:t>
            </a:r>
            <a:endParaRPr b="0" lang="it-IT" sz="2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Application>LibreOffice/7.1.4.2$Windows_X86_64 LibreOffice_project/a529a4fab45b75fefc5b6226684193eb000654f6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2023-02-18T15:36:36Z</dcterms:created>
  <dc:creator/>
  <dc:description/>
  <dc:language>it-IT</dc:language>
  <cp:lastModifiedBy/>
  <dcterms:modified xsi:type="dcterms:W3CDTF">2024-02-16T21:00:39Z</dcterms:modified>
  <cp:revision>6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