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latin typeface="Arial"/>
              </a:rPr>
              <a:t>La </a:t>
            </a:r>
            <a:r>
              <a:rPr b="0" i="1" lang="it-IT" sz="4400" spc="-1" strike="noStrike">
                <a:latin typeface="Arial"/>
              </a:rPr>
              <a:t>falsafa </a:t>
            </a:r>
            <a:r>
              <a:rPr b="0" lang="it-IT" sz="4400" spc="-1" strike="noStrike">
                <a:latin typeface="Arial"/>
              </a:rPr>
              <a:t>e il</a:t>
            </a:r>
            <a:r>
              <a:rPr b="0" lang="it-IT" sz="4400" spc="-1" strike="noStrike">
                <a:latin typeface="Arial"/>
              </a:rPr>
              <a:t> </a:t>
            </a:r>
            <a:r>
              <a:rPr b="0" i="1" lang="it-IT" sz="4400" spc="-1" strike="noStrike">
                <a:latin typeface="Arial"/>
              </a:rPr>
              <a:t>ta</a:t>
            </a:r>
            <a:r>
              <a:rPr b="0" i="1" lang="it-IT" sz="4400" spc="-1" strike="noStrike">
                <a:latin typeface="Arial"/>
                <a:ea typeface="Arial"/>
              </a:rPr>
              <a:t>ṣawwuf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falsafa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50000"/>
          </a:bodyPr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Epoca abbaside: movimento di traduzione greco-arabo.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Al-Kind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 (m. 873)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, la scuola aristotelica di Baghdad (IX-X secolo).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riflessione originale di Ibn S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 (m. 1037).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La </a:t>
            </a:r>
            <a:r>
              <a:rPr b="0" i="1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falsafa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in al-Andalus: Ibn 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Ṭ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ufayl (m. 1185), Ibn Rushd (m. 1198). 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Ruolo della ragione e della logica come strumenti di base per la conoscenza.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Studio delle scienze naturali, della politica, della metafisica razionale.</a:t>
            </a:r>
            <a:endParaRPr b="0" lang="it-IT" sz="2400" spc="-1" strike="noStrike">
              <a:latin typeface="Arial"/>
            </a:endParaRPr>
          </a:p>
          <a:p>
            <a:pPr marL="432000" indent="-32328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Dibattito con gli ‘ulam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’. Confutazione di al-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Ghaz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Arial"/>
              </a:rPr>
              <a:t>, a sua volta criticato da Ibn Rushd.</a:t>
            </a:r>
            <a:r>
              <a:rPr b="0" lang="it-IT" sz="2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b="0" lang="it-IT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"/>
          <p:cNvSpPr txBox="1"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it-IT" sz="3200" spc="-1" strike="noStrike">
                <a:latin typeface="Arial"/>
              </a:rPr>
              <a:t>Il Ta</a:t>
            </a:r>
            <a:r>
              <a:rPr b="0" lang="it-IT" sz="3200" spc="-1" strike="noStrike">
                <a:latin typeface="Arial"/>
                <a:ea typeface="Arial"/>
              </a:rPr>
              <a:t>ṣawwuf (sufismo)</a:t>
            </a:r>
            <a:endParaRPr b="0" lang="it-IT" sz="3200" spc="-1" strike="noStrike">
              <a:latin typeface="Arial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22000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Il sufismo (</a:t>
            </a:r>
            <a:r>
              <a:rPr b="0" i="1" lang="it-IT" sz="3200" spc="-1" strike="noStrike">
                <a:latin typeface="Arial"/>
              </a:rPr>
              <a:t>ta</a:t>
            </a:r>
            <a:r>
              <a:rPr b="0" i="1" lang="it-IT" sz="3200" spc="-1" strike="noStrike">
                <a:latin typeface="Arial"/>
                <a:ea typeface="Arial"/>
              </a:rPr>
              <a:t>ṣawwuf</a:t>
            </a:r>
            <a:r>
              <a:rPr b="0" lang="it-IT" sz="3200" spc="-1" strike="noStrike">
                <a:latin typeface="Arial"/>
                <a:ea typeface="Arial"/>
              </a:rPr>
              <a:t>) è la ricerca dell’esperienza diretta del divino da parte delle creature. 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I praticanti sono chiamati </a:t>
            </a:r>
            <a:r>
              <a:rPr b="0" lang="it-IT" sz="3200" spc="-1" strike="noStrike">
                <a:latin typeface="Arial"/>
                <a:ea typeface="Arial"/>
              </a:rPr>
              <a:t>Ṣū</a:t>
            </a:r>
            <a:r>
              <a:rPr b="0" lang="it-IT" sz="3200" spc="-1" strike="noStrike">
                <a:latin typeface="Arial"/>
                <a:ea typeface="Arial"/>
              </a:rPr>
              <a:t>f</a:t>
            </a:r>
            <a:r>
              <a:rPr b="0" lang="it-IT" sz="3200" spc="-1" strike="noStrike">
                <a:latin typeface="Arial"/>
                <a:ea typeface="Arial"/>
              </a:rPr>
              <a:t>ī, da un termine che probabilmente si riferiva ai loro vestiti di lana grezza.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Distinzione tra </a:t>
            </a:r>
            <a:r>
              <a:rPr b="0" lang="it-IT" sz="3200" spc="-1" strike="noStrike">
                <a:latin typeface="Arial"/>
                <a:ea typeface="Arial"/>
              </a:rPr>
              <a:t>Ṣū</a:t>
            </a:r>
            <a:r>
              <a:rPr b="0" lang="it-IT" sz="3200" spc="-1" strike="noStrike">
                <a:latin typeface="Arial"/>
                <a:ea typeface="Arial"/>
              </a:rPr>
              <a:t>f</a:t>
            </a:r>
            <a:r>
              <a:rPr b="0" lang="it-IT" sz="3200" spc="-1" strike="noStrike">
                <a:latin typeface="Arial"/>
                <a:ea typeface="Arial"/>
              </a:rPr>
              <a:t>ī “sobri” (che rispettano la Legge) e “ebbri” (che la trascendono). 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La pratica è solitamente organizzata per confraternite (</a:t>
            </a:r>
            <a:r>
              <a:rPr b="0" i="1" lang="it-IT" sz="3200" spc="-1" strike="noStrike">
                <a:latin typeface="Arial"/>
                <a:ea typeface="Arial"/>
              </a:rPr>
              <a:t>ṭuruq</a:t>
            </a:r>
            <a:r>
              <a:rPr b="0" lang="it-IT" sz="3200" spc="-1" strike="noStrike">
                <a:latin typeface="Arial"/>
                <a:ea typeface="Arial"/>
              </a:rPr>
              <a:t>, “vie”) basate sul rapporto maestro/discepolo.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Pratica del </a:t>
            </a:r>
            <a:r>
              <a:rPr b="0" i="1" lang="it-IT" sz="3200" spc="-1" strike="noStrike">
                <a:latin typeface="Arial"/>
                <a:ea typeface="Arial"/>
              </a:rPr>
              <a:t>dhikr </a:t>
            </a:r>
            <a:r>
              <a:rPr b="0" lang="it-IT" sz="3200" spc="-1" strike="noStrike">
                <a:latin typeface="Arial"/>
                <a:ea typeface="Arial"/>
              </a:rPr>
              <a:t>(‘ricordo’, recitazione del nome di Dio).</a:t>
            </a:r>
            <a:r>
              <a:rPr b="0" lang="it-IT" sz="3200" spc="-1" strike="noStrike">
                <a:latin typeface="Arial"/>
                <a:ea typeface="Arial"/>
              </a:rPr>
              <a:t> 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Accanto alla Legge e alla dottrina teologica, le confraternite mistiche fornivano il terzo polo della pratica islamica tradizionale in epoca pre-moderna.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 txBox="1"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spcBef>
                <a:spcPts val="1417"/>
              </a:spcBef>
            </a:pPr>
            <a:r>
              <a:rPr b="0" lang="it-IT" sz="3200" spc="-1" strike="noStrike">
                <a:latin typeface="Arial"/>
              </a:rPr>
              <a:t>Figure principali</a:t>
            </a:r>
            <a:endParaRPr b="0" lang="it-IT" sz="3200" spc="-1" strike="noStrike">
              <a:latin typeface="Arial"/>
            </a:endParaRPr>
          </a:p>
        </p:txBody>
      </p:sp>
      <p:sp>
        <p:nvSpPr>
          <p:cNvPr id="83" name=""/>
          <p:cNvSpPr txBox="1"/>
          <p:nvPr/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R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</a:rPr>
              <a:t>bi’a al-’Adawiyya (c. 714-801)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Al-</a:t>
            </a:r>
            <a:r>
              <a:rPr b="0" lang="it-IT" sz="3200" spc="-1" strike="noStrike">
                <a:latin typeface="Arial"/>
                <a:ea typeface="Arial"/>
              </a:rPr>
              <a:t>Ḥ</a:t>
            </a:r>
            <a:r>
              <a:rPr b="0" lang="it-IT" sz="3200" spc="-1" strike="noStrike">
                <a:latin typeface="Arial"/>
                <a:ea typeface="Arial"/>
              </a:rPr>
              <a:t>all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  <a:ea typeface="Arial"/>
              </a:rPr>
              <a:t>j (c. 858-922)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Al-Ghaz</a:t>
            </a:r>
            <a:r>
              <a:rPr b="0" lang="it-IT" sz="3200" spc="-1" strike="noStrike">
                <a:latin typeface="Arial"/>
                <a:ea typeface="Arial"/>
              </a:rPr>
              <a:t>ā</a:t>
            </a:r>
            <a:r>
              <a:rPr b="0" lang="it-IT" sz="3200" spc="-1" strike="noStrike">
                <a:latin typeface="Arial"/>
                <a:ea typeface="Arial"/>
              </a:rPr>
              <a:t>l</a:t>
            </a:r>
            <a:r>
              <a:rPr b="0" lang="it-IT" sz="3200" spc="-1" strike="noStrike">
                <a:latin typeface="Arial"/>
                <a:ea typeface="Arial"/>
              </a:rPr>
              <a:t>ī (c. 1058-1111)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Ibn ‘Arab</a:t>
            </a:r>
            <a:r>
              <a:rPr b="0" lang="it-IT" sz="3200" spc="-1" strike="noStrike">
                <a:latin typeface="Arial"/>
                <a:ea typeface="Arial"/>
              </a:rPr>
              <a:t>ī (1165-1240)</a:t>
            </a:r>
            <a:endParaRPr b="0" lang="it-IT" sz="32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  <a:ea typeface="Arial"/>
              </a:rPr>
              <a:t>Jalāl al-Din Rūmī (1207-1273)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 txBox="1"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spcBef>
                <a:spcPts val="1417"/>
              </a:spcBef>
            </a:pPr>
            <a:r>
              <a:rPr b="0" lang="it-IT" sz="4400" spc="-1" strike="noStrike">
                <a:latin typeface="Arial"/>
                <a:ea typeface="Microsoft YaHei"/>
              </a:rPr>
              <a:t>Il ruolo di al-</a:t>
            </a:r>
            <a:r>
              <a:rPr b="0" lang="it-IT" sz="4400" spc="-1" strike="noStrike">
                <a:latin typeface="Arial"/>
                <a:ea typeface="Arial"/>
              </a:rPr>
              <a:t>Ghaz</a:t>
            </a:r>
            <a:r>
              <a:rPr b="0" lang="it-IT" sz="4400" spc="-1" strike="noStrike">
                <a:latin typeface="Arial"/>
                <a:ea typeface="Arial"/>
              </a:rPr>
              <a:t>ā</a:t>
            </a:r>
            <a:r>
              <a:rPr b="0" lang="it-IT" sz="4400" spc="-1" strike="noStrike">
                <a:latin typeface="Arial"/>
                <a:ea typeface="Arial"/>
              </a:rPr>
              <a:t>l</a:t>
            </a:r>
            <a:r>
              <a:rPr b="0" lang="it-IT" sz="4400" spc="-1" strike="noStrike">
                <a:latin typeface="Arial"/>
                <a:ea typeface="Arial"/>
              </a:rPr>
              <a:t>ī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85" name=""/>
          <p:cNvSpPr txBox="1"/>
          <p:nvPr/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>
            <a:normAutofit fontScale="27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Dinastia Selgiuchide (Turchi Oghuz) in Iran e Iraq da verso il 1050. “Restaurazione” sunnita.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</a:rPr>
              <a:t>Fondazione delle </a:t>
            </a:r>
            <a:r>
              <a:rPr b="0" i="1" lang="it-IT" sz="2800" spc="-1" strike="noStrike">
                <a:latin typeface="Arial"/>
              </a:rPr>
              <a:t>mad</a:t>
            </a:r>
            <a:r>
              <a:rPr b="0" i="1" lang="it-IT" sz="2800" spc="-1" strike="noStrike">
                <a:latin typeface="Arial"/>
                <a:ea typeface="Arial"/>
              </a:rPr>
              <a:t>āris</a:t>
            </a:r>
            <a:r>
              <a:rPr b="0" lang="it-IT" sz="2800" spc="-1" strike="noStrike">
                <a:latin typeface="Arial"/>
              </a:rPr>
              <a:t> (scuole di diritto e teologia sunnite)</a:t>
            </a:r>
            <a:r>
              <a:rPr b="0" lang="it-IT" sz="2800" spc="-1" strike="noStrike">
                <a:latin typeface="Arial"/>
              </a:rPr>
              <a:t>.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Al-Ghazālī è g</a:t>
            </a:r>
            <a:r>
              <a:rPr b="0" lang="it-IT" sz="2800" spc="-1" strike="noStrike">
                <a:latin typeface="Arial"/>
              </a:rPr>
              <a:t>iurista e teologo di </a:t>
            </a:r>
            <a:r>
              <a:rPr b="0" lang="it-IT" sz="2800" spc="-1" strike="noStrike">
                <a:latin typeface="Arial"/>
                <a:ea typeface="Arial"/>
              </a:rPr>
              <a:t>Ṭūs (Iran orientale). Scuola shafi’ita. 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Si trasferisce a Baghdad dove insegna nella madrasa Niẓāmiyya. 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Difesa della fede contro gli Ismailiti (“batiniti”) e i filosofi della scuola di Ibn </a:t>
            </a:r>
            <a:r>
              <a:rPr b="0" lang="it-IT" sz="2800" spc="-1" strike="noStrike">
                <a:solidFill>
                  <a:srgbClr val="000000"/>
                </a:solidFill>
                <a:latin typeface="Arial"/>
                <a:ea typeface="DejaVu Sans"/>
              </a:rPr>
              <a:t>S</a:t>
            </a:r>
            <a:r>
              <a:rPr b="0" lang="it-IT" sz="28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lang="it-IT" sz="2800" spc="-1" strike="noStrike">
                <a:solidFill>
                  <a:srgbClr val="000000"/>
                </a:solidFill>
                <a:latin typeface="Arial"/>
                <a:ea typeface="DejaVu Sans"/>
              </a:rPr>
              <a:t>n</a:t>
            </a:r>
            <a:r>
              <a:rPr b="0" lang="it-IT" sz="28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2800" spc="-1" strike="noStrike">
                <a:latin typeface="Arial"/>
                <a:ea typeface="Arial"/>
              </a:rPr>
              <a:t>. 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Pratica del dubbio e crisi intellettuale. 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Ricerca dell’esperienza dell’Amore divino attraverso la vita Sufi. 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00" spc="-1" strike="noStrike">
                <a:latin typeface="Arial"/>
                <a:ea typeface="Arial"/>
              </a:rPr>
              <a:t>Gusto (</a:t>
            </a:r>
            <a:r>
              <a:rPr b="0" i="1" lang="it-IT" sz="2800" spc="-1" strike="noStrike">
                <a:latin typeface="Arial"/>
                <a:ea typeface="Arial"/>
              </a:rPr>
              <a:t>dhawq</a:t>
            </a:r>
            <a:r>
              <a:rPr b="0" lang="it-IT" sz="2800" spc="-1" strike="noStrike">
                <a:latin typeface="Arial"/>
                <a:ea typeface="Arial"/>
              </a:rPr>
              <a:t>). La via mistica come complemento della Legge.</a:t>
            </a:r>
            <a:endParaRPr b="0" lang="it-IT" sz="2800" spc="-1" strike="noStrike"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2800" spc="-1" strike="noStrike">
                <a:latin typeface="Arial"/>
                <a:ea typeface="Arial"/>
              </a:rPr>
              <a:t>Il rinnovamento delle scienze religiose</a:t>
            </a:r>
            <a:endParaRPr b="0" lang="it-IT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2023-02-18T15:37:42Z</dcterms:created>
  <dc:creator/>
  <dc:description/>
  <dc:language>it-IT</dc:language>
  <cp:lastModifiedBy/>
  <dcterms:modified xsi:type="dcterms:W3CDTF">2023-02-22T09:27:22Z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