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media/image1.png" ContentType="image/png"/>
  <Override PartName="/ppt/media/image2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latin typeface="Arial"/>
              </a:rPr>
              <a:t>Fai clic per modificare il formato del testo del titolo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 fontScale="94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latin typeface="Arial"/>
              </a:rPr>
              <a:t>Fai clic per modificare il formato del testo del titolo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latin typeface="Arial"/>
              </a:rPr>
              <a:t>Fai clic per modificare il formato del testo della struttura</a:t>
            </a:r>
            <a:endParaRPr b="0" lang="it-IT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latin typeface="Arial"/>
              </a:rPr>
              <a:t>Secondo livello struttura</a:t>
            </a:r>
            <a:endParaRPr b="0" lang="it-IT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latin typeface="Arial"/>
              </a:rPr>
              <a:t>Terzo livello struttura</a:t>
            </a:r>
            <a:endParaRPr b="0" lang="it-IT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latin typeface="Arial"/>
              </a:rPr>
              <a:t>Quarto livello struttura</a:t>
            </a:r>
            <a:endParaRPr b="0" lang="it-IT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Quinto livello struttura</a:t>
            </a:r>
            <a:endParaRPr b="0" lang="it-IT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Sesto livello struttura</a:t>
            </a:r>
            <a:endParaRPr b="0" lang="it-IT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latin typeface="Arial"/>
              </a:rPr>
              <a:t>Settimo livello struttura</a:t>
            </a:r>
            <a:endParaRPr b="0" lang="it-IT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"/>
          <p:cNvSpPr/>
          <p:nvPr/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Isl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ām: concetti fondamentali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77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78000"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L’Islam (in arabo: ‘Abbandono fiducioso, affidamento, resa’) è una tradizione religiosa monoteista nata nella penisola araba all’inizio del settimo secolo d.C.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Afferma l’esistenza di un Unico Dio creatore, che si manifesta attraverso la sua Parola, rivelata a degli Inviati (Profeti), l’ultimo dei quali è Mu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ḥammad.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"/>
          <p:cNvSpPr/>
          <p:nvPr/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mistica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96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53000"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Il sufismo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ta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ṣawwuf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) è la ricerca dell’esperienza diretta del divino da parte delle creature. 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 Sufi si organizzano solitamente in confraternite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ṭuruq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, “vie”) basate sul rapporto maestro/discepolo. 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Accanto alla Legge e alla dottrina teologica, le confraternite mistiche fornivano il terzo polo della pratica islamica tradizionale in epoca pre-moderna.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"/>
          <p:cNvSpPr/>
          <p:nvPr/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Il Profeta Mu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ḥammad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79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78000"/>
          </a:bodyPr>
          <a:p>
            <a:pPr marL="432000" indent="-32292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DejaVu Sans"/>
              </a:rPr>
              <a:t>Mu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ḥammad Ibn ‘Abdallah (c. 570-632) è l’ultimo dei Profeti inviati da Dio secondo la tradizione islamica. </a:t>
            </a:r>
            <a:endParaRPr b="0" lang="it-IT" sz="2200" spc="-1" strike="noStrike">
              <a:latin typeface="Arial"/>
            </a:endParaRPr>
          </a:p>
          <a:p>
            <a:pPr marL="432000" indent="-32292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Nasce alla Mecca, nell’Arabia centrale. Riceve delle rivelazioni e forma un gruppo di seguaci.</a:t>
            </a:r>
            <a:endParaRPr b="0" lang="it-IT" sz="2200" spc="-1" strike="noStrike">
              <a:latin typeface="Arial"/>
            </a:endParaRPr>
          </a:p>
          <a:p>
            <a:pPr marL="432000" indent="-32292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Perseguitati, Muḥammad e i suoi Compagni lasciano la Mecca per la vicina città di Medina, dove formano una comunità di fede (</a:t>
            </a:r>
            <a:r>
              <a:rPr b="0" i="1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Umma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). </a:t>
            </a:r>
            <a:endParaRPr b="0" lang="it-IT" sz="2200" spc="-1" strike="noStrike">
              <a:latin typeface="Arial"/>
            </a:endParaRPr>
          </a:p>
          <a:p>
            <a:pPr marL="432000" indent="-32292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Questa è l’Egira (</a:t>
            </a:r>
            <a:r>
              <a:rPr b="0" i="1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hijra, </a:t>
            </a: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‘migrazione’) nel 622 d.C.</a:t>
            </a:r>
            <a:endParaRPr b="0" lang="it-IT" sz="2200" spc="-1" strike="noStrike">
              <a:latin typeface="Arial"/>
            </a:endParaRPr>
          </a:p>
          <a:p>
            <a:pPr marL="432000" indent="-32292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200" spc="-1" strike="noStrike">
                <a:solidFill>
                  <a:srgbClr val="000000"/>
                </a:solidFill>
                <a:latin typeface="Arial"/>
                <a:ea typeface="Arial"/>
              </a:rPr>
              <a:t>Dopo una serie di conflitti, nel 630 Muḥammad rientra vittorioso alla Mecca e ottiene la conversione dei suoi ex-nemici. Muore nel 632 avendo riunito attorno a sé la maggior parte della penisola araba</a:t>
            </a:r>
            <a:endParaRPr b="0" lang="it-IT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"/>
          <p:cNvSpPr/>
          <p:nvPr/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penisola araba e le regioni vicine</a:t>
            </a:r>
            <a:endParaRPr b="0" lang="it-IT" sz="4400" spc="-1" strike="noStrike">
              <a:latin typeface="Arial"/>
            </a:endParaRPr>
          </a:p>
        </p:txBody>
      </p:sp>
      <p:pic>
        <p:nvPicPr>
          <p:cNvPr id="81" name="" descr=""/>
          <p:cNvPicPr/>
          <p:nvPr/>
        </p:nvPicPr>
        <p:blipFill>
          <a:blip r:embed="rId1"/>
          <a:srcRect l="4029" t="14263" r="7098" b="8595"/>
          <a:stretch/>
        </p:blipFill>
        <p:spPr>
          <a:xfrm>
            <a:off x="3060360" y="1080360"/>
            <a:ext cx="3959280" cy="4046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"/>
          <p:cNvSpPr/>
          <p:nvPr/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Il Corano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3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37000"/>
          </a:bodyPr>
          <a:p>
            <a:pPr marL="432000" indent="-32292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Microsoft YaHei"/>
              </a:rPr>
              <a:t>Le rivelazioni ricevute nel corso della sua vita da Mu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ḥammad formano il Corano (in arabo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Qur’ān,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‘recitazione’). </a:t>
            </a:r>
            <a:endParaRPr b="0" lang="it-IT" sz="3200" spc="-1" strike="noStrike">
              <a:latin typeface="Arial"/>
            </a:endParaRPr>
          </a:p>
          <a:p>
            <a:pPr marL="432000" indent="-32292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Per i musulmani oggi il Corano è la Parola eterna e definitiva di Dio all’umanità. </a:t>
            </a:r>
            <a:endParaRPr b="0" lang="it-IT" sz="3200" spc="-1" strike="noStrike">
              <a:latin typeface="Arial"/>
            </a:endParaRPr>
          </a:p>
          <a:p>
            <a:pPr marL="432000" indent="-32292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Il Corano è rivelato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in lingua araba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. </a:t>
            </a:r>
            <a:endParaRPr b="0" lang="it-IT" sz="3200" spc="-1" strike="noStrike">
              <a:latin typeface="Arial"/>
            </a:endParaRPr>
          </a:p>
          <a:p>
            <a:pPr marL="432000" indent="-32292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Il testo è stato redatto nella sua forma scritta definitiva circa vent’anni dopo la morte del Profeta.</a:t>
            </a:r>
            <a:endParaRPr b="0" lang="it-IT" sz="3200" spc="-1" strike="noStrike">
              <a:latin typeface="Arial"/>
            </a:endParaRPr>
          </a:p>
          <a:p>
            <a:pPr marL="432000" indent="-32292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Il Corano è suddiviso in 114 sezioni di lunghezza variabile (Sure) che vengono recitate nel corso della preghiera rituale.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"/>
          <p:cNvSpPr/>
          <p:nvPr/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 Cinque Pilastri (</a:t>
            </a:r>
            <a:r>
              <a:rPr b="0" i="1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Ark</a:t>
            </a:r>
            <a:r>
              <a:rPr b="0" i="1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ān al-Dīn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)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5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I “Cinque Pilastri” sono gli atti di fede centrali nell’Islam, richiesti dal Corano e compiuti sull’esempio del Profeta. </a:t>
            </a:r>
            <a:endParaRPr b="0" lang="it-IT" sz="24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DejaVu Sans"/>
              </a:rPr>
              <a:t>Shah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āda (testimonianza di fede)</a:t>
            </a:r>
            <a:endParaRPr b="0" lang="it-IT" sz="24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Ṣalāt (preghiera rituale)</a:t>
            </a:r>
            <a:endParaRPr b="0" lang="it-IT" sz="24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Zakā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Microsoft YaHei"/>
              </a:rPr>
              <a:t>t (‘tassa’ rituale)</a:t>
            </a:r>
            <a:endParaRPr b="0" lang="it-IT" sz="24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Ṣ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Microsoft YaHei"/>
              </a:rPr>
              <a:t>awm (digiuno diurno del mese di Rama</a:t>
            </a: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ḍān)</a:t>
            </a:r>
            <a:endParaRPr b="0" lang="it-IT" sz="24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400" spc="-1" strike="noStrike">
                <a:solidFill>
                  <a:srgbClr val="000000"/>
                </a:solidFill>
                <a:latin typeface="Arial"/>
                <a:ea typeface="Arial"/>
              </a:rPr>
              <a:t>Ḥajj (pellegrinaggio annuale)</a:t>
            </a:r>
            <a:endParaRPr b="0" lang="it-IT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"/>
          <p:cNvSpPr/>
          <p:nvPr/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La successione al Profeta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7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41000"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DejaVu Sans"/>
              </a:rPr>
              <a:t>Dopo la morte del Profeta i credenti riconoscono un suo successore, in arabo </a:t>
            </a:r>
            <a:r>
              <a:rPr b="0" i="1" lang="it-IT" sz="2600" spc="-1" strike="noStrike">
                <a:solidFill>
                  <a:srgbClr val="000000"/>
                </a:solidFill>
                <a:latin typeface="Arial"/>
                <a:ea typeface="DejaVu Sans"/>
              </a:rPr>
              <a:t>khal</a:t>
            </a:r>
            <a:r>
              <a:rPr b="0" i="1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īfa </a:t>
            </a: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o </a:t>
            </a:r>
            <a:r>
              <a:rPr b="0" i="1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imām </a:t>
            </a: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(guida). </a:t>
            </a:r>
            <a:endParaRPr b="0" lang="it-IT" sz="26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Sotto i primi califfi (compagni e parenti del Profeta) la comunità dei credenti inaugura una politica di conquiste porta una rapida espansione.</a:t>
            </a:r>
            <a:endParaRPr b="0" lang="it-IT" sz="26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La discordia tra i credenti riguardo la persona e il ruolo dei successori del Profeta emerge nel 656 d.C. in una serie di guerre civili (</a:t>
            </a:r>
            <a:r>
              <a:rPr b="0" i="1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fitna</a:t>
            </a: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).</a:t>
            </a:r>
            <a:endParaRPr b="0" lang="it-IT" sz="26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Il Califfato diventa dinastico: prima sotto gli Umayyadi (661-750, con capitale Damasco) poi gli Abbasidi (750-1258, con capitale solitamente Baghdad)</a:t>
            </a:r>
            <a:endParaRPr b="0" lang="it-IT" sz="26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Le divergenze tra i credenti si consolidano in una divisione religiosa permanente all’interno della comunità tra </a:t>
            </a:r>
            <a:r>
              <a:rPr b="0" i="1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sciiti, sunniti </a:t>
            </a: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e la piccola comunità degli </a:t>
            </a:r>
            <a:r>
              <a:rPr b="0" i="1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ibaditi</a:t>
            </a:r>
            <a:r>
              <a:rPr b="0" lang="it-IT" sz="2600" spc="-1" strike="noStrike">
                <a:solidFill>
                  <a:srgbClr val="000000"/>
                </a:solidFill>
                <a:latin typeface="Arial"/>
                <a:ea typeface="Arial"/>
              </a:rPr>
              <a:t>.</a:t>
            </a:r>
            <a:endParaRPr b="0" lang="it-IT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"/>
          <p:cNvSpPr/>
          <p:nvPr/>
        </p:nvSpPr>
        <p:spPr>
          <a:xfrm>
            <a:off x="504000" y="74160"/>
            <a:ext cx="9070200" cy="12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Il Califfato alla morte del califfo Umayyade ‘Abd al-M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Arial"/>
              </a:rPr>
              <a:t>ā</a:t>
            </a: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lik (705 d.C.)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9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0" name="" descr=""/>
          <p:cNvPicPr/>
          <p:nvPr/>
        </p:nvPicPr>
        <p:blipFill>
          <a:blip r:embed="rId1"/>
          <a:srcRect l="0" t="12692" r="0" b="18601"/>
          <a:stretch/>
        </p:blipFill>
        <p:spPr>
          <a:xfrm>
            <a:off x="990360" y="1505160"/>
            <a:ext cx="7828200" cy="3893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"/>
          <p:cNvSpPr/>
          <p:nvPr/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Le divisioni nell’Islam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92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27000"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Sunniti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: il gruppo maggioritario, si affida all’autorità collettiva dei dotti religiosi (‘ul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āma’) della Tradizione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sunna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) di comportamento attribuito al Profeta e ai suoi primi Compagni. 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Sciiti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: divisi in vari sottogruppi, considerano che l’autorità docente per l’interpretazione del Corano e della Sunna risiedesse in alcune guide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imām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) scelta nella discendenza di ‘Alī Ibn Abī Ṭālib, cugino, erede e genero del Profeta. 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Ibaditi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: eredi dei kharijiti, un gruppo di seguaci di ‘Ali che delusi da lui, gli si ribellarono. Ritengono che l’autorità religiosa risieda nella comunità (al pari dei sunniti) ma a differenza loro, non hanno mai riconosciuto la legittimità delle dinastie califfali.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"/>
          <p:cNvSpPr/>
          <p:nvPr/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I saperi religiosi nel mondo islamico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94" name=""/>
          <p:cNvSpPr/>
          <p:nvPr/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14000"/>
          </a:bodyPr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Fiqh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. La giurisprudenza islamica. Si occupa di elaborare la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DejaVu Sans"/>
              </a:rPr>
              <a:t>Shar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ī’a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(‘retta via’), la Legge Islamica, ovvero il corretto comportamento dei credenti verso Dio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‘ibādāt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) e nei rapporti reciproci (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mu’āmalāt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), distinguendo le azioni tra obblighi, divieti, e azioni lecite, raccomandate, o sconsigliate.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Kalām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.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‘Discorso’, o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‘ilm al-Tawḥīd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 (scienza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dell’unicità di Dio). La teologia islamica, si occupa di definire e difendere le principali verità di fede. 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Tafsīr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. ‘Spiegazione’. La principale delle scienze coraniche, si occupa di commentare e spiegare il testo coranico (esegesi). 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‘</a:t>
            </a:r>
            <a:r>
              <a:rPr b="1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Ilm al-ḥadīth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. ‘Scienza dei racconti’. La disciplina che si preoccupa di raccogliere, analizzare e valutare l’autenticità degli aḥādīth, </a:t>
            </a: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i ‘racconti’ su affermazioni o azioni del Profeta (o dei suoi Compagni e, per gli sciiti, degli Imam) che formano la </a:t>
            </a:r>
            <a:r>
              <a:rPr b="0" i="1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sunna. </a:t>
            </a:r>
            <a:endParaRPr b="0" lang="it-IT" sz="3200" spc="-1" strike="noStrike">
              <a:latin typeface="Arial"/>
            </a:endParaRPr>
          </a:p>
          <a:p>
            <a:pPr marL="432000" indent="-32292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Arial"/>
                <a:ea typeface="Arial"/>
              </a:rPr>
              <a:t>Tutti questi e altri saperi si basano o sono affiancati da studi matematici, logici, astrononomici ecc. (le scienze ‘straniere’ o ‘razionali’) e linguistici (la grammatica araba). </a:t>
            </a:r>
            <a:endParaRPr b="0" lang="it-IT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</TotalTime>
  <Application>LibreOffice/7.1.4.2$Windows_X86_64 LibreOffice_project/a529a4fab45b75fefc5b6226684193eb000654f6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2023-02-18T15:38:39Z</dcterms:created>
  <dc:creator/>
  <dc:description/>
  <dc:language>it-IT</dc:language>
  <cp:lastModifiedBy/>
  <dcterms:modified xsi:type="dcterms:W3CDTF">2024-02-16T18:34:06Z</dcterms:modified>
  <cp:revision>7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