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280" cy="4386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280" cy="4386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it-IT" sz="1800" spc="-1" strike="noStrike">
                <a:latin typeface="Arial"/>
              </a:rPr>
              <a:t>Fai clic per modificare il formato del testo del titolo</a:t>
            </a:r>
            <a:endParaRPr b="0" lang="it-IT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 fontScale="94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it-IT" sz="1800" spc="-1" strike="noStrike">
                <a:latin typeface="Arial"/>
              </a:rPr>
              <a:t>Fai clic per modificare il formato del testo del titolo</a:t>
            </a:r>
            <a:endParaRPr b="0" lang="it-IT" sz="18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Fai clic per modificare il formato del testo della struttura</a:t>
            </a:r>
            <a:endParaRPr b="0" lang="it-IT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latin typeface="Arial"/>
              </a:rPr>
              <a:t>Secondo livello struttura</a:t>
            </a:r>
            <a:endParaRPr b="0" lang="it-IT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Terzo livello struttura</a:t>
            </a:r>
            <a:endParaRPr b="0" lang="it-IT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latin typeface="Arial"/>
              </a:rPr>
              <a:t>Quarto livello struttura</a:t>
            </a:r>
            <a:endParaRPr b="0" lang="it-IT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Quinto livello struttura</a:t>
            </a:r>
            <a:endParaRPr b="0" lang="it-IT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Sesto livello struttura</a:t>
            </a:r>
            <a:endParaRPr b="0" lang="it-IT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Settimo livello struttura</a:t>
            </a:r>
            <a:endParaRPr b="0" lang="it-IT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latin typeface="Arial"/>
              </a:rPr>
              <a:t>L’Islam politico e il jihadismo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“</a:t>
            </a:r>
            <a:r>
              <a:rPr b="0" lang="it-IT" sz="3200" spc="-1" strike="noStrike">
                <a:latin typeface="Arial"/>
              </a:rPr>
              <a:t>Islam politico”: la norma religiosa islamica deve regolare la società e controllare lo Stato moderno.</a:t>
            </a:r>
            <a:endParaRPr b="0" lang="it-IT" sz="3200" spc="-1" strike="noStrike"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Dibattito sull’applicazione della Shari’a.</a:t>
            </a:r>
            <a:endParaRPr b="0" lang="it-IT" sz="3200" spc="-1" strike="noStrike"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Quale ruolo per il popolo? </a:t>
            </a:r>
            <a:endParaRPr b="0" lang="it-IT" sz="3200" spc="-1" strike="noStrike"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La società moderna è ancora “credente”?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latin typeface="Arial"/>
              </a:rPr>
              <a:t>Tre pensatori chiave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73000"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‘</a:t>
            </a:r>
            <a:r>
              <a:rPr b="0" lang="it-IT" sz="3200" spc="-1" strike="noStrike">
                <a:latin typeface="Arial"/>
              </a:rPr>
              <a:t>Al</a:t>
            </a:r>
            <a:r>
              <a:rPr b="0" lang="it-IT" sz="3200" spc="-1" strike="noStrike">
                <a:latin typeface="Arial"/>
                <a:ea typeface="Arial"/>
              </a:rPr>
              <a:t>ā</a:t>
            </a:r>
            <a:r>
              <a:rPr b="0" lang="it-IT" sz="3200" spc="-1" strike="noStrike">
                <a:latin typeface="Arial"/>
              </a:rPr>
              <a:t> al-Mawd</a:t>
            </a:r>
            <a:r>
              <a:rPr b="0" lang="it-IT" sz="3200" spc="-1" strike="noStrike">
                <a:latin typeface="Arial"/>
                <a:ea typeface="Arial"/>
              </a:rPr>
              <a:t>ū</a:t>
            </a:r>
            <a:r>
              <a:rPr b="0" lang="it-IT" sz="3200" spc="-1" strike="noStrike">
                <a:latin typeface="Arial"/>
              </a:rPr>
              <a:t>d</a:t>
            </a:r>
            <a:r>
              <a:rPr b="0" lang="it-IT" sz="3200" spc="-1" strike="noStrike">
                <a:latin typeface="Arial"/>
                <a:ea typeface="Arial"/>
              </a:rPr>
              <a:t>ī</a:t>
            </a:r>
            <a:r>
              <a:rPr b="0" lang="it-IT" sz="3200" spc="-1" strike="noStrike">
                <a:latin typeface="Arial"/>
              </a:rPr>
              <a:t> e lo Stato Islamico (Pakistan)</a:t>
            </a:r>
            <a:endParaRPr b="0" lang="it-IT" sz="32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Ruhollah Khomeyni e la Reggenza del Giurisperito (Wil</a:t>
            </a:r>
            <a:r>
              <a:rPr b="0" lang="it-IT" sz="3200" spc="-1" strike="noStrike">
                <a:latin typeface="Arial"/>
                <a:ea typeface="Arial"/>
              </a:rPr>
              <a:t>ā</a:t>
            </a:r>
            <a:r>
              <a:rPr b="0" lang="it-IT" sz="3200" spc="-1" strike="noStrike">
                <a:latin typeface="Arial"/>
              </a:rPr>
              <a:t>yat al-Faq</a:t>
            </a:r>
            <a:r>
              <a:rPr b="0" lang="it-IT" sz="3200" spc="-1" strike="noStrike">
                <a:latin typeface="Arial"/>
                <a:ea typeface="Arial"/>
              </a:rPr>
              <a:t>ī</a:t>
            </a:r>
            <a:r>
              <a:rPr b="0" lang="it-IT" sz="3200" spc="-1" strike="noStrike">
                <a:latin typeface="Arial"/>
              </a:rPr>
              <a:t>h) in Iran (tradizione sciita)</a:t>
            </a:r>
            <a:endParaRPr b="0" lang="it-IT" sz="32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Sayyid Qu</a:t>
            </a:r>
            <a:r>
              <a:rPr b="0" lang="it-IT" sz="3200" spc="-1" strike="noStrike">
                <a:latin typeface="Arial"/>
                <a:ea typeface="Arial"/>
              </a:rPr>
              <a:t>ṭ</a:t>
            </a:r>
            <a:r>
              <a:rPr b="0" lang="it-IT" sz="3200" spc="-1" strike="noStrike">
                <a:latin typeface="Arial"/>
              </a:rPr>
              <a:t>b (Egitto, m. 1966) pensatore chiave del salafismo jihadista. La società moderna non è più credente ma ignorante e va combattuta e rovesciata (takfir e jihad)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"/>
          <p:cNvSpPr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latin typeface="Arial"/>
              </a:rPr>
              <a:t>Il Jih</a:t>
            </a:r>
            <a:r>
              <a:rPr b="0" lang="it-IT" sz="4400" spc="-1" strike="noStrike">
                <a:latin typeface="Arial"/>
                <a:ea typeface="Arial"/>
              </a:rPr>
              <a:t>ā</a:t>
            </a:r>
            <a:r>
              <a:rPr b="0" lang="it-IT" sz="4400" spc="-1" strike="noStrike">
                <a:latin typeface="Arial"/>
              </a:rPr>
              <a:t>d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51000"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Il termine indica </a:t>
            </a:r>
            <a:r>
              <a:rPr b="0" i="1" lang="it-IT" sz="3200" spc="-1" strike="noStrike">
                <a:latin typeface="Arial"/>
              </a:rPr>
              <a:t>l’impegno, lo sforzo</a:t>
            </a:r>
            <a:r>
              <a:rPr b="0" lang="it-IT" sz="3200" spc="-1" strike="noStrike">
                <a:latin typeface="Arial"/>
              </a:rPr>
              <a:t> per la fede e la sua difesa (Jih</a:t>
            </a:r>
            <a:r>
              <a:rPr b="0" lang="it-IT" sz="3200" spc="-1" strike="noStrike">
                <a:latin typeface="Arial"/>
                <a:ea typeface="Arial"/>
              </a:rPr>
              <a:t>ā</a:t>
            </a:r>
            <a:r>
              <a:rPr b="0" lang="it-IT" sz="3200" spc="-1" strike="noStrike">
                <a:latin typeface="Arial"/>
              </a:rPr>
              <a:t>d f</a:t>
            </a:r>
            <a:r>
              <a:rPr b="0" lang="it-IT" sz="3200" spc="-1" strike="noStrike">
                <a:latin typeface="Arial"/>
                <a:ea typeface="Arial"/>
              </a:rPr>
              <a:t>ī</a:t>
            </a:r>
            <a:r>
              <a:rPr b="0" lang="it-IT" sz="3200" spc="-1" strike="noStrike">
                <a:latin typeface="Arial"/>
                <a:ea typeface="Arial"/>
              </a:rPr>
              <a:t> </a:t>
            </a:r>
            <a:r>
              <a:rPr b="0" lang="it-IT" sz="3200" spc="-1" strike="noStrike">
                <a:latin typeface="Arial"/>
                <a:ea typeface="Microsoft YaHei"/>
              </a:rPr>
              <a:t>sab</a:t>
            </a:r>
            <a:r>
              <a:rPr b="0" lang="it-IT" sz="3200" spc="-1" strike="noStrike">
                <a:latin typeface="Arial"/>
                <a:ea typeface="Arial"/>
              </a:rPr>
              <a:t>īl</a:t>
            </a:r>
            <a:r>
              <a:rPr b="0" lang="it-IT" sz="3200" spc="-1" strike="noStrike">
                <a:latin typeface="Arial"/>
              </a:rPr>
              <a:t>i Allah; “sul sentiero di Dio”).</a:t>
            </a:r>
            <a:endParaRPr b="0" lang="it-IT" sz="32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Citato varie volte nel Corano, non sempre in riferimento ad attività armate.</a:t>
            </a:r>
            <a:endParaRPr b="0" lang="it-IT" sz="32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Tradizionalmente si distingue un “Grande Jihad” , inteso come lotta interiore, e un “Piccolo Jihad”, ovvero la difesa armata della comunità.</a:t>
            </a:r>
            <a:endParaRPr b="0" lang="it-IT" sz="32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Il Fiqh regola rigidamente la pratica del Piccolo Jihad tradizionale.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latin typeface="Arial"/>
              </a:rPr>
              <a:t>Il Jihadismo moderno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26000"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L’anno di “svolta”: 1979. Rivoluzione Islamica in Iran, invasione sovietica dell’Afghanistan.</a:t>
            </a:r>
            <a:endParaRPr b="0" lang="it-IT" sz="32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La resistenza anti-sovietica in Afghanistan prende le forme di un Jihad “spontaneo” internazionale (appoggio di Arabia Saudita e Pakistan).</a:t>
            </a:r>
            <a:endParaRPr b="0" lang="it-IT" sz="32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In parallelo, piccoli movimenti jihadisti cercano di rovesciare i regimi militari in alcuni paesi (Egitto)</a:t>
            </a:r>
            <a:endParaRPr b="0" lang="it-IT" sz="32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1988-89 Formazione di al-Q</a:t>
            </a:r>
            <a:r>
              <a:rPr b="0" lang="it-IT" sz="3200" spc="-1" strike="noStrike">
                <a:latin typeface="Arial"/>
                <a:ea typeface="Arial"/>
              </a:rPr>
              <a:t>ā</a:t>
            </a:r>
            <a:r>
              <a:rPr b="0" lang="it-IT" sz="3200" spc="-1" strike="noStrike">
                <a:latin typeface="Arial"/>
              </a:rPr>
              <a:t>’ida</a:t>
            </a:r>
            <a:endParaRPr b="0" lang="it-IT" sz="32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2001 Attacco alle Torri Gemelle.</a:t>
            </a:r>
            <a:endParaRPr b="0" lang="it-IT" sz="32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2003 Invasione USA dell’Iraq e resistenza anche di matrice jihadista.</a:t>
            </a:r>
            <a:endParaRPr b="0" lang="it-IT" sz="32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2014 Tentativo dello “Stato Islamico in Iraq e Siria” di proclamare un nuovo Califfato.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504000" y="74160"/>
            <a:ext cx="9071280" cy="124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latin typeface="Arial"/>
              </a:rPr>
              <a:t>Il neo-riformismo e il femminismo islamico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53000"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Rilettura critica delle fonti: un’altra eredità del primo salafismo.</a:t>
            </a:r>
            <a:endParaRPr b="0" lang="it-IT" sz="32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‘</a:t>
            </a:r>
            <a:r>
              <a:rPr b="0" lang="it-IT" sz="3200" spc="-1" strike="noStrike">
                <a:latin typeface="Arial"/>
              </a:rPr>
              <a:t>Al</a:t>
            </a:r>
            <a:r>
              <a:rPr b="0" lang="it-IT" sz="3200" spc="-1" strike="noStrike">
                <a:latin typeface="Arial"/>
                <a:ea typeface="Arial"/>
              </a:rPr>
              <a:t>ī</a:t>
            </a:r>
            <a:r>
              <a:rPr b="0" lang="it-IT" sz="3200" spc="-1" strike="noStrike">
                <a:latin typeface="Arial"/>
              </a:rPr>
              <a:t> ‘Abd al-R</a:t>
            </a:r>
            <a:r>
              <a:rPr b="0" lang="it-IT" sz="3200" spc="-1" strike="noStrike">
                <a:latin typeface="Arial"/>
                <a:ea typeface="Arial"/>
              </a:rPr>
              <a:t>ā</a:t>
            </a:r>
            <a:r>
              <a:rPr b="0" lang="it-IT" sz="3200" spc="-1" strike="noStrike">
                <a:latin typeface="Arial"/>
              </a:rPr>
              <a:t>ziq (1925): “L’Islam e i fondamenti del potere”. L’istituzione califfale è stata una disgrazia per i credenti diventando </a:t>
            </a:r>
            <a:r>
              <a:rPr b="0" i="1" lang="it-IT" sz="3200" spc="-1" strike="noStrike">
                <a:latin typeface="Arial"/>
              </a:rPr>
              <a:t>mulk </a:t>
            </a:r>
            <a:r>
              <a:rPr b="0" lang="it-IT" sz="3200" spc="-1" strike="noStrike">
                <a:latin typeface="Arial"/>
              </a:rPr>
              <a:t>(monarchia terrena). </a:t>
            </a:r>
            <a:endParaRPr b="0" lang="it-IT" sz="32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Na</a:t>
            </a:r>
            <a:r>
              <a:rPr b="0" lang="it-IT" sz="3200" spc="-1" strike="noStrike">
                <a:latin typeface="Arial"/>
                <a:ea typeface="Arial"/>
              </a:rPr>
              <a:t>ṣ</a:t>
            </a:r>
            <a:r>
              <a:rPr b="0" lang="it-IT" sz="3200" spc="-1" strike="noStrike">
                <a:latin typeface="Arial"/>
              </a:rPr>
              <a:t>r Ham</a:t>
            </a:r>
            <a:r>
              <a:rPr b="0" lang="it-IT" sz="3200" spc="-1" strike="noStrike">
                <a:latin typeface="Arial"/>
                <a:ea typeface="Arial"/>
              </a:rPr>
              <a:t>ī</a:t>
            </a:r>
            <a:r>
              <a:rPr b="0" lang="it-IT" sz="3200" spc="-1" strike="noStrike">
                <a:latin typeface="Arial"/>
              </a:rPr>
              <a:t>d Ab</a:t>
            </a:r>
            <a:r>
              <a:rPr b="0" lang="it-IT" sz="3200" spc="-1" strike="noStrike">
                <a:latin typeface="Arial"/>
                <a:ea typeface="Arial"/>
              </a:rPr>
              <a:t>ū</a:t>
            </a:r>
            <a:r>
              <a:rPr b="0" lang="it-IT" sz="3200" spc="-1" strike="noStrike">
                <a:latin typeface="Arial"/>
              </a:rPr>
              <a:t> Zayd (m. 2010): Leggere il Corano </a:t>
            </a:r>
            <a:r>
              <a:rPr b="0" i="1" lang="it-IT" sz="3200" spc="-1" strike="noStrike">
                <a:latin typeface="Arial"/>
              </a:rPr>
              <a:t>come testo. </a:t>
            </a:r>
            <a:r>
              <a:rPr b="0" lang="it-IT" sz="3200" spc="-1" strike="noStrike">
                <a:latin typeface="Arial"/>
              </a:rPr>
              <a:t>Superamento delle interpretazioni letterali e tradizionali e della normatività. 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latin typeface="Arial"/>
              </a:rPr>
              <a:t>Le femministe islamiche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48000"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Tentativo di rileggere la posizione della donna nella storia e nelle fonti religiose </a:t>
            </a:r>
            <a:r>
              <a:rPr b="0" i="1" lang="it-IT" sz="3200" spc="-1" strike="noStrike">
                <a:latin typeface="Arial"/>
              </a:rPr>
              <a:t>ex novo</a:t>
            </a:r>
            <a:r>
              <a:rPr b="0" lang="it-IT" sz="3200" spc="-1" strike="noStrike">
                <a:latin typeface="Arial"/>
              </a:rPr>
              <a:t>.</a:t>
            </a:r>
            <a:endParaRPr b="0" lang="it-IT" sz="32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Problema della purità rituale (religioso) e della lettura patriarcale dei testi (sociale). </a:t>
            </a:r>
            <a:endParaRPr b="0" lang="it-IT" sz="32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Tensione con il pensiero femminista laico, a volte sentito come “esogeno” e nato nelle élite.</a:t>
            </a:r>
            <a:endParaRPr b="0" lang="it-IT" sz="32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Fatima Mernissi, Amina Wadud, Asma Lamrabet.</a:t>
            </a:r>
            <a:endParaRPr b="0" lang="it-IT" sz="32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Letture del testo coranico che stanno </a:t>
            </a:r>
            <a:r>
              <a:rPr b="0" i="1" lang="it-IT" sz="3200" spc="-1" strike="noStrike">
                <a:latin typeface="Arial"/>
              </a:rPr>
              <a:t>nella storia</a:t>
            </a:r>
            <a:r>
              <a:rPr b="0" lang="it-IT" sz="3200" spc="-1" strike="noStrike">
                <a:latin typeface="Arial"/>
              </a:rPr>
              <a:t>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Application>LibreOffice/7.1.4.2$Windows_X86_64 LibreOffice_project/a529a4fab45b75fefc5b6226684193eb000654f6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2023-03-01T10:07:35Z</dcterms:created>
  <dc:creator/>
  <dc:description/>
  <dc:language>it-IT</dc:language>
  <cp:lastModifiedBy/>
  <dcterms:modified xsi:type="dcterms:W3CDTF">2023-03-06T10:46:11Z</dcterms:modified>
  <cp:revision>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