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media/image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0920" cy="438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0920" cy="438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latin typeface="Arial"/>
                <a:ea typeface="DejaVu Sans"/>
              </a:rPr>
              <a:t>L’Islam nell’epoca post-classica e moderna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78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La “decadenza” (?)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0" name="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6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Epoca mongola: sacco di Baghdad (1258)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Declino delle città – nomadismo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Il sultanato mamelucco e il califfato “in esilio”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Gli “imperi della polvere da sparo”: Ottomani, Safavidi, Mughal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Diffusione dell’Islam in “periferia” (Sudan, Indonesia, Balcani)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L’ascesa europea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2" name="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55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I rapporti di forza militari ed economici si sbilanciano a favore dell’Europa occidentale e centrale (cattolica e protestante).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Prima fase del colonialismo.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Decentramento e crisi dei grandi imperi islamici nel XVIII secolo.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Battaglia di Plassey (1757).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Trattato di K</a:t>
            </a:r>
            <a:r>
              <a:rPr b="0" lang="it-IT" sz="3200" spc="-1" strike="noStrike">
                <a:latin typeface="Arial"/>
                <a:ea typeface="Arial"/>
              </a:rPr>
              <a:t>üçük Kaynarca (1774): affermazione dei sultani ottomani come Califfi.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Spinte di rinnovamento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4" name="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Critica degli “eccessi” del sufismo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Movimento wahhabita (XVIII sec): Scritturalismo, sovranità divina assoluta, rigorismo normativo. 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Ruolo del pellegrinaggio nella circolazione di idee.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La Nah</a:t>
            </a:r>
            <a:r>
              <a:rPr b="0" lang="it-IT" sz="4400" spc="-1" strike="noStrike">
                <a:latin typeface="Arial"/>
                <a:ea typeface="Arial"/>
              </a:rPr>
              <a:t>ḍa e le Tanzimat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6" name="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36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Napoleone in Egitto (1798)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Cambiamenti sociali, economici, culturali.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Traduzioni di opere europee, circolazione di testi e personalità. Orientalismo e “occidentalismo”.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Capacità accresciute dello Stato. 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“</a:t>
            </a:r>
            <a:r>
              <a:rPr b="0" lang="it-IT" sz="3200" spc="-1" strike="noStrike">
                <a:latin typeface="Arial"/>
              </a:rPr>
              <a:t>Rinascita” (</a:t>
            </a:r>
            <a:r>
              <a:rPr b="0" i="1" lang="it-IT" sz="3200" spc="-1" strike="noStrike">
                <a:latin typeface="Arial"/>
              </a:rPr>
              <a:t>Nah</a:t>
            </a:r>
            <a:r>
              <a:rPr b="0" i="1" lang="it-IT" sz="3200" spc="-1" strike="noStrike">
                <a:latin typeface="Arial"/>
                <a:ea typeface="Arial"/>
              </a:rPr>
              <a:t>ḍa)</a:t>
            </a:r>
            <a:r>
              <a:rPr b="0" lang="it-IT" sz="3200" spc="-1" strike="noStrike">
                <a:latin typeface="Arial"/>
                <a:ea typeface="Arial"/>
              </a:rPr>
              <a:t> nei paesi arabi, “Riforme” nell’Impero Ottomano (</a:t>
            </a:r>
            <a:r>
              <a:rPr b="0" i="1" lang="it-IT" sz="3200" spc="-1" strike="noStrike">
                <a:latin typeface="Arial"/>
                <a:ea typeface="Arial"/>
              </a:rPr>
              <a:t>Tanzimat</a:t>
            </a:r>
            <a:r>
              <a:rPr b="0" lang="it-IT" sz="3200" spc="-1" strike="noStrike">
                <a:latin typeface="Arial"/>
                <a:ea typeface="Arial"/>
              </a:rPr>
              <a:t>). Nuova centralizzazione, uguglianza formale, codificazione giuridica.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  <a:ea typeface="Arial"/>
              </a:rPr>
              <a:t>1878: Fine delle Tanzimat. Assolutismo Hamidiano, ottomanismo.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I</a:t>
            </a:r>
            <a:r>
              <a:rPr b="0" lang="it-IT" sz="4400" spc="-1" strike="noStrike">
                <a:latin typeface="Arial"/>
                <a:ea typeface="Arial"/>
              </a:rPr>
              <a:t>ṣlāḥ 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8" name="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1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Movimento di “correzione” e “riforma” religiosa 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Jam</a:t>
            </a:r>
            <a:r>
              <a:rPr b="0" lang="it-IT" sz="3200" spc="-1" strike="noStrike">
                <a:latin typeface="Arial"/>
                <a:ea typeface="Arial"/>
              </a:rPr>
              <a:t>ā</a:t>
            </a:r>
            <a:r>
              <a:rPr b="0" lang="it-IT" sz="3200" spc="-1" strike="noStrike">
                <a:latin typeface="Arial"/>
              </a:rPr>
              <a:t>l al-D</a:t>
            </a:r>
            <a:r>
              <a:rPr b="0" lang="it-IT" sz="3200" spc="-1" strike="noStrike">
                <a:latin typeface="Arial"/>
                <a:ea typeface="Arial"/>
              </a:rPr>
              <a:t>ī</a:t>
            </a:r>
            <a:r>
              <a:rPr b="0" lang="it-IT" sz="3200" spc="-1" strike="noStrike">
                <a:latin typeface="Arial"/>
              </a:rPr>
              <a:t>n al-Afgh</a:t>
            </a:r>
            <a:r>
              <a:rPr b="0" lang="it-IT" sz="3200" spc="-1" strike="noStrike">
                <a:latin typeface="Arial"/>
                <a:ea typeface="Arial"/>
              </a:rPr>
              <a:t>ā</a:t>
            </a:r>
            <a:r>
              <a:rPr b="0" lang="it-IT" sz="3200" spc="-1" strike="noStrike">
                <a:latin typeface="Arial"/>
                <a:ea typeface="Microsoft YaHei"/>
              </a:rPr>
              <a:t>n</a:t>
            </a:r>
            <a:r>
              <a:rPr b="0" lang="it-IT" sz="3200" spc="-1" strike="noStrike">
                <a:latin typeface="Arial"/>
                <a:ea typeface="Arial"/>
              </a:rPr>
              <a:t>ī</a:t>
            </a:r>
            <a:r>
              <a:rPr b="0" lang="it-IT" sz="3200" spc="-1" strike="noStrike">
                <a:latin typeface="Arial"/>
              </a:rPr>
              <a:t> (1839-97) e Mu</a:t>
            </a:r>
            <a:r>
              <a:rPr b="0" lang="it-IT" sz="3200" spc="-1" strike="noStrike">
                <a:latin typeface="Arial"/>
                <a:ea typeface="Arial"/>
              </a:rPr>
              <a:t>ḥ</a:t>
            </a:r>
            <a:r>
              <a:rPr b="0" lang="it-IT" sz="3200" spc="-1" strike="noStrike">
                <a:latin typeface="Arial"/>
              </a:rPr>
              <a:t>ammad ‘Abduh (1849-1905).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Revisione del curriculum di studi di Azhar. Islam da modernizzare alla luce della ragione.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  <a:ea typeface="Microsoft YaHei"/>
              </a:rPr>
              <a:t>Rivalutazione delle idee mu’tazilite. Ritorno alle origini (</a:t>
            </a:r>
            <a:r>
              <a:rPr b="0" i="1" lang="it-IT" sz="3200" spc="-1" strike="noStrike">
                <a:latin typeface="Arial"/>
                <a:ea typeface="Microsoft YaHei"/>
              </a:rPr>
              <a:t>salafiyya</a:t>
            </a:r>
            <a:r>
              <a:rPr b="0" lang="it-IT" sz="3200" spc="-1" strike="noStrike">
                <a:latin typeface="Arial"/>
                <a:ea typeface="Microsoft YaHei"/>
              </a:rPr>
              <a:t>) e rifiuto della “tradizione”. 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Accordi Sykes-Picot (1916)</a:t>
            </a:r>
            <a:endParaRPr b="0" lang="it-IT" sz="44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023480" y="1326240"/>
            <a:ext cx="3386880" cy="3288240"/>
          </a:xfrm>
          <a:prstGeom prst="rect">
            <a:avLst/>
          </a:prstGeom>
          <a:ln w="0">
            <a:noFill/>
          </a:ln>
        </p:spPr>
      </p:pic>
      <p:sp>
        <p:nvSpPr>
          <p:cNvPr id="91" name=""/>
          <p:cNvSpPr/>
          <p:nvPr/>
        </p:nvSpPr>
        <p:spPr>
          <a:xfrm>
            <a:off x="515268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37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Siria e Libano sotto tutela francese.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Iraq sotto influenza britannica.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Palestina internazionale.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In contrasto con le promesse fatte a al-</a:t>
            </a:r>
            <a:r>
              <a:rPr b="0" lang="it-IT" sz="3200" spc="-1" strike="noStrike">
                <a:latin typeface="Arial"/>
                <a:ea typeface="Arial"/>
              </a:rPr>
              <a:t>Ḥ</a:t>
            </a:r>
            <a:r>
              <a:rPr b="0" lang="it-IT" sz="3200" spc="-1" strike="noStrike">
                <a:latin typeface="Arial"/>
              </a:rPr>
              <a:t>usayn e ai leader sionisti.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Confini rivisti nel 1919-20.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La fine del Califfato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26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1908: Colpo di Stato dei “Giovani Turchi”. Regime nazionalista militare, deposizione di Abdulhamid.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1914: L’Impero Ottomano dichiara il Jihad contro l’Intesa.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1916: accordi Sykes-Picot. Rivolta araba degli Hashimiti.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1920: Battaglia di Maysalun. 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1924: Abolizione del califfato ottomano.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Dibattito nel mondo islamico: ‘Ali ‘Abd al-R</a:t>
            </a:r>
            <a:r>
              <a:rPr b="0" lang="it-IT" sz="3200" spc="-1" strike="noStrike">
                <a:latin typeface="Arial"/>
                <a:ea typeface="Arial"/>
              </a:rPr>
              <a:t>ā</a:t>
            </a:r>
            <a:r>
              <a:rPr b="0" lang="it-IT" sz="3200" spc="-1" strike="noStrike">
                <a:latin typeface="Arial"/>
              </a:rPr>
              <a:t>ziq: tendenza laica/modernista. Rash</a:t>
            </a:r>
            <a:r>
              <a:rPr b="0" lang="it-IT" sz="3200" spc="-1" strike="noStrike">
                <a:latin typeface="Arial"/>
                <a:ea typeface="Arial"/>
              </a:rPr>
              <a:t>ī</a:t>
            </a:r>
            <a:r>
              <a:rPr b="0" lang="it-IT" sz="3200" spc="-1" strike="noStrike">
                <a:latin typeface="Arial"/>
              </a:rPr>
              <a:t>d Ri</a:t>
            </a:r>
            <a:r>
              <a:rPr b="0" lang="it-IT" sz="3200" spc="-1" strike="noStrike">
                <a:latin typeface="Arial"/>
                <a:ea typeface="Arial"/>
              </a:rPr>
              <a:t>ḍ</a:t>
            </a:r>
            <a:r>
              <a:rPr b="0" lang="it-IT" sz="3200" spc="-1" strike="noStrike">
                <a:latin typeface="Arial"/>
                <a:ea typeface="Arial"/>
              </a:rPr>
              <a:t>à</a:t>
            </a:r>
            <a:r>
              <a:rPr b="0" lang="it-IT" sz="3200" spc="-1" strike="noStrike">
                <a:latin typeface="Arial"/>
              </a:rPr>
              <a:t>: tendenza salafita/scritturalista. :  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  <a:ea typeface="Microsoft YaHei"/>
              </a:rPr>
              <a:t>1928: fondazione dei Fratelli Musulmani guidati da </a:t>
            </a:r>
            <a:r>
              <a:rPr b="0" lang="it-IT" sz="3200" spc="-1" strike="noStrike">
                <a:latin typeface="Arial"/>
                <a:ea typeface="Arial"/>
              </a:rPr>
              <a:t>Ḥ</a:t>
            </a:r>
            <a:r>
              <a:rPr b="0" lang="it-IT" sz="3200" spc="-1" strike="noStrike">
                <a:latin typeface="Arial"/>
                <a:ea typeface="Microsoft YaHei"/>
              </a:rPr>
              <a:t>asan al-Bann</a:t>
            </a:r>
            <a:r>
              <a:rPr b="0" lang="it-IT" sz="3200" spc="-1" strike="noStrike">
                <a:latin typeface="Arial"/>
                <a:ea typeface="Arial"/>
              </a:rPr>
              <a:t>ā</a:t>
            </a:r>
            <a:r>
              <a:rPr b="0" lang="it-IT" sz="3200" spc="-1" strike="noStrike">
                <a:latin typeface="Arial"/>
                <a:ea typeface="Microsoft YaHei"/>
              </a:rPr>
              <a:t>, ispirati al tradizionalismo conservatore.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"/>
          <p:cNvSpPr/>
          <p:nvPr/>
        </p:nvSpPr>
        <p:spPr>
          <a:xfrm>
            <a:off x="504000" y="74160"/>
            <a:ext cx="9070920" cy="12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it-IT" sz="4400" spc="-1" strike="noStrike">
                <a:latin typeface="Arial"/>
              </a:rPr>
              <a:t>Le tre macro-tendenze nell’Islam moderno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37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Islam “tradizionale”: quietismo politico, accettazione della pratica sufi e generale rispetto della Tradizione. 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“</a:t>
            </a:r>
            <a:r>
              <a:rPr b="0" lang="it-IT" sz="3200" spc="-1" strike="noStrike">
                <a:latin typeface="Arial"/>
              </a:rPr>
              <a:t>Islam politico”: scritturalismo, militanza politica attiva (cerca di controllare lo Stato), anche violenta, conservatorismo politico e religioso. Ispirazione wahhabita, o salafita. Ambivalenza verso la Tradizione. </a:t>
            </a:r>
            <a:endParaRPr b="0" lang="it-IT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Neo-riformismo/modernismo: rilettura critica della Tradizione e delle fonti originali. Ruolo della ragione. Accettazione di elementi della modernità, ritenuti compatibili con le fonti. In qualche caso, militanza politica (non violenta)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Application>LibreOffice/7.1.4.2$Windows_X86_64 LibreOffice_project/a529a4fab45b75fefc5b6226684193eb000654f6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2023-02-18T15:46:07Z</dcterms:created>
  <dc:creator/>
  <dc:description/>
  <dc:language>it-IT</dc:language>
  <cp:lastModifiedBy/>
  <dcterms:modified xsi:type="dcterms:W3CDTF">2023-03-06T10:42:00Z</dcterms:modified>
  <cp:revision>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